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9.xml" ContentType="application/vnd.openxmlformats-officedocument.presentationml.notesSlide+xml"/>
  <Override PartName="/ppt/tags/tag59.xml" ContentType="application/vnd.openxmlformats-officedocument.presentationml.tags+xml"/>
  <Override PartName="/ppt/notesSlides/notesSlide10.xml" ContentType="application/vnd.openxmlformats-officedocument.presentationml.notesSlide+xml"/>
  <Override PartName="/ppt/tags/tag60.xml" ContentType="application/vnd.openxmlformats-officedocument.presentationml.tags+xml"/>
  <Override PartName="/ppt/notesSlides/notesSlide11.xml" ContentType="application/vnd.openxmlformats-officedocument.presentationml.notesSlide+xml"/>
  <Override PartName="/ppt/tags/tag61.xml" ContentType="application/vnd.openxmlformats-officedocument.presentationml.tags+xml"/>
  <Override PartName="/ppt/notesSlides/notesSlide12.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3.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14.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15.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16.xml" ContentType="application/vnd.openxmlformats-officedocument.presentationml.notesSlide+xml"/>
  <Override PartName="/ppt/tags/tag75.xml" ContentType="application/vnd.openxmlformats-officedocument.presentationml.tags+xml"/>
  <Override PartName="/ppt/notesSlides/notesSlide17.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18.xml" ContentType="application/vnd.openxmlformats-officedocument.presentationml.notesSlide+xml"/>
  <Override PartName="/ppt/tags/tag78.xml" ContentType="application/vnd.openxmlformats-officedocument.presentationml.tags+xml"/>
  <Override PartName="/ppt/notesSlides/notesSlide19.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20.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21.xml" ContentType="application/vnd.openxmlformats-officedocument.presentationml.notesSlide+xml"/>
  <Override PartName="/ppt/tags/tag83.xml" ContentType="application/vnd.openxmlformats-officedocument.presentationml.tags+xml"/>
  <Override PartName="/ppt/notesSlides/notesSlide22.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23.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24.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25.xml" ContentType="application/vnd.openxmlformats-officedocument.presentationml.notesSlide+xml"/>
  <Override PartName="/ppt/tags/tag102.xml" ContentType="application/vnd.openxmlformats-officedocument.presentationml.tags+xml"/>
  <Override PartName="/ppt/notesSlides/notesSlide26.xml" ContentType="application/vnd.openxmlformats-officedocument.presentationml.notesSlide+xml"/>
  <Override PartName="/ppt/tags/tag103.xml" ContentType="application/vnd.openxmlformats-officedocument.presentationml.tags+xml"/>
  <Override PartName="/ppt/notesSlides/notesSlide27.xml" ContentType="application/vnd.openxmlformats-officedocument.presentationml.notesSlide+xml"/>
  <Override PartName="/ppt/tags/tag104.xml" ContentType="application/vnd.openxmlformats-officedocument.presentationml.tags+xml"/>
  <Override PartName="/ppt/notesSlides/notesSlide28.xml" ContentType="application/vnd.openxmlformats-officedocument.presentationml.notesSlide+xml"/>
  <Override PartName="/ppt/tags/tag105.xml" ContentType="application/vnd.openxmlformats-officedocument.presentationml.tags+xml"/>
  <Override PartName="/ppt/notesSlides/notesSlide29.xml" ContentType="application/vnd.openxmlformats-officedocument.presentationml.notesSlide+xml"/>
  <Override PartName="/ppt/tags/tag106.xml" ContentType="application/vnd.openxmlformats-officedocument.presentationml.tags+xml"/>
  <Override PartName="/ppt/notesSlides/notesSlide30.xml" ContentType="application/vnd.openxmlformats-officedocument.presentationml.notesSlide+xml"/>
  <Override PartName="/ppt/tags/tag107.xml" ContentType="application/vnd.openxmlformats-officedocument.presentationml.tags+xml"/>
  <Override PartName="/ppt/notesSlides/notesSlide31.xml" ContentType="application/vnd.openxmlformats-officedocument.presentationml.notesSlide+xml"/>
  <Override PartName="/ppt/tags/tag108.xml" ContentType="application/vnd.openxmlformats-officedocument.presentationml.tags+xml"/>
  <Override PartName="/ppt/notesSlides/notesSlide32.xml" ContentType="application/vnd.openxmlformats-officedocument.presentationml.notesSlide+xml"/>
  <Override PartName="/ppt/tags/tag109.xml" ContentType="application/vnd.openxmlformats-officedocument.presentationml.tags+xml"/>
  <Override PartName="/ppt/notesSlides/notesSlide33.xml" ContentType="application/vnd.openxmlformats-officedocument.presentationml.notesSlide+xml"/>
  <Override PartName="/ppt/tags/tag110.xml" ContentType="application/vnd.openxmlformats-officedocument.presentationml.tags+xml"/>
  <Override PartName="/ppt/notesSlides/notesSlide34.xml" ContentType="application/vnd.openxmlformats-officedocument.presentationml.notesSlide+xml"/>
  <Override PartName="/ppt/tags/tag111.xml" ContentType="application/vnd.openxmlformats-officedocument.presentationml.tags+xml"/>
  <Override PartName="/ppt/notesSlides/notesSlide35.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36.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37.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38.xml" ContentType="application/vnd.openxmlformats-officedocument.presentationml.notesSlide+xml"/>
  <Override PartName="/ppt/tags/tag161.xml" ContentType="application/vnd.openxmlformats-officedocument.presentationml.tags+xml"/>
  <Override PartName="/ppt/notesSlides/notesSlide39.xml" ContentType="application/vnd.openxmlformats-officedocument.presentationml.notesSlide+xml"/>
  <Override PartName="/ppt/tags/tag162.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93" r:id="rId1"/>
    <p:sldMasterId id="2147483718" r:id="rId2"/>
  </p:sldMasterIdLst>
  <p:notesMasterIdLst>
    <p:notesMasterId r:id="rId44"/>
  </p:notesMasterIdLst>
  <p:handoutMasterIdLst>
    <p:handoutMasterId r:id="rId45"/>
  </p:handoutMasterIdLst>
  <p:sldIdLst>
    <p:sldId id="376" r:id="rId3"/>
    <p:sldId id="377" r:id="rId4"/>
    <p:sldId id="423" r:id="rId5"/>
    <p:sldId id="378" r:id="rId6"/>
    <p:sldId id="379" r:id="rId7"/>
    <p:sldId id="380" r:id="rId8"/>
    <p:sldId id="382" r:id="rId9"/>
    <p:sldId id="383" r:id="rId10"/>
    <p:sldId id="385" r:id="rId11"/>
    <p:sldId id="421" r:id="rId12"/>
    <p:sldId id="388" r:id="rId13"/>
    <p:sldId id="389" r:id="rId14"/>
    <p:sldId id="390" r:id="rId15"/>
    <p:sldId id="391" r:id="rId16"/>
    <p:sldId id="393" r:id="rId17"/>
    <p:sldId id="394" r:id="rId18"/>
    <p:sldId id="395" r:id="rId19"/>
    <p:sldId id="396" r:id="rId20"/>
    <p:sldId id="397" r:id="rId21"/>
    <p:sldId id="398" r:id="rId22"/>
    <p:sldId id="399" r:id="rId23"/>
    <p:sldId id="400" r:id="rId24"/>
    <p:sldId id="401" r:id="rId25"/>
    <p:sldId id="402" r:id="rId26"/>
    <p:sldId id="403" r:id="rId27"/>
    <p:sldId id="405" r:id="rId28"/>
    <p:sldId id="406" r:id="rId29"/>
    <p:sldId id="407" r:id="rId30"/>
    <p:sldId id="408" r:id="rId31"/>
    <p:sldId id="409" r:id="rId32"/>
    <p:sldId id="410" r:id="rId33"/>
    <p:sldId id="411" r:id="rId34"/>
    <p:sldId id="412" r:id="rId35"/>
    <p:sldId id="413" r:id="rId36"/>
    <p:sldId id="414" r:id="rId37"/>
    <p:sldId id="415" r:id="rId38"/>
    <p:sldId id="422" r:id="rId39"/>
    <p:sldId id="417" r:id="rId40"/>
    <p:sldId id="418" r:id="rId41"/>
    <p:sldId id="419" r:id="rId42"/>
    <p:sldId id="420" r:id="rId43"/>
  </p:sldIdLst>
  <p:sldSz cx="12188825" cy="6858000"/>
  <p:notesSz cx="6858000" cy="9144000"/>
  <p:embeddedFontLst>
    <p:embeddedFont>
      <p:font typeface="Segoe UI Light" pitchFamily="34" charset="0"/>
      <p:regular r:id="rId46"/>
    </p:embeddedFont>
    <p:embeddedFont>
      <p:font typeface="Segoe UI" pitchFamily="34" charset="0"/>
      <p:regular r:id="rId47"/>
      <p:bold r:id="rId48"/>
      <p:italic r:id="rId49"/>
      <p:boldItalic r:id="rId50"/>
    </p:embeddedFont>
    <p:embeddedFont>
      <p:font typeface="Consolas" pitchFamily="49" charset="0"/>
      <p:regular r:id="rId51"/>
      <p:bold r:id="rId52"/>
      <p:italic r:id="rId53"/>
      <p:boldItalic r:id="rId54"/>
    </p:embeddedFont>
    <p:embeddedFont>
      <p:font typeface="Trebuchet MS" pitchFamily="34" charset="0"/>
      <p:regular r:id="rId55"/>
      <p:bold r:id="rId56"/>
      <p:italic r:id="rId57"/>
      <p:boldItalic r:id="rId58"/>
    </p:embeddedFont>
    <p:embeddedFont>
      <p:font typeface="Segoe Light" pitchFamily="34" charset="0"/>
      <p:regular r:id="rId59"/>
      <p:italic r:id="rId60"/>
    </p:embeddedFont>
  </p:embeddedFontLst>
  <p:custDataLst>
    <p:tags r:id="rId61"/>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07" autoAdjust="0"/>
    <p:restoredTop sz="87675" autoAdjust="0"/>
  </p:normalViewPr>
  <p:slideViewPr>
    <p:cSldViewPr snapToGrid="0">
      <p:cViewPr varScale="1">
        <p:scale>
          <a:sx n="95" d="100"/>
          <a:sy n="95" d="100"/>
        </p:scale>
        <p:origin x="-576" y="-90"/>
      </p:cViewPr>
      <p:guideLst>
        <p:guide orient="horz" pos="144"/>
        <p:guide orient="horz" pos="1241"/>
        <p:guide orient="horz" pos="4218"/>
        <p:guide orient="horz" pos="922"/>
        <p:guide orient="horz" pos="3948"/>
        <p:guide orient="horz" pos="1068"/>
        <p:guide orient="horz" pos="4319"/>
        <p:guide orient="horz" pos="1665"/>
        <p:guide pos="327"/>
        <p:guide pos="7350"/>
        <p:guide pos="447"/>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9.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59" Type="http://schemas.openxmlformats.org/officeDocument/2006/relationships/font" Target="fonts/font14.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12/10/2011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12/10/2011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In this section we’ll drill into Horizontal Partitioning in quite some detail</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Discusses horizontal partitioning in Windows Azure Table storage</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NZ" sz="900" kern="1200" dirty="0" smtClean="0">
                <a:solidFill>
                  <a:schemeClr val="tx1"/>
                </a:solidFill>
                <a:effectLst/>
                <a:latin typeface="Trebuchet MS" pitchFamily="34" charset="0"/>
                <a:ea typeface="+mn-ea"/>
                <a:cs typeface="+mn-cs"/>
              </a:rPr>
              <a:t>Table storage supports partitioning out of the box.</a:t>
            </a:r>
          </a:p>
          <a:p>
            <a:pPr marL="171450" lvl="0" indent="-171450">
              <a:buFont typeface="Arial" pitchFamily="34" charset="0"/>
              <a:buChar char="•"/>
            </a:pPr>
            <a:r>
              <a:rPr lang="en-NZ" sz="900" kern="1200" dirty="0" smtClean="0">
                <a:solidFill>
                  <a:schemeClr val="tx1"/>
                </a:solidFill>
                <a:effectLst/>
                <a:latin typeface="Trebuchet MS" pitchFamily="34" charset="0"/>
                <a:ea typeface="+mn-ea"/>
                <a:cs typeface="+mn-cs"/>
              </a:rPr>
              <a:t>It is a key to scalability of</a:t>
            </a:r>
            <a:r>
              <a:rPr lang="en-NZ" sz="900" kern="1200" baseline="0" dirty="0" smtClean="0">
                <a:solidFill>
                  <a:schemeClr val="tx1"/>
                </a:solidFill>
                <a:effectLst/>
                <a:latin typeface="Trebuchet MS" pitchFamily="34" charset="0"/>
                <a:ea typeface="+mn-ea"/>
                <a:cs typeface="+mn-cs"/>
              </a:rPr>
              <a:t> table storage</a:t>
            </a: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The storage fabric can then load balance your partitions and potentially move ‘hot’ partitions to a dedicated node</a:t>
            </a:r>
          </a:p>
          <a:p>
            <a:pPr marL="171450" lvl="0" indent="-171450">
              <a:buFont typeface="Arial" pitchFamily="34" charset="0"/>
              <a:buChar char="•"/>
            </a:pPr>
            <a:endParaRPr lang="en-NZ" sz="90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There is no need to partition data into equal sized partitions</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Rather just partition as aggressively as your application will permit- remembering that your scope of a transaction (and ideally of any query) is a single partition</a:t>
            </a:r>
          </a:p>
          <a:p>
            <a:pPr marL="171450" lvl="0" indent="-171450">
              <a:buFont typeface="Arial" pitchFamily="34" charset="0"/>
              <a:buChar char="•"/>
            </a:pPr>
            <a:endParaRPr lang="en-NZ" sz="90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Create Read and Update operations always act within the scope of a partition and need the partition key.</a:t>
            </a:r>
            <a:br>
              <a:rPr lang="en-NZ" sz="900" kern="1200" baseline="0" dirty="0" smtClean="0">
                <a:solidFill>
                  <a:schemeClr val="tx1"/>
                </a:solidFill>
                <a:effectLst/>
                <a:latin typeface="Trebuchet MS" pitchFamily="34" charset="0"/>
                <a:ea typeface="+mn-ea"/>
                <a:cs typeface="+mn-cs"/>
              </a:rPr>
            </a:br>
            <a:r>
              <a:rPr lang="en-NZ" sz="900" kern="1200" baseline="0" dirty="0" smtClean="0">
                <a:solidFill>
                  <a:schemeClr val="tx1"/>
                </a:solidFill>
                <a:effectLst/>
                <a:latin typeface="Trebuchet MS" pitchFamily="34" charset="0"/>
                <a:ea typeface="+mn-ea"/>
                <a:cs typeface="+mn-cs"/>
              </a:rPr>
              <a:t>This means if you want to delete entities from a table without the partition key you’ll have to iterate over all the partitions yourself</a:t>
            </a: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Select queries across partitions run sequentially- you’ll receive the data off each partition in sequence; </a:t>
            </a:r>
            <a:endParaRPr lang="en-NZ" sz="900" kern="1200" dirty="0" smtClean="0">
              <a:solidFill>
                <a:schemeClr val="tx1"/>
              </a:solidFill>
              <a:effectLst/>
              <a:latin typeface="Trebuchet MS" pitchFamily="34" charset="0"/>
              <a:ea typeface="+mn-ea"/>
              <a:cs typeface="+mn-cs"/>
            </a:endParaRPr>
          </a:p>
          <a:p>
            <a:pPr marL="171450" lvl="0"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a:p>
            <a:r>
              <a:rPr lang="en-NZ" sz="900" b="0" kern="1200" dirty="0" smtClean="0">
                <a:solidFill>
                  <a:schemeClr val="tx1"/>
                </a:solidFill>
                <a:effectLst/>
                <a:latin typeface="Trebuchet MS" pitchFamily="34" charset="0"/>
                <a:ea typeface="+mn-ea"/>
                <a:cs typeface="+mn-cs"/>
              </a:rPr>
              <a:t>Queue storage is partitioned by Queue name</a:t>
            </a:r>
          </a:p>
          <a:p>
            <a:r>
              <a:rPr lang="en-NZ" sz="900" b="0" kern="1200" dirty="0" smtClean="0">
                <a:solidFill>
                  <a:schemeClr val="tx1"/>
                </a:solidFill>
                <a:effectLst/>
                <a:latin typeface="Trebuchet MS" pitchFamily="34" charset="0"/>
                <a:ea typeface="+mn-ea"/>
                <a:cs typeface="+mn-cs"/>
              </a:rPr>
              <a:t>Blob storage is partitioned by Bob name (i.e. partition size of 1)</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More detail that Discusses horizontal partitioning in Windows Azure Table storage</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NZ" sz="900" kern="1200" dirty="0" smtClean="0">
                <a:solidFill>
                  <a:schemeClr val="tx1"/>
                </a:solidFill>
                <a:effectLst/>
                <a:latin typeface="Trebuchet MS" pitchFamily="34" charset="0"/>
                <a:ea typeface="+mn-ea"/>
                <a:cs typeface="+mn-cs"/>
              </a:rPr>
              <a:t>Understanding the sequential nature of cross partition queries is important</a:t>
            </a:r>
          </a:p>
          <a:p>
            <a:pPr marL="171450" lvl="0" indent="-171450">
              <a:buFont typeface="Arial" pitchFamily="34" charset="0"/>
              <a:buChar char="•"/>
            </a:pPr>
            <a:r>
              <a:rPr lang="en-NZ" sz="900" kern="1200" dirty="0" smtClean="0">
                <a:solidFill>
                  <a:schemeClr val="tx1"/>
                </a:solidFill>
                <a:effectLst/>
                <a:latin typeface="Trebuchet MS" pitchFamily="34" charset="0"/>
                <a:ea typeface="+mn-ea"/>
                <a:cs typeface="+mn-cs"/>
              </a:rPr>
              <a:t>Continuation tokens may be returned</a:t>
            </a:r>
            <a:r>
              <a:rPr lang="en-NZ" sz="900" kern="1200" baseline="0" dirty="0" smtClean="0">
                <a:solidFill>
                  <a:schemeClr val="tx1"/>
                </a:solidFill>
                <a:effectLst/>
                <a:latin typeface="Trebuchet MS" pitchFamily="34" charset="0"/>
                <a:ea typeface="+mn-ea"/>
                <a:cs typeface="+mn-cs"/>
              </a:rPr>
              <a:t> at any time (i.e. data comes back in multiple pages)</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You will always get a continuation token if you cross a hardware boundary- i.e. you move between partitions that sit on different nodes</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The Storage API handles continuation tokens elegantly, but, it may mask a poor architecture- YOU DO NOT WANT TO RUN A QUERY THAT CROSSES HUNDRED OF SERVERS!</a:t>
            </a:r>
          </a:p>
          <a:p>
            <a:pPr marL="384431" lvl="1" indent="-171450">
              <a:buFont typeface="Arial" pitchFamily="34" charset="0"/>
              <a:buChar char="•"/>
            </a:pPr>
            <a:endParaRPr lang="en-NZ" sz="90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Be aggressive with partitioning- if you’ll only ever query something by a single key use an empty Row key and a unique partition key for a partition of 1.</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Can also just use blob storage which is already partitioned by Blob name</a:t>
            </a:r>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a:p>
            <a:r>
              <a:rPr lang="en-NZ" sz="900" b="0" kern="1200" dirty="0" smtClean="0">
                <a:solidFill>
                  <a:schemeClr val="tx1"/>
                </a:solidFill>
                <a:effectLst/>
                <a:latin typeface="Trebuchet MS" pitchFamily="34" charset="0"/>
                <a:ea typeface="+mn-ea"/>
                <a:cs typeface="+mn-cs"/>
              </a:rPr>
              <a:t>Queue storage is partitioned by Queue name</a:t>
            </a:r>
          </a:p>
          <a:p>
            <a:r>
              <a:rPr lang="en-NZ" sz="900" b="0" kern="1200" dirty="0" smtClean="0">
                <a:solidFill>
                  <a:schemeClr val="tx1"/>
                </a:solidFill>
                <a:effectLst/>
                <a:latin typeface="Trebuchet MS" pitchFamily="34" charset="0"/>
                <a:ea typeface="+mn-ea"/>
                <a:cs typeface="+mn-cs"/>
              </a:rPr>
              <a:t>Blob storage is partitioned by Bob name (i.e. partition size of 1)</a:t>
            </a:r>
          </a:p>
          <a:p>
            <a:r>
              <a:rPr lang="en-NZ" sz="900" b="0" kern="1200" dirty="0" smtClean="0">
                <a:solidFill>
                  <a:schemeClr val="tx1"/>
                </a:solidFill>
                <a:effectLst/>
                <a:latin typeface="Trebuchet MS" pitchFamily="34" charset="0"/>
                <a:ea typeface="+mn-ea"/>
                <a:cs typeface="+mn-cs"/>
              </a:rPr>
              <a:t>http://www.syringe.net.nz/2009/08/08/SimplePartitioningWithWindowsAzureTableStorage.aspx</a:t>
            </a:r>
          </a:p>
          <a:p>
            <a:r>
              <a:rPr lang="en-NZ" sz="900" b="0" kern="1200" dirty="0" smtClean="0">
                <a:solidFill>
                  <a:schemeClr val="tx1"/>
                </a:solidFill>
                <a:effectLst/>
                <a:latin typeface="Trebuchet MS" pitchFamily="34" charset="0"/>
                <a:ea typeface="+mn-ea"/>
                <a:cs typeface="+mn-cs"/>
              </a:rPr>
              <a:t>http://nmackenzie.spaces.live.com/Blog/cns!B863FF075995D18A!417.entry </a:t>
            </a:r>
          </a:p>
          <a:p>
            <a:r>
              <a:rPr lang="en-NZ" sz="900" b="0" kern="1200" dirty="0" smtClean="0">
                <a:solidFill>
                  <a:schemeClr val="tx1"/>
                </a:solidFill>
                <a:effectLst/>
                <a:latin typeface="Trebuchet MS" pitchFamily="34" charset="0"/>
                <a:ea typeface="+mn-ea"/>
                <a:cs typeface="+mn-cs"/>
              </a:rPr>
              <a:t>Good article from Julie </a:t>
            </a:r>
            <a:r>
              <a:rPr lang="en-NZ" sz="900" b="0" kern="1200" dirty="0" err="1" smtClean="0">
                <a:solidFill>
                  <a:schemeClr val="tx1"/>
                </a:solidFill>
                <a:effectLst/>
                <a:latin typeface="Trebuchet MS" pitchFamily="34" charset="0"/>
                <a:ea typeface="+mn-ea"/>
                <a:cs typeface="+mn-cs"/>
              </a:rPr>
              <a:t>Lerman</a:t>
            </a:r>
            <a:r>
              <a:rPr lang="en-NZ" sz="900" b="0" kern="1200" dirty="0" smtClean="0">
                <a:solidFill>
                  <a:schemeClr val="tx1"/>
                </a:solidFill>
                <a:effectLst/>
                <a:latin typeface="Trebuchet MS" pitchFamily="34" charset="0"/>
                <a:ea typeface="+mn-ea"/>
                <a:cs typeface="+mn-cs"/>
              </a:rPr>
              <a:t>. Worth reading when discussing table storage</a:t>
            </a:r>
          </a:p>
          <a:p>
            <a:r>
              <a:rPr lang="en-NZ" sz="900" b="0" kern="1200" dirty="0" smtClean="0">
                <a:solidFill>
                  <a:schemeClr val="tx1"/>
                </a:solidFill>
                <a:effectLst/>
                <a:latin typeface="Trebuchet MS" pitchFamily="34" charset="0"/>
                <a:ea typeface="+mn-ea"/>
                <a:cs typeface="+mn-cs"/>
              </a:rPr>
              <a:t>http://msdn.microsoft.com/en-us/magazine/ff796231.aspx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Describes the fact that in SQL Azure out partitions actually sit in individual databases</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NZ" sz="900" kern="1200" dirty="0" smtClean="0">
                <a:solidFill>
                  <a:schemeClr val="tx1"/>
                </a:solidFill>
                <a:effectLst/>
                <a:latin typeface="Trebuchet MS" pitchFamily="34" charset="0"/>
                <a:ea typeface="+mn-ea"/>
                <a:cs typeface="+mn-cs"/>
              </a:rPr>
              <a:t>In SQL Azure each partition is a separate SQL Azure database</a:t>
            </a:r>
          </a:p>
          <a:p>
            <a:pPr marL="171450" lvl="0" indent="-171450">
              <a:buFont typeface="Arial" pitchFamily="34" charset="0"/>
              <a:buChar char="•"/>
            </a:pPr>
            <a:r>
              <a:rPr lang="en-NZ" sz="900" kern="1200" dirty="0" smtClean="0">
                <a:solidFill>
                  <a:schemeClr val="tx1"/>
                </a:solidFill>
                <a:effectLst/>
                <a:latin typeface="Trebuchet MS" pitchFamily="34" charset="0"/>
                <a:ea typeface="+mn-ea"/>
                <a:cs typeface="+mn-cs"/>
              </a:rPr>
              <a:t>In our application layer we need to write some sort of heuristic</a:t>
            </a:r>
            <a:r>
              <a:rPr lang="en-NZ" sz="900" kern="1200" baseline="0" dirty="0" smtClean="0">
                <a:solidFill>
                  <a:schemeClr val="tx1"/>
                </a:solidFill>
                <a:effectLst/>
                <a:latin typeface="Trebuchet MS" pitchFamily="34" charset="0"/>
                <a:ea typeface="+mn-ea"/>
                <a:cs typeface="+mn-cs"/>
              </a:rPr>
              <a:t> to route the query to the correct location</a:t>
            </a: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In this case we’re partitioning our data by first letter of last name</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Is this a good approach?</a:t>
            </a:r>
            <a:endParaRPr lang="en-NZ" sz="900" kern="1200" dirty="0" smtClean="0">
              <a:solidFill>
                <a:schemeClr val="tx1"/>
              </a:solidFill>
              <a:effectLst/>
              <a:latin typeface="Trebuchet MS" pitchFamily="34" charset="0"/>
              <a:ea typeface="+mn-ea"/>
              <a:cs typeface="+mn-cs"/>
            </a:endParaRPr>
          </a:p>
          <a:p>
            <a:pPr marL="171450" lvl="0"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a:p>
            <a:r>
              <a:rPr lang="en-NZ" sz="900" b="0" kern="1200" dirty="0" smtClean="0">
                <a:solidFill>
                  <a:schemeClr val="tx1"/>
                </a:solidFill>
                <a:effectLst/>
                <a:latin typeface="Trebuchet MS" pitchFamily="34" charset="0"/>
                <a:ea typeface="+mn-ea"/>
                <a:cs typeface="+mn-cs"/>
              </a:rPr>
              <a:t>SQL Azure Horizontal partitioning</a:t>
            </a:r>
          </a:p>
          <a:p>
            <a:r>
              <a:rPr lang="en-NZ" sz="900" b="0" kern="1200" dirty="0" smtClean="0">
                <a:solidFill>
                  <a:schemeClr val="tx1"/>
                </a:solidFill>
                <a:effectLst/>
                <a:latin typeface="Trebuchet MS" pitchFamily="34" charset="0"/>
                <a:ea typeface="+mn-ea"/>
                <a:cs typeface="+mn-cs"/>
              </a:rPr>
              <a:t>http://blogs.msdn.com/b/sqlazure/archive/2010/06/24/10029719.aspx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Provide detail on SQL Azure Horizontal Partitioning </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NZ" sz="900" kern="1200" dirty="0" smtClean="0">
                <a:solidFill>
                  <a:schemeClr val="tx1"/>
                </a:solidFill>
                <a:effectLst/>
                <a:latin typeface="Trebuchet MS" pitchFamily="34" charset="0"/>
                <a:ea typeface="+mn-ea"/>
                <a:cs typeface="+mn-cs"/>
              </a:rPr>
              <a:t>In SQL Azure each partition is a separate SQL Azure database</a:t>
            </a:r>
          </a:p>
          <a:p>
            <a:pPr marL="171450" lvl="0" indent="-171450">
              <a:buFont typeface="Arial" pitchFamily="34" charset="0"/>
              <a:buChar char="•"/>
            </a:pPr>
            <a:r>
              <a:rPr lang="en-NZ" sz="900" kern="1200" dirty="0" smtClean="0">
                <a:solidFill>
                  <a:schemeClr val="tx1"/>
                </a:solidFill>
                <a:effectLst/>
                <a:latin typeface="Trebuchet MS" pitchFamily="34" charset="0"/>
                <a:ea typeface="+mn-ea"/>
                <a:cs typeface="+mn-cs"/>
              </a:rPr>
              <a:t>We partition in SQL Azure for two key reasons</a:t>
            </a:r>
          </a:p>
          <a:p>
            <a:pPr marL="384431" lvl="1" indent="-171450">
              <a:buFont typeface="Arial" pitchFamily="34" charset="0"/>
              <a:buChar char="•"/>
            </a:pPr>
            <a:r>
              <a:rPr lang="en-NZ" sz="900" kern="1200" dirty="0" smtClean="0">
                <a:solidFill>
                  <a:schemeClr val="tx1"/>
                </a:solidFill>
                <a:effectLst/>
                <a:latin typeface="Trebuchet MS" pitchFamily="34" charset="0"/>
                <a:ea typeface="+mn-ea"/>
                <a:cs typeface="+mn-cs"/>
              </a:rPr>
              <a:t>We have more than</a:t>
            </a:r>
            <a:r>
              <a:rPr lang="en-NZ" sz="900" kern="1200" baseline="0" dirty="0" smtClean="0">
                <a:solidFill>
                  <a:schemeClr val="tx1"/>
                </a:solidFill>
                <a:effectLst/>
                <a:latin typeface="Trebuchet MS" pitchFamily="34" charset="0"/>
                <a:ea typeface="+mn-ea"/>
                <a:cs typeface="+mn-cs"/>
              </a:rPr>
              <a:t> 50GB of data and are therefore too large for the biggest Business Edition database</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We have a very high transaction load and therefore we are frequently throttled</a:t>
            </a:r>
          </a:p>
          <a:p>
            <a:pPr marL="384431" lvl="1"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kern="1200" dirty="0" smtClean="0">
                <a:solidFill>
                  <a:schemeClr val="tx1"/>
                </a:solidFill>
                <a:effectLst/>
                <a:latin typeface="Trebuchet MS" pitchFamily="34" charset="0"/>
                <a:ea typeface="+mn-ea"/>
                <a:cs typeface="+mn-cs"/>
              </a:rPr>
              <a:t>In our application layer we need to write some sort of heuristic</a:t>
            </a:r>
            <a:r>
              <a:rPr lang="en-NZ" sz="900" kern="1200" baseline="0" dirty="0" smtClean="0">
                <a:solidFill>
                  <a:schemeClr val="tx1"/>
                </a:solidFill>
                <a:effectLst/>
                <a:latin typeface="Trebuchet MS" pitchFamily="34" charset="0"/>
                <a:ea typeface="+mn-ea"/>
                <a:cs typeface="+mn-cs"/>
              </a:rPr>
              <a:t> to route the query to the correct location</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Can use some sort of algorithm</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May store a separate lookup table to help I routing requests</a:t>
            </a:r>
          </a:p>
          <a:p>
            <a:pPr marL="384431" lvl="1" indent="-171450">
              <a:buFont typeface="Arial" pitchFamily="34" charset="0"/>
              <a:buChar char="•"/>
            </a:pPr>
            <a:endParaRPr lang="en-NZ" sz="90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Because we pay for SQL Azure in whole 1GB+ increments we want to have our partitions be as equal as possible</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If we are partitioning for size, equal means equal size</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If we are partitioning for load, equal means equal load</a:t>
            </a:r>
          </a:p>
          <a:p>
            <a:pPr marL="212981" lvl="1" indent="0">
              <a:buFont typeface="Arial" pitchFamily="34" charset="0"/>
              <a:buNone/>
            </a:pPr>
            <a:endParaRPr lang="en-NZ" sz="900" kern="1200" dirty="0" smtClean="0">
              <a:solidFill>
                <a:schemeClr val="tx1"/>
              </a:solidFill>
              <a:effectLst/>
              <a:latin typeface="Trebuchet MS" pitchFamily="34" charset="0"/>
              <a:ea typeface="+mn-ea"/>
              <a:cs typeface="+mn-cs"/>
            </a:endParaRPr>
          </a:p>
          <a:p>
            <a:pPr marL="171450" lvl="0"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a:p>
            <a:r>
              <a:rPr lang="en-NZ" sz="900" b="0" kern="1200" dirty="0" smtClean="0">
                <a:solidFill>
                  <a:schemeClr val="tx1"/>
                </a:solidFill>
                <a:effectLst/>
                <a:latin typeface="Trebuchet MS" pitchFamily="34" charset="0"/>
                <a:ea typeface="+mn-ea"/>
                <a:cs typeface="+mn-cs"/>
              </a:rPr>
              <a:t>SQL Azure Horizontal partitioning</a:t>
            </a:r>
          </a:p>
          <a:p>
            <a:r>
              <a:rPr lang="en-NZ" sz="900" b="0" kern="1200" dirty="0" smtClean="0">
                <a:solidFill>
                  <a:schemeClr val="tx1"/>
                </a:solidFill>
                <a:effectLst/>
                <a:latin typeface="Trebuchet MS" pitchFamily="34" charset="0"/>
                <a:ea typeface="+mn-ea"/>
                <a:cs typeface="+mn-cs"/>
              </a:rPr>
              <a:t>http://blogs.msdn.com/b/sqlazure/archive/2010/06/24/10029719.aspx</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Discusses how to choose a partition key</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NZ" sz="900" kern="1200" dirty="0" smtClean="0">
                <a:solidFill>
                  <a:schemeClr val="tx1"/>
                </a:solidFill>
                <a:effectLst/>
                <a:latin typeface="Trebuchet MS" pitchFamily="34" charset="0"/>
                <a:ea typeface="+mn-ea"/>
                <a:cs typeface="+mn-cs"/>
              </a:rPr>
              <a:t>Natural</a:t>
            </a:r>
            <a:r>
              <a:rPr lang="en-NZ" sz="900" kern="1200" baseline="0" dirty="0" smtClean="0">
                <a:solidFill>
                  <a:schemeClr val="tx1"/>
                </a:solidFill>
                <a:effectLst/>
                <a:latin typeface="Trebuchet MS" pitchFamily="34" charset="0"/>
                <a:ea typeface="+mn-ea"/>
                <a:cs typeface="+mn-cs"/>
              </a:rPr>
              <a:t> keys are often very good for partitioning.</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For example you may choose to break up data by geographical region</a:t>
            </a: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Natural keys can also cause problems</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Partitioning by things like  first letter last name can be bad</a:t>
            </a:r>
            <a:br>
              <a:rPr lang="en-NZ" sz="900" kern="1200" baseline="0" dirty="0" smtClean="0">
                <a:solidFill>
                  <a:schemeClr val="tx1"/>
                </a:solidFill>
                <a:effectLst/>
                <a:latin typeface="Trebuchet MS" pitchFamily="34" charset="0"/>
                <a:ea typeface="+mn-ea"/>
                <a:cs typeface="+mn-cs"/>
              </a:rPr>
            </a:br>
            <a:r>
              <a:rPr lang="en-NZ" sz="900" kern="1200" baseline="0" dirty="0" smtClean="0">
                <a:solidFill>
                  <a:schemeClr val="tx1"/>
                </a:solidFill>
                <a:effectLst/>
                <a:latin typeface="Trebuchet MS" pitchFamily="34" charset="0"/>
                <a:ea typeface="+mn-ea"/>
                <a:cs typeface="+mn-cs"/>
              </a:rPr>
              <a:t>Your ‘S’ partition will be too full and your ‘Z’ partition will be all but empty… unless you’re in an Asian country where the opposite is true</a:t>
            </a:r>
          </a:p>
          <a:p>
            <a:pPr marL="384431" lvl="1" indent="-171450">
              <a:buFont typeface="Arial" pitchFamily="34" charset="0"/>
              <a:buChar char="•"/>
            </a:pPr>
            <a:endParaRPr lang="en-NZ" sz="90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You may want to use a mathematical operator to assist in partitioning</a:t>
            </a: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We’ll discuss these shortly</a:t>
            </a:r>
          </a:p>
          <a:p>
            <a:pPr marL="171450" lvl="0" indent="-171450">
              <a:buFont typeface="Arial" pitchFamily="34" charset="0"/>
              <a:buChar char="•"/>
            </a:pPr>
            <a:endParaRPr lang="en-NZ" sz="90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Finally you may want to use a lookup table</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You may for example in an </a:t>
            </a:r>
            <a:r>
              <a:rPr lang="en-NZ" sz="900" kern="1200" baseline="0" dirty="0" err="1" smtClean="0">
                <a:solidFill>
                  <a:schemeClr val="tx1"/>
                </a:solidFill>
                <a:effectLst/>
                <a:latin typeface="Trebuchet MS" pitchFamily="34" charset="0"/>
                <a:ea typeface="+mn-ea"/>
                <a:cs typeface="+mn-cs"/>
              </a:rPr>
              <a:t>SaaS</a:t>
            </a:r>
            <a:r>
              <a:rPr lang="en-NZ" sz="900" kern="1200" baseline="0" dirty="0" smtClean="0">
                <a:solidFill>
                  <a:schemeClr val="tx1"/>
                </a:solidFill>
                <a:effectLst/>
                <a:latin typeface="Trebuchet MS" pitchFamily="34" charset="0"/>
                <a:ea typeface="+mn-ea"/>
                <a:cs typeface="+mn-cs"/>
              </a:rPr>
              <a:t> application partition each customer into their own database and then lookup the database to use at runtime based on the host header that was used to visit the site </a:t>
            </a:r>
            <a:endParaRPr lang="en-NZ" sz="900" kern="1200" dirty="0" smtClean="0">
              <a:solidFill>
                <a:schemeClr val="tx1"/>
              </a:solidFill>
              <a:effectLst/>
              <a:latin typeface="Trebuchet MS" pitchFamily="34" charset="0"/>
              <a:ea typeface="+mn-ea"/>
              <a:cs typeface="+mn-cs"/>
            </a:endParaRPr>
          </a:p>
          <a:p>
            <a:pPr marL="171450" lvl="0"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a:p>
            <a:r>
              <a:rPr lang="en-NZ" sz="900" b="0" kern="1200" dirty="0" smtClean="0">
                <a:solidFill>
                  <a:schemeClr val="tx1"/>
                </a:solidFill>
                <a:effectLst/>
                <a:latin typeface="Trebuchet MS" pitchFamily="34" charset="0"/>
                <a:ea typeface="+mn-ea"/>
                <a:cs typeface="+mn-cs"/>
              </a:rPr>
              <a:t>SQL Azure Horizontal partitioning</a:t>
            </a:r>
          </a:p>
          <a:p>
            <a:r>
              <a:rPr lang="en-NZ" sz="900" b="0" kern="1200" dirty="0" smtClean="0">
                <a:solidFill>
                  <a:schemeClr val="tx1"/>
                </a:solidFill>
                <a:effectLst/>
                <a:latin typeface="Trebuchet MS" pitchFamily="34" charset="0"/>
                <a:ea typeface="+mn-ea"/>
                <a:cs typeface="+mn-cs"/>
              </a:rPr>
              <a:t>http://blogs.msdn.com/b/sqlazure/archive/2010/06/24/10029719.aspx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Describes Modulo partitioning </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b="0" dirty="0" smtClean="0"/>
              <a:t>The module operator is</a:t>
            </a:r>
            <a:r>
              <a:rPr lang="en-US" b="0" baseline="0" dirty="0" smtClean="0"/>
              <a:t> very useful for partitioning exercises</a:t>
            </a:r>
          </a:p>
          <a:p>
            <a:pPr marL="0" indent="0">
              <a:buFont typeface="Arial" pitchFamily="34" charset="0"/>
              <a:buNone/>
            </a:pPr>
            <a:endParaRPr lang="en-US" b="0" dirty="0" smtClean="0"/>
          </a:p>
          <a:p>
            <a:pPr marL="171450" indent="-171450">
              <a:buFont typeface="Arial" pitchFamily="34" charset="0"/>
              <a:buChar char="•"/>
            </a:pPr>
            <a:r>
              <a:rPr lang="en-US" b="0" dirty="0" smtClean="0"/>
              <a:t>The important thing here is having a good distribution</a:t>
            </a:r>
          </a:p>
          <a:p>
            <a:pPr marL="0" indent="0">
              <a:buFont typeface="Arial" pitchFamily="34" charset="0"/>
              <a:buNone/>
            </a:pPr>
            <a:endParaRPr lang="en-US" b="1" dirty="0" smtClean="0"/>
          </a:p>
          <a:p>
            <a:pPr marL="0" indent="0">
              <a:buFont typeface="Arial" pitchFamily="34" charset="0"/>
              <a:buNone/>
            </a:pPr>
            <a:r>
              <a:rPr lang="en-US" sz="800" b="1" kern="1200" dirty="0" smtClean="0">
                <a:solidFill>
                  <a:schemeClr val="tx1"/>
                </a:solidFill>
                <a:effectLst/>
                <a:latin typeface="Trebuchet MS" pitchFamily="34" charset="0"/>
                <a:ea typeface="+mn-ea"/>
                <a:cs typeface="+mn-cs"/>
              </a:rPr>
              <a:t>Notes</a:t>
            </a:r>
          </a:p>
          <a:p>
            <a:pPr marL="0" indent="0">
              <a:buFont typeface="Arial" pitchFamily="34" charset="0"/>
              <a:buNone/>
            </a:pPr>
            <a:r>
              <a:rPr lang="en-NZ" sz="800" b="0" kern="1200" dirty="0" smtClean="0">
                <a:solidFill>
                  <a:schemeClr val="tx1"/>
                </a:solidFill>
                <a:effectLst/>
                <a:latin typeface="Trebuchet MS" pitchFamily="34" charset="0"/>
                <a:ea typeface="+mn-ea"/>
                <a:cs typeface="+mn-cs"/>
              </a:rPr>
              <a:t>http://social.msdn.microsoft.com/Forums/en-US/windowsazure/thread/985a3198-ba54-4dcc-932c-0e6bdb166a46</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NZ" sz="900" b="0" kern="1200" dirty="0" smtClean="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Discusses how to choose a partition key</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NZ" sz="900" kern="1200" dirty="0" smtClean="0">
                <a:solidFill>
                  <a:schemeClr val="tx1"/>
                </a:solidFill>
                <a:effectLst/>
                <a:latin typeface="Trebuchet MS" pitchFamily="34" charset="0"/>
                <a:ea typeface="+mn-ea"/>
                <a:cs typeface="+mn-cs"/>
              </a:rPr>
              <a:t>Natural</a:t>
            </a:r>
            <a:r>
              <a:rPr lang="en-NZ" sz="900" kern="1200" baseline="0" dirty="0" smtClean="0">
                <a:solidFill>
                  <a:schemeClr val="tx1"/>
                </a:solidFill>
                <a:effectLst/>
                <a:latin typeface="Trebuchet MS" pitchFamily="34" charset="0"/>
                <a:ea typeface="+mn-ea"/>
                <a:cs typeface="+mn-cs"/>
              </a:rPr>
              <a:t> keys are often very good for partitioning.</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For example you may choose to break up data by geographical region</a:t>
            </a: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Natural keys can also cause problems</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Partitioning by things like  first letter last name can be bad</a:t>
            </a:r>
            <a:br>
              <a:rPr lang="en-NZ" sz="900" kern="1200" baseline="0" dirty="0" smtClean="0">
                <a:solidFill>
                  <a:schemeClr val="tx1"/>
                </a:solidFill>
                <a:effectLst/>
                <a:latin typeface="Trebuchet MS" pitchFamily="34" charset="0"/>
                <a:ea typeface="+mn-ea"/>
                <a:cs typeface="+mn-cs"/>
              </a:rPr>
            </a:br>
            <a:r>
              <a:rPr lang="en-NZ" sz="900" kern="1200" baseline="0" dirty="0" smtClean="0">
                <a:solidFill>
                  <a:schemeClr val="tx1"/>
                </a:solidFill>
                <a:effectLst/>
                <a:latin typeface="Trebuchet MS" pitchFamily="34" charset="0"/>
                <a:ea typeface="+mn-ea"/>
                <a:cs typeface="+mn-cs"/>
              </a:rPr>
              <a:t>Your ‘S’ partition will be too full and your ‘Z’ partition will be all but empty… unless you’re in an Asian country where the opposite is true</a:t>
            </a:r>
          </a:p>
          <a:p>
            <a:pPr marL="384431" lvl="1" indent="-171450">
              <a:buFont typeface="Arial" pitchFamily="34" charset="0"/>
              <a:buChar char="•"/>
            </a:pPr>
            <a:endParaRPr lang="en-NZ" sz="90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You may want to use a mathematical operator to assist in partitioning</a:t>
            </a: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We’ll discuss these shortly</a:t>
            </a:r>
          </a:p>
          <a:p>
            <a:pPr marL="171450" lvl="0" indent="-171450">
              <a:buFont typeface="Arial" pitchFamily="34" charset="0"/>
              <a:buChar char="•"/>
            </a:pPr>
            <a:endParaRPr lang="en-NZ" sz="90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Finally you may want to use a lookup table</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You may for example in an </a:t>
            </a:r>
            <a:r>
              <a:rPr lang="en-NZ" sz="900" kern="1200" baseline="0" dirty="0" err="1" smtClean="0">
                <a:solidFill>
                  <a:schemeClr val="tx1"/>
                </a:solidFill>
                <a:effectLst/>
                <a:latin typeface="Trebuchet MS" pitchFamily="34" charset="0"/>
                <a:ea typeface="+mn-ea"/>
                <a:cs typeface="+mn-cs"/>
              </a:rPr>
              <a:t>SaaS</a:t>
            </a:r>
            <a:r>
              <a:rPr lang="en-NZ" sz="900" kern="1200" baseline="0" dirty="0" smtClean="0">
                <a:solidFill>
                  <a:schemeClr val="tx1"/>
                </a:solidFill>
                <a:effectLst/>
                <a:latin typeface="Trebuchet MS" pitchFamily="34" charset="0"/>
                <a:ea typeface="+mn-ea"/>
                <a:cs typeface="+mn-cs"/>
              </a:rPr>
              <a:t> application partition each customer into their own database and then lookup the database to use at runtime based on the host header that was used to visit the site </a:t>
            </a:r>
            <a:endParaRPr lang="en-NZ" sz="900" kern="1200" dirty="0" smtClean="0">
              <a:solidFill>
                <a:schemeClr val="tx1"/>
              </a:solidFill>
              <a:effectLst/>
              <a:latin typeface="Trebuchet MS" pitchFamily="34" charset="0"/>
              <a:ea typeface="+mn-ea"/>
              <a:cs typeface="+mn-cs"/>
            </a:endParaRPr>
          </a:p>
          <a:p>
            <a:pPr marL="171450" lvl="0"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a:p>
            <a:r>
              <a:rPr lang="en-NZ" sz="900" b="0" kern="1200" dirty="0" smtClean="0">
                <a:solidFill>
                  <a:schemeClr val="tx1"/>
                </a:solidFill>
                <a:effectLst/>
                <a:latin typeface="Trebuchet MS" pitchFamily="34" charset="0"/>
                <a:ea typeface="+mn-ea"/>
                <a:cs typeface="+mn-cs"/>
              </a:rPr>
              <a:t>SQL Azure Horizontal partitioning</a:t>
            </a:r>
          </a:p>
          <a:p>
            <a:r>
              <a:rPr lang="en-NZ" sz="900" b="0" kern="1200" dirty="0" smtClean="0">
                <a:solidFill>
                  <a:schemeClr val="tx1"/>
                </a:solidFill>
                <a:effectLst/>
                <a:latin typeface="Trebuchet MS" pitchFamily="34" charset="0"/>
                <a:ea typeface="+mn-ea"/>
                <a:cs typeface="+mn-cs"/>
              </a:rPr>
              <a:t>http://blogs.msdn.com/b/sqlazure/archive/2010/06/24/10029719.aspx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NZ" sz="900" b="0" kern="1200" dirty="0" smtClean="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Describes the challenge of managing partitions over time</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b="0" dirty="0" smtClean="0"/>
              <a:t>As applications grow and change so may our</a:t>
            </a:r>
            <a:r>
              <a:rPr lang="en-US" b="0" baseline="0" dirty="0" smtClean="0"/>
              <a:t> partitioning needs</a:t>
            </a:r>
          </a:p>
          <a:p>
            <a:pPr marL="171450" indent="-171450">
              <a:buFont typeface="Arial" pitchFamily="34" charset="0"/>
              <a:buChar char="•"/>
            </a:pPr>
            <a:r>
              <a:rPr lang="en-US" b="0" dirty="0" smtClean="0"/>
              <a:t>How do we deal with this</a:t>
            </a:r>
          </a:p>
          <a:p>
            <a:pPr marL="384431" lvl="1" indent="-171450">
              <a:buFont typeface="Arial" pitchFamily="34" charset="0"/>
              <a:buChar char="•"/>
            </a:pPr>
            <a:r>
              <a:rPr lang="en-US" b="0" dirty="0" smtClean="0"/>
              <a:t>What happens if we need to re-partition our data?</a:t>
            </a:r>
          </a:p>
          <a:p>
            <a:pPr marL="384431" lvl="1" indent="-171450">
              <a:buFont typeface="Arial" pitchFamily="34" charset="0"/>
              <a:buChar char="•"/>
            </a:pPr>
            <a:r>
              <a:rPr lang="en-US" b="0" dirty="0" smtClean="0"/>
              <a:t>We will need to process it into a new partitioning scheme</a:t>
            </a:r>
          </a:p>
          <a:p>
            <a:pPr marL="384431" lvl="1" indent="-171450">
              <a:buFont typeface="Arial" pitchFamily="34" charset="0"/>
              <a:buChar char="•"/>
            </a:pPr>
            <a:r>
              <a:rPr lang="en-US" b="0" dirty="0" smtClean="0"/>
              <a:t>We can also version our partitioning scheme such that our partition keys include an identifier to resolve the partition scheme to be used</a:t>
            </a:r>
          </a:p>
          <a:p>
            <a:pPr marL="384431" lvl="1" indent="-171450">
              <a:buFont typeface="Arial" pitchFamily="34" charset="0"/>
              <a:buChar char="•"/>
            </a:pPr>
            <a:endParaRPr lang="en-US" b="0" dirty="0" smtClean="0"/>
          </a:p>
          <a:p>
            <a:pPr marL="384431" lvl="1" indent="-171450">
              <a:buFont typeface="Arial" pitchFamily="34" charset="0"/>
              <a:buChar char="•"/>
            </a:pPr>
            <a:r>
              <a:rPr lang="en-US" b="0" dirty="0" smtClean="0"/>
              <a:t>IN the example above we’ll end up with 14 partitions- 4 for the v1 scheme, 10 for the v2 scheme </a:t>
            </a:r>
          </a:p>
          <a:p>
            <a:pPr marL="0" indent="0">
              <a:buFont typeface="Arial" pitchFamily="34" charset="0"/>
              <a:buNone/>
            </a:pPr>
            <a:endParaRPr lang="en-US" b="1" dirty="0" smtClean="0"/>
          </a:p>
          <a:p>
            <a:pPr marL="0" indent="0">
              <a:buFont typeface="Arial" pitchFamily="34" charset="0"/>
              <a:buNone/>
            </a:pPr>
            <a:r>
              <a:rPr lang="en-US" sz="900" b="1" kern="1200" dirty="0" smtClean="0">
                <a:solidFill>
                  <a:schemeClr val="tx1"/>
                </a:solidFill>
                <a:effectLst/>
                <a:latin typeface="Trebuchet MS" pitchFamily="34" charset="0"/>
                <a:ea typeface="+mn-ea"/>
                <a:cs typeface="+mn-cs"/>
              </a:rPr>
              <a:t>Notes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Discusses just in time</a:t>
            </a:r>
            <a:r>
              <a:rPr lang="en-US" baseline="0" dirty="0" smtClean="0"/>
              <a:t> Partitioning </a:t>
            </a:r>
            <a:endParaRPr lang="en-US" dirty="0" smtClean="0"/>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b="0" dirty="0" smtClean="0"/>
              <a:t>Cloud</a:t>
            </a:r>
            <a:r>
              <a:rPr lang="en-US" b="0" baseline="0" dirty="0" smtClean="0"/>
              <a:t> computing is unique in that we can take advantage of the pay as you go business model and only create partitions for the short period of time we need them</a:t>
            </a:r>
          </a:p>
          <a:p>
            <a:pPr marL="171450" indent="-171450">
              <a:buFont typeface="Arial" pitchFamily="34" charset="0"/>
              <a:buChar char="•"/>
            </a:pPr>
            <a:r>
              <a:rPr lang="en-US" b="0" baseline="0" dirty="0" smtClean="0"/>
              <a:t>If we have periods of peak load we can partition our data out of a single SQL Azure database for example, into a couple of hundred databases.</a:t>
            </a:r>
          </a:p>
          <a:p>
            <a:pPr marL="171450" indent="-171450">
              <a:buFont typeface="Arial" pitchFamily="34" charset="0"/>
              <a:buChar char="•"/>
            </a:pPr>
            <a:r>
              <a:rPr lang="en-US" b="0" baseline="0" dirty="0" smtClean="0"/>
              <a:t>We can then deal with the load</a:t>
            </a:r>
          </a:p>
          <a:p>
            <a:pPr marL="171450" indent="-171450">
              <a:buFont typeface="Arial" pitchFamily="34" charset="0"/>
              <a:buChar char="•"/>
            </a:pPr>
            <a:r>
              <a:rPr lang="en-US" b="0" baseline="0" dirty="0" smtClean="0"/>
              <a:t>Then reconsolidate the data back into a single database’</a:t>
            </a:r>
          </a:p>
          <a:p>
            <a:pPr marL="0" indent="0">
              <a:buFont typeface="Arial" pitchFamily="34" charset="0"/>
              <a:buNone/>
            </a:pPr>
            <a:r>
              <a:rPr lang="en-US" b="0" baseline="0" dirty="0" smtClean="0"/>
              <a:t> </a:t>
            </a:r>
            <a:endParaRPr lang="en-US" b="0" dirty="0" smtClean="0"/>
          </a:p>
          <a:p>
            <a:pPr marL="0" indent="0">
              <a:buFont typeface="Arial" pitchFamily="34" charset="0"/>
              <a:buNone/>
            </a:pPr>
            <a:r>
              <a:rPr lang="en-US" sz="800" b="1" kern="1200" dirty="0" smtClean="0">
                <a:solidFill>
                  <a:schemeClr val="tx1"/>
                </a:solidFill>
                <a:effectLst/>
                <a:latin typeface="Trebuchet MS" pitchFamily="34" charset="0"/>
                <a:ea typeface="+mn-ea"/>
                <a:cs typeface="+mn-cs"/>
              </a:rPr>
              <a:t>Notes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Discusses how to choose a partition key</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NZ" sz="900" kern="1200" dirty="0" smtClean="0">
                <a:solidFill>
                  <a:schemeClr val="tx1"/>
                </a:solidFill>
                <a:effectLst/>
                <a:latin typeface="Trebuchet MS" pitchFamily="34" charset="0"/>
                <a:ea typeface="+mn-ea"/>
                <a:cs typeface="+mn-cs"/>
              </a:rPr>
              <a:t>Natural</a:t>
            </a:r>
            <a:r>
              <a:rPr lang="en-NZ" sz="900" kern="1200" baseline="0" dirty="0" smtClean="0">
                <a:solidFill>
                  <a:schemeClr val="tx1"/>
                </a:solidFill>
                <a:effectLst/>
                <a:latin typeface="Trebuchet MS" pitchFamily="34" charset="0"/>
                <a:ea typeface="+mn-ea"/>
                <a:cs typeface="+mn-cs"/>
              </a:rPr>
              <a:t> keys are often very good for partitioning.</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For example you may choose to break up data by geographical region</a:t>
            </a: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Natural keys can also cause problems</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Partitioning by things like  first letter last name can be bad</a:t>
            </a:r>
            <a:br>
              <a:rPr lang="en-NZ" sz="900" kern="1200" baseline="0" dirty="0" smtClean="0">
                <a:solidFill>
                  <a:schemeClr val="tx1"/>
                </a:solidFill>
                <a:effectLst/>
                <a:latin typeface="Trebuchet MS" pitchFamily="34" charset="0"/>
                <a:ea typeface="+mn-ea"/>
                <a:cs typeface="+mn-cs"/>
              </a:rPr>
            </a:br>
            <a:r>
              <a:rPr lang="en-NZ" sz="900" kern="1200" baseline="0" dirty="0" smtClean="0">
                <a:solidFill>
                  <a:schemeClr val="tx1"/>
                </a:solidFill>
                <a:effectLst/>
                <a:latin typeface="Trebuchet MS" pitchFamily="34" charset="0"/>
                <a:ea typeface="+mn-ea"/>
                <a:cs typeface="+mn-cs"/>
              </a:rPr>
              <a:t>Your ‘S’ partition will be too full and your ‘Z’ partition will be all but empty… unless you’re in an Asian country where the opposite is true</a:t>
            </a:r>
          </a:p>
          <a:p>
            <a:pPr marL="384431" lvl="1" indent="-171450">
              <a:buFont typeface="Arial" pitchFamily="34" charset="0"/>
              <a:buChar char="•"/>
            </a:pPr>
            <a:endParaRPr lang="en-NZ" sz="90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You may want to use a mathematical operator to assist in partitioning</a:t>
            </a: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We’ll discuss these shortly</a:t>
            </a:r>
          </a:p>
          <a:p>
            <a:pPr marL="171450" lvl="0" indent="-171450">
              <a:buFont typeface="Arial" pitchFamily="34" charset="0"/>
              <a:buChar char="•"/>
            </a:pPr>
            <a:endParaRPr lang="en-NZ" sz="90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Finally you may want to use a lookup table</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You may for example in an </a:t>
            </a:r>
            <a:r>
              <a:rPr lang="en-NZ" sz="900" kern="1200" baseline="0" dirty="0" err="1" smtClean="0">
                <a:solidFill>
                  <a:schemeClr val="tx1"/>
                </a:solidFill>
                <a:effectLst/>
                <a:latin typeface="Trebuchet MS" pitchFamily="34" charset="0"/>
                <a:ea typeface="+mn-ea"/>
                <a:cs typeface="+mn-cs"/>
              </a:rPr>
              <a:t>SaaS</a:t>
            </a:r>
            <a:r>
              <a:rPr lang="en-NZ" sz="900" kern="1200" baseline="0" dirty="0" smtClean="0">
                <a:solidFill>
                  <a:schemeClr val="tx1"/>
                </a:solidFill>
                <a:effectLst/>
                <a:latin typeface="Trebuchet MS" pitchFamily="34" charset="0"/>
                <a:ea typeface="+mn-ea"/>
                <a:cs typeface="+mn-cs"/>
              </a:rPr>
              <a:t> application partition each customer into their own database and then lookup the database to use at runtime based on the host header that was used to visit the site </a:t>
            </a:r>
            <a:endParaRPr lang="en-NZ" sz="900" kern="1200" dirty="0" smtClean="0">
              <a:solidFill>
                <a:schemeClr val="tx1"/>
              </a:solidFill>
              <a:effectLst/>
              <a:latin typeface="Trebuchet MS" pitchFamily="34" charset="0"/>
              <a:ea typeface="+mn-ea"/>
              <a:cs typeface="+mn-cs"/>
            </a:endParaRPr>
          </a:p>
          <a:p>
            <a:pPr marL="171450" lvl="0"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a:p>
            <a:r>
              <a:rPr lang="en-NZ" sz="900" b="0" kern="1200" dirty="0" smtClean="0">
                <a:solidFill>
                  <a:schemeClr val="tx1"/>
                </a:solidFill>
                <a:effectLst/>
                <a:latin typeface="Trebuchet MS" pitchFamily="34" charset="0"/>
                <a:ea typeface="+mn-ea"/>
                <a:cs typeface="+mn-cs"/>
              </a:rPr>
              <a:t>SQL Azure Horizontal partitioning</a:t>
            </a:r>
          </a:p>
          <a:p>
            <a:r>
              <a:rPr lang="en-NZ" sz="900" b="0" kern="1200" dirty="0" smtClean="0">
                <a:solidFill>
                  <a:schemeClr val="tx1"/>
                </a:solidFill>
                <a:effectLst/>
                <a:latin typeface="Trebuchet MS" pitchFamily="34" charset="0"/>
                <a:ea typeface="+mn-ea"/>
                <a:cs typeface="+mn-cs"/>
              </a:rPr>
              <a:t>http://blogs.msdn.com/b/sqlazure/archive/2010/06/24/10029719.aspx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Discusses vertical partitioning</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sz="900" b="0" kern="1200" dirty="0" smtClean="0">
                <a:solidFill>
                  <a:schemeClr val="tx1"/>
                </a:solidFill>
                <a:effectLst/>
                <a:latin typeface="Trebuchet MS" pitchFamily="34" charset="0"/>
                <a:ea typeface="+mn-ea"/>
                <a:cs typeface="+mn-cs"/>
              </a:rPr>
              <a:t>It doesn’t make sense to talk of vertical partitioning in relation to</a:t>
            </a:r>
            <a:r>
              <a:rPr lang="en-US" sz="900" b="0" kern="1200" baseline="0" dirty="0" smtClean="0">
                <a:solidFill>
                  <a:schemeClr val="tx1"/>
                </a:solidFill>
                <a:effectLst/>
                <a:latin typeface="Trebuchet MS" pitchFamily="34" charset="0"/>
                <a:ea typeface="+mn-ea"/>
                <a:cs typeface="+mn-cs"/>
              </a:rPr>
              <a:t> each of the types of storage specifically</a:t>
            </a:r>
          </a:p>
          <a:p>
            <a:pPr marL="384431" lvl="1" indent="-171450">
              <a:buFont typeface="Arial" pitchFamily="34" charset="0"/>
              <a:buChar char="•"/>
            </a:pPr>
            <a:r>
              <a:rPr lang="en-US" sz="900" b="0" kern="1200" baseline="0" dirty="0" smtClean="0">
                <a:solidFill>
                  <a:schemeClr val="tx1"/>
                </a:solidFill>
                <a:effectLst/>
                <a:latin typeface="Trebuchet MS" pitchFamily="34" charset="0"/>
                <a:ea typeface="+mn-ea"/>
                <a:cs typeface="+mn-cs"/>
              </a:rPr>
              <a:t>Reason is that vertical partitioning will usually span two or more types of storage</a:t>
            </a:r>
          </a:p>
          <a:p>
            <a:pPr marL="384431" lvl="1" indent="-171450">
              <a:buFont typeface="Arial" pitchFamily="34" charset="0"/>
              <a:buChar char="•"/>
            </a:pPr>
            <a:endParaRPr lang="en-US" sz="900" b="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US" sz="900" b="0" kern="1200" dirty="0" smtClean="0">
                <a:solidFill>
                  <a:schemeClr val="tx1"/>
                </a:solidFill>
                <a:effectLst/>
                <a:latin typeface="Trebuchet MS" pitchFamily="34" charset="0"/>
                <a:ea typeface="+mn-ea"/>
                <a:cs typeface="+mn-cs"/>
              </a:rPr>
              <a:t>Vertical partitioning in the Windows Azure Platform</a:t>
            </a:r>
            <a:r>
              <a:rPr lang="en-US" sz="900" b="0" kern="1200" baseline="0" dirty="0" smtClean="0">
                <a:solidFill>
                  <a:schemeClr val="tx1"/>
                </a:solidFill>
                <a:effectLst/>
                <a:latin typeface="Trebuchet MS" pitchFamily="34" charset="0"/>
                <a:ea typeface="+mn-ea"/>
                <a:cs typeface="+mn-cs"/>
              </a:rPr>
              <a:t> is all about placing the appropriate data into the appropriate storage type.</a:t>
            </a:r>
          </a:p>
          <a:p>
            <a:pPr marL="171450" lvl="0" indent="-171450">
              <a:buFont typeface="Arial" pitchFamily="34" charset="0"/>
              <a:buChar char="•"/>
            </a:pPr>
            <a:endParaRPr lang="en-US" sz="900" b="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US" sz="900" b="0" kern="1200" baseline="0" dirty="0" smtClean="0">
                <a:solidFill>
                  <a:schemeClr val="tx1"/>
                </a:solidFill>
                <a:effectLst/>
                <a:latin typeface="Trebuchet MS" pitchFamily="34" charset="0"/>
                <a:ea typeface="+mn-ea"/>
                <a:cs typeface="+mn-cs"/>
              </a:rPr>
              <a:t>Small, frequently queried data is suited to SQL Azure</a:t>
            </a:r>
          </a:p>
          <a:p>
            <a:pPr marL="171450" lvl="0" indent="-171450">
              <a:buFont typeface="Arial" pitchFamily="34" charset="0"/>
              <a:buChar char="•"/>
            </a:pPr>
            <a:endParaRPr lang="en-US" sz="900" b="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US" sz="900" b="0" kern="1200" baseline="0" dirty="0" smtClean="0">
                <a:solidFill>
                  <a:schemeClr val="tx1"/>
                </a:solidFill>
                <a:effectLst/>
                <a:latin typeface="Trebuchet MS" pitchFamily="34" charset="0"/>
                <a:ea typeface="+mn-ea"/>
                <a:cs typeface="+mn-cs"/>
              </a:rPr>
              <a:t>Very large data is well suited to Windows Azure storage</a:t>
            </a:r>
          </a:p>
          <a:p>
            <a:pPr marL="171450" lvl="0" indent="-171450">
              <a:buFont typeface="Arial" pitchFamily="34" charset="0"/>
              <a:buChar char="•"/>
            </a:pPr>
            <a:endParaRPr lang="en-US" sz="900" b="0" kern="1200" dirty="0" smtClean="0">
              <a:solidFill>
                <a:schemeClr val="tx1"/>
              </a:solidFill>
              <a:effectLst/>
              <a:latin typeface="Trebuchet MS" pitchFamily="34" charset="0"/>
              <a:ea typeface="+mn-ea"/>
              <a:cs typeface="+mn-cs"/>
            </a:endParaRPr>
          </a:p>
          <a:p>
            <a:pPr marL="0" indent="0">
              <a:buFont typeface="Arial" pitchFamily="34" charset="0"/>
              <a:buNone/>
            </a:pPr>
            <a:r>
              <a:rPr lang="en-US" sz="900" b="1" kern="1200" dirty="0" smtClean="0">
                <a:solidFill>
                  <a:schemeClr val="tx1"/>
                </a:solidFill>
                <a:effectLst/>
                <a:latin typeface="Trebuchet MS" pitchFamily="34" charset="0"/>
                <a:ea typeface="+mn-ea"/>
                <a:cs typeface="+mn-cs"/>
              </a:rPr>
              <a:t>Notes</a:t>
            </a:r>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a:t>
            </a:r>
            <a:r>
              <a:rPr lang="en-US" baseline="0" dirty="0" smtClean="0"/>
              <a:t> will be described in more detail on the next slide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Discusses vertical partitioning in a worked example</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b="1"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Introduces the challenges of data modeling for non relational data stores like Windows</a:t>
            </a:r>
            <a:r>
              <a:rPr lang="en-US" baseline="0" dirty="0" smtClean="0"/>
              <a:t> Azure tables</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US" sz="1600" b="0" kern="1200" dirty="0" smtClean="0">
                <a:solidFill>
                  <a:schemeClr val="tx1"/>
                </a:solidFill>
                <a:effectLst/>
                <a:latin typeface="Trebuchet MS" pitchFamily="34" charset="0"/>
                <a:ea typeface="+mn-ea"/>
                <a:cs typeface="+mn-cs"/>
              </a:rPr>
              <a:t>The cloud is all about different ways of buying resources.</a:t>
            </a:r>
          </a:p>
          <a:p>
            <a:pPr marL="171450" lvl="0" indent="-171450">
              <a:buFont typeface="Arial" pitchFamily="34" charset="0"/>
              <a:buChar char="•"/>
            </a:pPr>
            <a:r>
              <a:rPr lang="en-US" sz="1600" b="0" kern="1200" dirty="0" smtClean="0">
                <a:solidFill>
                  <a:schemeClr val="tx1"/>
                </a:solidFill>
                <a:effectLst/>
                <a:latin typeface="Trebuchet MS" pitchFamily="34" charset="0"/>
                <a:ea typeface="+mn-ea"/>
                <a:cs typeface="+mn-cs"/>
              </a:rPr>
              <a:t>Storage is very </a:t>
            </a:r>
            <a:r>
              <a:rPr lang="en-US" sz="1600" b="0" kern="1200" dirty="0" err="1" smtClean="0">
                <a:solidFill>
                  <a:schemeClr val="tx1"/>
                </a:solidFill>
                <a:effectLst/>
                <a:latin typeface="Trebuchet MS" pitchFamily="34" charset="0"/>
                <a:ea typeface="+mn-ea"/>
                <a:cs typeface="+mn-cs"/>
              </a:rPr>
              <a:t>very</a:t>
            </a:r>
            <a:r>
              <a:rPr lang="en-US" sz="1600" b="0" kern="1200" dirty="0" smtClean="0">
                <a:solidFill>
                  <a:schemeClr val="tx1"/>
                </a:solidFill>
                <a:effectLst/>
                <a:latin typeface="Trebuchet MS" pitchFamily="34" charset="0"/>
                <a:ea typeface="+mn-ea"/>
                <a:cs typeface="+mn-cs"/>
              </a:rPr>
              <a:t> inexpensive.</a:t>
            </a:r>
          </a:p>
          <a:p>
            <a:pPr marL="171450" lvl="0" indent="-171450">
              <a:buFont typeface="Arial" pitchFamily="34" charset="0"/>
              <a:buChar char="•"/>
            </a:pPr>
            <a:r>
              <a:rPr lang="en-US" sz="1600" b="0" kern="1200" dirty="0" smtClean="0">
                <a:solidFill>
                  <a:schemeClr val="tx1"/>
                </a:solidFill>
                <a:effectLst/>
                <a:latin typeface="Trebuchet MS" pitchFamily="34" charset="0"/>
                <a:ea typeface="+mn-ea"/>
                <a:cs typeface="+mn-cs"/>
              </a:rPr>
              <a:t>Queries can become quite expensive, particularly in very large systems</a:t>
            </a:r>
          </a:p>
          <a:p>
            <a:pPr marL="171450" lvl="0" indent="-171450">
              <a:buFont typeface="Arial" pitchFamily="34" charset="0"/>
              <a:buChar char="•"/>
            </a:pPr>
            <a:r>
              <a:rPr lang="en-US" sz="1600" b="0" kern="1200" dirty="0" smtClean="0">
                <a:solidFill>
                  <a:schemeClr val="tx1"/>
                </a:solidFill>
                <a:effectLst/>
                <a:latin typeface="Trebuchet MS" pitchFamily="34" charset="0"/>
                <a:ea typeface="+mn-ea"/>
                <a:cs typeface="+mn-cs"/>
              </a:rPr>
              <a:t>In many cases performing aggressive data duplication (in effect building your own indexes) can save money and greatly improve performance</a:t>
            </a:r>
          </a:p>
          <a:p>
            <a:pPr marL="171450" lvl="0" indent="-171450">
              <a:buFont typeface="Arial" pitchFamily="34" charset="0"/>
              <a:buChar char="•"/>
            </a:pPr>
            <a:endParaRPr lang="en-US" sz="1600" b="0" kern="120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US" sz="1600" b="0" kern="1200" dirty="0" smtClean="0">
                <a:solidFill>
                  <a:schemeClr val="tx1"/>
                </a:solidFill>
                <a:effectLst/>
                <a:latin typeface="Trebuchet MS" pitchFamily="34" charset="0"/>
                <a:ea typeface="+mn-ea"/>
                <a:cs typeface="+mn-cs"/>
              </a:rPr>
              <a:t>The </a:t>
            </a:r>
            <a:r>
              <a:rPr lang="en-US" sz="1600" b="1" kern="1200" dirty="0" smtClean="0">
                <a:solidFill>
                  <a:schemeClr val="tx1"/>
                </a:solidFill>
                <a:effectLst/>
                <a:latin typeface="Trebuchet MS" pitchFamily="34" charset="0"/>
                <a:ea typeface="+mn-ea"/>
                <a:cs typeface="+mn-cs"/>
              </a:rPr>
              <a:t>GOLDEN RULE </a:t>
            </a:r>
            <a:r>
              <a:rPr lang="en-US" sz="1600" b="0" kern="1200" dirty="0" smtClean="0">
                <a:solidFill>
                  <a:schemeClr val="tx1"/>
                </a:solidFill>
                <a:effectLst/>
                <a:latin typeface="Trebuchet MS" pitchFamily="34" charset="0"/>
                <a:ea typeface="+mn-ea"/>
                <a:cs typeface="+mn-cs"/>
              </a:rPr>
              <a:t>of Windows</a:t>
            </a:r>
            <a:r>
              <a:rPr lang="en-US" sz="1600" b="0" kern="1200" baseline="0" dirty="0" smtClean="0">
                <a:solidFill>
                  <a:schemeClr val="tx1"/>
                </a:solidFill>
                <a:effectLst/>
                <a:latin typeface="Trebuchet MS" pitchFamily="34" charset="0"/>
                <a:ea typeface="+mn-ea"/>
                <a:cs typeface="+mn-cs"/>
              </a:rPr>
              <a:t> Azure Tables data modeling is to endeavor to include your partition key in every query</a:t>
            </a:r>
            <a:endParaRPr lang="en-US" sz="1600" b="1" kern="1200" dirty="0" smtClean="0">
              <a:solidFill>
                <a:schemeClr val="tx1"/>
              </a:solidFill>
              <a:effectLst/>
              <a:latin typeface="Trebuchet MS" pitchFamily="34" charset="0"/>
              <a:ea typeface="+mn-ea"/>
              <a:cs typeface="+mn-cs"/>
            </a:endParaRPr>
          </a:p>
          <a:p>
            <a:pPr marL="0" indent="0">
              <a:buFont typeface="Arial" pitchFamily="34" charset="0"/>
              <a:buNone/>
            </a:pPr>
            <a:r>
              <a:rPr lang="en-US" sz="1600" b="1" kern="1200" dirty="0" smtClean="0">
                <a:solidFill>
                  <a:schemeClr val="tx1"/>
                </a:solidFill>
                <a:effectLst/>
                <a:latin typeface="Trebuchet MS" pitchFamily="34" charset="0"/>
                <a:ea typeface="+mn-ea"/>
                <a:cs typeface="+mn-cs"/>
              </a:rPr>
              <a:t>Notes</a:t>
            </a:r>
            <a:endParaRPr lang="en-US" dirty="0" smtClean="0"/>
          </a:p>
          <a:p>
            <a:r>
              <a:rPr lang="en-US" dirty="0" smtClean="0"/>
              <a:t>http://msdn.microsoft.com/en-us/magazine/ff796231.aspx</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r>
              <a:rPr kumimoji="0" lang="en-US" sz="1200" b="1" i="0" u="none" strike="noStrike" kern="1200" cap="none" spc="0" normalizeH="0" baseline="0" noProof="0" dirty="0" smtClean="0">
                <a:ln>
                  <a:noFill/>
                </a:ln>
                <a:solidFill>
                  <a:prstClr val="black"/>
                </a:solidFill>
                <a:effectLst/>
                <a:uLnTx/>
                <a:uFillTx/>
                <a:latin typeface="Segoe UI" pitchFamily="34" charset="0"/>
                <a:ea typeface="+mn-ea"/>
                <a:cs typeface="+mn-cs"/>
              </a:rPr>
              <a:t>Slide Objective</a:t>
            </a:r>
            <a:br>
              <a:rPr kumimoji="0" lang="en-US" sz="1200" b="1" i="0" u="none" strike="noStrike" kern="1200" cap="none" spc="0" normalizeH="0" baseline="0" noProof="0" dirty="0" smtClean="0">
                <a:ln>
                  <a:noFill/>
                </a:ln>
                <a:solidFill>
                  <a:prstClr val="black"/>
                </a:solidFill>
                <a:effectLst/>
                <a:uLnTx/>
                <a:uFillTx/>
                <a:latin typeface="Segoe UI" pitchFamily="34" charset="0"/>
                <a:ea typeface="+mn-ea"/>
                <a:cs typeface="+mn-cs"/>
              </a:rPr>
            </a:br>
            <a:r>
              <a:rPr kumimoji="0" lang="en-US" sz="1200" b="1" i="0" u="none" strike="noStrike" kern="1200" cap="none" spc="0" normalizeH="0" baseline="0" noProof="0" dirty="0" smtClean="0">
                <a:ln>
                  <a:noFill/>
                </a:ln>
                <a:solidFill>
                  <a:prstClr val="black"/>
                </a:solidFill>
                <a:effectLst/>
                <a:uLnTx/>
                <a:uFillTx/>
                <a:latin typeface="Segoe UI" pitchFamily="34" charset="0"/>
                <a:ea typeface="+mn-ea"/>
                <a:cs typeface="+mn-cs"/>
              </a:rPr>
              <a:t>The next few slides build on each other</a:t>
            </a:r>
          </a:p>
          <a:p>
            <a:pPr marL="171450" marR="0" lvl="0" indent="-171450" algn="l" defTabSz="1218937" rtl="0" eaLnBrk="1" fontAlgn="auto" latinLnBrk="0" hangingPunct="1">
              <a:lnSpc>
                <a:spcPct val="90000"/>
              </a:lnSpc>
              <a:spcBef>
                <a:spcPts val="0"/>
              </a:spcBef>
              <a:spcAft>
                <a:spcPts val="444"/>
              </a:spcAft>
              <a:buClrTx/>
              <a:buSzTx/>
              <a:buFont typeface="Arial"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Run through the worked example</a:t>
            </a: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r>
              <a:rPr kumimoji="0" lang="en-US" sz="1200" b="1" i="0" u="none" strike="noStrike" kern="1200" cap="none" spc="0" normalizeH="0" baseline="0" noProof="0" dirty="0" smtClean="0">
                <a:ln>
                  <a:noFill/>
                </a:ln>
                <a:solidFill>
                  <a:prstClr val="black"/>
                </a:solidFill>
                <a:effectLst/>
                <a:uLnTx/>
                <a:uFillTx/>
                <a:latin typeface="Segoe UI" pitchFamily="34" charset="0"/>
                <a:ea typeface="+mn-ea"/>
                <a:cs typeface="+mn-cs"/>
              </a:rPr>
              <a:t>Speaking notes</a:t>
            </a: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Suppose we want to build a tweet search engine</a:t>
            </a: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Twitter creates quite a bit of data; it’s well suited to storing in Windows Azure tables</a:t>
            </a: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In SQL land we might start with a simple like query. </a:t>
            </a: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This table scans every time…. We soon realize this is no good</a:t>
            </a: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endParaRPr kumimoji="0" lang="en-US" sz="900" b="0" i="0" u="none" strike="noStrike" kern="1200" cap="none" spc="0" normalizeH="0" baseline="0" noProof="0" dirty="0" smtClean="0">
              <a:ln>
                <a:noFill/>
              </a:ln>
              <a:solidFill>
                <a:prstClr val="black"/>
              </a:solidFill>
              <a:effectLst/>
              <a:uLnTx/>
              <a:uFillTx/>
              <a:latin typeface="Trebuchet MS" pitchFamily="34" charset="0"/>
              <a:ea typeface="+mn-ea"/>
              <a:cs typeface="+mn-cs"/>
            </a:endParaRP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r>
              <a:rPr kumimoji="0" lang="en-US" sz="900" b="1" i="0" u="none" strike="noStrike" kern="1200" cap="none" spc="0" normalizeH="0" baseline="0" noProof="0" dirty="0" smtClean="0">
                <a:ln>
                  <a:noFill/>
                </a:ln>
                <a:solidFill>
                  <a:prstClr val="black"/>
                </a:solidFill>
                <a:effectLst/>
                <a:uLnTx/>
                <a:uFillTx/>
                <a:latin typeface="Trebuchet MS" pitchFamily="34" charset="0"/>
                <a:ea typeface="+mn-ea"/>
                <a:cs typeface="+mn-cs"/>
              </a:rPr>
              <a:t>Notes</a:t>
            </a:r>
          </a:p>
          <a:p>
            <a:pPr marL="0" marR="0" lvl="0" indent="0" algn="l" defTabSz="1218937" rtl="0" eaLnBrk="1" fontAlgn="auto" latinLnBrk="0" hangingPunct="1">
              <a:lnSpc>
                <a:spcPct val="90000"/>
              </a:lnSpc>
              <a:spcBef>
                <a:spcPts val="0"/>
              </a:spcBef>
              <a:spcAft>
                <a:spcPts val="444"/>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See also </a:t>
            </a:r>
            <a:r>
              <a:rPr kumimoji="0" lang="en-US" sz="1200" b="0" i="0" u="none" strike="noStrike" kern="1200" cap="none" spc="0" normalizeH="0" baseline="0" noProof="0" dirty="0" err="1" smtClean="0">
                <a:ln>
                  <a:noFill/>
                </a:ln>
                <a:solidFill>
                  <a:prstClr val="black"/>
                </a:solidFill>
                <a:effectLst/>
                <a:uLnTx/>
                <a:uFillTx/>
                <a:latin typeface="Segoe UI" pitchFamily="34" charset="0"/>
                <a:ea typeface="+mn-ea"/>
                <a:cs typeface="+mn-cs"/>
              </a:rPr>
              <a:t>Sririam</a:t>
            </a: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 </a:t>
            </a:r>
            <a:r>
              <a:rPr kumimoji="0" lang="en-US" sz="1200" b="0" i="0" u="none" strike="noStrike" kern="1200" cap="none" spc="0" normalizeH="0" baseline="0" noProof="0" dirty="0" err="1" smtClean="0">
                <a:ln>
                  <a:noFill/>
                </a:ln>
                <a:solidFill>
                  <a:prstClr val="black"/>
                </a:solidFill>
                <a:effectLst/>
                <a:uLnTx/>
                <a:uFillTx/>
                <a:latin typeface="Segoe UI" pitchFamily="34" charset="0"/>
                <a:ea typeface="+mn-ea"/>
                <a:cs typeface="+mn-cs"/>
              </a:rPr>
              <a:t>Krishnans</a:t>
            </a: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 Programming Windows Azure title from O’Reilly which contains a more detailed example of this</a:t>
            </a:r>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37" rtl="0" eaLnBrk="1" fontAlgn="auto" latinLnBrk="0" hangingPunct="1">
              <a:lnSpc>
                <a:spcPct val="90000"/>
              </a:lnSpc>
              <a:spcBef>
                <a:spcPts val="0"/>
              </a:spcBef>
              <a:spcAft>
                <a:spcPts val="444"/>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Next we’d probably pull the words out into a separate table, i.e. spit each tweet into separate words</a:t>
            </a:r>
          </a:p>
          <a:p>
            <a:pPr marL="0" marR="0" lvl="0" indent="0" algn="l" defTabSz="1218937" rtl="0" eaLnBrk="1" fontAlgn="auto" latinLnBrk="0" hangingPunct="1">
              <a:lnSpc>
                <a:spcPct val="90000"/>
              </a:lnSpc>
              <a:spcBef>
                <a:spcPts val="0"/>
              </a:spcBef>
              <a:spcAft>
                <a:spcPts val="444"/>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pPr marL="0" marR="0" lvl="0" indent="0" algn="l" defTabSz="1218937" rtl="0" eaLnBrk="1" fontAlgn="auto" latinLnBrk="0" hangingPunct="1">
              <a:lnSpc>
                <a:spcPct val="90000"/>
              </a:lnSpc>
              <a:spcBef>
                <a:spcPts val="0"/>
              </a:spcBef>
              <a:spcAft>
                <a:spcPts val="444"/>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We’d soon realize that we could collapse the Word table back into the index as we’d end up in a situation where the primary keys on the associative table were longer than the word itself- so we’re better to duplicate the word as rows in the word table</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br>
              <a:rPr lang="en-US" b="1" dirty="0" smtClean="0"/>
            </a:br>
            <a:r>
              <a:rPr lang="en-US" b="0" dirty="0" smtClean="0"/>
              <a:t>Introduce the session</a:t>
            </a:r>
          </a:p>
          <a:p>
            <a:pPr marL="0" indent="0">
              <a:buFont typeface="Arial" pitchFamily="34" charset="0"/>
              <a:buNone/>
            </a:pPr>
            <a:r>
              <a:rPr lang="en-US" b="0" dirty="0" smtClean="0"/>
              <a:t>Introduce partitioning as the scale out mechanism</a:t>
            </a:r>
            <a:r>
              <a:rPr lang="en-US" b="0" baseline="0" dirty="0" smtClean="0"/>
              <a:t> for the data tier</a:t>
            </a:r>
            <a:endParaRPr lang="en-US" b="1" dirty="0" smtClean="0"/>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b="0" dirty="0" smtClean="0"/>
              <a:t>Partitioning</a:t>
            </a:r>
            <a:r>
              <a:rPr lang="en-US" b="0" baseline="0" dirty="0" smtClean="0"/>
              <a:t> is the key to scale out in the data tier</a:t>
            </a:r>
          </a:p>
          <a:p>
            <a:pPr marL="171450" indent="-171450">
              <a:buFont typeface="Arial" pitchFamily="34" charset="0"/>
              <a:buChar char="•"/>
            </a:pPr>
            <a:r>
              <a:rPr lang="en-US" b="0" baseline="0" dirty="0" smtClean="0"/>
              <a:t>Scale out is different here because by definition we can’t be stateless</a:t>
            </a:r>
          </a:p>
          <a:p>
            <a:pPr marL="384431" lvl="1" indent="-171450">
              <a:buFont typeface="Arial" pitchFamily="34" charset="0"/>
              <a:buChar char="•"/>
            </a:pPr>
            <a:r>
              <a:rPr lang="en-US" b="0" baseline="0" dirty="0" smtClean="0"/>
              <a:t>Approach is to rather than have a bunch of homogenous machines to instead have each machine take responsibility for just a portion of the data</a:t>
            </a:r>
          </a:p>
          <a:p>
            <a:pPr marL="171450" lvl="0" indent="-171450">
              <a:buFont typeface="Arial" pitchFamily="34" charset="0"/>
              <a:buChar char="•"/>
            </a:pPr>
            <a:r>
              <a:rPr lang="en-US" b="0" baseline="0" dirty="0" smtClean="0"/>
              <a:t>We’ll look at how to approach partitioning in both Windows Azure storage and SQL Azure</a:t>
            </a:r>
          </a:p>
          <a:p>
            <a:pPr marL="171450" lvl="0" indent="-171450">
              <a:buFont typeface="Arial" pitchFamily="34" charset="0"/>
              <a:buChar char="•"/>
            </a:pPr>
            <a:r>
              <a:rPr lang="en-US" b="0" baseline="0" dirty="0" smtClean="0"/>
              <a:t>We’ve seen already that Windows Azure tables are not a relational database. </a:t>
            </a:r>
          </a:p>
          <a:p>
            <a:pPr marL="384431" lvl="1" indent="-171450">
              <a:buFont typeface="Arial" pitchFamily="34" charset="0"/>
              <a:buChar char="•"/>
            </a:pPr>
            <a:r>
              <a:rPr lang="en-US" b="0" baseline="0" dirty="0" smtClean="0"/>
              <a:t>We’ll look at how to handle data modeling here</a:t>
            </a:r>
          </a:p>
          <a:p>
            <a:pPr marL="171450" lvl="0" indent="-171450">
              <a:buFont typeface="Arial" pitchFamily="34" charset="0"/>
              <a:buChar char="•"/>
            </a:pPr>
            <a:r>
              <a:rPr lang="en-US" b="0" baseline="0" dirty="0" smtClean="0"/>
              <a:t>Finally we’ll look at the challenges of upgrading the data tier</a:t>
            </a:r>
          </a:p>
          <a:p>
            <a:pPr marL="384431" lvl="1" indent="-171450">
              <a:buFont typeface="Arial" pitchFamily="34" charset="0"/>
              <a:buChar char="•"/>
            </a:pPr>
            <a:r>
              <a:rPr lang="en-US" b="0" baseline="0" dirty="0" smtClean="0"/>
              <a:t>It’s trivial to do a VIP Swap in Windows Azure as it’s stateless… Things are a bunch harder in the data tier</a:t>
            </a:r>
            <a:endParaRPr lang="en-US" b="0" dirty="0" smtClean="0"/>
          </a:p>
          <a:p>
            <a:pPr marL="0" indent="0">
              <a:buFont typeface="Arial" pitchFamily="34" charset="0"/>
              <a:buNone/>
            </a:pPr>
            <a:endParaRPr lang="en-US" b="1" dirty="0" smtClean="0"/>
          </a:p>
          <a:p>
            <a:pPr marL="0" indent="0">
              <a:buFont typeface="Arial" pitchFamily="34" charset="0"/>
              <a:buNone/>
            </a:pPr>
            <a:endParaRPr lang="en-US" b="1" dirty="0" smtClean="0"/>
          </a:p>
          <a:p>
            <a:pPr marL="0" indent="0">
              <a:buFont typeface="Arial" pitchFamily="34" charset="0"/>
              <a:buNone/>
            </a:pPr>
            <a:endParaRPr lang="en-US" b="1" dirty="0" smtClean="0"/>
          </a:p>
          <a:p>
            <a:pPr marL="0" indent="0">
              <a:buFont typeface="Arial" pitchFamily="34" charset="0"/>
              <a:buNone/>
            </a:pPr>
            <a:r>
              <a:rPr lang="en-US" b="1" dirty="0" smtClean="0"/>
              <a:t>Notes</a:t>
            </a:r>
          </a:p>
          <a:p>
            <a:endParaRPr lang="en-NZ" b="1"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37" rtl="0" eaLnBrk="1" fontAlgn="auto" latinLnBrk="0" hangingPunct="1">
              <a:lnSpc>
                <a:spcPct val="90000"/>
              </a:lnSpc>
              <a:spcBef>
                <a:spcPts val="0"/>
              </a:spcBef>
              <a:spcAft>
                <a:spcPts val="444"/>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IN Windows Azure tables we take this one step further.</a:t>
            </a:r>
          </a:p>
          <a:p>
            <a:pPr marL="0" marR="0" lvl="0" indent="0" algn="l" defTabSz="1218937" rtl="0" eaLnBrk="1" fontAlgn="auto" latinLnBrk="0" hangingPunct="1">
              <a:lnSpc>
                <a:spcPct val="90000"/>
              </a:lnSpc>
              <a:spcBef>
                <a:spcPts val="0"/>
              </a:spcBef>
              <a:spcAft>
                <a:spcPts val="444"/>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We basically use worker roles to create indexes for us</a:t>
            </a:r>
          </a:p>
          <a:p>
            <a:pPr marL="0" marR="0" lvl="0" indent="0" algn="l" defTabSz="1218937" rtl="0" eaLnBrk="1" fontAlgn="auto" latinLnBrk="0" hangingPunct="1">
              <a:lnSpc>
                <a:spcPct val="90000"/>
              </a:lnSpc>
              <a:spcBef>
                <a:spcPts val="0"/>
              </a:spcBef>
              <a:spcAft>
                <a:spcPts val="444"/>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pPr marL="0" marR="0" lvl="0" indent="0" algn="l" defTabSz="1218937" rtl="0" eaLnBrk="1" fontAlgn="auto" latinLnBrk="0" hangingPunct="1">
              <a:lnSpc>
                <a:spcPct val="90000"/>
              </a:lnSpc>
              <a:spcBef>
                <a:spcPts val="0"/>
              </a:spcBef>
              <a:spcAft>
                <a:spcPts val="444"/>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So in the above example I can</a:t>
            </a:r>
          </a:p>
          <a:p>
            <a:pPr marL="228600" marR="0" lvl="0" indent="-228600" algn="l" defTabSz="1218937" rtl="0" eaLnBrk="1" fontAlgn="auto" latinLnBrk="0" hangingPunct="1">
              <a:lnSpc>
                <a:spcPct val="90000"/>
              </a:lnSpc>
              <a:spcBef>
                <a:spcPts val="0"/>
              </a:spcBef>
              <a:spcAft>
                <a:spcPts val="444"/>
              </a:spcAft>
              <a:buClrTx/>
              <a:buSzTx/>
              <a:buFontTx/>
              <a:buAutoNum type="arabicPeriod"/>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Retrieve all the Tweets made y a certain user by querying the Tweet table and including the user ID (there is a partition per user)</a:t>
            </a:r>
          </a:p>
          <a:p>
            <a:pPr marL="228600" marR="0" lvl="0" indent="-228600" algn="l" defTabSz="1218937" rtl="0" eaLnBrk="1" fontAlgn="auto" latinLnBrk="0" hangingPunct="1">
              <a:lnSpc>
                <a:spcPct val="90000"/>
              </a:lnSpc>
              <a:spcBef>
                <a:spcPts val="0"/>
              </a:spcBef>
              <a:spcAft>
                <a:spcPts val="444"/>
              </a:spcAft>
              <a:buClrTx/>
              <a:buSzTx/>
              <a:buFontTx/>
              <a:buAutoNum type="arabicPeriod"/>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Retrieve all the Tweets that contain a particular word by querying from the </a:t>
            </a:r>
            <a:r>
              <a:rPr kumimoji="0" lang="en-US" sz="1200" b="0" i="0" u="none" strike="noStrike" kern="1200" cap="none" spc="0" normalizeH="0" baseline="0" noProof="0" dirty="0" err="1" smtClean="0">
                <a:ln>
                  <a:noFill/>
                </a:ln>
                <a:solidFill>
                  <a:prstClr val="black"/>
                </a:solidFill>
                <a:effectLst/>
                <a:uLnTx/>
                <a:uFillTx/>
                <a:latin typeface="Segoe UI" pitchFamily="34" charset="0"/>
                <a:ea typeface="+mn-ea"/>
                <a:cs typeface="+mn-cs"/>
              </a:rPr>
              <a:t>TweetIndex</a:t>
            </a: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 table and including the Word (there is a partition per word)</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37" rtl="0" eaLnBrk="1" fontAlgn="auto" latinLnBrk="0" hangingPunct="1">
              <a:lnSpc>
                <a:spcPct val="90000"/>
              </a:lnSpc>
              <a:spcBef>
                <a:spcPts val="0"/>
              </a:spcBef>
              <a:spcAft>
                <a:spcPts val="444"/>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We may the choose to create a </a:t>
            </a:r>
            <a:r>
              <a:rPr kumimoji="0" lang="en-US" sz="1200" b="0" i="0" u="none" strike="noStrike" kern="1200" cap="none" spc="0" normalizeH="0" baseline="0" noProof="0" dirty="0" err="1" smtClean="0">
                <a:ln>
                  <a:noFill/>
                </a:ln>
                <a:solidFill>
                  <a:prstClr val="black"/>
                </a:solidFill>
                <a:effectLst/>
                <a:uLnTx/>
                <a:uFillTx/>
                <a:latin typeface="Segoe UI" pitchFamily="34" charset="0"/>
                <a:ea typeface="+mn-ea"/>
                <a:cs typeface="+mn-cs"/>
              </a:rPr>
              <a:t>MentionIndex</a:t>
            </a: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 where the data is not partitioned by the person who wrote the tweet but rather by the person(s) who were mentioned in a tweet. If a tweet mentions 4 users it’ll appear 4 times in the </a:t>
            </a:r>
            <a:r>
              <a:rPr kumimoji="0" lang="en-US" sz="1200" b="0" i="0" u="none" strike="noStrike" kern="1200" cap="none" spc="0" normalizeH="0" baseline="0" noProof="0" dirty="0" err="1" smtClean="0">
                <a:ln>
                  <a:noFill/>
                </a:ln>
                <a:solidFill>
                  <a:prstClr val="black"/>
                </a:solidFill>
                <a:effectLst/>
                <a:uLnTx/>
                <a:uFillTx/>
                <a:latin typeface="Segoe UI" pitchFamily="34" charset="0"/>
                <a:ea typeface="+mn-ea"/>
                <a:cs typeface="+mn-cs"/>
              </a:rPr>
              <a:t>MentionIndex</a:t>
            </a: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 table in four different partitions</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r>
              <a:rPr kumimoji="0" lang="en-US" sz="1200" b="1" i="0" u="none" strike="noStrike" kern="1200" cap="none" spc="0" normalizeH="0" baseline="0" noProof="0" dirty="0" smtClean="0">
                <a:ln>
                  <a:noFill/>
                </a:ln>
                <a:solidFill>
                  <a:prstClr val="black"/>
                </a:solidFill>
                <a:effectLst/>
                <a:uLnTx/>
                <a:uFillTx/>
                <a:latin typeface="Segoe UI" pitchFamily="34" charset="0"/>
                <a:ea typeface="+mn-ea"/>
                <a:cs typeface="+mn-cs"/>
              </a:rPr>
              <a:t>Slide Objective</a:t>
            </a:r>
            <a:br>
              <a:rPr kumimoji="0" lang="en-US" sz="1200" b="1" i="0" u="none" strike="noStrike" kern="1200" cap="none" spc="0" normalizeH="0" baseline="0" noProof="0" dirty="0" smtClean="0">
                <a:ln>
                  <a:noFill/>
                </a:ln>
                <a:solidFill>
                  <a:prstClr val="black"/>
                </a:solidFill>
                <a:effectLst/>
                <a:uLnTx/>
                <a:uFillTx/>
                <a:latin typeface="Segoe UI" pitchFamily="34" charset="0"/>
                <a:ea typeface="+mn-ea"/>
                <a:cs typeface="+mn-cs"/>
              </a:rPr>
            </a:b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Provide some final notes on Tables data modeling </a:t>
            </a: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r>
              <a:rPr kumimoji="0" lang="en-US" sz="1200" b="1" i="0" u="none" strike="noStrike" kern="1200" cap="none" spc="0" normalizeH="0" baseline="0" noProof="0" dirty="0" smtClean="0">
                <a:ln>
                  <a:noFill/>
                </a:ln>
                <a:solidFill>
                  <a:prstClr val="black"/>
                </a:solidFill>
                <a:effectLst/>
                <a:uLnTx/>
                <a:uFillTx/>
                <a:latin typeface="Segoe UI" pitchFamily="34" charset="0"/>
                <a:ea typeface="+mn-ea"/>
                <a:cs typeface="+mn-cs"/>
              </a:rPr>
              <a:t>Speaking notes</a:t>
            </a: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There are no secondary indexes so querying on any variable other than the Row key will result in a partition scan- keep partitions of manageable size for this</a:t>
            </a: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You should ALWAYS include the partition key in your queries- build your data model top support this</a:t>
            </a: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If you are building your own indexes then you can often include related data if it is small enough- Tweets are conveniently small for our example!</a:t>
            </a: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r>
              <a:rPr kumimoji="0" lang="en-US" sz="900" b="1" i="0" u="none" strike="noStrike" kern="1200" cap="none" spc="0" normalizeH="0" baseline="0" noProof="0" dirty="0" smtClean="0">
                <a:ln>
                  <a:noFill/>
                </a:ln>
                <a:solidFill>
                  <a:prstClr val="black"/>
                </a:solidFill>
                <a:effectLst/>
                <a:uLnTx/>
                <a:uFillTx/>
                <a:latin typeface="Trebuchet MS" pitchFamily="34" charset="0"/>
                <a:ea typeface="+mn-ea"/>
                <a:cs typeface="+mn-cs"/>
              </a:rPr>
              <a:t>Notes</a:t>
            </a:r>
          </a:p>
          <a:p>
            <a:pPr marL="0" marR="0" lvl="0" indent="0" algn="l" defTabSz="1218937" rtl="0" eaLnBrk="1" fontAlgn="auto" latinLnBrk="0" hangingPunct="1">
              <a:lnSpc>
                <a:spcPct val="90000"/>
              </a:lnSpc>
              <a:spcBef>
                <a:spcPts val="0"/>
              </a:spcBef>
              <a:spcAft>
                <a:spcPts val="444"/>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See also </a:t>
            </a:r>
            <a:r>
              <a:rPr kumimoji="0" lang="en-US" sz="1200" b="0" i="0" u="none" strike="noStrike" kern="1200" cap="none" spc="0" normalizeH="0" baseline="0" noProof="0" dirty="0" err="1" smtClean="0">
                <a:ln>
                  <a:noFill/>
                </a:ln>
                <a:solidFill>
                  <a:prstClr val="black"/>
                </a:solidFill>
                <a:effectLst/>
                <a:uLnTx/>
                <a:uFillTx/>
                <a:latin typeface="Segoe UI" pitchFamily="34" charset="0"/>
                <a:ea typeface="+mn-ea"/>
                <a:cs typeface="+mn-cs"/>
              </a:rPr>
              <a:t>Sririam</a:t>
            </a: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 </a:t>
            </a:r>
            <a:r>
              <a:rPr kumimoji="0" lang="en-US" sz="1200" b="0" i="0" u="none" strike="noStrike" kern="1200" cap="none" spc="0" normalizeH="0" baseline="0" noProof="0" dirty="0" err="1" smtClean="0">
                <a:ln>
                  <a:noFill/>
                </a:ln>
                <a:solidFill>
                  <a:prstClr val="black"/>
                </a:solidFill>
                <a:effectLst/>
                <a:uLnTx/>
                <a:uFillTx/>
                <a:latin typeface="Segoe UI" pitchFamily="34" charset="0"/>
                <a:ea typeface="+mn-ea"/>
                <a:cs typeface="+mn-cs"/>
              </a:rPr>
              <a:t>Krishnans</a:t>
            </a: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 Programming Windows Azure title from O’Reilly which contains a more detailed example of this</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33</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pPr/>
              <a:t>34</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r>
              <a:rPr kumimoji="0" lang="en-US" sz="1200" b="1" i="0" u="none" strike="noStrike" kern="1200" cap="none" spc="0" normalizeH="0" baseline="0" noProof="0" dirty="0" smtClean="0">
                <a:ln>
                  <a:noFill/>
                </a:ln>
                <a:solidFill>
                  <a:prstClr val="black"/>
                </a:solidFill>
                <a:effectLst/>
                <a:uLnTx/>
                <a:uFillTx/>
                <a:latin typeface="Segoe UI" pitchFamily="34" charset="0"/>
                <a:ea typeface="+mn-ea"/>
                <a:cs typeface="+mn-cs"/>
              </a:rPr>
              <a:t>Slide Objective</a:t>
            </a:r>
            <a:br>
              <a:rPr kumimoji="0" lang="en-US" sz="1200" b="1" i="0" u="none" strike="noStrike" kern="1200" cap="none" spc="0" normalizeH="0" baseline="0" noProof="0" dirty="0" smtClean="0">
                <a:ln>
                  <a:noFill/>
                </a:ln>
                <a:solidFill>
                  <a:prstClr val="black"/>
                </a:solidFill>
                <a:effectLst/>
                <a:uLnTx/>
                <a:uFillTx/>
                <a:latin typeface="Segoe UI" pitchFamily="34" charset="0"/>
                <a:ea typeface="+mn-ea"/>
                <a:cs typeface="+mn-cs"/>
              </a:rPr>
            </a:br>
            <a:r>
              <a:rPr kumimoji="0" lang="en-US" sz="1200" b="1" i="0" u="none" strike="noStrike" kern="1200" cap="none" spc="0" normalizeH="0" baseline="0" noProof="0" dirty="0" smtClean="0">
                <a:ln>
                  <a:noFill/>
                </a:ln>
                <a:solidFill>
                  <a:prstClr val="black"/>
                </a:solidFill>
                <a:effectLst/>
                <a:uLnTx/>
                <a:uFillTx/>
                <a:latin typeface="Segoe UI" pitchFamily="34" charset="0"/>
                <a:ea typeface="+mn-ea"/>
                <a:cs typeface="+mn-cs"/>
              </a:rPr>
              <a:t>These next few slides build and tell a story one after the other</a:t>
            </a:r>
            <a:br>
              <a:rPr kumimoji="0" lang="en-US" sz="1200" b="1" i="0" u="none" strike="noStrike" kern="1200" cap="none" spc="0" normalizeH="0" baseline="0" noProof="0" dirty="0" smtClean="0">
                <a:ln>
                  <a:noFill/>
                </a:ln>
                <a:solidFill>
                  <a:prstClr val="black"/>
                </a:solidFill>
                <a:effectLst/>
                <a:uLnTx/>
                <a:uFillTx/>
                <a:latin typeface="Segoe UI" pitchFamily="34" charset="0"/>
                <a:ea typeface="+mn-ea"/>
                <a:cs typeface="+mn-cs"/>
              </a:rPr>
            </a:b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Introduces the challenge of upgrading the data tier</a:t>
            </a: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r>
              <a:rPr kumimoji="0" lang="en-US" sz="1200" b="1" i="0" u="none" strike="noStrike" kern="1200" cap="none" spc="0" normalizeH="0" baseline="0" noProof="0" dirty="0" smtClean="0">
                <a:ln>
                  <a:noFill/>
                </a:ln>
                <a:solidFill>
                  <a:prstClr val="black"/>
                </a:solidFill>
                <a:effectLst/>
                <a:uLnTx/>
                <a:uFillTx/>
                <a:latin typeface="Segoe UI" pitchFamily="34" charset="0"/>
                <a:ea typeface="+mn-ea"/>
                <a:cs typeface="+mn-cs"/>
              </a:rPr>
              <a:t>Speaking notes</a:t>
            </a: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Because it’s </a:t>
            </a:r>
            <a:r>
              <a:rPr kumimoji="0" lang="en-US" sz="1200" b="0" i="0" u="none" strike="noStrike" kern="1200" cap="none" spc="0" normalizeH="0" baseline="0" noProof="0" dirty="0" err="1" smtClean="0">
                <a:ln>
                  <a:noFill/>
                </a:ln>
                <a:solidFill>
                  <a:prstClr val="black"/>
                </a:solidFill>
                <a:effectLst/>
                <a:uLnTx/>
                <a:uFillTx/>
                <a:latin typeface="Segoe UI" pitchFamily="34" charset="0"/>
                <a:ea typeface="+mn-ea"/>
                <a:cs typeface="+mn-cs"/>
              </a:rPr>
              <a:t>stateful</a:t>
            </a: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 by definition, it’s hard to modify the state tier of an application</a:t>
            </a: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It’s important to version your data model and write version aware code that can understand and deal with data structure changes</a:t>
            </a: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Because they are schema less Windows Azure Tables provide a good degree of flexibility for change over time- need to be careful that change does not cause exceptions or other undesirable behavior in the application tier</a:t>
            </a: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IN this next section we’ll discuss how to approach situations where you need to </a:t>
            </a: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pPr marL="0" marR="0" lvl="0" indent="0" algn="l" defTabSz="1218937" rtl="0" eaLnBrk="1" fontAlgn="auto" latinLnBrk="0" hangingPunct="1">
              <a:lnSpc>
                <a:spcPct val="90000"/>
              </a:lnSpc>
              <a:spcBef>
                <a:spcPts val="0"/>
              </a:spcBef>
              <a:spcAft>
                <a:spcPts val="444"/>
              </a:spcAft>
              <a:buClrTx/>
              <a:buSzTx/>
              <a:buFont typeface="Arial" pitchFamily="34" charset="0"/>
              <a:buNone/>
              <a:tabLst/>
              <a:defRPr/>
            </a:pPr>
            <a:r>
              <a:rPr kumimoji="0" lang="en-US" sz="900" b="1" i="0" u="none" strike="noStrike" kern="1200" cap="none" spc="0" normalizeH="0" baseline="0" noProof="0" dirty="0" smtClean="0">
                <a:ln>
                  <a:noFill/>
                </a:ln>
                <a:solidFill>
                  <a:prstClr val="black"/>
                </a:solidFill>
                <a:effectLst/>
                <a:uLnTx/>
                <a:uFillTx/>
                <a:latin typeface="Trebuchet MS" pitchFamily="34" charset="0"/>
                <a:ea typeface="+mn-ea"/>
                <a:cs typeface="+mn-cs"/>
              </a:rPr>
              <a:t>Notes</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35</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13295" rtl="0" eaLnBrk="1" fontAlgn="auto" latinLnBrk="0" hangingPunct="1">
              <a:lnSpc>
                <a:spcPct val="90000"/>
              </a:lnSpc>
              <a:spcBef>
                <a:spcPts val="0"/>
              </a:spcBef>
              <a:spcAft>
                <a:spcPts val="260"/>
              </a:spcAft>
              <a:buClrTx/>
              <a:buSzTx/>
              <a:buFontTx/>
              <a:buNone/>
              <a:tabLst/>
              <a:defRPr/>
            </a:pPr>
            <a:r>
              <a:rPr kumimoji="0" lang="en-NZ" sz="1200" b="0" i="0" u="none" strike="noStrike" kern="1200" cap="none" spc="0" normalizeH="0" baseline="0" noProof="0" dirty="0" smtClean="0">
                <a:ln>
                  <a:noFill/>
                </a:ln>
                <a:solidFill>
                  <a:prstClr val="black"/>
                </a:solidFill>
                <a:effectLst/>
                <a:uLnTx/>
                <a:uFillTx/>
                <a:latin typeface="Segoe UI" pitchFamily="34" charset="0"/>
                <a:ea typeface="+mn-ea"/>
                <a:cs typeface="+mn-cs"/>
              </a:rPr>
              <a:t>Most common type of schema change a service has to deal with is adding non-key properties</a:t>
            </a:r>
          </a:p>
          <a:p>
            <a:pPr marL="0" marR="0" lvl="0" indent="0" algn="l" defTabSz="713295" rtl="0" eaLnBrk="1" fontAlgn="auto" latinLnBrk="0" hangingPunct="1">
              <a:lnSpc>
                <a:spcPct val="90000"/>
              </a:lnSpc>
              <a:spcBef>
                <a:spcPts val="0"/>
              </a:spcBef>
              <a:spcAft>
                <a:spcPts val="260"/>
              </a:spcAft>
              <a:buClrTx/>
              <a:buSzTx/>
              <a:buFontTx/>
              <a:buNone/>
              <a:tabLst/>
              <a:defRPr/>
            </a:pPr>
            <a:r>
              <a:rPr kumimoji="0" lang="en-NZ" sz="1200" b="0" i="0" u="none" strike="noStrike" kern="1200" cap="none" spc="0" normalizeH="0" baseline="0" noProof="0" dirty="0" smtClean="0">
                <a:ln>
                  <a:noFill/>
                </a:ln>
                <a:solidFill>
                  <a:prstClr val="black"/>
                </a:solidFill>
                <a:effectLst/>
                <a:uLnTx/>
                <a:uFillTx/>
                <a:latin typeface="Segoe UI" pitchFamily="34" charset="0"/>
                <a:ea typeface="+mn-ea"/>
                <a:cs typeface="+mn-cs"/>
              </a:rPr>
              <a:t>So we add a new property to the table schema and deploy that to storage, effectively upgrading our schema to v2</a:t>
            </a:r>
            <a:endPar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pPr/>
              <a:t>36</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US" sz="1200" baseline="0" dirty="0" smtClean="0"/>
              <a:t>Then we begin upgrading our clients, each upgrade domain at a time or via a VP swap</a:t>
            </a:r>
          </a:p>
          <a:p>
            <a:pPr marL="0" marR="0" indent="0" algn="l" defTabSz="713295" rtl="0" eaLnBrk="1" fontAlgn="auto" latinLnBrk="0" hangingPunct="1">
              <a:lnSpc>
                <a:spcPct val="90000"/>
              </a:lnSpc>
              <a:spcBef>
                <a:spcPts val="0"/>
              </a:spcBef>
              <a:spcAft>
                <a:spcPts val="260"/>
              </a:spcAft>
              <a:buClrTx/>
              <a:buSzTx/>
              <a:buFontTx/>
              <a:buNone/>
              <a:tabLst/>
              <a:defRPr/>
            </a:pPr>
            <a:r>
              <a:rPr lang="en-US" sz="1200" baseline="0" dirty="0" smtClean="0"/>
              <a:t>Now we may have two versions running side by side until the second upgrade domain gets upgraded.</a:t>
            </a:r>
          </a:p>
          <a:p>
            <a:pPr marL="0" marR="0" indent="0" algn="l" defTabSz="713295" rtl="0" eaLnBrk="1" fontAlgn="auto" latinLnBrk="0" hangingPunct="1">
              <a:lnSpc>
                <a:spcPct val="90000"/>
              </a:lnSpc>
              <a:spcBef>
                <a:spcPts val="0"/>
              </a:spcBef>
              <a:spcAft>
                <a:spcPts val="260"/>
              </a:spcAft>
              <a:buClrTx/>
              <a:buSzTx/>
              <a:buFontTx/>
              <a:buNone/>
              <a:tabLst/>
              <a:defRPr/>
            </a:pPr>
            <a:endParaRPr lang="en-US" sz="1200"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US" sz="1200" baseline="0" dirty="0" smtClean="0"/>
              <a:t>Whilst we’re in this state of flux,</a:t>
            </a:r>
          </a:p>
          <a:p>
            <a:pPr marL="0" marR="0" indent="0" algn="l" defTabSz="713295" rtl="0" eaLnBrk="1" fontAlgn="auto" latinLnBrk="0" hangingPunct="1">
              <a:lnSpc>
                <a:spcPct val="90000"/>
              </a:lnSpc>
              <a:spcBef>
                <a:spcPts val="0"/>
              </a:spcBef>
              <a:spcAft>
                <a:spcPts val="260"/>
              </a:spcAft>
              <a:buClrTx/>
              <a:buSzTx/>
              <a:buFontTx/>
              <a:buNone/>
              <a:tabLst/>
              <a:defRPr/>
            </a:pPr>
            <a:r>
              <a:rPr lang="en-US" sz="1200" baseline="0" dirty="0" smtClean="0"/>
              <a:t>The V1.5 of client understands v1 &amp; v2 of the entity</a:t>
            </a:r>
          </a:p>
          <a:p>
            <a:pPr marL="0" marR="0" indent="0" algn="l" defTabSz="713295" rtl="0" eaLnBrk="1" fontAlgn="auto" latinLnBrk="0" hangingPunct="1">
              <a:lnSpc>
                <a:spcPct val="90000"/>
              </a:lnSpc>
              <a:spcBef>
                <a:spcPts val="0"/>
              </a:spcBef>
              <a:spcAft>
                <a:spcPts val="260"/>
              </a:spcAft>
              <a:buClrTx/>
              <a:buSzTx/>
              <a:buFontTx/>
              <a:buNone/>
              <a:tabLst/>
              <a:defRPr/>
            </a:pPr>
            <a:r>
              <a:rPr lang="en-US" sz="1200" baseline="0" dirty="0" smtClean="0"/>
              <a:t>If this client gets a v1 entity it will set the new property to a default value because it understands that there is a new property there but does not upgrade the entity.</a:t>
            </a:r>
          </a:p>
          <a:p>
            <a:pPr marL="0" marR="0" indent="0" algn="l" defTabSz="713295" rtl="0" eaLnBrk="1" fontAlgn="auto" latinLnBrk="0" hangingPunct="1">
              <a:lnSpc>
                <a:spcPct val="90000"/>
              </a:lnSpc>
              <a:spcBef>
                <a:spcPts val="0"/>
              </a:spcBef>
              <a:spcAft>
                <a:spcPts val="260"/>
              </a:spcAft>
              <a:buClrTx/>
              <a:buSzTx/>
              <a:buFontTx/>
              <a:buNone/>
              <a:tabLst/>
              <a:defRPr/>
            </a:pPr>
            <a:endParaRPr lang="en-US" sz="1200"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US" sz="1200" baseline="0" dirty="0" smtClean="0"/>
              <a:t>If V1 of the client picks up a v1 entity, all the properties are returned by the server but because it uses “</a:t>
            </a:r>
            <a:r>
              <a:rPr lang="en-US" sz="1200" baseline="0" dirty="0" err="1" smtClean="0"/>
              <a:t>IgnoreMissingProperties</a:t>
            </a:r>
            <a:r>
              <a:rPr lang="en-US" sz="1200" baseline="0" dirty="0" smtClean="0"/>
              <a:t>” ADO.NET strips the new property off before</a:t>
            </a:r>
          </a:p>
          <a:p>
            <a:pPr marL="0" marR="0" indent="0" algn="l" defTabSz="713295" rtl="0" eaLnBrk="1" fontAlgn="auto" latinLnBrk="0" hangingPunct="1">
              <a:lnSpc>
                <a:spcPct val="90000"/>
              </a:lnSpc>
              <a:spcBef>
                <a:spcPts val="0"/>
              </a:spcBef>
              <a:spcAft>
                <a:spcPts val="260"/>
              </a:spcAft>
              <a:buClrTx/>
              <a:buSzTx/>
              <a:buFontTx/>
              <a:buNone/>
              <a:tabLst/>
              <a:defRPr/>
            </a:pPr>
            <a:r>
              <a:rPr lang="en-US" sz="1200" baseline="0" dirty="0" smtClean="0"/>
              <a:t>presenting the entity to the client. As far as the client is concerned, the new property is not there.</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37</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endParaRPr lang="en-US" sz="1200"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US" sz="1200" baseline="0" dirty="0" smtClean="0"/>
              <a:t>In time second upgrade domain will also get upgraded to v1.5</a:t>
            </a:r>
          </a:p>
          <a:p>
            <a:pPr marL="0" marR="0" indent="0" algn="l" defTabSz="713295" rtl="0" eaLnBrk="1" fontAlgn="auto" latinLnBrk="0" hangingPunct="1">
              <a:lnSpc>
                <a:spcPct val="90000"/>
              </a:lnSpc>
              <a:spcBef>
                <a:spcPts val="0"/>
              </a:spcBef>
              <a:spcAft>
                <a:spcPts val="260"/>
              </a:spcAft>
              <a:buClrTx/>
              <a:buSzTx/>
              <a:buFontTx/>
              <a:buNone/>
              <a:tabLst/>
              <a:defRPr/>
            </a:pPr>
            <a:endParaRPr lang="en-US" sz="1200"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US" sz="1200" baseline="0" dirty="0" smtClean="0"/>
              <a:t>Then we can proceed to begin the upgrade to v2 of the client.</a:t>
            </a:r>
          </a:p>
          <a:p>
            <a:pPr marL="0" marR="0" indent="0" algn="l" defTabSz="713295" rtl="0" eaLnBrk="1" fontAlgn="auto" latinLnBrk="0" hangingPunct="1">
              <a:lnSpc>
                <a:spcPct val="90000"/>
              </a:lnSpc>
              <a:spcBef>
                <a:spcPts val="0"/>
              </a:spcBef>
              <a:spcAft>
                <a:spcPts val="260"/>
              </a:spcAft>
              <a:buClrTx/>
              <a:buSzTx/>
              <a:buFontTx/>
              <a:buNone/>
              <a:tabLst/>
              <a:defRPr/>
            </a:pPr>
            <a:r>
              <a:rPr lang="en-US" sz="1200" baseline="0" dirty="0" smtClean="0"/>
              <a:t>In a similar fashion to before we once again have 2 versions of the client.</a:t>
            </a:r>
          </a:p>
          <a:p>
            <a:pPr marL="0" marR="0" indent="0" algn="l" defTabSz="713295" rtl="0" eaLnBrk="1" fontAlgn="auto" latinLnBrk="0" hangingPunct="1">
              <a:lnSpc>
                <a:spcPct val="90000"/>
              </a:lnSpc>
              <a:spcBef>
                <a:spcPts val="0"/>
              </a:spcBef>
              <a:spcAft>
                <a:spcPts val="260"/>
              </a:spcAft>
              <a:buClrTx/>
              <a:buSzTx/>
              <a:buFontTx/>
              <a:buNone/>
              <a:tabLst/>
              <a:defRPr/>
            </a:pPr>
            <a:endParaRPr lang="en-US" sz="1200"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US" sz="1200" baseline="0" dirty="0" smtClean="0"/>
              <a:t>Now if v2 of the client reads the entity it can update the new property to a real value and it upgrades the entity version to v2</a:t>
            </a:r>
          </a:p>
          <a:p>
            <a:pPr marL="0" marR="0" indent="0" algn="l" defTabSz="713295" rtl="0" eaLnBrk="1" fontAlgn="auto" latinLnBrk="0" hangingPunct="1">
              <a:lnSpc>
                <a:spcPct val="90000"/>
              </a:lnSpc>
              <a:spcBef>
                <a:spcPts val="0"/>
              </a:spcBef>
              <a:spcAft>
                <a:spcPts val="260"/>
              </a:spcAft>
              <a:buClrTx/>
              <a:buSzTx/>
              <a:buFontTx/>
              <a:buNone/>
              <a:tabLst/>
              <a:defRPr/>
            </a:pPr>
            <a:endParaRPr lang="en-US" sz="1200"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US" sz="1200" baseline="0" dirty="0" smtClean="0"/>
              <a:t>At this stage if the v1.5 client reads an entity that is still v1 it behaves as before and stores a default but does not upgrade the version number.</a:t>
            </a:r>
          </a:p>
          <a:p>
            <a:pPr marL="0" marR="0" indent="0" algn="l" defTabSz="713295" rtl="0" eaLnBrk="1" fontAlgn="auto" latinLnBrk="0" hangingPunct="1">
              <a:lnSpc>
                <a:spcPct val="90000"/>
              </a:lnSpc>
              <a:spcBef>
                <a:spcPts val="0"/>
              </a:spcBef>
              <a:spcAft>
                <a:spcPts val="260"/>
              </a:spcAft>
              <a:buClrTx/>
              <a:buSzTx/>
              <a:buFontTx/>
              <a:buNone/>
              <a:tabLst/>
              <a:defRPr/>
            </a:pPr>
            <a:r>
              <a:rPr lang="en-US" sz="1200" baseline="0" dirty="0" smtClean="0"/>
              <a:t>If the v1.5 client reads an entity that is already upgraded it continues happily because it completely understands v2 entities.</a:t>
            </a:r>
          </a:p>
          <a:p>
            <a:pPr marL="0" marR="0" indent="0" algn="l" defTabSz="713295" rtl="0" eaLnBrk="1" fontAlgn="auto" latinLnBrk="0" hangingPunct="1">
              <a:lnSpc>
                <a:spcPct val="90000"/>
              </a:lnSpc>
              <a:spcBef>
                <a:spcPts val="0"/>
              </a:spcBef>
              <a:spcAft>
                <a:spcPts val="260"/>
              </a:spcAft>
              <a:buClrTx/>
              <a:buSzTx/>
              <a:buFontTx/>
              <a:buNone/>
              <a:tabLst/>
              <a:defRPr/>
            </a:pPr>
            <a:endParaRPr lang="en-US" sz="1200"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US" sz="1200" baseline="0" dirty="0" smtClean="0"/>
              <a:t>But this client also understands how to deal with v2 entity when it sees it,</a:t>
            </a:r>
          </a:p>
          <a:p>
            <a:pPr marL="0" marR="0" indent="0" algn="l" defTabSz="713295" rtl="0" eaLnBrk="1" fontAlgn="auto" latinLnBrk="0" hangingPunct="1">
              <a:lnSpc>
                <a:spcPct val="90000"/>
              </a:lnSpc>
              <a:spcBef>
                <a:spcPts val="0"/>
              </a:spcBef>
              <a:spcAft>
                <a:spcPts val="260"/>
              </a:spcAft>
              <a:buClrTx/>
              <a:buSzTx/>
              <a:buFontTx/>
              <a:buNone/>
              <a:tabLst/>
              <a:defRPr/>
            </a:pPr>
            <a:r>
              <a:rPr lang="en-US" sz="1200" baseline="0" dirty="0" smtClean="0"/>
              <a:t>So if it reads a v2, here it can update the new property with real values instead of defaults</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38</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US" sz="1200" baseline="0" dirty="0" smtClean="0"/>
              <a:t>The upgrade of all entities to v2 will happen naturally over time as v2 clients start working with the entities, but it may be useful to complete your upgrade by running a background job that goes through all entities and upgrades them to v2.</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39</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40</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 why we need to partition</a:t>
            </a:r>
          </a:p>
          <a:p>
            <a:pPr marL="171450" indent="-171450">
              <a:buFont typeface="Arial" pitchFamily="34" charset="0"/>
              <a:buChar char="•"/>
            </a:pPr>
            <a:r>
              <a:rPr lang="en-US" baseline="0" dirty="0" smtClean="0"/>
              <a:t>Understand the cloud specific drivers</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NZ" sz="900" b="0" kern="1200" dirty="0" smtClean="0">
                <a:solidFill>
                  <a:schemeClr val="tx1"/>
                </a:solidFill>
                <a:effectLst/>
                <a:latin typeface="Trebuchet MS" pitchFamily="34" charset="0"/>
                <a:ea typeface="+mn-ea"/>
                <a:cs typeface="+mn-cs"/>
              </a:rPr>
              <a:t>Partitioning</a:t>
            </a:r>
            <a:r>
              <a:rPr lang="en-NZ" sz="900" b="0" kern="1200" baseline="0" dirty="0" smtClean="0">
                <a:solidFill>
                  <a:schemeClr val="tx1"/>
                </a:solidFill>
                <a:effectLst/>
                <a:latin typeface="Trebuchet MS" pitchFamily="34" charset="0"/>
                <a:ea typeface="+mn-ea"/>
                <a:cs typeface="+mn-cs"/>
              </a:rPr>
              <a:t> is hardly a new topic</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DBAs have been partitioning databases for a long </a:t>
            </a:r>
            <a:r>
              <a:rPr lang="en-NZ" sz="900" b="0" kern="1200" baseline="0" dirty="0" err="1" smtClean="0">
                <a:solidFill>
                  <a:schemeClr val="tx1"/>
                </a:solidFill>
                <a:effectLst/>
                <a:latin typeface="Trebuchet MS" pitchFamily="34" charset="0"/>
                <a:ea typeface="+mn-ea"/>
                <a:cs typeface="+mn-cs"/>
              </a:rPr>
              <a:t>long</a:t>
            </a:r>
            <a:r>
              <a:rPr lang="en-NZ" sz="900" b="0" kern="1200" baseline="0" dirty="0" smtClean="0">
                <a:solidFill>
                  <a:schemeClr val="tx1"/>
                </a:solidFill>
                <a:effectLst/>
                <a:latin typeface="Trebuchet MS" pitchFamily="34" charset="0"/>
                <a:ea typeface="+mn-ea"/>
                <a:cs typeface="+mn-cs"/>
              </a:rPr>
              <a:t> time</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Two main reasons to partition	</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Data volume.</a:t>
            </a:r>
            <a:br>
              <a:rPr lang="en-NZ" sz="900" b="0" kern="1200" baseline="0" dirty="0" smtClean="0">
                <a:solidFill>
                  <a:schemeClr val="tx1"/>
                </a:solidFill>
                <a:effectLst/>
                <a:latin typeface="Trebuchet MS" pitchFamily="34" charset="0"/>
                <a:ea typeface="+mn-ea"/>
                <a:cs typeface="+mn-cs"/>
              </a:rPr>
            </a:br>
            <a:r>
              <a:rPr lang="en-NZ" sz="900" b="0" kern="1200" baseline="0" dirty="0" smtClean="0">
                <a:solidFill>
                  <a:schemeClr val="tx1"/>
                </a:solidFill>
                <a:effectLst/>
                <a:latin typeface="Trebuchet MS" pitchFamily="34" charset="0"/>
                <a:ea typeface="+mn-ea"/>
                <a:cs typeface="+mn-cs"/>
              </a:rPr>
              <a:t>There are just too many bytes to fit.</a:t>
            </a:r>
            <a:br>
              <a:rPr lang="en-NZ" sz="900" b="0" kern="1200" baseline="0" dirty="0" smtClean="0">
                <a:solidFill>
                  <a:schemeClr val="tx1"/>
                </a:solidFill>
                <a:effectLst/>
                <a:latin typeface="Trebuchet MS" pitchFamily="34" charset="0"/>
                <a:ea typeface="+mn-ea"/>
                <a:cs typeface="+mn-cs"/>
              </a:rPr>
            </a:br>
            <a:r>
              <a:rPr lang="en-NZ" sz="900" b="0" kern="1200" baseline="0" dirty="0" smtClean="0">
                <a:solidFill>
                  <a:schemeClr val="tx1"/>
                </a:solidFill>
                <a:effectLst/>
                <a:latin typeface="Trebuchet MS" pitchFamily="34" charset="0"/>
                <a:ea typeface="+mn-ea"/>
                <a:cs typeface="+mn-cs"/>
              </a:rPr>
              <a:t>For example SQL Azure has a maximum DB size of 50GB. If you have more data than that then you’ll need to partition</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Work load</a:t>
            </a:r>
            <a:br>
              <a:rPr lang="en-NZ" sz="900" b="0" kern="1200" baseline="0" dirty="0" smtClean="0">
                <a:solidFill>
                  <a:schemeClr val="tx1"/>
                </a:solidFill>
                <a:effectLst/>
                <a:latin typeface="Trebuchet MS" pitchFamily="34" charset="0"/>
                <a:ea typeface="+mn-ea"/>
                <a:cs typeface="+mn-cs"/>
              </a:rPr>
            </a:br>
            <a:r>
              <a:rPr lang="en-NZ" sz="900" b="0" kern="1200" baseline="0" dirty="0" smtClean="0">
                <a:solidFill>
                  <a:schemeClr val="tx1"/>
                </a:solidFill>
                <a:effectLst/>
                <a:latin typeface="Trebuchet MS" pitchFamily="34" charset="0"/>
                <a:ea typeface="+mn-ea"/>
                <a:cs typeface="+mn-cs"/>
              </a:rPr>
              <a:t>Each partition can only handle so many transactions per second</a:t>
            </a:r>
            <a:br>
              <a:rPr lang="en-NZ" sz="900" b="0" kern="1200" baseline="0" dirty="0" smtClean="0">
                <a:solidFill>
                  <a:schemeClr val="tx1"/>
                </a:solidFill>
                <a:effectLst/>
                <a:latin typeface="Trebuchet MS" pitchFamily="34" charset="0"/>
                <a:ea typeface="+mn-ea"/>
                <a:cs typeface="+mn-cs"/>
              </a:rPr>
            </a:br>
            <a:r>
              <a:rPr lang="en-NZ" sz="900" b="0" kern="1200" baseline="0" dirty="0" smtClean="0">
                <a:solidFill>
                  <a:schemeClr val="tx1"/>
                </a:solidFill>
                <a:effectLst/>
                <a:latin typeface="Trebuchet MS" pitchFamily="34" charset="0"/>
                <a:ea typeface="+mn-ea"/>
                <a:cs typeface="+mn-cs"/>
              </a:rPr>
              <a:t>In Windows Azure tables for example partitioning is used to spread the request load over nodes in the storage system</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There are some new cloud focussed reasons too</a:t>
            </a:r>
          </a:p>
          <a:p>
            <a:pPr marL="384431" lvl="1" indent="-171450">
              <a:buFont typeface="Arial" pitchFamily="34" charset="0"/>
              <a:buChar char="•"/>
            </a:pPr>
            <a:r>
              <a:rPr lang="en-US" sz="900" b="0" kern="1200" baseline="0" noProof="0" dirty="0" smtClean="0">
                <a:solidFill>
                  <a:schemeClr val="tx1"/>
                </a:solidFill>
                <a:effectLst/>
                <a:latin typeface="Trebuchet MS" pitchFamily="34" charset="0"/>
                <a:ea typeface="+mn-ea"/>
                <a:cs typeface="+mn-cs"/>
              </a:rPr>
              <a:t>Cost</a:t>
            </a:r>
            <a:br>
              <a:rPr lang="en-US" sz="900" b="0" kern="1200" baseline="0" noProof="0" dirty="0" smtClean="0">
                <a:solidFill>
                  <a:schemeClr val="tx1"/>
                </a:solidFill>
                <a:effectLst/>
                <a:latin typeface="Trebuchet MS" pitchFamily="34" charset="0"/>
                <a:ea typeface="+mn-ea"/>
                <a:cs typeface="+mn-cs"/>
              </a:rPr>
            </a:br>
            <a:r>
              <a:rPr lang="en-US" sz="900" b="0" kern="1200" baseline="0" noProof="0" dirty="0" smtClean="0">
                <a:solidFill>
                  <a:schemeClr val="tx1"/>
                </a:solidFill>
                <a:effectLst/>
                <a:latin typeface="Trebuchet MS" pitchFamily="34" charset="0"/>
                <a:ea typeface="+mn-ea"/>
                <a:cs typeface="+mn-cs"/>
              </a:rPr>
              <a:t>Different types of storage have different costs</a:t>
            </a:r>
            <a:br>
              <a:rPr lang="en-US" sz="900" b="0" kern="1200" baseline="0" noProof="0" dirty="0" smtClean="0">
                <a:solidFill>
                  <a:schemeClr val="tx1"/>
                </a:solidFill>
                <a:effectLst/>
                <a:latin typeface="Trebuchet MS" pitchFamily="34" charset="0"/>
                <a:ea typeface="+mn-ea"/>
                <a:cs typeface="+mn-cs"/>
              </a:rPr>
            </a:br>
            <a:r>
              <a:rPr lang="en-US" sz="900" b="0" kern="1200" baseline="0" noProof="0" dirty="0" smtClean="0">
                <a:solidFill>
                  <a:schemeClr val="tx1"/>
                </a:solidFill>
                <a:effectLst/>
                <a:latin typeface="Trebuchet MS" pitchFamily="34" charset="0"/>
                <a:ea typeface="+mn-ea"/>
                <a:cs typeface="+mn-cs"/>
              </a:rPr>
              <a:t>Arguably we’ve been doing cost driven partitioning on premise for some time too- for example partitioning a table across both expensive 15k RPM drives and cheaper 7200 RPM drives</a:t>
            </a:r>
            <a:br>
              <a:rPr lang="en-US" sz="900" b="0" kern="1200" baseline="0" noProof="0" dirty="0" smtClean="0">
                <a:solidFill>
                  <a:schemeClr val="tx1"/>
                </a:solidFill>
                <a:effectLst/>
                <a:latin typeface="Trebuchet MS" pitchFamily="34" charset="0"/>
                <a:ea typeface="+mn-ea"/>
                <a:cs typeface="+mn-cs"/>
              </a:rPr>
            </a:br>
            <a:r>
              <a:rPr lang="en-US" sz="900" b="0" kern="1200" baseline="0" noProof="0" dirty="0" smtClean="0">
                <a:solidFill>
                  <a:schemeClr val="tx1"/>
                </a:solidFill>
                <a:effectLst/>
                <a:latin typeface="Trebuchet MS" pitchFamily="34" charset="0"/>
                <a:ea typeface="+mn-ea"/>
                <a:cs typeface="+mn-cs"/>
              </a:rPr>
              <a:t>In the cloud the cost difference can be far more pronounced</a:t>
            </a:r>
          </a:p>
          <a:p>
            <a:pPr marL="384431" lvl="1" indent="-171450">
              <a:buFont typeface="Arial" pitchFamily="34" charset="0"/>
              <a:buChar char="•"/>
            </a:pPr>
            <a:r>
              <a:rPr lang="en-US" sz="900" b="0" kern="1200" baseline="0" noProof="0" dirty="0" smtClean="0">
                <a:solidFill>
                  <a:schemeClr val="tx1"/>
                </a:solidFill>
                <a:effectLst/>
                <a:latin typeface="Trebuchet MS" pitchFamily="34" charset="0"/>
                <a:ea typeface="+mn-ea"/>
                <a:cs typeface="+mn-cs"/>
              </a:rPr>
              <a:t>The cloud also provides a concept of elastic partitioning</a:t>
            </a:r>
            <a:br>
              <a:rPr lang="en-US" sz="900" b="0" kern="1200" baseline="0" noProof="0" dirty="0" smtClean="0">
                <a:solidFill>
                  <a:schemeClr val="tx1"/>
                </a:solidFill>
                <a:effectLst/>
                <a:latin typeface="Trebuchet MS" pitchFamily="34" charset="0"/>
                <a:ea typeface="+mn-ea"/>
                <a:cs typeface="+mn-cs"/>
              </a:rPr>
            </a:br>
            <a:r>
              <a:rPr lang="en-US" sz="900" b="0" kern="1200" baseline="0" noProof="0" dirty="0" smtClean="0">
                <a:solidFill>
                  <a:schemeClr val="tx1"/>
                </a:solidFill>
                <a:effectLst/>
                <a:latin typeface="Trebuchet MS" pitchFamily="34" charset="0"/>
                <a:ea typeface="+mn-ea"/>
                <a:cs typeface="+mn-cs"/>
              </a:rPr>
              <a:t>Whereas on premise a partition is often a separate server or separate disks with the related capital cost and lead time</a:t>
            </a:r>
            <a:br>
              <a:rPr lang="en-US" sz="900" b="0" kern="1200" baseline="0" noProof="0" dirty="0" smtClean="0">
                <a:solidFill>
                  <a:schemeClr val="tx1"/>
                </a:solidFill>
                <a:effectLst/>
                <a:latin typeface="Trebuchet MS" pitchFamily="34" charset="0"/>
                <a:ea typeface="+mn-ea"/>
                <a:cs typeface="+mn-cs"/>
              </a:rPr>
            </a:br>
            <a:r>
              <a:rPr lang="en-US" sz="900" b="0" kern="1200" baseline="0" noProof="0" dirty="0" smtClean="0">
                <a:solidFill>
                  <a:schemeClr val="tx1"/>
                </a:solidFill>
                <a:effectLst/>
                <a:latin typeface="Trebuchet MS" pitchFamily="34" charset="0"/>
                <a:ea typeface="+mn-ea"/>
                <a:cs typeface="+mn-cs"/>
              </a:rPr>
              <a:t>A partition in the cloud can be created and destroyed in a matter of seconds</a:t>
            </a:r>
            <a:br>
              <a:rPr lang="en-US" sz="900" b="0" kern="1200" baseline="0" noProof="0" dirty="0" smtClean="0">
                <a:solidFill>
                  <a:schemeClr val="tx1"/>
                </a:solidFill>
                <a:effectLst/>
                <a:latin typeface="Trebuchet MS" pitchFamily="34" charset="0"/>
                <a:ea typeface="+mn-ea"/>
                <a:cs typeface="+mn-cs"/>
              </a:rPr>
            </a:br>
            <a:r>
              <a:rPr lang="en-US" sz="900" b="0" kern="1200" baseline="0" noProof="0" dirty="0" smtClean="0">
                <a:solidFill>
                  <a:schemeClr val="tx1"/>
                </a:solidFill>
                <a:effectLst/>
                <a:latin typeface="Trebuchet MS" pitchFamily="34" charset="0"/>
                <a:ea typeface="+mn-ea"/>
                <a:cs typeface="+mn-cs"/>
              </a:rPr>
              <a:t>This presents the opportunity to create partitions just for a short period of time- say a period of peak load</a:t>
            </a:r>
          </a:p>
          <a:p>
            <a:pPr marL="171450" lvl="0" indent="-171450">
              <a:buFont typeface="Arial" pitchFamily="34" charset="0"/>
              <a:buChar char="•"/>
            </a:pPr>
            <a:endParaRPr lang="en-NZ" sz="900" b="0" kern="1200" baseline="0" dirty="0" smtClean="0">
              <a:solidFill>
                <a:schemeClr val="tx1"/>
              </a:solidFill>
              <a:effectLst/>
              <a:latin typeface="Trebuchet MS" pitchFamily="34" charset="0"/>
              <a:ea typeface="+mn-ea"/>
              <a:cs typeface="+mn-cs"/>
            </a:endParaRPr>
          </a:p>
          <a:p>
            <a:pPr marL="171450"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41</a:t>
            </a:fld>
            <a:endParaRPr lang="en-US" dirty="0"/>
          </a:p>
        </p:txBody>
      </p:sp>
    </p:spTree>
    <p:extLst>
      <p:ext uri="{BB962C8B-B14F-4D97-AF65-F5344CB8AC3E}">
        <p14:creationId xmlns:p14="http://schemas.microsoft.com/office/powerpoint/2010/main" val="1728397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Get a graphical overview of horizontal partitioning</a:t>
            </a:r>
            <a:endParaRPr lang="en-US" baseline="0" dirty="0" smtClean="0"/>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Horizontal partitioning involves taking horizontal slices through a data set</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Each slice is placed onto a separate node</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The schema on each node is the same</a:t>
            </a:r>
          </a:p>
          <a:p>
            <a:pPr marL="384431" lvl="1" indent="-171450">
              <a:buFont typeface="Arial" pitchFamily="34" charset="0"/>
              <a:buChar char="•"/>
            </a:pPr>
            <a:endParaRPr lang="en-NZ" sz="900" b="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This example is partitioning by the first letter of the last name</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Worth asking attendees if this is a good approach… It should spark some discussion and allude to some topics to come in the deck</a:t>
            </a:r>
          </a:p>
          <a:p>
            <a:pPr marL="171450"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Provide more detail on partitioning</a:t>
            </a:r>
            <a:endParaRPr lang="en-US" baseline="0" dirty="0" smtClean="0"/>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Horizontal partitioning involves taking horizontal slices through a data set</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Each slice is placed onto a separate node</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The schema on each node is the same</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Horizontal partitioning allows us to achieve massive scale out</a:t>
            </a:r>
          </a:p>
          <a:p>
            <a:pPr marL="171450" lvl="0" indent="-171450">
              <a:buFont typeface="Arial" pitchFamily="34" charset="0"/>
              <a:buChar char="•"/>
            </a:pPr>
            <a:endParaRPr lang="en-NZ" sz="900" b="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Queries within a partition are simple</a:t>
            </a:r>
          </a:p>
          <a:p>
            <a:pPr marL="171450" lvl="0" indent="-171450">
              <a:buFont typeface="Arial" pitchFamily="34" charset="0"/>
              <a:buChar char="•"/>
            </a:pPr>
            <a:endParaRPr lang="en-NZ" sz="900" b="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Queries across partitions are hard</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In most cases transactions cannot span partitions</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In big systems a cross partition query may have to touch 100’s or even 100’s of machines</a:t>
            </a:r>
          </a:p>
          <a:p>
            <a:pPr marL="499520" lvl="2"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Does it do it in series? Parallel?</a:t>
            </a:r>
          </a:p>
          <a:p>
            <a:pPr marL="499520" lvl="2"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Can you ever actually get an authoritative result? Think of count(*) across 1000 partitions</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You don’t want to hold locks across partitions as it’ll kill scalability</a:t>
            </a:r>
          </a:p>
          <a:p>
            <a:pPr marL="384431" lvl="1"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a:p>
            <a:r>
              <a:rPr lang="en-NZ" sz="900" b="0" kern="1200" dirty="0" smtClean="0">
                <a:solidFill>
                  <a:schemeClr val="tx1"/>
                </a:solidFill>
                <a:effectLst/>
                <a:latin typeface="Trebuchet MS" pitchFamily="34" charset="0"/>
                <a:ea typeface="+mn-ea"/>
                <a:cs typeface="+mn-cs"/>
              </a:rPr>
              <a:t>SQL Azure Horizontal partitioning</a:t>
            </a:r>
          </a:p>
          <a:p>
            <a:r>
              <a:rPr lang="en-NZ" sz="900" b="0" kern="1200" dirty="0" smtClean="0">
                <a:solidFill>
                  <a:schemeClr val="tx1"/>
                </a:solidFill>
                <a:effectLst/>
                <a:latin typeface="Trebuchet MS" pitchFamily="34" charset="0"/>
                <a:ea typeface="+mn-ea"/>
                <a:cs typeface="+mn-cs"/>
              </a:rPr>
              <a:t>http://blogs.msdn.com/b/sqlazure/archive/2010/06/24/10029719.aspx</a:t>
            </a:r>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251298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Get a graphical overview of vertical partitioning</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Vertical partitioning involves taking vertical slices through a data set</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Each slice is placed onto a separate node</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The schema on each node is different</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Nodes will typically be quite different in character and cost</a:t>
            </a:r>
          </a:p>
          <a:p>
            <a:pPr marL="384431" lvl="1" indent="-171450">
              <a:buFont typeface="Arial" pitchFamily="34" charset="0"/>
              <a:buChar char="•"/>
            </a:pPr>
            <a:endParaRPr lang="en-NZ" sz="900" b="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This example is partitioning indexed data onto SQL Azure and the larger binary parts of the data set into cheaper Windows Azure storage</a:t>
            </a:r>
          </a:p>
          <a:p>
            <a:pPr marL="171450" lvl="0"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Provide more detail on vertical partitioning</a:t>
            </a:r>
            <a:endParaRPr lang="en-US" baseline="0" dirty="0" smtClean="0"/>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Vertical partitioning involves taking vertical slices through a data set</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Each slice is placed onto a separate node</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The schema on each node is different</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Nodes will typically be quite different in character and cost</a:t>
            </a:r>
          </a:p>
          <a:p>
            <a:pPr marL="384431" lvl="1" indent="-171450">
              <a:buFont typeface="Arial" pitchFamily="34" charset="0"/>
              <a:buChar char="•"/>
            </a:pPr>
            <a:endParaRPr lang="en-NZ" sz="900" b="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Because we need to query more than one partition it will always take more than one query to return a single row.</a:t>
            </a:r>
          </a:p>
          <a:p>
            <a:pPr marL="171450" lvl="0"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pPr marL="384431" lvl="1"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a:p>
            <a:r>
              <a:rPr lang="en-US" dirty="0" smtClean="0"/>
              <a:t>SQL</a:t>
            </a:r>
            <a:r>
              <a:rPr lang="en-US" baseline="0" dirty="0" smtClean="0"/>
              <a:t> Azure Vertical Partitioning</a:t>
            </a:r>
          </a:p>
          <a:p>
            <a:r>
              <a:rPr lang="en-US" dirty="0" smtClean="0"/>
              <a:t>http://blogs.msdn.com/b/sqlazure/archive/2010/05/17/10014011.aspx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189633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Get a graphical overview of hybrid partitioning</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Hybrid partitioning combines both vertical and horizontally partitioning</a:t>
            </a:r>
          </a:p>
          <a:p>
            <a:pPr marL="171450" lvl="0" indent="-171450">
              <a:buFont typeface="Arial" pitchFamily="34" charset="0"/>
              <a:buChar char="•"/>
            </a:pPr>
            <a:endParaRPr lang="en-NZ" sz="900" b="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IN this example the large data is first partitioned off into Windows Azure Storage</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Then the data remaining in SQL Azure is horizontally partitioned</a:t>
            </a:r>
          </a:p>
          <a:p>
            <a:pPr marL="171450" lvl="0"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2701143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2" y="2834640"/>
            <a:ext cx="11155680" cy="1015663"/>
          </a:xfrm>
        </p:spPr>
        <p:txBody>
          <a:bodyPr anchor="b" anchorCtr="0">
            <a:spAutoFit/>
          </a:bodyPr>
          <a:lstStyle>
            <a:lvl1pPr>
              <a:lnSpc>
                <a:spcPct val="10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297680"/>
            <a:ext cx="5454333" cy="1261884"/>
          </a:xfrm>
        </p:spPr>
        <p:txBody>
          <a:bodyPr/>
          <a:lstStyle>
            <a:lvl1pPr marL="0" indent="0">
              <a:lnSpc>
                <a:spcPct val="100000"/>
              </a:lnSpc>
              <a:spcBef>
                <a:spcPts val="600"/>
              </a:spcBef>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dirty="0" smtClean="0"/>
              <a:t>Click to edit Master text styles</a:t>
            </a:r>
          </a:p>
          <a:p>
            <a:pPr marL="403225" lvl="1" indent="-403225" algn="l" defTabSz="914363" rtl="0" eaLnBrk="1" latinLnBrk="0" hangingPunct="1">
              <a:lnSpc>
                <a:spcPct val="90000"/>
              </a:lnSpc>
              <a:spcBef>
                <a:spcPct val="20000"/>
              </a:spcBef>
              <a:buSzPct val="80000"/>
            </a:pPr>
            <a:r>
              <a:rPr lang="en-US" dirty="0" smtClean="0"/>
              <a:t>Second level</a:t>
            </a:r>
          </a:p>
          <a:p>
            <a:pPr marL="403225" lvl="2" indent="-403225" algn="l" defTabSz="914363" rtl="0" eaLnBrk="1" latinLnBrk="0" hangingPunct="1">
              <a:lnSpc>
                <a:spcPct val="90000"/>
              </a:lnSpc>
              <a:spcBef>
                <a:spcPct val="20000"/>
              </a:spcBef>
              <a:buSzPct val="80000"/>
            </a:pPr>
            <a:r>
              <a:rPr lang="en-US" dirty="0" smtClean="0"/>
              <a:t>Third level</a:t>
            </a:r>
          </a:p>
          <a:p>
            <a:pPr marL="403225" lvl="3" indent="-403225" algn="l" defTabSz="914363" rtl="0" eaLnBrk="1" latinLnBrk="0" hangingPunct="1">
              <a:lnSpc>
                <a:spcPct val="90000"/>
              </a:lnSpc>
              <a:spcBef>
                <a:spcPct val="20000"/>
              </a:spcBef>
              <a:buSzPct val="80000"/>
            </a:pPr>
            <a:r>
              <a:rPr lang="en-US" dirty="0" smtClean="0"/>
              <a:t>Fourth level</a:t>
            </a:r>
          </a:p>
          <a:p>
            <a:pPr marL="403225" lvl="4" indent="-403225" algn="l" defTabSz="914363" rtl="0" eaLnBrk="1" latinLnBrk="0" hangingPunct="1">
              <a:lnSpc>
                <a:spcPct val="90000"/>
              </a:lnSpc>
              <a:spcBef>
                <a:spcPct val="20000"/>
              </a:spcBef>
              <a:buSzPct val="80000"/>
            </a:pPr>
            <a:r>
              <a:rPr lang="en-US" dirty="0"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33485236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15882"/>
          </a:xfrm>
        </p:spPr>
        <p:txBody>
          <a:bodyPr/>
          <a:lstStyle>
            <a:lvl1pPr>
              <a:defRPr sz="2400"/>
            </a:lvl1pPr>
            <a:lvl2pPr>
              <a:defRPr sz="20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6572" y="2834640"/>
            <a:ext cx="11155680" cy="1218795"/>
          </a:xfrm>
        </p:spPr>
        <p:txBody>
          <a:bodyPr anchor="b"/>
          <a:lstStyle>
            <a:lvl1pPr marL="0" indent="0">
              <a:lnSpc>
                <a:spcPct val="100000"/>
              </a:lnSpc>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297680"/>
            <a:ext cx="7513637" cy="443198"/>
          </a:xfrm>
        </p:spPr>
        <p:txBody>
          <a:bodyPr/>
          <a:lstStyle>
            <a:lvl1pPr marL="0" indent="0">
              <a:lnSpc>
                <a:spcPct val="100000"/>
              </a:lnSpc>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16572" y="1920240"/>
            <a:ext cx="11155680" cy="2708434"/>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961802"/>
          </a:xfrm>
        </p:spPr>
        <p:txBody>
          <a:bodyPr>
            <a:spAutoFit/>
          </a:bodyPr>
          <a:lstStyle>
            <a:lvl1pPr marL="0" indent="0">
              <a:buFontTx/>
              <a:buNone/>
              <a:defRPr sz="4000" spc="-100" baseline="0">
                <a:latin typeface="Segoe UI Light" pitchFamily="34" charset="0"/>
              </a:defRPr>
            </a:lvl1pPr>
            <a:lvl2pPr marL="3175" indent="0">
              <a:buFontTx/>
              <a:buNone/>
              <a:defRPr sz="2000" spc="-50" baseline="0"/>
            </a:lvl2pPr>
          </a:lstStyle>
          <a:p>
            <a:pPr lvl="0"/>
            <a:r>
              <a:rPr lang="en-US" dirty="0" smtClean="0"/>
              <a:t>Click to edit Master text styles</a:t>
            </a:r>
          </a:p>
          <a:p>
            <a:pPr lvl="1"/>
            <a:r>
              <a:rPr lang="en-US" dirty="0" smtClean="0"/>
              <a:t>Second level</a:t>
            </a:r>
            <a:endParaRPr lang="en-US" dirty="0"/>
          </a:p>
        </p:txBody>
      </p:sp>
    </p:spTree>
    <p:extLst>
      <p:ext uri="{BB962C8B-B14F-4D97-AF65-F5344CB8AC3E}">
        <p14:creationId xmlns:p14="http://schemas.microsoft.com/office/powerpoint/2010/main" val="11836946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42693882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microsoft.com/office/2007/relationships/hdphoto" Target="../media/hdphoto1.wdp"/><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572" y="228600"/>
            <a:ext cx="11155680"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463040"/>
            <a:ext cx="11155680" cy="2062103"/>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20" cstate="print">
            <a:duotone>
              <a:prstClr val="black"/>
              <a:schemeClr val="tx2">
                <a:tint val="45000"/>
                <a:satMod val="400000"/>
              </a:schemeClr>
            </a:duotone>
            <a:extLst>
              <a:ext uri="{BEBA8EAE-BF5A-486C-A8C5-ECC9F3942E4B}">
                <a14:imgProps xmlns:a14="http://schemas.microsoft.com/office/drawing/2010/main">
                  <a14:imgLayer r:embed="rId21">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 bg1="lt1" tx1="dk1" bg2="lt2" tx2="dk2" accent1="accent1" accent2="accent2" accent3="accent3" accent4="accent4" accent5="accent5" accent6="accent6" hlink="hlink" folHlink="folHlink"/>
  <p:sldLayoutIdLst>
    <p:sldLayoutId id="2147483742" r:id="rId1"/>
    <p:sldLayoutId id="2147483702" r:id="rId2"/>
    <p:sldLayoutId id="2147483748" r:id="rId3"/>
    <p:sldLayoutId id="2147483780" r:id="rId4"/>
    <p:sldLayoutId id="2147483781" r:id="rId5"/>
    <p:sldLayoutId id="2147483768" r:id="rId6"/>
    <p:sldLayoutId id="2147483700" r:id="rId7"/>
    <p:sldLayoutId id="2147483701" r:id="rId8"/>
    <p:sldLayoutId id="2147483782" r:id="rId9"/>
    <p:sldLayoutId id="2147483783" r:id="rId10"/>
    <p:sldLayoutId id="2147483774" r:id="rId11"/>
    <p:sldLayoutId id="2147483775" r:id="rId12"/>
    <p:sldLayoutId id="2147483776" r:id="rId13"/>
    <p:sldLayoutId id="2147483777" r:id="rId14"/>
    <p:sldLayoutId id="2147483778" r:id="rId15"/>
    <p:sldLayoutId id="2147483779" r:id="rId16"/>
    <p:sldLayoutId id="2147483703" r:id="rId17"/>
    <p:sldLayoutId id="2147483704"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691640"/>
            <a:ext cx="11149012" cy="181588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solidFill>
              <a:schemeClr val="bg1">
                <a:alpha val="0"/>
              </a:schemeClr>
            </a:solid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100000"/>
        </a:lnSpc>
        <a:spcBef>
          <a:spcPts val="600"/>
        </a:spcBef>
        <a:buFont typeface="Arial" pitchFamily="34" charset="0"/>
        <a:buNone/>
        <a:defRPr sz="2400" b="0" kern="1200">
          <a:ln>
            <a:solidFill>
              <a:schemeClr val="bg1">
                <a:alpha val="0"/>
              </a:schemeClr>
            </a:solidFill>
          </a:ln>
          <a:solidFill>
            <a:srgbClr val="595959"/>
          </a:solidFill>
          <a:latin typeface="Consolas" pitchFamily="49" charset="0"/>
          <a:ea typeface="+mn-ea"/>
          <a:cs typeface="Consolas" pitchFamily="49" charset="0"/>
        </a:defRPr>
      </a:lvl1pPr>
      <a:lvl2pPr marL="460375"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813"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3pPr>
      <a:lvl4pPr marL="1373188"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4pPr>
      <a:lvl5pPr marL="1831975" indent="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18" Type="http://schemas.openxmlformats.org/officeDocument/2006/relationships/tags" Target="../tags/tag56.xml"/><Relationship Id="rId26" Type="http://schemas.microsoft.com/office/2007/relationships/hdphoto" Target="../media/hdphoto4.wdp"/><Relationship Id="rId3" Type="http://schemas.openxmlformats.org/officeDocument/2006/relationships/tags" Target="../tags/tag41.xml"/><Relationship Id="rId21" Type="http://schemas.openxmlformats.org/officeDocument/2006/relationships/slideLayout" Target="../slideLayouts/slideLayout7.xml"/><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tags" Target="../tags/tag55.xml"/><Relationship Id="rId25" Type="http://schemas.openxmlformats.org/officeDocument/2006/relationships/image" Target="../media/image11.png"/><Relationship Id="rId2" Type="http://schemas.openxmlformats.org/officeDocument/2006/relationships/tags" Target="../tags/tag40.xml"/><Relationship Id="rId16" Type="http://schemas.openxmlformats.org/officeDocument/2006/relationships/tags" Target="../tags/tag54.xml"/><Relationship Id="rId20" Type="http://schemas.openxmlformats.org/officeDocument/2006/relationships/tags" Target="../tags/tag58.xml"/><Relationship Id="rId1" Type="http://schemas.openxmlformats.org/officeDocument/2006/relationships/vmlDrawing" Target="../drawings/vmlDrawing7.vml"/><Relationship Id="rId6" Type="http://schemas.openxmlformats.org/officeDocument/2006/relationships/tags" Target="../tags/tag44.xml"/><Relationship Id="rId11" Type="http://schemas.openxmlformats.org/officeDocument/2006/relationships/tags" Target="../tags/tag49.xml"/><Relationship Id="rId24" Type="http://schemas.openxmlformats.org/officeDocument/2006/relationships/image" Target="../media/image9.emf"/><Relationship Id="rId5" Type="http://schemas.openxmlformats.org/officeDocument/2006/relationships/tags" Target="../tags/tag43.xml"/><Relationship Id="rId15" Type="http://schemas.openxmlformats.org/officeDocument/2006/relationships/tags" Target="../tags/tag53.xml"/><Relationship Id="rId23" Type="http://schemas.openxmlformats.org/officeDocument/2006/relationships/oleObject" Target="../embeddings/oleObject7.bin"/><Relationship Id="rId10" Type="http://schemas.openxmlformats.org/officeDocument/2006/relationships/tags" Target="../tags/tag48.xml"/><Relationship Id="rId19" Type="http://schemas.openxmlformats.org/officeDocument/2006/relationships/tags" Target="../tags/tag57.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tags" Target="../tags/tag52.xml"/><Relationship Id="rId2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emf"/><Relationship Id="rId5" Type="http://schemas.openxmlformats.org/officeDocument/2006/relationships/oleObject" Target="../embeddings/oleObject8.bin"/><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0.xml"/><Relationship Id="rId1" Type="http://schemas.openxmlformats.org/officeDocument/2006/relationships/vmlDrawing" Target="../drawings/vmlDrawing9.vml"/><Relationship Id="rId6" Type="http://schemas.openxmlformats.org/officeDocument/2006/relationships/image" Target="../media/image9.emf"/><Relationship Id="rId5" Type="http://schemas.openxmlformats.org/officeDocument/2006/relationships/oleObject" Target="../embeddings/oleObject9.bin"/><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hyperlink" Target="26_WindowsAzureStorageStrategies%20Bahun1.pptx" TargetMode="External"/><Relationship Id="rId2" Type="http://schemas.openxmlformats.org/officeDocument/2006/relationships/tags" Target="../tags/tag61.xml"/><Relationship Id="rId1" Type="http://schemas.openxmlformats.org/officeDocument/2006/relationships/vmlDrawing" Target="../drawings/vmlDrawing10.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9.emf"/><Relationship Id="rId2" Type="http://schemas.openxmlformats.org/officeDocument/2006/relationships/tags" Target="../tags/tag62.xml"/><Relationship Id="rId1" Type="http://schemas.openxmlformats.org/officeDocument/2006/relationships/vmlDrawing" Target="../drawings/vmlDrawing11.vml"/><Relationship Id="rId6" Type="http://schemas.openxmlformats.org/officeDocument/2006/relationships/tags" Target="../tags/tag66.xml"/><Relationship Id="rId11" Type="http://schemas.openxmlformats.org/officeDocument/2006/relationships/oleObject" Target="../embeddings/oleObject11.bin"/><Relationship Id="rId5" Type="http://schemas.openxmlformats.org/officeDocument/2006/relationships/tags" Target="../tags/tag65.xml"/><Relationship Id="rId10" Type="http://schemas.openxmlformats.org/officeDocument/2006/relationships/notesSlide" Target="../notesSlides/notesSlide13.xml"/><Relationship Id="rId4" Type="http://schemas.openxmlformats.org/officeDocument/2006/relationships/tags" Target="../tags/tag64.xml"/><Relationship Id="rId9"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9.emf"/><Relationship Id="rId2" Type="http://schemas.openxmlformats.org/officeDocument/2006/relationships/tags" Target="../tags/tag69.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notesSlide" Target="../notesSlides/notesSlide14.xml"/><Relationship Id="rId4"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9.emf"/><Relationship Id="rId2" Type="http://schemas.openxmlformats.org/officeDocument/2006/relationships/tags" Target="../tags/tag71.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notesSlide" Target="../notesSlides/notesSlide15.xml"/><Relationship Id="rId4"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9.emf"/><Relationship Id="rId2" Type="http://schemas.openxmlformats.org/officeDocument/2006/relationships/tags" Target="../tags/tag73.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notesSlide" Target="../notesSlides/notesSlide16.xml"/><Relationship Id="rId4"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75.xml"/><Relationship Id="rId1" Type="http://schemas.openxmlformats.org/officeDocument/2006/relationships/vmlDrawing" Target="../drawings/vmlDrawing15.vml"/><Relationship Id="rId6" Type="http://schemas.openxmlformats.org/officeDocument/2006/relationships/image" Target="../media/image9.emf"/><Relationship Id="rId5" Type="http://schemas.openxmlformats.org/officeDocument/2006/relationships/oleObject" Target="../embeddings/oleObject15.bin"/><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tags" Target="../tags/tag77.xml"/><Relationship Id="rId7" Type="http://schemas.openxmlformats.org/officeDocument/2006/relationships/image" Target="../media/image9.emf"/><Relationship Id="rId2" Type="http://schemas.openxmlformats.org/officeDocument/2006/relationships/tags" Target="../tags/tag76.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notesSlide" Target="../notesSlides/notesSlide18.xml"/><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10.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78.xml"/><Relationship Id="rId1" Type="http://schemas.openxmlformats.org/officeDocument/2006/relationships/vmlDrawing" Target="../drawings/vmlDrawing17.vml"/><Relationship Id="rId6" Type="http://schemas.openxmlformats.org/officeDocument/2006/relationships/image" Target="../media/image9.emf"/><Relationship Id="rId5" Type="http://schemas.openxmlformats.org/officeDocument/2006/relationships/oleObject" Target="../embeddings/oleObject17.bin"/><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9.emf"/><Relationship Id="rId2" Type="http://schemas.openxmlformats.org/officeDocument/2006/relationships/tags" Target="../tags/tag79.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notesSlide" Target="../notesSlides/notesSlide20.xml"/><Relationship Id="rId4"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9.emf"/><Relationship Id="rId2" Type="http://schemas.openxmlformats.org/officeDocument/2006/relationships/tags" Target="../tags/tag81.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notesSlide" Target="../notesSlides/notesSlide21.xml"/><Relationship Id="rId4"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3.xml"/><Relationship Id="rId1" Type="http://schemas.openxmlformats.org/officeDocument/2006/relationships/vmlDrawing" Target="../drawings/vmlDrawing20.vml"/><Relationship Id="rId6" Type="http://schemas.openxmlformats.org/officeDocument/2006/relationships/image" Target="../media/image9.emf"/><Relationship Id="rId5" Type="http://schemas.openxmlformats.org/officeDocument/2006/relationships/oleObject" Target="../embeddings/oleObject20.bin"/><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tags" Target="../tags/tag85.xml"/><Relationship Id="rId7" Type="http://schemas.openxmlformats.org/officeDocument/2006/relationships/image" Target="../media/image9.emf"/><Relationship Id="rId2" Type="http://schemas.openxmlformats.org/officeDocument/2006/relationships/tags" Target="../tags/tag84.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notesSlide" Target="../notesSlides/notesSlide23.xml"/><Relationship Id="rId4"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oleObject" Target="../embeddings/oleObject22.bin"/><Relationship Id="rId3" Type="http://schemas.openxmlformats.org/officeDocument/2006/relationships/tags" Target="../tags/tag87.xml"/><Relationship Id="rId21" Type="http://schemas.microsoft.com/office/2007/relationships/hdphoto" Target="../media/hdphoto4.wdp"/><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notesSlide" Target="../notesSlides/notesSlide24.xml"/><Relationship Id="rId2" Type="http://schemas.openxmlformats.org/officeDocument/2006/relationships/tags" Target="../tags/tag86.xml"/><Relationship Id="rId16" Type="http://schemas.openxmlformats.org/officeDocument/2006/relationships/slideLayout" Target="../slideLayouts/slideLayout7.xml"/><Relationship Id="rId20" Type="http://schemas.openxmlformats.org/officeDocument/2006/relationships/image" Target="../media/image11.png"/><Relationship Id="rId1" Type="http://schemas.openxmlformats.org/officeDocument/2006/relationships/vmlDrawing" Target="../drawings/vmlDrawing22.v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5" Type="http://schemas.openxmlformats.org/officeDocument/2006/relationships/tags" Target="../tags/tag99.xml"/><Relationship Id="rId10" Type="http://schemas.openxmlformats.org/officeDocument/2006/relationships/tags" Target="../tags/tag94.xml"/><Relationship Id="rId19" Type="http://schemas.openxmlformats.org/officeDocument/2006/relationships/image" Target="../media/image9.emf"/><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s>
</file>

<file path=ppt/slides/_rels/slide26.xml.rels><?xml version="1.0" encoding="UTF-8" standalone="yes"?>
<Relationships xmlns="http://schemas.openxmlformats.org/package/2006/relationships"><Relationship Id="rId3" Type="http://schemas.openxmlformats.org/officeDocument/2006/relationships/tags" Target="../tags/tag101.xml"/><Relationship Id="rId7" Type="http://schemas.openxmlformats.org/officeDocument/2006/relationships/image" Target="../media/image9.emf"/><Relationship Id="rId2" Type="http://schemas.openxmlformats.org/officeDocument/2006/relationships/tags" Target="../tags/tag100.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notesSlide" Target="../notesSlides/notesSlide25.xml"/><Relationship Id="rId4"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2.xml"/><Relationship Id="rId1" Type="http://schemas.openxmlformats.org/officeDocument/2006/relationships/vmlDrawing" Target="../drawings/vmlDrawing24.vml"/><Relationship Id="rId6" Type="http://schemas.openxmlformats.org/officeDocument/2006/relationships/image" Target="../media/image9.emf"/><Relationship Id="rId5" Type="http://schemas.openxmlformats.org/officeDocument/2006/relationships/oleObject" Target="../embeddings/oleObject24.bin"/><Relationship Id="rId4"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3.xml"/><Relationship Id="rId1" Type="http://schemas.openxmlformats.org/officeDocument/2006/relationships/vmlDrawing" Target="../drawings/vmlDrawing25.vml"/><Relationship Id="rId6" Type="http://schemas.openxmlformats.org/officeDocument/2006/relationships/image" Target="../media/image9.emf"/><Relationship Id="rId5" Type="http://schemas.openxmlformats.org/officeDocument/2006/relationships/oleObject" Target="../embeddings/oleObject25.bin"/><Relationship Id="rId4"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4.xml"/><Relationship Id="rId1" Type="http://schemas.openxmlformats.org/officeDocument/2006/relationships/vmlDrawing" Target="../drawings/vmlDrawing26.vml"/><Relationship Id="rId6" Type="http://schemas.openxmlformats.org/officeDocument/2006/relationships/image" Target="../media/image9.emf"/><Relationship Id="rId5" Type="http://schemas.openxmlformats.org/officeDocument/2006/relationships/oleObject" Target="../embeddings/oleObject26.bin"/><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5.xml"/><Relationship Id="rId1" Type="http://schemas.openxmlformats.org/officeDocument/2006/relationships/vmlDrawing" Target="../drawings/vmlDrawing27.vml"/><Relationship Id="rId6" Type="http://schemas.openxmlformats.org/officeDocument/2006/relationships/image" Target="../media/image9.emf"/><Relationship Id="rId5" Type="http://schemas.openxmlformats.org/officeDocument/2006/relationships/oleObject" Target="../embeddings/oleObject27.bin"/><Relationship Id="rId4"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6.xml"/><Relationship Id="rId1" Type="http://schemas.openxmlformats.org/officeDocument/2006/relationships/vmlDrawing" Target="../drawings/vmlDrawing28.vml"/><Relationship Id="rId6" Type="http://schemas.openxmlformats.org/officeDocument/2006/relationships/image" Target="../media/image9.emf"/><Relationship Id="rId5" Type="http://schemas.openxmlformats.org/officeDocument/2006/relationships/oleObject" Target="../embeddings/oleObject28.bin"/><Relationship Id="rId4"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7.xml"/><Relationship Id="rId1" Type="http://schemas.openxmlformats.org/officeDocument/2006/relationships/vmlDrawing" Target="../drawings/vmlDrawing29.vml"/><Relationship Id="rId6" Type="http://schemas.openxmlformats.org/officeDocument/2006/relationships/image" Target="../media/image9.emf"/><Relationship Id="rId5" Type="http://schemas.openxmlformats.org/officeDocument/2006/relationships/oleObject" Target="../embeddings/oleObject29.bin"/><Relationship Id="rId4"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8.xml"/><Relationship Id="rId1" Type="http://schemas.openxmlformats.org/officeDocument/2006/relationships/vmlDrawing" Target="../drawings/vmlDrawing30.vml"/><Relationship Id="rId6" Type="http://schemas.openxmlformats.org/officeDocument/2006/relationships/image" Target="../media/image9.emf"/><Relationship Id="rId5" Type="http://schemas.openxmlformats.org/officeDocument/2006/relationships/oleObject" Target="../embeddings/oleObject30.bin"/><Relationship Id="rId4"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9.xml"/><Relationship Id="rId1" Type="http://schemas.openxmlformats.org/officeDocument/2006/relationships/vmlDrawing" Target="../drawings/vmlDrawing31.vml"/><Relationship Id="rId6" Type="http://schemas.openxmlformats.org/officeDocument/2006/relationships/image" Target="../media/image9.emf"/><Relationship Id="rId5" Type="http://schemas.openxmlformats.org/officeDocument/2006/relationships/oleObject" Target="../embeddings/oleObject31.bin"/><Relationship Id="rId4"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0.xml"/><Relationship Id="rId1" Type="http://schemas.openxmlformats.org/officeDocument/2006/relationships/vmlDrawing" Target="../drawings/vmlDrawing32.vml"/><Relationship Id="rId6" Type="http://schemas.openxmlformats.org/officeDocument/2006/relationships/image" Target="../media/image9.emf"/><Relationship Id="rId5" Type="http://schemas.openxmlformats.org/officeDocument/2006/relationships/oleObject" Target="../embeddings/oleObject32.bin"/><Relationship Id="rId4"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vmlDrawing" Target="../drawings/vmlDrawing33.vml"/><Relationship Id="rId6" Type="http://schemas.openxmlformats.org/officeDocument/2006/relationships/image" Target="../media/image9.emf"/><Relationship Id="rId5" Type="http://schemas.openxmlformats.org/officeDocument/2006/relationships/oleObject" Target="../embeddings/oleObject33.bin"/><Relationship Id="rId4"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tags" Target="../tags/tag123.xml"/><Relationship Id="rId18" Type="http://schemas.openxmlformats.org/officeDocument/2006/relationships/notesSlide" Target="../notesSlides/notesSlide36.xm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tags" Target="../tags/tag122.xml"/><Relationship Id="rId17" Type="http://schemas.openxmlformats.org/officeDocument/2006/relationships/slideLayout" Target="../slideLayouts/slideLayout7.xml"/><Relationship Id="rId2" Type="http://schemas.openxmlformats.org/officeDocument/2006/relationships/tags" Target="../tags/tag112.xml"/><Relationship Id="rId16" Type="http://schemas.openxmlformats.org/officeDocument/2006/relationships/tags" Target="../tags/tag126.xml"/><Relationship Id="rId20" Type="http://schemas.openxmlformats.org/officeDocument/2006/relationships/image" Target="../media/image9.emf"/><Relationship Id="rId1" Type="http://schemas.openxmlformats.org/officeDocument/2006/relationships/vmlDrawing" Target="../drawings/vmlDrawing34.v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5" Type="http://schemas.openxmlformats.org/officeDocument/2006/relationships/tags" Target="../tags/tag125.xml"/><Relationship Id="rId10" Type="http://schemas.openxmlformats.org/officeDocument/2006/relationships/tags" Target="../tags/tag120.xml"/><Relationship Id="rId19" Type="http://schemas.openxmlformats.org/officeDocument/2006/relationships/oleObject" Target="../embeddings/oleObject34.bin"/><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tags" Target="../tags/tag124.xml"/></Relationships>
</file>

<file path=ppt/slides/_rels/slide38.xml.rels><?xml version="1.0" encoding="UTF-8" standalone="yes"?>
<Relationships xmlns="http://schemas.openxmlformats.org/package/2006/relationships"><Relationship Id="rId8" Type="http://schemas.openxmlformats.org/officeDocument/2006/relationships/tags" Target="../tags/tag133.xml"/><Relationship Id="rId13" Type="http://schemas.openxmlformats.org/officeDocument/2006/relationships/tags" Target="../tags/tag138.xml"/><Relationship Id="rId18" Type="http://schemas.openxmlformats.org/officeDocument/2006/relationships/tags" Target="../tags/tag143.xml"/><Relationship Id="rId26" Type="http://schemas.openxmlformats.org/officeDocument/2006/relationships/oleObject" Target="../embeddings/oleObject35.bin"/><Relationship Id="rId3" Type="http://schemas.openxmlformats.org/officeDocument/2006/relationships/tags" Target="../tags/tag128.xml"/><Relationship Id="rId21" Type="http://schemas.openxmlformats.org/officeDocument/2006/relationships/tags" Target="../tags/tag146.xml"/><Relationship Id="rId7" Type="http://schemas.openxmlformats.org/officeDocument/2006/relationships/tags" Target="../tags/tag132.xml"/><Relationship Id="rId12" Type="http://schemas.openxmlformats.org/officeDocument/2006/relationships/tags" Target="../tags/tag137.xml"/><Relationship Id="rId17" Type="http://schemas.openxmlformats.org/officeDocument/2006/relationships/tags" Target="../tags/tag142.xml"/><Relationship Id="rId25" Type="http://schemas.openxmlformats.org/officeDocument/2006/relationships/notesSlide" Target="../notesSlides/notesSlide37.xml"/><Relationship Id="rId2" Type="http://schemas.openxmlformats.org/officeDocument/2006/relationships/tags" Target="../tags/tag127.xml"/><Relationship Id="rId16" Type="http://schemas.openxmlformats.org/officeDocument/2006/relationships/tags" Target="../tags/tag141.xml"/><Relationship Id="rId20" Type="http://schemas.openxmlformats.org/officeDocument/2006/relationships/tags" Target="../tags/tag145.xml"/><Relationship Id="rId1" Type="http://schemas.openxmlformats.org/officeDocument/2006/relationships/vmlDrawing" Target="../drawings/vmlDrawing35.vml"/><Relationship Id="rId6" Type="http://schemas.openxmlformats.org/officeDocument/2006/relationships/tags" Target="../tags/tag131.xml"/><Relationship Id="rId11" Type="http://schemas.openxmlformats.org/officeDocument/2006/relationships/tags" Target="../tags/tag136.xml"/><Relationship Id="rId24" Type="http://schemas.openxmlformats.org/officeDocument/2006/relationships/slideLayout" Target="../slideLayouts/slideLayout7.xml"/><Relationship Id="rId5" Type="http://schemas.openxmlformats.org/officeDocument/2006/relationships/tags" Target="../tags/tag130.xml"/><Relationship Id="rId15" Type="http://schemas.openxmlformats.org/officeDocument/2006/relationships/tags" Target="../tags/tag140.xml"/><Relationship Id="rId23" Type="http://schemas.openxmlformats.org/officeDocument/2006/relationships/tags" Target="../tags/tag148.xml"/><Relationship Id="rId10" Type="http://schemas.openxmlformats.org/officeDocument/2006/relationships/tags" Target="../tags/tag135.xml"/><Relationship Id="rId19" Type="http://schemas.openxmlformats.org/officeDocument/2006/relationships/tags" Target="../tags/tag144.xml"/><Relationship Id="rId4" Type="http://schemas.openxmlformats.org/officeDocument/2006/relationships/tags" Target="../tags/tag129.xml"/><Relationship Id="rId9" Type="http://schemas.openxmlformats.org/officeDocument/2006/relationships/tags" Target="../tags/tag134.xml"/><Relationship Id="rId14" Type="http://schemas.openxmlformats.org/officeDocument/2006/relationships/tags" Target="../tags/tag139.xml"/><Relationship Id="rId22" Type="http://schemas.openxmlformats.org/officeDocument/2006/relationships/tags" Target="../tags/tag147.xml"/><Relationship Id="rId27" Type="http://schemas.openxmlformats.org/officeDocument/2006/relationships/image" Target="../media/image9.emf"/></Relationships>
</file>

<file path=ppt/slides/_rels/slide39.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tags" Target="../tags/tag160.xml"/><Relationship Id="rId3" Type="http://schemas.openxmlformats.org/officeDocument/2006/relationships/tags" Target="../tags/tag150.xml"/><Relationship Id="rId7" Type="http://schemas.openxmlformats.org/officeDocument/2006/relationships/tags" Target="../tags/tag154.xml"/><Relationship Id="rId12" Type="http://schemas.openxmlformats.org/officeDocument/2006/relationships/tags" Target="../tags/tag159.xml"/><Relationship Id="rId17" Type="http://schemas.openxmlformats.org/officeDocument/2006/relationships/image" Target="../media/image9.emf"/><Relationship Id="rId2" Type="http://schemas.openxmlformats.org/officeDocument/2006/relationships/tags" Target="../tags/tag149.xml"/><Relationship Id="rId16" Type="http://schemas.openxmlformats.org/officeDocument/2006/relationships/oleObject" Target="../embeddings/oleObject36.bin"/><Relationship Id="rId1" Type="http://schemas.openxmlformats.org/officeDocument/2006/relationships/vmlDrawing" Target="../drawings/vmlDrawing36.vml"/><Relationship Id="rId6" Type="http://schemas.openxmlformats.org/officeDocument/2006/relationships/tags" Target="../tags/tag153.xml"/><Relationship Id="rId11" Type="http://schemas.openxmlformats.org/officeDocument/2006/relationships/tags" Target="../tags/tag158.xml"/><Relationship Id="rId5" Type="http://schemas.openxmlformats.org/officeDocument/2006/relationships/tags" Target="../tags/tag152.xml"/><Relationship Id="rId15" Type="http://schemas.openxmlformats.org/officeDocument/2006/relationships/notesSlide" Target="../notesSlides/notesSlide38.xml"/><Relationship Id="rId10" Type="http://schemas.openxmlformats.org/officeDocument/2006/relationships/tags" Target="../tags/tag157.xml"/><Relationship Id="rId4" Type="http://schemas.openxmlformats.org/officeDocument/2006/relationships/tags" Target="../tags/tag151.xml"/><Relationship Id="rId9" Type="http://schemas.openxmlformats.org/officeDocument/2006/relationships/tags" Target="../tags/tag156.xml"/><Relationship Id="rId1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1.xml"/><Relationship Id="rId1" Type="http://schemas.openxmlformats.org/officeDocument/2006/relationships/vmlDrawing" Target="../drawings/vmlDrawing37.vml"/><Relationship Id="rId6" Type="http://schemas.openxmlformats.org/officeDocument/2006/relationships/image" Target="../media/image9.emf"/><Relationship Id="rId5" Type="http://schemas.openxmlformats.org/officeDocument/2006/relationships/oleObject" Target="../embeddings/oleObject37.bin"/><Relationship Id="rId4"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62.xml"/><Relationship Id="rId1" Type="http://schemas.openxmlformats.org/officeDocument/2006/relationships/vmlDrawing" Target="../drawings/vmlDrawing38.vml"/><Relationship Id="rId6" Type="http://schemas.openxmlformats.org/officeDocument/2006/relationships/image" Target="../media/image9.emf"/><Relationship Id="rId5" Type="http://schemas.openxmlformats.org/officeDocument/2006/relationships/oleObject" Target="../embeddings/oleObject38.bin"/><Relationship Id="rId4"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tags" Target="../tags/tag22.xml"/><Relationship Id="rId26" Type="http://schemas.microsoft.com/office/2007/relationships/hdphoto" Target="../media/hdphoto4.wdp"/><Relationship Id="rId3" Type="http://schemas.openxmlformats.org/officeDocument/2006/relationships/tags" Target="../tags/tag7.xml"/><Relationship Id="rId21" Type="http://schemas.openxmlformats.org/officeDocument/2006/relationships/slideLayout" Target="../slideLayouts/slideLayout7.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tags" Target="../tags/tag21.xml"/><Relationship Id="rId25" Type="http://schemas.openxmlformats.org/officeDocument/2006/relationships/image" Target="../media/image11.png"/><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tags" Target="../tags/tag10.xml"/><Relationship Id="rId11" Type="http://schemas.openxmlformats.org/officeDocument/2006/relationships/tags" Target="../tags/tag15.xml"/><Relationship Id="rId24" Type="http://schemas.openxmlformats.org/officeDocument/2006/relationships/image" Target="../media/image9.emf"/><Relationship Id="rId5" Type="http://schemas.openxmlformats.org/officeDocument/2006/relationships/tags" Target="../tags/tag9.xml"/><Relationship Id="rId15" Type="http://schemas.openxmlformats.org/officeDocument/2006/relationships/tags" Target="../tags/tag19.xml"/><Relationship Id="rId23" Type="http://schemas.openxmlformats.org/officeDocument/2006/relationships/oleObject" Target="../embeddings/oleObject5.bin"/><Relationship Id="rId10" Type="http://schemas.openxmlformats.org/officeDocument/2006/relationships/tags" Target="../tags/tag14.xml"/><Relationship Id="rId19" Type="http://schemas.openxmlformats.org/officeDocument/2006/relationships/tags" Target="../tags/tag23.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 Id="rId2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tags" Target="../tags/tag36.xml"/><Relationship Id="rId18" Type="http://schemas.openxmlformats.org/officeDocument/2006/relationships/notesSlide" Target="../notesSlides/notesSlide7.xml"/><Relationship Id="rId3" Type="http://schemas.openxmlformats.org/officeDocument/2006/relationships/tags" Target="../tags/tag26.xml"/><Relationship Id="rId21" Type="http://schemas.openxmlformats.org/officeDocument/2006/relationships/image" Target="../media/image11.png"/><Relationship Id="rId7" Type="http://schemas.openxmlformats.org/officeDocument/2006/relationships/tags" Target="../tags/tag30.xml"/><Relationship Id="rId12" Type="http://schemas.openxmlformats.org/officeDocument/2006/relationships/tags" Target="../tags/tag35.xml"/><Relationship Id="rId17" Type="http://schemas.openxmlformats.org/officeDocument/2006/relationships/slideLayout" Target="../slideLayouts/slideLayout7.xml"/><Relationship Id="rId2" Type="http://schemas.openxmlformats.org/officeDocument/2006/relationships/tags" Target="../tags/tag25.xml"/><Relationship Id="rId16" Type="http://schemas.openxmlformats.org/officeDocument/2006/relationships/tags" Target="../tags/tag39.xml"/><Relationship Id="rId20" Type="http://schemas.openxmlformats.org/officeDocument/2006/relationships/image" Target="../media/image9.emf"/><Relationship Id="rId1" Type="http://schemas.openxmlformats.org/officeDocument/2006/relationships/vmlDrawing" Target="../drawings/vmlDrawing6.vml"/><Relationship Id="rId6" Type="http://schemas.openxmlformats.org/officeDocument/2006/relationships/tags" Target="../tags/tag29.xml"/><Relationship Id="rId11" Type="http://schemas.openxmlformats.org/officeDocument/2006/relationships/tags" Target="../tags/tag34.xml"/><Relationship Id="rId5" Type="http://schemas.openxmlformats.org/officeDocument/2006/relationships/tags" Target="../tags/tag28.xml"/><Relationship Id="rId15" Type="http://schemas.openxmlformats.org/officeDocument/2006/relationships/tags" Target="../tags/tag38.xml"/><Relationship Id="rId10" Type="http://schemas.openxmlformats.org/officeDocument/2006/relationships/tags" Target="../tags/tag33.xml"/><Relationship Id="rId19" Type="http://schemas.openxmlformats.org/officeDocument/2006/relationships/oleObject" Target="../embeddings/oleObject6.bin"/><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tags" Target="../tags/tag37.xml"/><Relationship Id="rId22" Type="http://schemas.microsoft.com/office/2007/relationships/hdphoto" Target="../media/hdphoto4.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03703559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7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nvPr>
        </p:nvSpPr>
        <p:spPr/>
        <p:txBody>
          <a:bodyPr/>
          <a:lstStyle/>
          <a:p>
            <a:r>
              <a:rPr lang="en-US" dirty="0" smtClean="0"/>
              <a:t>Storage Strategies</a:t>
            </a:r>
            <a:endParaRPr lang="en-US" dirty="0"/>
          </a:p>
        </p:txBody>
      </p:sp>
      <p:sp>
        <p:nvSpPr>
          <p:cNvPr id="8" name="Text Placeholder 7"/>
          <p:cNvSpPr>
            <a:spLocks noGrp="1"/>
          </p:cNvSpPr>
          <p:nvPr>
            <p:ph type="body" sz="quarter" idx="11"/>
          </p:nvPr>
        </p:nvSpPr>
        <p:spPr>
          <a:xfrm>
            <a:off x="519113" y="4297680"/>
            <a:ext cx="5454333" cy="1708160"/>
          </a:xfrm>
        </p:spPr>
        <p:txBody>
          <a:bodyPr/>
          <a:lstStyle/>
          <a:p>
            <a:pPr lvl="0"/>
            <a:r>
              <a:rPr lang="en-US" dirty="0"/>
              <a:t>Name </a:t>
            </a:r>
          </a:p>
          <a:p>
            <a:pPr lvl="0"/>
            <a:r>
              <a:rPr lang="en-US" dirty="0"/>
              <a:t>Title</a:t>
            </a:r>
          </a:p>
          <a:p>
            <a:pPr lvl="0"/>
            <a:r>
              <a:rPr lang="en-US" dirty="0"/>
              <a:t>Microsoft Corporation</a:t>
            </a:r>
          </a:p>
          <a:p>
            <a:endParaRPr lang="en-US" dirty="0"/>
          </a:p>
        </p:txBody>
      </p:sp>
    </p:spTree>
    <p:extLst>
      <p:ext uri="{BB962C8B-B14F-4D97-AF65-F5344CB8AC3E}">
        <p14:creationId xmlns:p14="http://schemas.microsoft.com/office/powerpoint/2010/main" val="48412781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57892146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102"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lstStyle/>
          <a:p>
            <a:r>
              <a:rPr lang="en-US" dirty="0"/>
              <a:t>Horizontal Partitioning</a:t>
            </a:r>
          </a:p>
        </p:txBody>
      </p:sp>
      <p:graphicFrame>
        <p:nvGraphicFramePr>
          <p:cNvPr id="35" name="Table 34"/>
          <p:cNvGraphicFramePr>
            <a:graphicFrameLocks noGrp="1"/>
          </p:cNvGraphicFramePr>
          <p:nvPr>
            <p:custDataLst>
              <p:tags r:id="rId4"/>
            </p:custDataLst>
            <p:extLst>
              <p:ext uri="{D42A27DB-BD31-4B8C-83A1-F6EECF244321}">
                <p14:modId xmlns:p14="http://schemas.microsoft.com/office/powerpoint/2010/main" val="448424732"/>
              </p:ext>
            </p:extLst>
          </p:nvPr>
        </p:nvGraphicFramePr>
        <p:xfrm>
          <a:off x="503459" y="1463675"/>
          <a:ext cx="11155680" cy="2971800"/>
        </p:xfrm>
        <a:graphic>
          <a:graphicData uri="http://schemas.openxmlformats.org/drawingml/2006/table">
            <a:tbl>
              <a:tblPr firstRow="1" bandRow="1">
                <a:tableStyleId>{5C22544A-7EE6-4342-B048-85BDC9FD1C3A}</a:tableStyleId>
              </a:tblPr>
              <a:tblGrid>
                <a:gridCol w="1828800"/>
                <a:gridCol w="1828800"/>
                <a:gridCol w="3657600"/>
                <a:gridCol w="1920240"/>
                <a:gridCol w="1920240"/>
              </a:tblGrid>
              <a:tr h="365760">
                <a:tc>
                  <a:txBody>
                    <a:bodyPr/>
                    <a:lstStyle/>
                    <a:p>
                      <a:pPr algn="ctr"/>
                      <a:r>
                        <a:rPr lang="en-US" sz="2400" b="0" dirty="0" smtClean="0">
                          <a:ln>
                            <a:solidFill>
                              <a:schemeClr val="bg1">
                                <a:alpha val="0"/>
                              </a:schemeClr>
                            </a:solidFill>
                          </a:ln>
                          <a:solidFill>
                            <a:schemeClr val="lt1">
                              <a:alpha val="99000"/>
                            </a:schemeClr>
                          </a:solidFill>
                        </a:rPr>
                        <a:t>First Name</a:t>
                      </a:r>
                      <a:endParaRPr lang="en-US" sz="2400" b="0" dirty="0">
                        <a:ln>
                          <a:solidFill>
                            <a:schemeClr val="bg1">
                              <a:alpha val="0"/>
                            </a:schemeClr>
                          </a:solidFill>
                        </a:ln>
                        <a:solidFill>
                          <a:schemeClr val="lt1">
                            <a:alpha val="99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400" b="0" dirty="0" smtClean="0">
                          <a:ln>
                            <a:solidFill>
                              <a:schemeClr val="bg1">
                                <a:alpha val="0"/>
                              </a:schemeClr>
                            </a:solidFill>
                          </a:ln>
                          <a:solidFill>
                            <a:schemeClr val="lt1">
                              <a:alpha val="99000"/>
                            </a:schemeClr>
                          </a:solidFill>
                        </a:rPr>
                        <a:t>Last Name</a:t>
                      </a:r>
                      <a:endParaRPr lang="en-US" sz="2400" b="0" dirty="0">
                        <a:ln>
                          <a:solidFill>
                            <a:schemeClr val="bg1">
                              <a:alpha val="0"/>
                            </a:schemeClr>
                          </a:solidFill>
                        </a:ln>
                        <a:solidFill>
                          <a:schemeClr val="lt1">
                            <a:alpha val="99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400" b="0" dirty="0" smtClean="0">
                          <a:ln>
                            <a:solidFill>
                              <a:schemeClr val="bg1">
                                <a:alpha val="0"/>
                              </a:schemeClr>
                            </a:solidFill>
                          </a:ln>
                          <a:solidFill>
                            <a:schemeClr val="lt1">
                              <a:alpha val="99000"/>
                            </a:schemeClr>
                          </a:solidFill>
                        </a:rPr>
                        <a:t>Email</a:t>
                      </a:r>
                      <a:endParaRPr lang="en-US" sz="2400" b="0" dirty="0">
                        <a:ln>
                          <a:solidFill>
                            <a:schemeClr val="bg1">
                              <a:alpha val="0"/>
                            </a:schemeClr>
                          </a:solidFill>
                        </a:ln>
                        <a:solidFill>
                          <a:schemeClr val="lt1">
                            <a:alpha val="99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400" b="0" dirty="0" smtClean="0">
                          <a:ln>
                            <a:solidFill>
                              <a:schemeClr val="bg1">
                                <a:alpha val="0"/>
                              </a:schemeClr>
                            </a:solidFill>
                          </a:ln>
                          <a:solidFill>
                            <a:schemeClr val="lt1">
                              <a:alpha val="99000"/>
                            </a:schemeClr>
                          </a:solidFill>
                        </a:rPr>
                        <a:t>Thumbnail</a:t>
                      </a:r>
                      <a:endParaRPr lang="en-US" sz="2400" b="0" dirty="0">
                        <a:ln>
                          <a:solidFill>
                            <a:schemeClr val="bg1">
                              <a:alpha val="0"/>
                            </a:schemeClr>
                          </a:solidFill>
                        </a:ln>
                        <a:solidFill>
                          <a:schemeClr val="lt1">
                            <a:alpha val="99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400" b="0" dirty="0" smtClean="0">
                          <a:ln>
                            <a:solidFill>
                              <a:schemeClr val="bg1">
                                <a:alpha val="0"/>
                              </a:schemeClr>
                            </a:solidFill>
                          </a:ln>
                          <a:solidFill>
                            <a:schemeClr val="lt1">
                              <a:alpha val="99000"/>
                            </a:schemeClr>
                          </a:solidFill>
                        </a:rPr>
                        <a:t>Photo</a:t>
                      </a:r>
                      <a:endParaRPr lang="en-US" sz="2400" b="0" dirty="0">
                        <a:ln>
                          <a:solidFill>
                            <a:schemeClr val="bg1">
                              <a:alpha val="0"/>
                            </a:schemeClr>
                          </a:solidFill>
                        </a:ln>
                        <a:solidFill>
                          <a:schemeClr val="lt1">
                            <a:alpha val="99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r>
              <a:tr h="502920">
                <a:tc>
                  <a:txBody>
                    <a:bodyPr/>
                    <a:lstStyle/>
                    <a:p>
                      <a:pPr algn="l"/>
                      <a:r>
                        <a:rPr lang="en-US" sz="2000" dirty="0" smtClean="0">
                          <a:ln>
                            <a:solidFill>
                              <a:schemeClr val="bg1">
                                <a:alpha val="0"/>
                              </a:schemeClr>
                            </a:solidFill>
                          </a:ln>
                          <a:solidFill>
                            <a:srgbClr val="595959">
                              <a:alpha val="99000"/>
                            </a:srgbClr>
                          </a:solidFill>
                        </a:rPr>
                        <a:t>David</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Alexander</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davida@contoso.com</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3kb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3MB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r>
              <a:tr h="502920">
                <a:tc>
                  <a:txBody>
                    <a:bodyPr/>
                    <a:lstStyle/>
                    <a:p>
                      <a:pPr algn="l"/>
                      <a:r>
                        <a:rPr lang="en-US" sz="2000" dirty="0" smtClean="0">
                          <a:ln>
                            <a:solidFill>
                              <a:schemeClr val="bg1">
                                <a:alpha val="0"/>
                              </a:schemeClr>
                            </a:solidFill>
                          </a:ln>
                          <a:solidFill>
                            <a:srgbClr val="595959">
                              <a:alpha val="99000"/>
                            </a:srgbClr>
                          </a:solidFill>
                        </a:rPr>
                        <a:t>Jared</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Carlson</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jaredc@contoso.com</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3kb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3MB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r>
              <a:tr h="502920">
                <a:tc>
                  <a:txBody>
                    <a:bodyPr/>
                    <a:lstStyle/>
                    <a:p>
                      <a:pPr algn="l"/>
                      <a:r>
                        <a:rPr lang="en-US" sz="2000" dirty="0" smtClean="0">
                          <a:ln>
                            <a:solidFill>
                              <a:schemeClr val="bg1">
                                <a:alpha val="0"/>
                              </a:schemeClr>
                            </a:solidFill>
                          </a:ln>
                          <a:solidFill>
                            <a:srgbClr val="595959">
                              <a:alpha val="99000"/>
                            </a:srgbClr>
                          </a:solidFill>
                        </a:rPr>
                        <a:t>Sue</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Charles</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suec@contoso.com</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3kb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3MB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r>
              <a:tr h="502920">
                <a:tc>
                  <a:txBody>
                    <a:bodyPr/>
                    <a:lstStyle/>
                    <a:p>
                      <a:pPr algn="l"/>
                      <a:r>
                        <a:rPr lang="en-US" sz="2000" dirty="0" smtClean="0">
                          <a:ln>
                            <a:solidFill>
                              <a:schemeClr val="bg1">
                                <a:alpha val="0"/>
                              </a:schemeClr>
                            </a:solidFill>
                          </a:ln>
                          <a:solidFill>
                            <a:srgbClr val="595959">
                              <a:alpha val="99000"/>
                            </a:srgbClr>
                          </a:solidFill>
                        </a:rPr>
                        <a:t>Simon</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Mitchel</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simonm@contoso.com</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3kb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3MB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r>
              <a:tr h="502920">
                <a:tc>
                  <a:txBody>
                    <a:bodyPr/>
                    <a:lstStyle/>
                    <a:p>
                      <a:pPr algn="l"/>
                      <a:r>
                        <a:rPr lang="en-US" sz="2000" dirty="0" smtClean="0">
                          <a:ln>
                            <a:solidFill>
                              <a:schemeClr val="bg1">
                                <a:alpha val="0"/>
                              </a:schemeClr>
                            </a:solidFill>
                          </a:ln>
                          <a:solidFill>
                            <a:srgbClr val="595959">
                              <a:alpha val="99000"/>
                            </a:srgbClr>
                          </a:solidFill>
                        </a:rPr>
                        <a:t>Richard</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err="1" smtClean="0">
                          <a:ln>
                            <a:solidFill>
                              <a:schemeClr val="bg1">
                                <a:alpha val="0"/>
                              </a:schemeClr>
                            </a:solidFill>
                          </a:ln>
                          <a:solidFill>
                            <a:srgbClr val="595959">
                              <a:alpha val="99000"/>
                            </a:srgbClr>
                          </a:solidFill>
                        </a:rPr>
                        <a:t>Zeng</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richardz@contoso.com</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3kb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3MB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r>
            </a:tbl>
          </a:graphicData>
        </a:graphic>
      </p:graphicFrame>
      <p:grpSp>
        <p:nvGrpSpPr>
          <p:cNvPr id="38" name="Group 37"/>
          <p:cNvGrpSpPr/>
          <p:nvPr>
            <p:custDataLst>
              <p:tags r:id="rId5"/>
            </p:custDataLst>
          </p:nvPr>
        </p:nvGrpSpPr>
        <p:grpSpPr>
          <a:xfrm>
            <a:off x="1563158" y="5016408"/>
            <a:ext cx="1264013" cy="1205230"/>
            <a:chOff x="2402524" y="5133975"/>
            <a:chExt cx="1264013" cy="1205230"/>
          </a:xfrm>
        </p:grpSpPr>
        <p:pic>
          <p:nvPicPr>
            <p:cNvPr id="39" name="Picture 2" descr="\\MAGNUM\Projects\Microsoft\Cloud Power FY12\Design\Icons\PNGs\Server_2.png"/>
            <p:cNvPicPr>
              <a:picLocks noChangeAspect="1" noChangeArrowheads="1"/>
            </p:cNvPicPr>
            <p:nvPr>
              <p:custDataLst>
                <p:tags r:id="rId20"/>
              </p:custDataLst>
            </p:nvPr>
          </p:nvPicPr>
          <p:blipFill>
            <a:blip r:embed="rId25" cstate="print">
              <a:extLst>
                <a:ext uri="{BEBA8EAE-BF5A-486C-A8C5-ECC9F3942E4B}">
                  <a14:imgProps xmlns:a14="http://schemas.microsoft.com/office/drawing/2010/main">
                    <a14:imgLayer r:embed="rId26">
                      <a14:imgEffect>
                        <a14:colorTemperature colorTemp="4875"/>
                      </a14:imgEffect>
                      <a14:imgEffect>
                        <a14:saturation sat="90000"/>
                      </a14:imgEffect>
                    </a14:imgLayer>
                  </a14:imgProps>
                </a:ext>
              </a:extLst>
            </a:blip>
            <a:srcRect/>
            <a:stretch>
              <a:fillRect/>
            </a:stretch>
          </p:blipFill>
          <p:spPr bwMode="auto">
            <a:xfrm>
              <a:off x="2402524" y="5133975"/>
              <a:ext cx="1205230" cy="1205230"/>
            </a:xfrm>
            <a:prstGeom prst="rect">
              <a:avLst/>
            </a:prstGeom>
            <a:noFill/>
          </p:spPr>
        </p:pic>
        <p:grpSp>
          <p:nvGrpSpPr>
            <p:cNvPr id="40" name="Group 39"/>
            <p:cNvGrpSpPr>
              <a:grpSpLocks noChangeAspect="1"/>
            </p:cNvGrpSpPr>
            <p:nvPr/>
          </p:nvGrpSpPr>
          <p:grpSpPr>
            <a:xfrm>
              <a:off x="3238217" y="5656642"/>
              <a:ext cx="428320" cy="548640"/>
              <a:chOff x="395288" y="1184276"/>
              <a:chExt cx="1034860" cy="1325563"/>
            </a:xfrm>
            <a:solidFill>
              <a:schemeClr val="accent2"/>
            </a:solidFill>
          </p:grpSpPr>
          <p:sp>
            <p:nvSpPr>
              <p:cNvPr id="41" name="Oval 122"/>
              <p:cNvSpPr>
                <a:spLocks noChangeArrowheads="1"/>
              </p:cNvSpPr>
              <p:nvPr/>
            </p:nvSpPr>
            <p:spPr bwMode="auto">
              <a:xfrm>
                <a:off x="395288" y="1184276"/>
                <a:ext cx="985838" cy="187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23"/>
              <p:cNvSpPr>
                <a:spLocks noEditPoints="1"/>
              </p:cNvSpPr>
              <p:nvPr/>
            </p:nvSpPr>
            <p:spPr bwMode="auto">
              <a:xfrm>
                <a:off x="409385" y="1314450"/>
                <a:ext cx="1020763" cy="1195389"/>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3" name="Group 42"/>
          <p:cNvGrpSpPr/>
          <p:nvPr>
            <p:custDataLst>
              <p:tags r:id="rId6"/>
            </p:custDataLst>
          </p:nvPr>
        </p:nvGrpSpPr>
        <p:grpSpPr>
          <a:xfrm>
            <a:off x="3415909" y="5016408"/>
            <a:ext cx="1277076" cy="1205230"/>
            <a:chOff x="2402524" y="5133975"/>
            <a:chExt cx="1277076" cy="1205230"/>
          </a:xfrm>
        </p:grpSpPr>
        <p:pic>
          <p:nvPicPr>
            <p:cNvPr id="44" name="Picture 2" descr="\\MAGNUM\Projects\Microsoft\Cloud Power FY12\Design\Icons\PNGs\Server_2.png"/>
            <p:cNvPicPr>
              <a:picLocks noChangeAspect="1" noChangeArrowheads="1"/>
            </p:cNvPicPr>
            <p:nvPr>
              <p:custDataLst>
                <p:tags r:id="rId19"/>
              </p:custDataLst>
            </p:nvPr>
          </p:nvPicPr>
          <p:blipFill>
            <a:blip r:embed="rId25" cstate="print">
              <a:extLst>
                <a:ext uri="{BEBA8EAE-BF5A-486C-A8C5-ECC9F3942E4B}">
                  <a14:imgProps xmlns:a14="http://schemas.microsoft.com/office/drawing/2010/main">
                    <a14:imgLayer r:embed="rId26">
                      <a14:imgEffect>
                        <a14:colorTemperature colorTemp="4875"/>
                      </a14:imgEffect>
                      <a14:imgEffect>
                        <a14:saturation sat="90000"/>
                      </a14:imgEffect>
                    </a14:imgLayer>
                  </a14:imgProps>
                </a:ext>
              </a:extLst>
            </a:blip>
            <a:srcRect/>
            <a:stretch>
              <a:fillRect/>
            </a:stretch>
          </p:blipFill>
          <p:spPr bwMode="auto">
            <a:xfrm>
              <a:off x="2402524" y="5133975"/>
              <a:ext cx="1205230" cy="1205230"/>
            </a:xfrm>
            <a:prstGeom prst="rect">
              <a:avLst/>
            </a:prstGeom>
            <a:noFill/>
          </p:spPr>
        </p:pic>
        <p:grpSp>
          <p:nvGrpSpPr>
            <p:cNvPr id="45" name="Group 44"/>
            <p:cNvGrpSpPr>
              <a:grpSpLocks noChangeAspect="1"/>
            </p:cNvGrpSpPr>
            <p:nvPr/>
          </p:nvGrpSpPr>
          <p:grpSpPr>
            <a:xfrm>
              <a:off x="3257115" y="5656642"/>
              <a:ext cx="422485" cy="548640"/>
              <a:chOff x="440945" y="1184276"/>
              <a:chExt cx="1020763" cy="1325563"/>
            </a:xfrm>
            <a:solidFill>
              <a:schemeClr val="accent2"/>
            </a:solidFill>
          </p:grpSpPr>
          <p:sp>
            <p:nvSpPr>
              <p:cNvPr id="46" name="Oval 122"/>
              <p:cNvSpPr>
                <a:spLocks noChangeArrowheads="1"/>
              </p:cNvSpPr>
              <p:nvPr/>
            </p:nvSpPr>
            <p:spPr bwMode="auto">
              <a:xfrm>
                <a:off x="458409" y="1184276"/>
                <a:ext cx="985838" cy="1873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23"/>
              <p:cNvSpPr>
                <a:spLocks noEditPoints="1"/>
              </p:cNvSpPr>
              <p:nvPr/>
            </p:nvSpPr>
            <p:spPr bwMode="auto">
              <a:xfrm>
                <a:off x="440945" y="1314450"/>
                <a:ext cx="1020763" cy="1195389"/>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8" name="Group 47"/>
          <p:cNvGrpSpPr/>
          <p:nvPr>
            <p:custDataLst>
              <p:tags r:id="rId7"/>
            </p:custDataLst>
          </p:nvPr>
        </p:nvGrpSpPr>
        <p:grpSpPr>
          <a:xfrm>
            <a:off x="8007771" y="5016408"/>
            <a:ext cx="1290139" cy="1205230"/>
            <a:chOff x="2402524" y="5133975"/>
            <a:chExt cx="1290139" cy="1205230"/>
          </a:xfrm>
        </p:grpSpPr>
        <p:pic>
          <p:nvPicPr>
            <p:cNvPr id="49" name="Picture 2" descr="\\MAGNUM\Projects\Microsoft\Cloud Power FY12\Design\Icons\PNGs\Server_2.png"/>
            <p:cNvPicPr>
              <a:picLocks noChangeAspect="1" noChangeArrowheads="1"/>
            </p:cNvPicPr>
            <p:nvPr>
              <p:custDataLst>
                <p:tags r:id="rId18"/>
              </p:custDataLst>
            </p:nvPr>
          </p:nvPicPr>
          <p:blipFill>
            <a:blip r:embed="rId25" cstate="print">
              <a:extLst>
                <a:ext uri="{BEBA8EAE-BF5A-486C-A8C5-ECC9F3942E4B}">
                  <a14:imgProps xmlns:a14="http://schemas.microsoft.com/office/drawing/2010/main">
                    <a14:imgLayer r:embed="rId26">
                      <a14:imgEffect>
                        <a14:colorTemperature colorTemp="4875"/>
                      </a14:imgEffect>
                      <a14:imgEffect>
                        <a14:saturation sat="90000"/>
                      </a14:imgEffect>
                    </a14:imgLayer>
                  </a14:imgProps>
                </a:ext>
              </a:extLst>
            </a:blip>
            <a:srcRect/>
            <a:stretch>
              <a:fillRect/>
            </a:stretch>
          </p:blipFill>
          <p:spPr bwMode="auto">
            <a:xfrm>
              <a:off x="2402524" y="5133975"/>
              <a:ext cx="1205230" cy="1205230"/>
            </a:xfrm>
            <a:prstGeom prst="rect">
              <a:avLst/>
            </a:prstGeom>
            <a:noFill/>
          </p:spPr>
        </p:pic>
        <p:grpSp>
          <p:nvGrpSpPr>
            <p:cNvPr id="50" name="Group 49"/>
            <p:cNvGrpSpPr>
              <a:grpSpLocks noChangeAspect="1"/>
            </p:cNvGrpSpPr>
            <p:nvPr/>
          </p:nvGrpSpPr>
          <p:grpSpPr>
            <a:xfrm>
              <a:off x="3270178" y="5656642"/>
              <a:ext cx="422485" cy="548640"/>
              <a:chOff x="472508" y="1184276"/>
              <a:chExt cx="1020763" cy="1325563"/>
            </a:xfrm>
            <a:solidFill>
              <a:schemeClr val="accent2"/>
            </a:solidFill>
          </p:grpSpPr>
          <p:sp>
            <p:nvSpPr>
              <p:cNvPr id="51" name="Oval 122"/>
              <p:cNvSpPr>
                <a:spLocks noChangeArrowheads="1"/>
              </p:cNvSpPr>
              <p:nvPr/>
            </p:nvSpPr>
            <p:spPr bwMode="auto">
              <a:xfrm>
                <a:off x="489972" y="1184276"/>
                <a:ext cx="985838" cy="1873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23"/>
              <p:cNvSpPr>
                <a:spLocks noEditPoints="1"/>
              </p:cNvSpPr>
              <p:nvPr/>
            </p:nvSpPr>
            <p:spPr bwMode="auto">
              <a:xfrm>
                <a:off x="472508" y="1314450"/>
                <a:ext cx="1020763" cy="1195389"/>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3" name="Group 52"/>
          <p:cNvGrpSpPr/>
          <p:nvPr>
            <p:custDataLst>
              <p:tags r:id="rId8"/>
            </p:custDataLst>
          </p:nvPr>
        </p:nvGrpSpPr>
        <p:grpSpPr>
          <a:xfrm>
            <a:off x="9924781" y="5016408"/>
            <a:ext cx="1290139" cy="1205230"/>
            <a:chOff x="2402524" y="5133975"/>
            <a:chExt cx="1290139" cy="1205230"/>
          </a:xfrm>
        </p:grpSpPr>
        <p:pic>
          <p:nvPicPr>
            <p:cNvPr id="54" name="Picture 2" descr="\\MAGNUM\Projects\Microsoft\Cloud Power FY12\Design\Icons\PNGs\Server_2.png"/>
            <p:cNvPicPr>
              <a:picLocks noChangeAspect="1" noChangeArrowheads="1"/>
            </p:cNvPicPr>
            <p:nvPr>
              <p:custDataLst>
                <p:tags r:id="rId17"/>
              </p:custDataLst>
            </p:nvPr>
          </p:nvPicPr>
          <p:blipFill>
            <a:blip r:embed="rId25" cstate="print">
              <a:extLst>
                <a:ext uri="{BEBA8EAE-BF5A-486C-A8C5-ECC9F3942E4B}">
                  <a14:imgProps xmlns:a14="http://schemas.microsoft.com/office/drawing/2010/main">
                    <a14:imgLayer r:embed="rId26">
                      <a14:imgEffect>
                        <a14:colorTemperature colorTemp="4875"/>
                      </a14:imgEffect>
                      <a14:imgEffect>
                        <a14:saturation sat="90000"/>
                      </a14:imgEffect>
                    </a14:imgLayer>
                  </a14:imgProps>
                </a:ext>
              </a:extLst>
            </a:blip>
            <a:srcRect/>
            <a:stretch>
              <a:fillRect/>
            </a:stretch>
          </p:blipFill>
          <p:spPr bwMode="auto">
            <a:xfrm>
              <a:off x="2402524" y="5133975"/>
              <a:ext cx="1205230" cy="1205230"/>
            </a:xfrm>
            <a:prstGeom prst="rect">
              <a:avLst/>
            </a:prstGeom>
            <a:noFill/>
          </p:spPr>
        </p:pic>
        <p:grpSp>
          <p:nvGrpSpPr>
            <p:cNvPr id="55" name="Group 54"/>
            <p:cNvGrpSpPr>
              <a:grpSpLocks noChangeAspect="1"/>
            </p:cNvGrpSpPr>
            <p:nvPr/>
          </p:nvGrpSpPr>
          <p:grpSpPr>
            <a:xfrm>
              <a:off x="3270178" y="5656642"/>
              <a:ext cx="422485" cy="548640"/>
              <a:chOff x="472508" y="1184276"/>
              <a:chExt cx="1020763" cy="1325563"/>
            </a:xfrm>
            <a:solidFill>
              <a:schemeClr val="accent2"/>
            </a:solidFill>
          </p:grpSpPr>
          <p:sp>
            <p:nvSpPr>
              <p:cNvPr id="56" name="Oval 122"/>
              <p:cNvSpPr>
                <a:spLocks noChangeArrowheads="1"/>
              </p:cNvSpPr>
              <p:nvPr/>
            </p:nvSpPr>
            <p:spPr bwMode="auto">
              <a:xfrm>
                <a:off x="489972" y="1184276"/>
                <a:ext cx="985838" cy="1873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23"/>
              <p:cNvSpPr>
                <a:spLocks noEditPoints="1"/>
              </p:cNvSpPr>
              <p:nvPr/>
            </p:nvSpPr>
            <p:spPr bwMode="auto">
              <a:xfrm>
                <a:off x="472508" y="1314450"/>
                <a:ext cx="1020763" cy="1195389"/>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7" name="Rounded Rectangle 26"/>
          <p:cNvSpPr/>
          <p:nvPr>
            <p:custDataLst>
              <p:tags r:id="rId9"/>
            </p:custDataLst>
          </p:nvPr>
        </p:nvSpPr>
        <p:spPr bwMode="auto">
          <a:xfrm>
            <a:off x="519112" y="1909128"/>
            <a:ext cx="7223760" cy="1451716"/>
          </a:xfrm>
          <a:prstGeom prst="roundRect">
            <a:avLst>
              <a:gd name="adj" fmla="val 9807"/>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28" name="Straight Arrow Connector 27"/>
          <p:cNvCxnSpPr/>
          <p:nvPr>
            <p:custDataLst>
              <p:tags r:id="rId10"/>
            </p:custDataLst>
          </p:nvPr>
        </p:nvCxnSpPr>
        <p:spPr>
          <a:xfrm>
            <a:off x="4149154" y="4435475"/>
            <a:ext cx="0" cy="698500"/>
          </a:xfrm>
          <a:prstGeom prst="straightConnector1">
            <a:avLst/>
          </a:prstGeom>
          <a:ln w="25400">
            <a:solidFill>
              <a:schemeClr val="accent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Rounded Rectangle 28"/>
          <p:cNvSpPr/>
          <p:nvPr>
            <p:custDataLst>
              <p:tags r:id="rId11"/>
            </p:custDataLst>
          </p:nvPr>
        </p:nvSpPr>
        <p:spPr bwMode="auto">
          <a:xfrm>
            <a:off x="519113" y="3521075"/>
            <a:ext cx="7223760" cy="914400"/>
          </a:xfrm>
          <a:prstGeom prst="roundRect">
            <a:avLst>
              <a:gd name="adj" fmla="val 9807"/>
            </a:avLst>
          </a:prstGeom>
          <a:no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Rounded Rectangle 31"/>
          <p:cNvSpPr/>
          <p:nvPr>
            <p:custDataLst>
              <p:tags r:id="rId12"/>
            </p:custDataLst>
          </p:nvPr>
        </p:nvSpPr>
        <p:spPr bwMode="auto">
          <a:xfrm>
            <a:off x="7922115" y="1909127"/>
            <a:ext cx="1737360" cy="2526347"/>
          </a:xfrm>
          <a:prstGeom prst="roundRect">
            <a:avLst>
              <a:gd name="adj" fmla="val 5270"/>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26" name="Straight Arrow Connector 25"/>
          <p:cNvCxnSpPr/>
          <p:nvPr>
            <p:custDataLst>
              <p:tags r:id="rId13"/>
            </p:custDataLst>
          </p:nvPr>
        </p:nvCxnSpPr>
        <p:spPr>
          <a:xfrm>
            <a:off x="2327490" y="3360844"/>
            <a:ext cx="0" cy="1773131"/>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6" idx="2"/>
          </p:cNvCxnSpPr>
          <p:nvPr>
            <p:custDataLst>
              <p:tags r:id="rId14"/>
            </p:custDataLst>
          </p:nvPr>
        </p:nvCxnSpPr>
        <p:spPr>
          <a:xfrm>
            <a:off x="10727395" y="4435474"/>
            <a:ext cx="0" cy="356183"/>
          </a:xfrm>
          <a:prstGeom prst="straightConnector1">
            <a:avLst/>
          </a:prstGeom>
          <a:ln w="25400">
            <a:solidFill>
              <a:schemeClr val="accent5"/>
            </a:solidFill>
            <a:tailEnd type="stealth" w="lg" len="lg"/>
          </a:ln>
        </p:spPr>
        <p:style>
          <a:lnRef idx="1">
            <a:schemeClr val="accent1"/>
          </a:lnRef>
          <a:fillRef idx="0">
            <a:schemeClr val="accent1"/>
          </a:fillRef>
          <a:effectRef idx="0">
            <a:schemeClr val="accent1"/>
          </a:effectRef>
          <a:fontRef idx="minor">
            <a:schemeClr val="tx1"/>
          </a:fontRef>
        </p:style>
      </p:cxnSp>
      <p:sp>
        <p:nvSpPr>
          <p:cNvPr id="36" name="Rounded Rectangle 35"/>
          <p:cNvSpPr/>
          <p:nvPr>
            <p:custDataLst>
              <p:tags r:id="rId15"/>
            </p:custDataLst>
          </p:nvPr>
        </p:nvSpPr>
        <p:spPr bwMode="auto">
          <a:xfrm>
            <a:off x="9858715" y="1909127"/>
            <a:ext cx="1737360" cy="2526347"/>
          </a:xfrm>
          <a:prstGeom prst="roundRect">
            <a:avLst>
              <a:gd name="adj" fmla="val 5270"/>
            </a:avLst>
          </a:prstGeom>
          <a:noFill/>
          <a:ln w="2540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37" name="Straight Arrow Connector 36"/>
          <p:cNvCxnSpPr/>
          <p:nvPr>
            <p:custDataLst>
              <p:tags r:id="rId16"/>
            </p:custDataLst>
          </p:nvPr>
        </p:nvCxnSpPr>
        <p:spPr>
          <a:xfrm>
            <a:off x="8790795" y="4435474"/>
            <a:ext cx="0" cy="356183"/>
          </a:xfrm>
          <a:prstGeom prst="straightConnector1">
            <a:avLst/>
          </a:prstGeom>
          <a:ln w="25400">
            <a:solidFill>
              <a:schemeClr val="accent3"/>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01130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92987886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31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5" name="Text Placeholder 4"/>
          <p:cNvSpPr>
            <a:spLocks noGrp="1"/>
          </p:cNvSpPr>
          <p:nvPr>
            <p:ph type="body" sz="quarter" idx="10"/>
          </p:nvPr>
        </p:nvSpPr>
        <p:spPr/>
        <p:txBody>
          <a:bodyPr/>
          <a:lstStyle/>
          <a:p>
            <a:r>
              <a:rPr lang="en-US" smtClean="0"/>
              <a:t>Horizontal Partitioning</a:t>
            </a:r>
            <a:endParaRPr lang="en-US" dirty="0"/>
          </a:p>
        </p:txBody>
      </p:sp>
    </p:spTree>
    <p:extLst>
      <p:ext uri="{BB962C8B-B14F-4D97-AF65-F5344CB8AC3E}">
        <p14:creationId xmlns:p14="http://schemas.microsoft.com/office/powerpoint/2010/main" val="257846300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49256" y="1476375"/>
            <a:ext cx="11158538" cy="45995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47196999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4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a:t>Table Storage – Key Points</a:t>
            </a:r>
          </a:p>
        </p:txBody>
      </p:sp>
      <p:sp>
        <p:nvSpPr>
          <p:cNvPr id="4" name="Content Placeholder 3"/>
          <p:cNvSpPr>
            <a:spLocks noGrp="1"/>
          </p:cNvSpPr>
          <p:nvPr>
            <p:ph sz="quarter" idx="10"/>
          </p:nvPr>
        </p:nvSpPr>
        <p:spPr>
          <a:xfrm>
            <a:off x="671513" y="1463675"/>
            <a:ext cx="10618787" cy="4616648"/>
          </a:xfrm>
        </p:spPr>
        <p:txBody>
          <a:bodyPr/>
          <a:lstStyle/>
          <a:p>
            <a:pPr>
              <a:spcBef>
                <a:spcPts val="600"/>
              </a:spcBef>
            </a:pPr>
            <a:r>
              <a:rPr lang="en-US" sz="4000" dirty="0">
                <a:solidFill>
                  <a:schemeClr val="accent2">
                    <a:alpha val="99000"/>
                  </a:schemeClr>
                </a:solidFill>
                <a:latin typeface="Segoe UI Light" pitchFamily="34" charset="0"/>
              </a:rPr>
              <a:t>Partitions are Auto-Balanced</a:t>
            </a:r>
          </a:p>
          <a:p>
            <a:pPr marL="0" lvl="1"/>
            <a:r>
              <a:rPr lang="en-US" sz="2000" dirty="0"/>
              <a:t>No need to partition into equal bins</a:t>
            </a:r>
          </a:p>
          <a:p>
            <a:r>
              <a:rPr lang="en-US" sz="4000" dirty="0">
                <a:solidFill>
                  <a:schemeClr val="accent2">
                    <a:alpha val="99000"/>
                  </a:schemeClr>
                </a:solidFill>
                <a:latin typeface="Segoe Light" pitchFamily="34" charset="0"/>
              </a:rPr>
              <a:t>Hot partitions may be scaled up</a:t>
            </a:r>
          </a:p>
          <a:p>
            <a:pPr marL="0" lvl="1"/>
            <a:r>
              <a:rPr lang="en-US" sz="2000" dirty="0"/>
              <a:t>Windows Azure fabric may dedicate more resources </a:t>
            </a:r>
            <a:r>
              <a:rPr lang="en-US" sz="2000" dirty="0" smtClean="0"/>
              <a:t/>
            </a:r>
            <a:br>
              <a:rPr lang="en-US" sz="2000" dirty="0" smtClean="0"/>
            </a:br>
            <a:r>
              <a:rPr lang="en-US" sz="2000" dirty="0" smtClean="0"/>
              <a:t>to </a:t>
            </a:r>
            <a:r>
              <a:rPr lang="en-US" sz="2000" dirty="0"/>
              <a:t>partitions with high </a:t>
            </a:r>
            <a:r>
              <a:rPr lang="en-US" sz="2000" dirty="0" err="1"/>
              <a:t>Tx</a:t>
            </a:r>
            <a:r>
              <a:rPr lang="en-US" sz="2000" dirty="0"/>
              <a:t> load</a:t>
            </a:r>
          </a:p>
          <a:p>
            <a:r>
              <a:rPr lang="en-US" sz="4000" dirty="0">
                <a:solidFill>
                  <a:schemeClr val="accent2">
                    <a:alpha val="99000"/>
                  </a:schemeClr>
                </a:solidFill>
                <a:latin typeface="Segoe Light" pitchFamily="34" charset="0"/>
              </a:rPr>
              <a:t>Partition Key AND Row Key = Unique ID</a:t>
            </a:r>
          </a:p>
          <a:p>
            <a:pPr marL="3175" lvl="1"/>
            <a:r>
              <a:rPr lang="en-US" sz="2000" dirty="0"/>
              <a:t>Must include Partition Key for Create, Update, </a:t>
            </a:r>
            <a:r>
              <a:rPr lang="en-US" sz="2000" dirty="0" smtClean="0"/>
              <a:t>Delete</a:t>
            </a:r>
          </a:p>
          <a:p>
            <a:pPr marL="3175" lvl="1"/>
            <a:r>
              <a:rPr lang="en-US" sz="2000" dirty="0" smtClean="0">
                <a:solidFill>
                  <a:schemeClr val="tx2">
                    <a:alpha val="99000"/>
                  </a:schemeClr>
                </a:solidFill>
              </a:rPr>
              <a:t>Select </a:t>
            </a:r>
            <a:r>
              <a:rPr lang="en-US" sz="2000" dirty="0">
                <a:solidFill>
                  <a:schemeClr val="tx2">
                    <a:alpha val="99000"/>
                  </a:schemeClr>
                </a:solidFill>
              </a:rPr>
              <a:t>queries across partitions run sequentially</a:t>
            </a:r>
          </a:p>
          <a:p>
            <a:r>
              <a:rPr lang="en-US" sz="4000" dirty="0">
                <a:solidFill>
                  <a:schemeClr val="accent2">
                    <a:alpha val="99000"/>
                  </a:schemeClr>
                </a:solidFill>
                <a:latin typeface="Segoe Light" pitchFamily="34" charset="0"/>
              </a:rPr>
              <a:t>Don’t use sequential partition keys</a:t>
            </a:r>
          </a:p>
        </p:txBody>
      </p:sp>
      <p:sp>
        <p:nvSpPr>
          <p:cNvPr id="5" name="Freeform 139"/>
          <p:cNvSpPr>
            <a:spLocks/>
          </p:cNvSpPr>
          <p:nvPr/>
        </p:nvSpPr>
        <p:spPr bwMode="black">
          <a:xfrm>
            <a:off x="9029700" y="1970088"/>
            <a:ext cx="1676599" cy="1676599"/>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0917422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3363040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6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Rectangle 5"/>
          <p:cNvSpPr/>
          <p:nvPr/>
        </p:nvSpPr>
        <p:spPr>
          <a:xfrm>
            <a:off x="549256" y="1476375"/>
            <a:ext cx="11158538" cy="45995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lstStyle/>
          <a:p>
            <a:r>
              <a:rPr lang="en-US" smtClean="0"/>
              <a:t>Table Storage – Key Points</a:t>
            </a:r>
            <a:endParaRPr lang="en-US" dirty="0"/>
          </a:p>
        </p:txBody>
      </p:sp>
      <p:sp>
        <p:nvSpPr>
          <p:cNvPr id="4" name="Content Placeholder 3"/>
          <p:cNvSpPr>
            <a:spLocks noGrp="1"/>
          </p:cNvSpPr>
          <p:nvPr>
            <p:ph sz="quarter" idx="10"/>
          </p:nvPr>
        </p:nvSpPr>
        <p:spPr>
          <a:xfrm>
            <a:off x="684213" y="1594305"/>
            <a:ext cx="8285253" cy="4437112"/>
          </a:xfrm>
        </p:spPr>
        <p:txBody>
          <a:bodyPr/>
          <a:lstStyle/>
          <a:p>
            <a:pPr>
              <a:lnSpc>
                <a:spcPts val="3800"/>
              </a:lnSpc>
              <a:spcBef>
                <a:spcPts val="1800"/>
              </a:spcBef>
            </a:pPr>
            <a:r>
              <a:rPr lang="en-US" sz="4000" dirty="0" smtClean="0">
                <a:solidFill>
                  <a:schemeClr val="accent2">
                    <a:alpha val="99000"/>
                  </a:schemeClr>
                </a:solidFill>
                <a:latin typeface="Segoe UI Light" pitchFamily="34" charset="0"/>
              </a:rPr>
              <a:t>Continuation Tokens May Be Returned from Cross Partition Queries</a:t>
            </a:r>
          </a:p>
          <a:p>
            <a:pPr marL="0" lvl="1"/>
            <a:r>
              <a:rPr lang="en-US" sz="2000" dirty="0" smtClean="0"/>
              <a:t>Any query not including the </a:t>
            </a:r>
            <a:r>
              <a:rPr lang="en-US" sz="2000" dirty="0" err="1" smtClean="0"/>
              <a:t>Rowkey</a:t>
            </a:r>
            <a:r>
              <a:rPr lang="en-US" sz="2000" dirty="0" smtClean="0"/>
              <a:t> and </a:t>
            </a:r>
            <a:r>
              <a:rPr lang="en-US" sz="2000" dirty="0" err="1" smtClean="0"/>
              <a:t>PartitionKey</a:t>
            </a:r>
            <a:r>
              <a:rPr lang="en-US" sz="2000" dirty="0" smtClean="0"/>
              <a:t> </a:t>
            </a:r>
            <a:br>
              <a:rPr lang="en-US" sz="2000" dirty="0" smtClean="0"/>
            </a:br>
            <a:r>
              <a:rPr lang="en-US" sz="2000" dirty="0" smtClean="0"/>
              <a:t>(only those as well) needs to handle Continuation tokens</a:t>
            </a:r>
            <a:br>
              <a:rPr lang="en-US" sz="2000" dirty="0" smtClean="0"/>
            </a:br>
            <a:r>
              <a:rPr lang="en-US" sz="2000" dirty="0" smtClean="0">
                <a:hlinkClick r:id="rId7" action="ppaction://hlinkpres?slideindex=1&amp;slidetitle="/>
              </a:rPr>
              <a:t>http://tinyurl.com/ContToken </a:t>
            </a:r>
            <a:endParaRPr lang="en-US" sz="2000" dirty="0" smtClean="0"/>
          </a:p>
          <a:p>
            <a:r>
              <a:rPr lang="en-US" sz="4000" dirty="0">
                <a:solidFill>
                  <a:schemeClr val="accent2">
                    <a:alpha val="99000"/>
                  </a:schemeClr>
                </a:solidFill>
                <a:latin typeface="Segoe Light" pitchFamily="34" charset="0"/>
              </a:rPr>
              <a:t>Key Columns Up to 1KB in size</a:t>
            </a:r>
          </a:p>
          <a:p>
            <a:pPr marL="0" lvl="1"/>
            <a:r>
              <a:rPr lang="en-US" sz="2000" dirty="0" smtClean="0"/>
              <a:t>Should aim to keep to 260 char URI limit</a:t>
            </a:r>
          </a:p>
          <a:p>
            <a:r>
              <a:rPr lang="en-US" sz="4000" dirty="0">
                <a:solidFill>
                  <a:schemeClr val="accent2">
                    <a:alpha val="99000"/>
                  </a:schemeClr>
                </a:solidFill>
                <a:latin typeface="Segoe Light" pitchFamily="34" charset="0"/>
              </a:rPr>
              <a:t>Be aggressive </a:t>
            </a:r>
            <a:r>
              <a:rPr lang="en-US" dirty="0" smtClean="0">
                <a:solidFill>
                  <a:schemeClr val="accent2"/>
                </a:solidFill>
                <a:latin typeface="Segoe UI Light" pitchFamily="34" charset="0"/>
              </a:rPr>
              <a:t/>
            </a:r>
            <a:br>
              <a:rPr lang="en-US" dirty="0" smtClean="0">
                <a:solidFill>
                  <a:schemeClr val="accent2"/>
                </a:solidFill>
                <a:latin typeface="Segoe UI Light" pitchFamily="34" charset="0"/>
              </a:rPr>
            </a:br>
            <a:r>
              <a:rPr lang="en-US" sz="2000" dirty="0" smtClean="0">
                <a:solidFill>
                  <a:schemeClr val="tx2">
                    <a:alpha val="99000"/>
                  </a:schemeClr>
                </a:solidFill>
              </a:rPr>
              <a:t>e.g. Only ever query by an ID?</a:t>
            </a:r>
            <a:br>
              <a:rPr lang="en-US" sz="2000" dirty="0" smtClean="0">
                <a:solidFill>
                  <a:schemeClr val="tx2">
                    <a:alpha val="99000"/>
                  </a:schemeClr>
                </a:solidFill>
              </a:rPr>
            </a:br>
            <a:r>
              <a:rPr lang="en-US" sz="2000" dirty="0" smtClean="0">
                <a:solidFill>
                  <a:schemeClr val="tx2">
                    <a:alpha val="99000"/>
                  </a:schemeClr>
                </a:solidFill>
              </a:rPr>
              <a:t>Use Unique partition key and </a:t>
            </a:r>
            <a:r>
              <a:rPr lang="en-US" sz="2000" dirty="0" err="1" smtClean="0">
                <a:solidFill>
                  <a:schemeClr val="tx2">
                    <a:alpha val="99000"/>
                  </a:schemeClr>
                </a:solidFill>
              </a:rPr>
              <a:t>RowKey</a:t>
            </a:r>
            <a:r>
              <a:rPr lang="en-US" sz="2000" dirty="0" smtClean="0">
                <a:solidFill>
                  <a:schemeClr val="tx2">
                    <a:alpha val="99000"/>
                  </a:schemeClr>
                </a:solidFill>
              </a:rPr>
              <a:t> = ‘ ‘ for a partition of 1</a:t>
            </a:r>
            <a:endParaRPr lang="en-US" sz="2000" dirty="0">
              <a:solidFill>
                <a:schemeClr val="tx2">
                  <a:alpha val="99000"/>
                </a:schemeClr>
              </a:solidFill>
            </a:endParaRPr>
          </a:p>
        </p:txBody>
      </p:sp>
      <p:sp>
        <p:nvSpPr>
          <p:cNvPr id="5" name="Freeform 139"/>
          <p:cNvSpPr>
            <a:spLocks/>
          </p:cNvSpPr>
          <p:nvPr/>
        </p:nvSpPr>
        <p:spPr bwMode="black">
          <a:xfrm>
            <a:off x="9029700" y="1970088"/>
            <a:ext cx="1676599" cy="1676599"/>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6098886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9197305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392"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a:xfrm>
            <a:off x="519112" y="228600"/>
            <a:ext cx="11149013" cy="747897"/>
          </a:xfrm>
        </p:spPr>
        <p:txBody>
          <a:bodyPr/>
          <a:lstStyle/>
          <a:p>
            <a:r>
              <a:rPr lang="en-NZ" dirty="0" smtClean="0"/>
              <a:t>Horizontal – </a:t>
            </a:r>
            <a:r>
              <a:rPr lang="en-NZ" dirty="0"/>
              <a:t>SQL </a:t>
            </a:r>
            <a:r>
              <a:rPr lang="en-NZ" dirty="0" smtClean="0"/>
              <a:t>Azure</a:t>
            </a:r>
            <a:endParaRPr lang="en-US" b="1" dirty="0"/>
          </a:p>
        </p:txBody>
      </p:sp>
      <p:grpSp>
        <p:nvGrpSpPr>
          <p:cNvPr id="4" name="Group 3"/>
          <p:cNvGrpSpPr/>
          <p:nvPr/>
        </p:nvGrpSpPr>
        <p:grpSpPr>
          <a:xfrm>
            <a:off x="5745101" y="3809213"/>
            <a:ext cx="688076" cy="1268361"/>
            <a:chOff x="6962186" y="3799823"/>
            <a:chExt cx="688076" cy="1268361"/>
          </a:xfrm>
        </p:grpSpPr>
        <p:grpSp>
          <p:nvGrpSpPr>
            <p:cNvPr id="16" name="Group 15"/>
            <p:cNvGrpSpPr>
              <a:grpSpLocks noChangeAspect="1"/>
            </p:cNvGrpSpPr>
            <p:nvPr/>
          </p:nvGrpSpPr>
          <p:grpSpPr>
            <a:xfrm>
              <a:off x="6962186" y="3799823"/>
              <a:ext cx="688076" cy="893536"/>
              <a:chOff x="377825" y="1184276"/>
              <a:chExt cx="1020763" cy="1325563"/>
            </a:xfrm>
            <a:solidFill>
              <a:schemeClr val="bg1">
                <a:lumMod val="65000"/>
              </a:schemeClr>
            </a:solidFill>
          </p:grpSpPr>
          <p:sp>
            <p:nvSpPr>
              <p:cNvPr id="17" name="Oval 122"/>
              <p:cNvSpPr>
                <a:spLocks noChangeArrowheads="1"/>
              </p:cNvSpPr>
              <p:nvPr/>
            </p:nvSpPr>
            <p:spPr bwMode="auto">
              <a:xfrm>
                <a:off x="395288" y="1184276"/>
                <a:ext cx="985838" cy="187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1" name="TextBox 30"/>
            <p:cNvSpPr txBox="1"/>
            <p:nvPr/>
          </p:nvSpPr>
          <p:spPr>
            <a:xfrm>
              <a:off x="7075686" y="4760407"/>
              <a:ext cx="461077" cy="307777"/>
            </a:xfrm>
            <a:prstGeom prst="rect">
              <a:avLst/>
            </a:prstGeom>
            <a:noFill/>
          </p:spPr>
          <p:txBody>
            <a:bodyPr wrap="square" lIns="0" tIns="0" rIns="0" bIns="0" rtlCol="0" anchor="ctr">
              <a:spAutoFit/>
            </a:bodyPr>
            <a:lstStyle/>
            <a:p>
              <a:pPr algn="ctr">
                <a:spcBef>
                  <a:spcPct val="20000"/>
                </a:spcBef>
                <a:buSzPct val="80000"/>
              </a:pPr>
              <a:r>
                <a:rPr lang="en-US" sz="2000" dirty="0" smtClean="0">
                  <a:ln>
                    <a:solidFill>
                      <a:schemeClr val="bg1">
                        <a:alpha val="0"/>
                      </a:schemeClr>
                    </a:solidFill>
                  </a:ln>
                  <a:gradFill>
                    <a:gsLst>
                      <a:gs pos="0">
                        <a:srgbClr val="292929">
                          <a:lumMod val="90000"/>
                          <a:lumOff val="10000"/>
                        </a:srgbClr>
                      </a:gs>
                      <a:gs pos="86000">
                        <a:srgbClr val="292929">
                          <a:lumMod val="90000"/>
                          <a:lumOff val="10000"/>
                        </a:srgbClr>
                      </a:gs>
                    </a:gsLst>
                    <a:lin ang="5400000" scaled="0"/>
                  </a:gradFill>
                </a:rPr>
                <a:t>1</a:t>
              </a:r>
              <a:endParaRPr lang="en-US" sz="2000" dirty="0">
                <a:ln>
                  <a:solidFill>
                    <a:schemeClr val="bg1">
                      <a:alpha val="0"/>
                    </a:schemeClr>
                  </a:solidFill>
                </a:ln>
                <a:gradFill>
                  <a:gsLst>
                    <a:gs pos="0">
                      <a:srgbClr val="292929">
                        <a:lumMod val="90000"/>
                        <a:lumOff val="10000"/>
                      </a:srgbClr>
                    </a:gs>
                    <a:gs pos="86000">
                      <a:srgbClr val="292929">
                        <a:lumMod val="90000"/>
                        <a:lumOff val="10000"/>
                      </a:srgbClr>
                    </a:gs>
                  </a:gsLst>
                  <a:lin ang="5400000" scaled="0"/>
                </a:gradFill>
              </a:endParaRPr>
            </a:p>
          </p:txBody>
        </p:sp>
      </p:grpSp>
      <p:grpSp>
        <p:nvGrpSpPr>
          <p:cNvPr id="5" name="Group 4"/>
          <p:cNvGrpSpPr/>
          <p:nvPr/>
        </p:nvGrpSpPr>
        <p:grpSpPr>
          <a:xfrm>
            <a:off x="6717374" y="3809213"/>
            <a:ext cx="688076" cy="1268361"/>
            <a:chOff x="7747571" y="3799823"/>
            <a:chExt cx="688076" cy="1268361"/>
          </a:xfrm>
        </p:grpSpPr>
        <p:grpSp>
          <p:nvGrpSpPr>
            <p:cNvPr id="19" name="Group 18"/>
            <p:cNvGrpSpPr>
              <a:grpSpLocks noChangeAspect="1"/>
            </p:cNvGrpSpPr>
            <p:nvPr/>
          </p:nvGrpSpPr>
          <p:grpSpPr>
            <a:xfrm>
              <a:off x="7747571" y="3799823"/>
              <a:ext cx="688076" cy="893536"/>
              <a:chOff x="377825" y="1184276"/>
              <a:chExt cx="1020763" cy="1325563"/>
            </a:xfrm>
            <a:solidFill>
              <a:schemeClr val="bg1">
                <a:lumMod val="65000"/>
              </a:schemeClr>
            </a:solidFill>
          </p:grpSpPr>
          <p:sp>
            <p:nvSpPr>
              <p:cNvPr id="20" name="Oval 122"/>
              <p:cNvSpPr>
                <a:spLocks noChangeArrowheads="1"/>
              </p:cNvSpPr>
              <p:nvPr/>
            </p:nvSpPr>
            <p:spPr bwMode="auto">
              <a:xfrm>
                <a:off x="395288" y="1184276"/>
                <a:ext cx="985838" cy="187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p:cNvSpPr txBox="1"/>
            <p:nvPr/>
          </p:nvSpPr>
          <p:spPr>
            <a:xfrm>
              <a:off x="7861071" y="4760407"/>
              <a:ext cx="461077" cy="307777"/>
            </a:xfrm>
            <a:prstGeom prst="rect">
              <a:avLst/>
            </a:prstGeom>
            <a:noFill/>
          </p:spPr>
          <p:txBody>
            <a:bodyPr wrap="square" lIns="0" tIns="0" rIns="0" bIns="0" rtlCol="0" anchor="ctr">
              <a:spAutoFit/>
            </a:bodyPr>
            <a:lstStyle/>
            <a:p>
              <a:pPr algn="ctr">
                <a:spcBef>
                  <a:spcPct val="20000"/>
                </a:spcBef>
                <a:buSzPct val="80000"/>
              </a:pPr>
              <a:r>
                <a:rPr lang="en-US" sz="2000" dirty="0" smtClean="0">
                  <a:ln>
                    <a:solidFill>
                      <a:schemeClr val="bg1">
                        <a:alpha val="0"/>
                      </a:schemeClr>
                    </a:solidFill>
                  </a:ln>
                  <a:gradFill>
                    <a:gsLst>
                      <a:gs pos="0">
                        <a:srgbClr val="292929">
                          <a:lumMod val="90000"/>
                          <a:lumOff val="10000"/>
                        </a:srgbClr>
                      </a:gs>
                      <a:gs pos="86000">
                        <a:srgbClr val="292929">
                          <a:lumMod val="90000"/>
                          <a:lumOff val="10000"/>
                        </a:srgbClr>
                      </a:gs>
                    </a:gsLst>
                    <a:lin ang="5400000" scaled="0"/>
                  </a:gradFill>
                </a:rPr>
                <a:t>2</a:t>
              </a:r>
              <a:endParaRPr lang="en-US" sz="2000" dirty="0">
                <a:ln>
                  <a:solidFill>
                    <a:schemeClr val="bg1">
                      <a:alpha val="0"/>
                    </a:schemeClr>
                  </a:solidFill>
                </a:ln>
                <a:gradFill>
                  <a:gsLst>
                    <a:gs pos="0">
                      <a:srgbClr val="292929">
                        <a:lumMod val="90000"/>
                        <a:lumOff val="10000"/>
                      </a:srgbClr>
                    </a:gs>
                    <a:gs pos="86000">
                      <a:srgbClr val="292929">
                        <a:lumMod val="90000"/>
                        <a:lumOff val="10000"/>
                      </a:srgbClr>
                    </a:gs>
                  </a:gsLst>
                  <a:lin ang="5400000" scaled="0"/>
                </a:gradFill>
              </a:endParaRPr>
            </a:p>
          </p:txBody>
        </p:sp>
      </p:grpSp>
      <p:sp>
        <p:nvSpPr>
          <p:cNvPr id="36" name="TextBox 35"/>
          <p:cNvSpPr txBox="1"/>
          <p:nvPr/>
        </p:nvSpPr>
        <p:spPr>
          <a:xfrm>
            <a:off x="7689647" y="4769797"/>
            <a:ext cx="461077" cy="307777"/>
          </a:xfrm>
          <a:prstGeom prst="rect">
            <a:avLst/>
          </a:prstGeom>
          <a:noFill/>
        </p:spPr>
        <p:txBody>
          <a:bodyPr wrap="square" lIns="0" tIns="0" rIns="0" bIns="0" rtlCol="0" anchor="ctr">
            <a:spAutoFit/>
          </a:bodyPr>
          <a:lstStyle/>
          <a:p>
            <a:pPr algn="ctr">
              <a:spcBef>
                <a:spcPct val="20000"/>
              </a:spcBef>
              <a:buSzPct val="80000"/>
            </a:pPr>
            <a:r>
              <a:rPr lang="en-US" sz="2000" dirty="0" smtClean="0">
                <a:ln>
                  <a:solidFill>
                    <a:schemeClr val="bg1">
                      <a:alpha val="0"/>
                    </a:schemeClr>
                  </a:solidFill>
                </a:ln>
                <a:gradFill>
                  <a:gsLst>
                    <a:gs pos="0">
                      <a:srgbClr val="292929">
                        <a:lumMod val="90000"/>
                        <a:lumOff val="10000"/>
                      </a:srgbClr>
                    </a:gs>
                    <a:gs pos="86000">
                      <a:srgbClr val="292929">
                        <a:lumMod val="90000"/>
                        <a:lumOff val="10000"/>
                      </a:srgbClr>
                    </a:gs>
                  </a:gsLst>
                  <a:lin ang="5400000" scaled="0"/>
                </a:gradFill>
              </a:rPr>
              <a:t>…</a:t>
            </a:r>
            <a:endParaRPr lang="en-US" sz="2000" dirty="0">
              <a:ln>
                <a:solidFill>
                  <a:schemeClr val="bg1">
                    <a:alpha val="0"/>
                  </a:schemeClr>
                </a:solidFill>
              </a:ln>
              <a:gradFill>
                <a:gsLst>
                  <a:gs pos="0">
                    <a:srgbClr val="292929">
                      <a:lumMod val="90000"/>
                      <a:lumOff val="10000"/>
                    </a:srgbClr>
                  </a:gs>
                  <a:gs pos="86000">
                    <a:srgbClr val="292929">
                      <a:lumMod val="90000"/>
                      <a:lumOff val="10000"/>
                    </a:srgbClr>
                  </a:gs>
                </a:gsLst>
                <a:lin ang="5400000" scaled="0"/>
              </a:gradFill>
            </a:endParaRPr>
          </a:p>
        </p:txBody>
      </p:sp>
      <p:grpSp>
        <p:nvGrpSpPr>
          <p:cNvPr id="12" name="Group 11"/>
          <p:cNvGrpSpPr/>
          <p:nvPr/>
        </p:nvGrpSpPr>
        <p:grpSpPr>
          <a:xfrm>
            <a:off x="8434921" y="3809213"/>
            <a:ext cx="688076" cy="1268361"/>
            <a:chOff x="9318341" y="3799823"/>
            <a:chExt cx="688076" cy="1268361"/>
          </a:xfrm>
        </p:grpSpPr>
        <p:grpSp>
          <p:nvGrpSpPr>
            <p:cNvPr id="33" name="Group 32"/>
            <p:cNvGrpSpPr>
              <a:grpSpLocks noChangeAspect="1"/>
            </p:cNvGrpSpPr>
            <p:nvPr/>
          </p:nvGrpSpPr>
          <p:grpSpPr>
            <a:xfrm>
              <a:off x="9318341" y="3799823"/>
              <a:ext cx="688076" cy="893536"/>
              <a:chOff x="377825" y="1184276"/>
              <a:chExt cx="1020763" cy="1325563"/>
            </a:xfrm>
            <a:solidFill>
              <a:schemeClr val="bg1">
                <a:lumMod val="65000"/>
              </a:schemeClr>
            </a:solidFill>
          </p:grpSpPr>
          <p:sp>
            <p:nvSpPr>
              <p:cNvPr id="34" name="Oval 122"/>
              <p:cNvSpPr>
                <a:spLocks noChangeArrowheads="1"/>
              </p:cNvSpPr>
              <p:nvPr/>
            </p:nvSpPr>
            <p:spPr bwMode="auto">
              <a:xfrm>
                <a:off x="395288" y="1184276"/>
                <a:ext cx="985838" cy="187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TextBox 36"/>
            <p:cNvSpPr txBox="1"/>
            <p:nvPr/>
          </p:nvSpPr>
          <p:spPr>
            <a:xfrm>
              <a:off x="9431841" y="4760407"/>
              <a:ext cx="461077" cy="307777"/>
            </a:xfrm>
            <a:prstGeom prst="rect">
              <a:avLst/>
            </a:prstGeom>
            <a:noFill/>
          </p:spPr>
          <p:txBody>
            <a:bodyPr wrap="square" lIns="0" tIns="0" rIns="0" bIns="0" rtlCol="0" anchor="ctr">
              <a:spAutoFit/>
            </a:bodyPr>
            <a:lstStyle/>
            <a:p>
              <a:pPr algn="ctr">
                <a:spcBef>
                  <a:spcPct val="20000"/>
                </a:spcBef>
                <a:buSzPct val="80000"/>
              </a:pPr>
              <a:r>
                <a:rPr lang="en-US" sz="2000" dirty="0" smtClean="0">
                  <a:ln>
                    <a:solidFill>
                      <a:schemeClr val="bg1">
                        <a:alpha val="0"/>
                      </a:schemeClr>
                    </a:solidFill>
                  </a:ln>
                  <a:gradFill>
                    <a:gsLst>
                      <a:gs pos="0">
                        <a:srgbClr val="292929">
                          <a:lumMod val="90000"/>
                          <a:lumOff val="10000"/>
                        </a:srgbClr>
                      </a:gs>
                      <a:gs pos="86000">
                        <a:srgbClr val="292929">
                          <a:lumMod val="90000"/>
                          <a:lumOff val="10000"/>
                        </a:srgbClr>
                      </a:gs>
                    </a:gsLst>
                    <a:lin ang="5400000" scaled="0"/>
                  </a:gradFill>
                </a:rPr>
                <a:t>13</a:t>
              </a:r>
              <a:endParaRPr lang="en-US" sz="2000" dirty="0">
                <a:ln>
                  <a:solidFill>
                    <a:schemeClr val="bg1">
                      <a:alpha val="0"/>
                    </a:schemeClr>
                  </a:solidFill>
                </a:ln>
                <a:gradFill>
                  <a:gsLst>
                    <a:gs pos="0">
                      <a:srgbClr val="292929">
                        <a:lumMod val="90000"/>
                        <a:lumOff val="10000"/>
                      </a:srgbClr>
                    </a:gs>
                    <a:gs pos="86000">
                      <a:srgbClr val="292929">
                        <a:lumMod val="90000"/>
                        <a:lumOff val="10000"/>
                      </a:srgbClr>
                    </a:gs>
                  </a:gsLst>
                  <a:lin ang="5400000" scaled="0"/>
                </a:gradFill>
              </a:endParaRPr>
            </a:p>
          </p:txBody>
        </p:sp>
      </p:grpSp>
      <p:sp>
        <p:nvSpPr>
          <p:cNvPr id="38" name="TextBox 37"/>
          <p:cNvSpPr txBox="1"/>
          <p:nvPr/>
        </p:nvSpPr>
        <p:spPr>
          <a:xfrm>
            <a:off x="9407194" y="4769797"/>
            <a:ext cx="461077" cy="307777"/>
          </a:xfrm>
          <a:prstGeom prst="rect">
            <a:avLst/>
          </a:prstGeom>
          <a:noFill/>
        </p:spPr>
        <p:txBody>
          <a:bodyPr wrap="square" lIns="0" tIns="0" rIns="0" bIns="0" rtlCol="0" anchor="ctr">
            <a:spAutoFit/>
          </a:bodyPr>
          <a:lstStyle/>
          <a:p>
            <a:pPr algn="ctr">
              <a:spcBef>
                <a:spcPct val="20000"/>
              </a:spcBef>
              <a:buSzPct val="80000"/>
            </a:pPr>
            <a:r>
              <a:rPr lang="en-US" sz="2000" dirty="0" smtClean="0">
                <a:ln>
                  <a:solidFill>
                    <a:schemeClr val="bg1">
                      <a:alpha val="0"/>
                    </a:schemeClr>
                  </a:solidFill>
                </a:ln>
                <a:gradFill>
                  <a:gsLst>
                    <a:gs pos="0">
                      <a:srgbClr val="292929">
                        <a:lumMod val="90000"/>
                        <a:lumOff val="10000"/>
                      </a:srgbClr>
                    </a:gs>
                    <a:gs pos="86000">
                      <a:srgbClr val="292929">
                        <a:lumMod val="90000"/>
                        <a:lumOff val="10000"/>
                      </a:srgbClr>
                    </a:gs>
                  </a:gsLst>
                  <a:lin ang="5400000" scaled="0"/>
                </a:gradFill>
              </a:rPr>
              <a:t>…</a:t>
            </a:r>
            <a:endParaRPr lang="en-US" sz="2000" dirty="0">
              <a:ln>
                <a:solidFill>
                  <a:schemeClr val="bg1">
                    <a:alpha val="0"/>
                  </a:schemeClr>
                </a:solidFill>
              </a:ln>
              <a:gradFill>
                <a:gsLst>
                  <a:gs pos="0">
                    <a:srgbClr val="292929">
                      <a:lumMod val="90000"/>
                      <a:lumOff val="10000"/>
                    </a:srgbClr>
                  </a:gs>
                  <a:gs pos="86000">
                    <a:srgbClr val="292929">
                      <a:lumMod val="90000"/>
                      <a:lumOff val="10000"/>
                    </a:srgbClr>
                  </a:gs>
                </a:gsLst>
                <a:lin ang="5400000" scaled="0"/>
              </a:gradFill>
            </a:endParaRPr>
          </a:p>
        </p:txBody>
      </p:sp>
      <p:grpSp>
        <p:nvGrpSpPr>
          <p:cNvPr id="14" name="Group 13"/>
          <p:cNvGrpSpPr/>
          <p:nvPr/>
        </p:nvGrpSpPr>
        <p:grpSpPr>
          <a:xfrm>
            <a:off x="10152468" y="3809213"/>
            <a:ext cx="688076" cy="1268361"/>
            <a:chOff x="10889110" y="3799823"/>
            <a:chExt cx="688076" cy="1268361"/>
          </a:xfrm>
        </p:grpSpPr>
        <p:grpSp>
          <p:nvGrpSpPr>
            <p:cNvPr id="28" name="Group 27"/>
            <p:cNvGrpSpPr>
              <a:grpSpLocks noChangeAspect="1"/>
            </p:cNvGrpSpPr>
            <p:nvPr/>
          </p:nvGrpSpPr>
          <p:grpSpPr>
            <a:xfrm>
              <a:off x="10889110" y="3799823"/>
              <a:ext cx="688076" cy="893536"/>
              <a:chOff x="377825" y="1184276"/>
              <a:chExt cx="1020763" cy="1325563"/>
            </a:xfrm>
            <a:solidFill>
              <a:schemeClr val="bg1">
                <a:lumMod val="65000"/>
              </a:schemeClr>
            </a:solidFill>
          </p:grpSpPr>
          <p:sp>
            <p:nvSpPr>
              <p:cNvPr id="29" name="Oval 122"/>
              <p:cNvSpPr>
                <a:spLocks noChangeArrowheads="1"/>
              </p:cNvSpPr>
              <p:nvPr/>
            </p:nvSpPr>
            <p:spPr bwMode="auto">
              <a:xfrm>
                <a:off x="395288" y="1184276"/>
                <a:ext cx="985838" cy="187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9" name="TextBox 38"/>
            <p:cNvSpPr txBox="1"/>
            <p:nvPr/>
          </p:nvSpPr>
          <p:spPr>
            <a:xfrm>
              <a:off x="11002610" y="4760407"/>
              <a:ext cx="461077" cy="307777"/>
            </a:xfrm>
            <a:prstGeom prst="rect">
              <a:avLst/>
            </a:prstGeom>
            <a:noFill/>
          </p:spPr>
          <p:txBody>
            <a:bodyPr wrap="square" lIns="0" tIns="0" rIns="0" bIns="0" rtlCol="0" anchor="ctr">
              <a:spAutoFit/>
            </a:bodyPr>
            <a:lstStyle/>
            <a:p>
              <a:pPr algn="ctr">
                <a:spcBef>
                  <a:spcPct val="20000"/>
                </a:spcBef>
                <a:buSzPct val="80000"/>
              </a:pPr>
              <a:r>
                <a:rPr lang="en-US" sz="2000" dirty="0" smtClean="0">
                  <a:ln>
                    <a:solidFill>
                      <a:schemeClr val="bg1">
                        <a:alpha val="0"/>
                      </a:schemeClr>
                    </a:solidFill>
                  </a:ln>
                  <a:gradFill>
                    <a:gsLst>
                      <a:gs pos="0">
                        <a:srgbClr val="292929">
                          <a:lumMod val="90000"/>
                          <a:lumOff val="10000"/>
                        </a:srgbClr>
                      </a:gs>
                      <a:gs pos="86000">
                        <a:srgbClr val="292929">
                          <a:lumMod val="90000"/>
                          <a:lumOff val="10000"/>
                        </a:srgbClr>
                      </a:gs>
                    </a:gsLst>
                    <a:lin ang="5400000" scaled="0"/>
                  </a:gradFill>
                </a:rPr>
                <a:t>26</a:t>
              </a:r>
              <a:endParaRPr lang="en-US" sz="2000" dirty="0">
                <a:ln>
                  <a:solidFill>
                    <a:schemeClr val="bg1">
                      <a:alpha val="0"/>
                    </a:schemeClr>
                  </a:solidFill>
                </a:ln>
                <a:gradFill>
                  <a:gsLst>
                    <a:gs pos="0">
                      <a:srgbClr val="292929">
                        <a:lumMod val="90000"/>
                        <a:lumOff val="10000"/>
                      </a:srgbClr>
                    </a:gs>
                    <a:gs pos="86000">
                      <a:srgbClr val="292929">
                        <a:lumMod val="90000"/>
                        <a:lumOff val="10000"/>
                      </a:srgbClr>
                    </a:gs>
                  </a:gsLst>
                  <a:lin ang="5400000" scaled="0"/>
                </a:gradFill>
              </a:endParaRPr>
            </a:p>
          </p:txBody>
        </p:sp>
      </p:grpSp>
      <p:grpSp>
        <p:nvGrpSpPr>
          <p:cNvPr id="11" name="Group 10"/>
          <p:cNvGrpSpPr/>
          <p:nvPr/>
        </p:nvGrpSpPr>
        <p:grpSpPr>
          <a:xfrm>
            <a:off x="1543274" y="1314267"/>
            <a:ext cx="3342234" cy="4642395"/>
            <a:chOff x="563560" y="1314267"/>
            <a:chExt cx="4572000" cy="4953183"/>
          </a:xfrm>
        </p:grpSpPr>
        <p:sp>
          <p:nvSpPr>
            <p:cNvPr id="6" name="Rectangle 5"/>
            <p:cNvSpPr/>
            <p:nvPr>
              <p:custDataLst>
                <p:tags r:id="rId4"/>
              </p:custDataLst>
            </p:nvPr>
          </p:nvSpPr>
          <p:spPr bwMode="auto">
            <a:xfrm>
              <a:off x="1935160" y="1314267"/>
              <a:ext cx="182880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r>
                <a:rPr lang="en-US" sz="2800" dirty="0" smtClean="0">
                  <a:ln>
                    <a:solidFill>
                      <a:schemeClr val="bg1">
                        <a:alpha val="0"/>
                      </a:schemeClr>
                    </a:solidFill>
                  </a:ln>
                  <a:solidFill>
                    <a:schemeClr val="bg1"/>
                  </a:solidFill>
                </a:rPr>
                <a:t>People</a:t>
              </a:r>
            </a:p>
          </p:txBody>
        </p:sp>
        <p:sp>
          <p:nvSpPr>
            <p:cNvPr id="7" name="Rectangle 6"/>
            <p:cNvSpPr/>
            <p:nvPr>
              <p:custDataLst>
                <p:tags r:id="rId5"/>
              </p:custDataLst>
            </p:nvPr>
          </p:nvSpPr>
          <p:spPr bwMode="auto">
            <a:xfrm>
              <a:off x="563560" y="2436005"/>
              <a:ext cx="4572000" cy="914400"/>
            </a:xfrm>
            <a:prstGeom prst="rect">
              <a:avLst/>
            </a:prstGeom>
            <a:solidFill>
              <a:schemeClr val="accent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Aft>
                  <a:spcPct val="0"/>
                </a:spcAft>
              </a:pPr>
              <a:r>
                <a:rPr lang="en-US" sz="1600" dirty="0" smtClean="0">
                  <a:ln>
                    <a:solidFill>
                      <a:schemeClr val="bg1">
                        <a:alpha val="0"/>
                      </a:schemeClr>
                    </a:solidFill>
                  </a:ln>
                  <a:solidFill>
                    <a:schemeClr val="bg1">
                      <a:alpha val="99000"/>
                    </a:schemeClr>
                  </a:solidFill>
                </a:rPr>
                <a:t>Part = index of (A)</a:t>
              </a:r>
            </a:p>
            <a:p>
              <a:pPr algn="ctr" defTabSz="914099" fontAlgn="base">
                <a:spcAft>
                  <a:spcPct val="0"/>
                </a:spcAft>
              </a:pPr>
              <a:r>
                <a:rPr lang="en-US" sz="1600" dirty="0" smtClean="0">
                  <a:ln>
                    <a:solidFill>
                      <a:schemeClr val="bg1">
                        <a:alpha val="0"/>
                      </a:schemeClr>
                    </a:solidFill>
                  </a:ln>
                  <a:solidFill>
                    <a:schemeClr val="bg1">
                      <a:alpha val="99000"/>
                    </a:schemeClr>
                  </a:solidFill>
                </a:rPr>
                <a:t>Primary Key: &lt;</a:t>
              </a:r>
              <a:r>
                <a:rPr lang="en-US" sz="1600" dirty="0" err="1" smtClean="0">
                  <a:ln>
                    <a:solidFill>
                      <a:schemeClr val="bg1">
                        <a:alpha val="0"/>
                      </a:schemeClr>
                    </a:solidFill>
                  </a:ln>
                  <a:solidFill>
                    <a:schemeClr val="bg1">
                      <a:alpha val="99000"/>
                    </a:schemeClr>
                  </a:solidFill>
                </a:rPr>
                <a:t>guid</a:t>
              </a:r>
              <a:r>
                <a:rPr lang="en-US" sz="1600" dirty="0" smtClean="0">
                  <a:ln>
                    <a:solidFill>
                      <a:schemeClr val="bg1">
                        <a:alpha val="0"/>
                      </a:schemeClr>
                    </a:solidFill>
                  </a:ln>
                  <a:solidFill>
                    <a:schemeClr val="bg1">
                      <a:alpha val="99000"/>
                    </a:schemeClr>
                  </a:solidFill>
                </a:rPr>
                <a:t>&gt;</a:t>
              </a:r>
            </a:p>
            <a:p>
              <a:pPr algn="ctr" defTabSz="914099" fontAlgn="base">
                <a:spcAft>
                  <a:spcPct val="0"/>
                </a:spcAft>
              </a:pPr>
              <a:r>
                <a:rPr lang="en-US" sz="1600" dirty="0" smtClean="0">
                  <a:ln>
                    <a:solidFill>
                      <a:schemeClr val="bg1">
                        <a:alpha val="0"/>
                      </a:schemeClr>
                    </a:solidFill>
                  </a:ln>
                  <a:solidFill>
                    <a:schemeClr val="bg1">
                      <a:alpha val="99000"/>
                    </a:schemeClr>
                  </a:solidFill>
                </a:rPr>
                <a:t>Name : David Anderson</a:t>
              </a:r>
            </a:p>
          </p:txBody>
        </p:sp>
        <p:sp>
          <p:nvSpPr>
            <p:cNvPr id="8" name="Rectangle 7"/>
            <p:cNvSpPr/>
            <p:nvPr>
              <p:custDataLst>
                <p:tags r:id="rId6"/>
              </p:custDataLst>
            </p:nvPr>
          </p:nvSpPr>
          <p:spPr bwMode="auto">
            <a:xfrm>
              <a:off x="563560" y="3408354"/>
              <a:ext cx="4572000" cy="914400"/>
            </a:xfrm>
            <a:prstGeom prst="rect">
              <a:avLst/>
            </a:prstGeom>
            <a:solidFill>
              <a:schemeClr val="accent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Aft>
                  <a:spcPct val="0"/>
                </a:spcAft>
              </a:pPr>
              <a:r>
                <a:rPr lang="en-US" sz="1600" dirty="0" smtClean="0">
                  <a:ln>
                    <a:solidFill>
                      <a:schemeClr val="bg1">
                        <a:alpha val="0"/>
                      </a:schemeClr>
                    </a:solidFill>
                  </a:ln>
                  <a:solidFill>
                    <a:schemeClr val="bg1">
                      <a:alpha val="99000"/>
                    </a:schemeClr>
                  </a:solidFill>
                </a:rPr>
                <a:t>Part = index of (B)</a:t>
              </a:r>
            </a:p>
            <a:p>
              <a:pPr algn="ctr" defTabSz="914099" fontAlgn="base">
                <a:spcAft>
                  <a:spcPct val="0"/>
                </a:spcAft>
              </a:pPr>
              <a:r>
                <a:rPr lang="en-US" sz="1600" dirty="0" smtClean="0">
                  <a:ln>
                    <a:solidFill>
                      <a:schemeClr val="bg1">
                        <a:alpha val="0"/>
                      </a:schemeClr>
                    </a:solidFill>
                  </a:ln>
                  <a:solidFill>
                    <a:schemeClr val="bg1">
                      <a:alpha val="99000"/>
                    </a:schemeClr>
                  </a:solidFill>
                </a:rPr>
                <a:t>Primary Key: &lt;</a:t>
              </a:r>
              <a:r>
                <a:rPr lang="en-US" sz="1600" dirty="0" err="1" smtClean="0">
                  <a:ln>
                    <a:solidFill>
                      <a:schemeClr val="bg1">
                        <a:alpha val="0"/>
                      </a:schemeClr>
                    </a:solidFill>
                  </a:ln>
                  <a:solidFill>
                    <a:schemeClr val="bg1">
                      <a:alpha val="99000"/>
                    </a:schemeClr>
                  </a:solidFill>
                </a:rPr>
                <a:t>guid</a:t>
              </a:r>
              <a:r>
                <a:rPr lang="en-US" sz="1600" dirty="0" smtClean="0">
                  <a:ln>
                    <a:solidFill>
                      <a:schemeClr val="bg1">
                        <a:alpha val="0"/>
                      </a:schemeClr>
                    </a:solidFill>
                  </a:ln>
                  <a:solidFill>
                    <a:schemeClr val="bg1">
                      <a:alpha val="99000"/>
                    </a:schemeClr>
                  </a:solidFill>
                </a:rPr>
                <a:t>&gt;</a:t>
              </a:r>
            </a:p>
            <a:p>
              <a:pPr algn="ctr" defTabSz="914099" fontAlgn="base">
                <a:spcAft>
                  <a:spcPct val="0"/>
                </a:spcAft>
              </a:pPr>
              <a:r>
                <a:rPr lang="en-US" sz="1600" dirty="0" smtClean="0">
                  <a:ln>
                    <a:solidFill>
                      <a:schemeClr val="bg1">
                        <a:alpha val="0"/>
                      </a:schemeClr>
                    </a:solidFill>
                  </a:ln>
                  <a:solidFill>
                    <a:schemeClr val="bg1">
                      <a:alpha val="99000"/>
                    </a:schemeClr>
                  </a:solidFill>
                </a:rPr>
                <a:t>Name : Simon Bruce</a:t>
              </a:r>
            </a:p>
          </p:txBody>
        </p:sp>
        <p:sp>
          <p:nvSpPr>
            <p:cNvPr id="9" name="Rectangle 8"/>
            <p:cNvSpPr/>
            <p:nvPr>
              <p:custDataLst>
                <p:tags r:id="rId7"/>
              </p:custDataLst>
            </p:nvPr>
          </p:nvSpPr>
          <p:spPr bwMode="auto">
            <a:xfrm>
              <a:off x="563560" y="4380703"/>
              <a:ext cx="4572000" cy="914400"/>
            </a:xfrm>
            <a:prstGeom prst="rect">
              <a:avLst/>
            </a:prstGeom>
            <a:solidFill>
              <a:schemeClr val="accent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Aft>
                  <a:spcPct val="0"/>
                </a:spcAft>
              </a:pPr>
              <a:r>
                <a:rPr lang="en-US" sz="1600" dirty="0" smtClean="0">
                  <a:ln>
                    <a:solidFill>
                      <a:schemeClr val="bg1">
                        <a:alpha val="0"/>
                      </a:schemeClr>
                    </a:solidFill>
                  </a:ln>
                  <a:solidFill>
                    <a:schemeClr val="bg1">
                      <a:alpha val="99000"/>
                    </a:schemeClr>
                  </a:solidFill>
                </a:rPr>
                <a:t>Part = index of (M)</a:t>
              </a:r>
            </a:p>
            <a:p>
              <a:pPr algn="ctr" defTabSz="914099" fontAlgn="base">
                <a:spcAft>
                  <a:spcPct val="0"/>
                </a:spcAft>
              </a:pPr>
              <a:r>
                <a:rPr lang="en-US" sz="1600" dirty="0" smtClean="0">
                  <a:ln>
                    <a:solidFill>
                      <a:schemeClr val="bg1">
                        <a:alpha val="0"/>
                      </a:schemeClr>
                    </a:solidFill>
                  </a:ln>
                  <a:solidFill>
                    <a:schemeClr val="bg1">
                      <a:alpha val="99000"/>
                    </a:schemeClr>
                  </a:solidFill>
                </a:rPr>
                <a:t>Primary Key: &lt;</a:t>
              </a:r>
              <a:r>
                <a:rPr lang="en-US" sz="1600" dirty="0" err="1" smtClean="0">
                  <a:ln>
                    <a:solidFill>
                      <a:schemeClr val="bg1">
                        <a:alpha val="0"/>
                      </a:schemeClr>
                    </a:solidFill>
                  </a:ln>
                  <a:solidFill>
                    <a:schemeClr val="bg1">
                      <a:alpha val="99000"/>
                    </a:schemeClr>
                  </a:solidFill>
                </a:rPr>
                <a:t>guid</a:t>
              </a:r>
              <a:r>
                <a:rPr lang="en-US" sz="1600" dirty="0" smtClean="0">
                  <a:ln>
                    <a:solidFill>
                      <a:schemeClr val="bg1">
                        <a:alpha val="0"/>
                      </a:schemeClr>
                    </a:solidFill>
                  </a:ln>
                  <a:solidFill>
                    <a:schemeClr val="bg1">
                      <a:alpha val="99000"/>
                    </a:schemeClr>
                  </a:solidFill>
                </a:rPr>
                <a:t>&gt;</a:t>
              </a:r>
            </a:p>
            <a:p>
              <a:pPr algn="ctr" defTabSz="914099" fontAlgn="base">
                <a:spcAft>
                  <a:spcPct val="0"/>
                </a:spcAft>
              </a:pPr>
              <a:r>
                <a:rPr lang="en-US" sz="1600" dirty="0" smtClean="0">
                  <a:ln>
                    <a:solidFill>
                      <a:schemeClr val="bg1">
                        <a:alpha val="0"/>
                      </a:schemeClr>
                    </a:solidFill>
                  </a:ln>
                  <a:solidFill>
                    <a:schemeClr val="bg1">
                      <a:alpha val="99000"/>
                    </a:schemeClr>
                  </a:solidFill>
                </a:rPr>
                <a:t>Name : Fred </a:t>
              </a:r>
              <a:r>
                <a:rPr lang="en-US" sz="1600" dirty="0" err="1" smtClean="0">
                  <a:ln>
                    <a:solidFill>
                      <a:schemeClr val="bg1">
                        <a:alpha val="0"/>
                      </a:schemeClr>
                    </a:solidFill>
                  </a:ln>
                  <a:solidFill>
                    <a:schemeClr val="bg1">
                      <a:alpha val="99000"/>
                    </a:schemeClr>
                  </a:solidFill>
                </a:rPr>
                <a:t>Matfield</a:t>
              </a:r>
              <a:endParaRPr lang="en-US" sz="1600" dirty="0" smtClean="0">
                <a:ln>
                  <a:solidFill>
                    <a:schemeClr val="bg1">
                      <a:alpha val="0"/>
                    </a:schemeClr>
                  </a:solidFill>
                </a:ln>
                <a:solidFill>
                  <a:schemeClr val="bg1">
                    <a:alpha val="99000"/>
                  </a:schemeClr>
                </a:solidFill>
              </a:endParaRPr>
            </a:p>
          </p:txBody>
        </p:sp>
        <p:sp>
          <p:nvSpPr>
            <p:cNvPr id="10" name="Rectangle 9"/>
            <p:cNvSpPr/>
            <p:nvPr>
              <p:custDataLst>
                <p:tags r:id="rId8"/>
              </p:custDataLst>
            </p:nvPr>
          </p:nvSpPr>
          <p:spPr bwMode="auto">
            <a:xfrm>
              <a:off x="563560" y="5353050"/>
              <a:ext cx="4572000" cy="914400"/>
            </a:xfrm>
            <a:prstGeom prst="rect">
              <a:avLst/>
            </a:prstGeom>
            <a:solidFill>
              <a:schemeClr val="accent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Aft>
                  <a:spcPct val="0"/>
                </a:spcAft>
              </a:pPr>
              <a:r>
                <a:rPr lang="en-US" sz="1600" dirty="0" smtClean="0">
                  <a:ln>
                    <a:solidFill>
                      <a:schemeClr val="bg1">
                        <a:alpha val="0"/>
                      </a:schemeClr>
                    </a:solidFill>
                  </a:ln>
                  <a:solidFill>
                    <a:schemeClr val="bg1">
                      <a:alpha val="99000"/>
                    </a:schemeClr>
                  </a:solidFill>
                </a:rPr>
                <a:t>Part = index of (Z)</a:t>
              </a:r>
            </a:p>
            <a:p>
              <a:pPr algn="ctr" defTabSz="914099" fontAlgn="base">
                <a:spcAft>
                  <a:spcPct val="0"/>
                </a:spcAft>
              </a:pPr>
              <a:r>
                <a:rPr lang="en-US" sz="1600" dirty="0" smtClean="0">
                  <a:ln>
                    <a:solidFill>
                      <a:schemeClr val="bg1">
                        <a:alpha val="0"/>
                      </a:schemeClr>
                    </a:solidFill>
                  </a:ln>
                  <a:solidFill>
                    <a:schemeClr val="bg1">
                      <a:alpha val="99000"/>
                    </a:schemeClr>
                  </a:solidFill>
                </a:rPr>
                <a:t>Primary Key: &lt;</a:t>
              </a:r>
              <a:r>
                <a:rPr lang="en-US" sz="1600" dirty="0" err="1" smtClean="0">
                  <a:ln>
                    <a:solidFill>
                      <a:schemeClr val="bg1">
                        <a:alpha val="0"/>
                      </a:schemeClr>
                    </a:solidFill>
                  </a:ln>
                  <a:solidFill>
                    <a:schemeClr val="bg1">
                      <a:alpha val="99000"/>
                    </a:schemeClr>
                  </a:solidFill>
                </a:rPr>
                <a:t>guid</a:t>
              </a:r>
              <a:r>
                <a:rPr lang="en-US" sz="1600" dirty="0" smtClean="0">
                  <a:ln>
                    <a:solidFill>
                      <a:schemeClr val="bg1">
                        <a:alpha val="0"/>
                      </a:schemeClr>
                    </a:solidFill>
                  </a:ln>
                  <a:solidFill>
                    <a:schemeClr val="bg1">
                      <a:alpha val="99000"/>
                    </a:schemeClr>
                  </a:solidFill>
                </a:rPr>
                <a:t>&gt;</a:t>
              </a:r>
            </a:p>
            <a:p>
              <a:pPr algn="ctr" defTabSz="914099" fontAlgn="base">
                <a:spcAft>
                  <a:spcPct val="0"/>
                </a:spcAft>
              </a:pPr>
              <a:r>
                <a:rPr lang="en-US" sz="1600" dirty="0" smtClean="0">
                  <a:ln>
                    <a:solidFill>
                      <a:schemeClr val="bg1">
                        <a:alpha val="0"/>
                      </a:schemeClr>
                    </a:solidFill>
                  </a:ln>
                  <a:solidFill>
                    <a:schemeClr val="bg1">
                      <a:alpha val="99000"/>
                    </a:schemeClr>
                  </a:solidFill>
                </a:rPr>
                <a:t>Name : Sue </a:t>
              </a:r>
              <a:r>
                <a:rPr lang="en-US" sz="1600" dirty="0" err="1" smtClean="0">
                  <a:ln>
                    <a:solidFill>
                      <a:schemeClr val="bg1">
                        <a:alpha val="0"/>
                      </a:schemeClr>
                    </a:solidFill>
                  </a:ln>
                  <a:solidFill>
                    <a:schemeClr val="bg1">
                      <a:alpha val="99000"/>
                    </a:schemeClr>
                  </a:solidFill>
                </a:rPr>
                <a:t>Zeng</a:t>
              </a:r>
              <a:endParaRPr lang="en-US" sz="1600" dirty="0" smtClean="0">
                <a:ln>
                  <a:solidFill>
                    <a:schemeClr val="bg1">
                      <a:alpha val="0"/>
                    </a:schemeClr>
                  </a:solidFill>
                </a:ln>
                <a:solidFill>
                  <a:schemeClr val="bg1">
                    <a:alpha val="99000"/>
                  </a:schemeClr>
                </a:solidFill>
              </a:endParaRPr>
            </a:p>
          </p:txBody>
        </p:sp>
        <p:sp>
          <p:nvSpPr>
            <p:cNvPr id="23" name="Trapezoid 22"/>
            <p:cNvSpPr/>
            <p:nvPr/>
          </p:nvSpPr>
          <p:spPr bwMode="auto">
            <a:xfrm>
              <a:off x="563560" y="2009114"/>
              <a:ext cx="4572000" cy="367700"/>
            </a:xfrm>
            <a:custGeom>
              <a:avLst/>
              <a:gdLst>
                <a:gd name="connsiteX0" fmla="*/ 0 w 3342234"/>
                <a:gd name="connsiteY0" fmla="*/ 428513 h 428513"/>
                <a:gd name="connsiteX1" fmla="*/ 1291487 w 3342234"/>
                <a:gd name="connsiteY1" fmla="*/ 0 h 428513"/>
                <a:gd name="connsiteX2" fmla="*/ 2050747 w 3342234"/>
                <a:gd name="connsiteY2" fmla="*/ 0 h 428513"/>
                <a:gd name="connsiteX3" fmla="*/ 3342234 w 3342234"/>
                <a:gd name="connsiteY3" fmla="*/ 428513 h 428513"/>
                <a:gd name="connsiteX4" fmla="*/ 0 w 3342234"/>
                <a:gd name="connsiteY4" fmla="*/ 428513 h 428513"/>
                <a:gd name="connsiteX0" fmla="*/ 0 w 3342234"/>
                <a:gd name="connsiteY0" fmla="*/ 428513 h 428513"/>
                <a:gd name="connsiteX1" fmla="*/ 1030230 w 3342234"/>
                <a:gd name="connsiteY1" fmla="*/ 26126 h 428513"/>
                <a:gd name="connsiteX2" fmla="*/ 2050747 w 3342234"/>
                <a:gd name="connsiteY2" fmla="*/ 0 h 428513"/>
                <a:gd name="connsiteX3" fmla="*/ 3342234 w 3342234"/>
                <a:gd name="connsiteY3" fmla="*/ 428513 h 428513"/>
                <a:gd name="connsiteX4" fmla="*/ 0 w 3342234"/>
                <a:gd name="connsiteY4" fmla="*/ 428513 h 428513"/>
                <a:gd name="connsiteX0" fmla="*/ 0 w 3342234"/>
                <a:gd name="connsiteY0" fmla="*/ 428513 h 428513"/>
                <a:gd name="connsiteX1" fmla="*/ 1017167 w 3342234"/>
                <a:gd name="connsiteY1" fmla="*/ 0 h 428513"/>
                <a:gd name="connsiteX2" fmla="*/ 2050747 w 3342234"/>
                <a:gd name="connsiteY2" fmla="*/ 0 h 428513"/>
                <a:gd name="connsiteX3" fmla="*/ 3342234 w 3342234"/>
                <a:gd name="connsiteY3" fmla="*/ 428513 h 428513"/>
                <a:gd name="connsiteX4" fmla="*/ 0 w 3342234"/>
                <a:gd name="connsiteY4" fmla="*/ 428513 h 428513"/>
                <a:gd name="connsiteX0" fmla="*/ 0 w 3342234"/>
                <a:gd name="connsiteY0" fmla="*/ 428513 h 428513"/>
                <a:gd name="connsiteX1" fmla="*/ 1017167 w 3342234"/>
                <a:gd name="connsiteY1" fmla="*/ 0 h 428513"/>
                <a:gd name="connsiteX2" fmla="*/ 2312004 w 3342234"/>
                <a:gd name="connsiteY2" fmla="*/ 0 h 428513"/>
                <a:gd name="connsiteX3" fmla="*/ 3342234 w 3342234"/>
                <a:gd name="connsiteY3" fmla="*/ 428513 h 428513"/>
                <a:gd name="connsiteX4" fmla="*/ 0 w 3342234"/>
                <a:gd name="connsiteY4" fmla="*/ 428513 h 428513"/>
                <a:gd name="connsiteX0" fmla="*/ 0 w 3342234"/>
                <a:gd name="connsiteY0" fmla="*/ 428513 h 428513"/>
                <a:gd name="connsiteX1" fmla="*/ 976019 w 3342234"/>
                <a:gd name="connsiteY1" fmla="*/ 5685 h 428513"/>
                <a:gd name="connsiteX2" fmla="*/ 2312004 w 3342234"/>
                <a:gd name="connsiteY2" fmla="*/ 0 h 428513"/>
                <a:gd name="connsiteX3" fmla="*/ 3342234 w 3342234"/>
                <a:gd name="connsiteY3" fmla="*/ 428513 h 428513"/>
                <a:gd name="connsiteX4" fmla="*/ 0 w 3342234"/>
                <a:gd name="connsiteY4" fmla="*/ 428513 h 428513"/>
                <a:gd name="connsiteX0" fmla="*/ 0 w 3342234"/>
                <a:gd name="connsiteY0" fmla="*/ 428513 h 428513"/>
                <a:gd name="connsiteX1" fmla="*/ 976019 w 3342234"/>
                <a:gd name="connsiteY1" fmla="*/ 5685 h 428513"/>
                <a:gd name="connsiteX2" fmla="*/ 2348580 w 3342234"/>
                <a:gd name="connsiteY2" fmla="*/ 0 h 428513"/>
                <a:gd name="connsiteX3" fmla="*/ 3342234 w 3342234"/>
                <a:gd name="connsiteY3" fmla="*/ 428513 h 428513"/>
                <a:gd name="connsiteX4" fmla="*/ 0 w 3342234"/>
                <a:gd name="connsiteY4" fmla="*/ 428513 h 42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234" h="428513">
                  <a:moveTo>
                    <a:pt x="0" y="428513"/>
                  </a:moveTo>
                  <a:lnTo>
                    <a:pt x="976019" y="5685"/>
                  </a:lnTo>
                  <a:lnTo>
                    <a:pt x="2348580" y="0"/>
                  </a:lnTo>
                  <a:lnTo>
                    <a:pt x="3342234" y="428513"/>
                  </a:lnTo>
                  <a:lnTo>
                    <a:pt x="0" y="428513"/>
                  </a:ln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grpSp>
      <p:sp>
        <p:nvSpPr>
          <p:cNvPr id="22" name="Rectangular Callout 21"/>
          <p:cNvSpPr/>
          <p:nvPr/>
        </p:nvSpPr>
        <p:spPr bwMode="auto">
          <a:xfrm>
            <a:off x="4144019" y="1965516"/>
            <a:ext cx="3712878" cy="1280160"/>
          </a:xfrm>
          <a:custGeom>
            <a:avLst/>
            <a:gdLst>
              <a:gd name="connsiteX0" fmla="*/ 0 w 2194560"/>
              <a:gd name="connsiteY0" fmla="*/ 0 h 1280160"/>
              <a:gd name="connsiteX1" fmla="*/ 365760 w 2194560"/>
              <a:gd name="connsiteY1" fmla="*/ 0 h 1280160"/>
              <a:gd name="connsiteX2" fmla="*/ 365760 w 2194560"/>
              <a:gd name="connsiteY2" fmla="*/ 0 h 1280160"/>
              <a:gd name="connsiteX3" fmla="*/ 914400 w 2194560"/>
              <a:gd name="connsiteY3" fmla="*/ 0 h 1280160"/>
              <a:gd name="connsiteX4" fmla="*/ 2194560 w 2194560"/>
              <a:gd name="connsiteY4" fmla="*/ 0 h 1280160"/>
              <a:gd name="connsiteX5" fmla="*/ 2194560 w 2194560"/>
              <a:gd name="connsiteY5" fmla="*/ 746760 h 1280160"/>
              <a:gd name="connsiteX6" fmla="*/ 2194560 w 2194560"/>
              <a:gd name="connsiteY6" fmla="*/ 746760 h 1280160"/>
              <a:gd name="connsiteX7" fmla="*/ 2194560 w 2194560"/>
              <a:gd name="connsiteY7" fmla="*/ 1066800 h 1280160"/>
              <a:gd name="connsiteX8" fmla="*/ 2194560 w 2194560"/>
              <a:gd name="connsiteY8" fmla="*/ 1280160 h 1280160"/>
              <a:gd name="connsiteX9" fmla="*/ 914400 w 2194560"/>
              <a:gd name="connsiteY9" fmla="*/ 1280160 h 1280160"/>
              <a:gd name="connsiteX10" fmla="*/ 365760 w 2194560"/>
              <a:gd name="connsiteY10" fmla="*/ 1280160 h 1280160"/>
              <a:gd name="connsiteX11" fmla="*/ 365760 w 2194560"/>
              <a:gd name="connsiteY11" fmla="*/ 1280160 h 1280160"/>
              <a:gd name="connsiteX12" fmla="*/ 0 w 2194560"/>
              <a:gd name="connsiteY12" fmla="*/ 1280160 h 1280160"/>
              <a:gd name="connsiteX13" fmla="*/ 0 w 2194560"/>
              <a:gd name="connsiteY13" fmla="*/ 1066800 h 1280160"/>
              <a:gd name="connsiteX14" fmla="*/ -605369 w 2194560"/>
              <a:gd name="connsiteY14" fmla="*/ 1124864 h 1280160"/>
              <a:gd name="connsiteX15" fmla="*/ 0 w 2194560"/>
              <a:gd name="connsiteY15" fmla="*/ 746760 h 1280160"/>
              <a:gd name="connsiteX16" fmla="*/ 0 w 2194560"/>
              <a:gd name="connsiteY16" fmla="*/ 0 h 1280160"/>
              <a:gd name="connsiteX0" fmla="*/ 1467518 w 3662078"/>
              <a:gd name="connsiteY0" fmla="*/ 0 h 1280160"/>
              <a:gd name="connsiteX1" fmla="*/ 1833278 w 3662078"/>
              <a:gd name="connsiteY1" fmla="*/ 0 h 1280160"/>
              <a:gd name="connsiteX2" fmla="*/ 1833278 w 3662078"/>
              <a:gd name="connsiteY2" fmla="*/ 0 h 1280160"/>
              <a:gd name="connsiteX3" fmla="*/ 2381918 w 3662078"/>
              <a:gd name="connsiteY3" fmla="*/ 0 h 1280160"/>
              <a:gd name="connsiteX4" fmla="*/ 3662078 w 3662078"/>
              <a:gd name="connsiteY4" fmla="*/ 0 h 1280160"/>
              <a:gd name="connsiteX5" fmla="*/ 3662078 w 3662078"/>
              <a:gd name="connsiteY5" fmla="*/ 746760 h 1280160"/>
              <a:gd name="connsiteX6" fmla="*/ 3662078 w 3662078"/>
              <a:gd name="connsiteY6" fmla="*/ 746760 h 1280160"/>
              <a:gd name="connsiteX7" fmla="*/ 3662078 w 3662078"/>
              <a:gd name="connsiteY7" fmla="*/ 1066800 h 1280160"/>
              <a:gd name="connsiteX8" fmla="*/ 3662078 w 3662078"/>
              <a:gd name="connsiteY8" fmla="*/ 1280160 h 1280160"/>
              <a:gd name="connsiteX9" fmla="*/ 2381918 w 3662078"/>
              <a:gd name="connsiteY9" fmla="*/ 1280160 h 1280160"/>
              <a:gd name="connsiteX10" fmla="*/ 1833278 w 3662078"/>
              <a:gd name="connsiteY10" fmla="*/ 1280160 h 1280160"/>
              <a:gd name="connsiteX11" fmla="*/ 1833278 w 3662078"/>
              <a:gd name="connsiteY11" fmla="*/ 1280160 h 1280160"/>
              <a:gd name="connsiteX12" fmla="*/ 1467518 w 3662078"/>
              <a:gd name="connsiteY12" fmla="*/ 1280160 h 1280160"/>
              <a:gd name="connsiteX13" fmla="*/ 1467518 w 3662078"/>
              <a:gd name="connsiteY13" fmla="*/ 1066800 h 1280160"/>
              <a:gd name="connsiteX14" fmla="*/ 0 w 3662078"/>
              <a:gd name="connsiteY14" fmla="*/ 1164052 h 1280160"/>
              <a:gd name="connsiteX15" fmla="*/ 1467518 w 3662078"/>
              <a:gd name="connsiteY15" fmla="*/ 746760 h 1280160"/>
              <a:gd name="connsiteX16" fmla="*/ 1467518 w 3662078"/>
              <a:gd name="connsiteY16" fmla="*/ 0 h 1280160"/>
              <a:gd name="connsiteX0" fmla="*/ 1327818 w 3522378"/>
              <a:gd name="connsiteY0" fmla="*/ 0 h 1280160"/>
              <a:gd name="connsiteX1" fmla="*/ 1693578 w 3522378"/>
              <a:gd name="connsiteY1" fmla="*/ 0 h 1280160"/>
              <a:gd name="connsiteX2" fmla="*/ 1693578 w 3522378"/>
              <a:gd name="connsiteY2" fmla="*/ 0 h 1280160"/>
              <a:gd name="connsiteX3" fmla="*/ 2242218 w 3522378"/>
              <a:gd name="connsiteY3" fmla="*/ 0 h 1280160"/>
              <a:gd name="connsiteX4" fmla="*/ 3522378 w 3522378"/>
              <a:gd name="connsiteY4" fmla="*/ 0 h 1280160"/>
              <a:gd name="connsiteX5" fmla="*/ 3522378 w 3522378"/>
              <a:gd name="connsiteY5" fmla="*/ 746760 h 1280160"/>
              <a:gd name="connsiteX6" fmla="*/ 3522378 w 3522378"/>
              <a:gd name="connsiteY6" fmla="*/ 746760 h 1280160"/>
              <a:gd name="connsiteX7" fmla="*/ 3522378 w 3522378"/>
              <a:gd name="connsiteY7" fmla="*/ 1066800 h 1280160"/>
              <a:gd name="connsiteX8" fmla="*/ 3522378 w 3522378"/>
              <a:gd name="connsiteY8" fmla="*/ 1280160 h 1280160"/>
              <a:gd name="connsiteX9" fmla="*/ 2242218 w 3522378"/>
              <a:gd name="connsiteY9" fmla="*/ 1280160 h 1280160"/>
              <a:gd name="connsiteX10" fmla="*/ 1693578 w 3522378"/>
              <a:gd name="connsiteY10" fmla="*/ 1280160 h 1280160"/>
              <a:gd name="connsiteX11" fmla="*/ 1693578 w 3522378"/>
              <a:gd name="connsiteY11" fmla="*/ 1280160 h 1280160"/>
              <a:gd name="connsiteX12" fmla="*/ 1327818 w 3522378"/>
              <a:gd name="connsiteY12" fmla="*/ 1280160 h 1280160"/>
              <a:gd name="connsiteX13" fmla="*/ 1327818 w 3522378"/>
              <a:gd name="connsiteY13" fmla="*/ 1066800 h 1280160"/>
              <a:gd name="connsiteX14" fmla="*/ 0 w 3522378"/>
              <a:gd name="connsiteY14" fmla="*/ 668752 h 1280160"/>
              <a:gd name="connsiteX15" fmla="*/ 1327818 w 3522378"/>
              <a:gd name="connsiteY15" fmla="*/ 746760 h 1280160"/>
              <a:gd name="connsiteX16" fmla="*/ 1327818 w 3522378"/>
              <a:gd name="connsiteY16" fmla="*/ 0 h 1280160"/>
              <a:gd name="connsiteX0" fmla="*/ 1327818 w 3522378"/>
              <a:gd name="connsiteY0" fmla="*/ 0 h 1280160"/>
              <a:gd name="connsiteX1" fmla="*/ 1693578 w 3522378"/>
              <a:gd name="connsiteY1" fmla="*/ 0 h 1280160"/>
              <a:gd name="connsiteX2" fmla="*/ 1693578 w 3522378"/>
              <a:gd name="connsiteY2" fmla="*/ 0 h 1280160"/>
              <a:gd name="connsiteX3" fmla="*/ 2242218 w 3522378"/>
              <a:gd name="connsiteY3" fmla="*/ 0 h 1280160"/>
              <a:gd name="connsiteX4" fmla="*/ 3522378 w 3522378"/>
              <a:gd name="connsiteY4" fmla="*/ 0 h 1280160"/>
              <a:gd name="connsiteX5" fmla="*/ 3522378 w 3522378"/>
              <a:gd name="connsiteY5" fmla="*/ 746760 h 1280160"/>
              <a:gd name="connsiteX6" fmla="*/ 3522378 w 3522378"/>
              <a:gd name="connsiteY6" fmla="*/ 746760 h 1280160"/>
              <a:gd name="connsiteX7" fmla="*/ 3522378 w 3522378"/>
              <a:gd name="connsiteY7" fmla="*/ 1066800 h 1280160"/>
              <a:gd name="connsiteX8" fmla="*/ 3522378 w 3522378"/>
              <a:gd name="connsiteY8" fmla="*/ 1280160 h 1280160"/>
              <a:gd name="connsiteX9" fmla="*/ 2242218 w 3522378"/>
              <a:gd name="connsiteY9" fmla="*/ 1280160 h 1280160"/>
              <a:gd name="connsiteX10" fmla="*/ 1693578 w 3522378"/>
              <a:gd name="connsiteY10" fmla="*/ 1280160 h 1280160"/>
              <a:gd name="connsiteX11" fmla="*/ 1693578 w 3522378"/>
              <a:gd name="connsiteY11" fmla="*/ 1280160 h 1280160"/>
              <a:gd name="connsiteX12" fmla="*/ 1327818 w 3522378"/>
              <a:gd name="connsiteY12" fmla="*/ 1280160 h 1280160"/>
              <a:gd name="connsiteX13" fmla="*/ 1327818 w 3522378"/>
              <a:gd name="connsiteY13" fmla="*/ 1066800 h 1280160"/>
              <a:gd name="connsiteX14" fmla="*/ 0 w 3522378"/>
              <a:gd name="connsiteY14" fmla="*/ 668752 h 1280160"/>
              <a:gd name="connsiteX15" fmla="*/ 1302418 w 3522378"/>
              <a:gd name="connsiteY15" fmla="*/ 568960 h 1280160"/>
              <a:gd name="connsiteX16" fmla="*/ 1327818 w 3522378"/>
              <a:gd name="connsiteY16" fmla="*/ 0 h 1280160"/>
              <a:gd name="connsiteX0" fmla="*/ 1327818 w 3522378"/>
              <a:gd name="connsiteY0" fmla="*/ 0 h 1280160"/>
              <a:gd name="connsiteX1" fmla="*/ 1693578 w 3522378"/>
              <a:gd name="connsiteY1" fmla="*/ 0 h 1280160"/>
              <a:gd name="connsiteX2" fmla="*/ 1693578 w 3522378"/>
              <a:gd name="connsiteY2" fmla="*/ 0 h 1280160"/>
              <a:gd name="connsiteX3" fmla="*/ 2242218 w 3522378"/>
              <a:gd name="connsiteY3" fmla="*/ 0 h 1280160"/>
              <a:gd name="connsiteX4" fmla="*/ 3522378 w 3522378"/>
              <a:gd name="connsiteY4" fmla="*/ 0 h 1280160"/>
              <a:gd name="connsiteX5" fmla="*/ 3522378 w 3522378"/>
              <a:gd name="connsiteY5" fmla="*/ 746760 h 1280160"/>
              <a:gd name="connsiteX6" fmla="*/ 3522378 w 3522378"/>
              <a:gd name="connsiteY6" fmla="*/ 746760 h 1280160"/>
              <a:gd name="connsiteX7" fmla="*/ 3522378 w 3522378"/>
              <a:gd name="connsiteY7" fmla="*/ 1066800 h 1280160"/>
              <a:gd name="connsiteX8" fmla="*/ 3522378 w 3522378"/>
              <a:gd name="connsiteY8" fmla="*/ 1280160 h 1280160"/>
              <a:gd name="connsiteX9" fmla="*/ 2242218 w 3522378"/>
              <a:gd name="connsiteY9" fmla="*/ 1280160 h 1280160"/>
              <a:gd name="connsiteX10" fmla="*/ 1693578 w 3522378"/>
              <a:gd name="connsiteY10" fmla="*/ 1280160 h 1280160"/>
              <a:gd name="connsiteX11" fmla="*/ 1693578 w 3522378"/>
              <a:gd name="connsiteY11" fmla="*/ 1280160 h 1280160"/>
              <a:gd name="connsiteX12" fmla="*/ 1327818 w 3522378"/>
              <a:gd name="connsiteY12" fmla="*/ 1280160 h 1280160"/>
              <a:gd name="connsiteX13" fmla="*/ 1327818 w 3522378"/>
              <a:gd name="connsiteY13" fmla="*/ 876300 h 1280160"/>
              <a:gd name="connsiteX14" fmla="*/ 0 w 3522378"/>
              <a:gd name="connsiteY14" fmla="*/ 668752 h 1280160"/>
              <a:gd name="connsiteX15" fmla="*/ 1302418 w 3522378"/>
              <a:gd name="connsiteY15" fmla="*/ 568960 h 1280160"/>
              <a:gd name="connsiteX16" fmla="*/ 1327818 w 3522378"/>
              <a:gd name="connsiteY16" fmla="*/ 0 h 1280160"/>
              <a:gd name="connsiteX0" fmla="*/ 1327818 w 3522378"/>
              <a:gd name="connsiteY0" fmla="*/ 0 h 1280160"/>
              <a:gd name="connsiteX1" fmla="*/ 1693578 w 3522378"/>
              <a:gd name="connsiteY1" fmla="*/ 0 h 1280160"/>
              <a:gd name="connsiteX2" fmla="*/ 1693578 w 3522378"/>
              <a:gd name="connsiteY2" fmla="*/ 0 h 1280160"/>
              <a:gd name="connsiteX3" fmla="*/ 2242218 w 3522378"/>
              <a:gd name="connsiteY3" fmla="*/ 0 h 1280160"/>
              <a:gd name="connsiteX4" fmla="*/ 3522378 w 3522378"/>
              <a:gd name="connsiteY4" fmla="*/ 0 h 1280160"/>
              <a:gd name="connsiteX5" fmla="*/ 3522378 w 3522378"/>
              <a:gd name="connsiteY5" fmla="*/ 746760 h 1280160"/>
              <a:gd name="connsiteX6" fmla="*/ 3522378 w 3522378"/>
              <a:gd name="connsiteY6" fmla="*/ 746760 h 1280160"/>
              <a:gd name="connsiteX7" fmla="*/ 3522378 w 3522378"/>
              <a:gd name="connsiteY7" fmla="*/ 1066800 h 1280160"/>
              <a:gd name="connsiteX8" fmla="*/ 3522378 w 3522378"/>
              <a:gd name="connsiteY8" fmla="*/ 1280160 h 1280160"/>
              <a:gd name="connsiteX9" fmla="*/ 2242218 w 3522378"/>
              <a:gd name="connsiteY9" fmla="*/ 1280160 h 1280160"/>
              <a:gd name="connsiteX10" fmla="*/ 1693578 w 3522378"/>
              <a:gd name="connsiteY10" fmla="*/ 1280160 h 1280160"/>
              <a:gd name="connsiteX11" fmla="*/ 1693578 w 3522378"/>
              <a:gd name="connsiteY11" fmla="*/ 1280160 h 1280160"/>
              <a:gd name="connsiteX12" fmla="*/ 1327818 w 3522378"/>
              <a:gd name="connsiteY12" fmla="*/ 1280160 h 1280160"/>
              <a:gd name="connsiteX13" fmla="*/ 1327818 w 3522378"/>
              <a:gd name="connsiteY13" fmla="*/ 876300 h 1280160"/>
              <a:gd name="connsiteX14" fmla="*/ 0 w 3522378"/>
              <a:gd name="connsiteY14" fmla="*/ 668752 h 1280160"/>
              <a:gd name="connsiteX15" fmla="*/ 1353218 w 3522378"/>
              <a:gd name="connsiteY15" fmla="*/ 530860 h 1280160"/>
              <a:gd name="connsiteX16" fmla="*/ 1327818 w 3522378"/>
              <a:gd name="connsiteY16" fmla="*/ 0 h 1280160"/>
              <a:gd name="connsiteX0" fmla="*/ 1327818 w 3522378"/>
              <a:gd name="connsiteY0" fmla="*/ 0 h 1280160"/>
              <a:gd name="connsiteX1" fmla="*/ 1693578 w 3522378"/>
              <a:gd name="connsiteY1" fmla="*/ 0 h 1280160"/>
              <a:gd name="connsiteX2" fmla="*/ 1693578 w 3522378"/>
              <a:gd name="connsiteY2" fmla="*/ 0 h 1280160"/>
              <a:gd name="connsiteX3" fmla="*/ 2242218 w 3522378"/>
              <a:gd name="connsiteY3" fmla="*/ 0 h 1280160"/>
              <a:gd name="connsiteX4" fmla="*/ 3522378 w 3522378"/>
              <a:gd name="connsiteY4" fmla="*/ 0 h 1280160"/>
              <a:gd name="connsiteX5" fmla="*/ 3522378 w 3522378"/>
              <a:gd name="connsiteY5" fmla="*/ 746760 h 1280160"/>
              <a:gd name="connsiteX6" fmla="*/ 3522378 w 3522378"/>
              <a:gd name="connsiteY6" fmla="*/ 746760 h 1280160"/>
              <a:gd name="connsiteX7" fmla="*/ 3522378 w 3522378"/>
              <a:gd name="connsiteY7" fmla="*/ 1066800 h 1280160"/>
              <a:gd name="connsiteX8" fmla="*/ 3522378 w 3522378"/>
              <a:gd name="connsiteY8" fmla="*/ 1280160 h 1280160"/>
              <a:gd name="connsiteX9" fmla="*/ 2242218 w 3522378"/>
              <a:gd name="connsiteY9" fmla="*/ 1280160 h 1280160"/>
              <a:gd name="connsiteX10" fmla="*/ 1693578 w 3522378"/>
              <a:gd name="connsiteY10" fmla="*/ 1280160 h 1280160"/>
              <a:gd name="connsiteX11" fmla="*/ 1693578 w 3522378"/>
              <a:gd name="connsiteY11" fmla="*/ 1280160 h 1280160"/>
              <a:gd name="connsiteX12" fmla="*/ 1327818 w 3522378"/>
              <a:gd name="connsiteY12" fmla="*/ 1280160 h 1280160"/>
              <a:gd name="connsiteX13" fmla="*/ 1327818 w 3522378"/>
              <a:gd name="connsiteY13" fmla="*/ 876300 h 1280160"/>
              <a:gd name="connsiteX14" fmla="*/ 0 w 3522378"/>
              <a:gd name="connsiteY14" fmla="*/ 668752 h 1280160"/>
              <a:gd name="connsiteX15" fmla="*/ 1315118 w 3522378"/>
              <a:gd name="connsiteY15" fmla="*/ 530860 h 1280160"/>
              <a:gd name="connsiteX16" fmla="*/ 1327818 w 3522378"/>
              <a:gd name="connsiteY16" fmla="*/ 0 h 1280160"/>
              <a:gd name="connsiteX0" fmla="*/ 1518318 w 3712878"/>
              <a:gd name="connsiteY0" fmla="*/ 0 h 1280160"/>
              <a:gd name="connsiteX1" fmla="*/ 1884078 w 3712878"/>
              <a:gd name="connsiteY1" fmla="*/ 0 h 1280160"/>
              <a:gd name="connsiteX2" fmla="*/ 1884078 w 3712878"/>
              <a:gd name="connsiteY2" fmla="*/ 0 h 1280160"/>
              <a:gd name="connsiteX3" fmla="*/ 2432718 w 3712878"/>
              <a:gd name="connsiteY3" fmla="*/ 0 h 1280160"/>
              <a:gd name="connsiteX4" fmla="*/ 3712878 w 3712878"/>
              <a:gd name="connsiteY4" fmla="*/ 0 h 1280160"/>
              <a:gd name="connsiteX5" fmla="*/ 3712878 w 3712878"/>
              <a:gd name="connsiteY5" fmla="*/ 746760 h 1280160"/>
              <a:gd name="connsiteX6" fmla="*/ 3712878 w 3712878"/>
              <a:gd name="connsiteY6" fmla="*/ 746760 h 1280160"/>
              <a:gd name="connsiteX7" fmla="*/ 3712878 w 3712878"/>
              <a:gd name="connsiteY7" fmla="*/ 1066800 h 1280160"/>
              <a:gd name="connsiteX8" fmla="*/ 3712878 w 3712878"/>
              <a:gd name="connsiteY8" fmla="*/ 1280160 h 1280160"/>
              <a:gd name="connsiteX9" fmla="*/ 2432718 w 3712878"/>
              <a:gd name="connsiteY9" fmla="*/ 1280160 h 1280160"/>
              <a:gd name="connsiteX10" fmla="*/ 1884078 w 3712878"/>
              <a:gd name="connsiteY10" fmla="*/ 1280160 h 1280160"/>
              <a:gd name="connsiteX11" fmla="*/ 1884078 w 3712878"/>
              <a:gd name="connsiteY11" fmla="*/ 1280160 h 1280160"/>
              <a:gd name="connsiteX12" fmla="*/ 1518318 w 3712878"/>
              <a:gd name="connsiteY12" fmla="*/ 1280160 h 1280160"/>
              <a:gd name="connsiteX13" fmla="*/ 1518318 w 3712878"/>
              <a:gd name="connsiteY13" fmla="*/ 876300 h 1280160"/>
              <a:gd name="connsiteX14" fmla="*/ 0 w 3712878"/>
              <a:gd name="connsiteY14" fmla="*/ 643352 h 1280160"/>
              <a:gd name="connsiteX15" fmla="*/ 1505618 w 3712878"/>
              <a:gd name="connsiteY15" fmla="*/ 530860 h 1280160"/>
              <a:gd name="connsiteX16" fmla="*/ 1518318 w 3712878"/>
              <a:gd name="connsiteY16"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12878" h="1280160">
                <a:moveTo>
                  <a:pt x="1518318" y="0"/>
                </a:moveTo>
                <a:lnTo>
                  <a:pt x="1884078" y="0"/>
                </a:lnTo>
                <a:lnTo>
                  <a:pt x="1884078" y="0"/>
                </a:lnTo>
                <a:lnTo>
                  <a:pt x="2432718" y="0"/>
                </a:lnTo>
                <a:lnTo>
                  <a:pt x="3712878" y="0"/>
                </a:lnTo>
                <a:lnTo>
                  <a:pt x="3712878" y="746760"/>
                </a:lnTo>
                <a:lnTo>
                  <a:pt x="3712878" y="746760"/>
                </a:lnTo>
                <a:lnTo>
                  <a:pt x="3712878" y="1066800"/>
                </a:lnTo>
                <a:lnTo>
                  <a:pt x="3712878" y="1280160"/>
                </a:lnTo>
                <a:lnTo>
                  <a:pt x="2432718" y="1280160"/>
                </a:lnTo>
                <a:lnTo>
                  <a:pt x="1884078" y="1280160"/>
                </a:lnTo>
                <a:lnTo>
                  <a:pt x="1884078" y="1280160"/>
                </a:lnTo>
                <a:lnTo>
                  <a:pt x="1518318" y="1280160"/>
                </a:lnTo>
                <a:lnTo>
                  <a:pt x="1518318" y="876300"/>
                </a:lnTo>
                <a:lnTo>
                  <a:pt x="0" y="643352"/>
                </a:lnTo>
                <a:lnTo>
                  <a:pt x="1505618" y="530860"/>
                </a:lnTo>
                <a:lnTo>
                  <a:pt x="1518318" y="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45920" tIns="45718" rIns="91436" bIns="45718" numCol="1" rtlCol="0" anchor="ctr" anchorCtr="0" compatLnSpc="1">
            <a:prstTxWarp prst="textNoShape">
              <a:avLst/>
            </a:prstTxWarp>
          </a:bodyPr>
          <a:lstStyle/>
          <a:p>
            <a:pPr defTabSz="914099" fontAlgn="base">
              <a:spcBef>
                <a:spcPct val="0"/>
              </a:spcBef>
              <a:spcAft>
                <a:spcPct val="0"/>
              </a:spcAft>
            </a:pPr>
            <a:r>
              <a:rPr lang="en-US" sz="1600" dirty="0">
                <a:ln>
                  <a:solidFill>
                    <a:schemeClr val="bg1">
                      <a:alpha val="0"/>
                    </a:schemeClr>
                  </a:solidFill>
                </a:ln>
                <a:solidFill>
                  <a:schemeClr val="bg1">
                    <a:alpha val="99000"/>
                  </a:schemeClr>
                </a:solidFill>
              </a:rPr>
              <a:t>Need some sort of Heuristic to route requests to correct SQL Azure Database</a:t>
            </a:r>
          </a:p>
        </p:txBody>
      </p:sp>
    </p:spTree>
    <p:extLst>
      <p:ext uri="{BB962C8B-B14F-4D97-AF65-F5344CB8AC3E}">
        <p14:creationId xmlns:p14="http://schemas.microsoft.com/office/powerpoint/2010/main" val="368764645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63193202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4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NZ" smtClean="0"/>
              <a:t>SQL Azure – Key Points</a:t>
            </a:r>
            <a:endParaRPr lang="en-US" dirty="0"/>
          </a:p>
        </p:txBody>
      </p:sp>
      <p:sp>
        <p:nvSpPr>
          <p:cNvPr id="4" name="Content Placeholder 3"/>
          <p:cNvSpPr>
            <a:spLocks noGrp="1"/>
          </p:cNvSpPr>
          <p:nvPr>
            <p:ph sz="quarter" idx="10"/>
          </p:nvPr>
        </p:nvSpPr>
        <p:spPr>
          <a:xfrm>
            <a:off x="519113" y="1463675"/>
            <a:ext cx="11155680" cy="4539704"/>
          </a:xfrm>
        </p:spPr>
        <p:txBody>
          <a:bodyPr/>
          <a:lstStyle/>
          <a:p>
            <a:r>
              <a:rPr lang="en-US" sz="4000" dirty="0" smtClean="0">
                <a:solidFill>
                  <a:schemeClr val="accent2">
                    <a:alpha val="99000"/>
                  </a:schemeClr>
                </a:solidFill>
                <a:latin typeface="Segoe UI Light" pitchFamily="34" charset="0"/>
              </a:rPr>
              <a:t>Partition for: </a:t>
            </a:r>
          </a:p>
          <a:p>
            <a:pPr marL="0" lvl="1"/>
            <a:r>
              <a:rPr lang="en-US" sz="2000" dirty="0" smtClean="0"/>
              <a:t>Data volume &gt; 50GB</a:t>
            </a:r>
          </a:p>
          <a:p>
            <a:pPr marL="0" lvl="1"/>
            <a:r>
              <a:rPr lang="en-US" sz="2000" dirty="0" smtClean="0"/>
              <a:t>Transaction throttle (non deterministic)</a:t>
            </a:r>
            <a:br>
              <a:rPr lang="en-US" sz="2000" dirty="0" smtClean="0"/>
            </a:br>
            <a:r>
              <a:rPr lang="en-US" sz="2000" dirty="0" smtClean="0"/>
              <a:t>Always code for retry</a:t>
            </a:r>
          </a:p>
          <a:p>
            <a:r>
              <a:rPr lang="en-US" sz="4000" dirty="0">
                <a:solidFill>
                  <a:schemeClr val="accent2">
                    <a:alpha val="99000"/>
                  </a:schemeClr>
                </a:solidFill>
                <a:latin typeface="Segoe UI Light" pitchFamily="34" charset="0"/>
              </a:rPr>
              <a:t>All partition logic up to the developer</a:t>
            </a:r>
          </a:p>
          <a:p>
            <a:pPr marL="0" lvl="1"/>
            <a:r>
              <a:rPr lang="en-US" sz="2000" dirty="0"/>
              <a:t>Algorithmic</a:t>
            </a:r>
          </a:p>
          <a:p>
            <a:pPr marL="0" lvl="1"/>
            <a:r>
              <a:rPr lang="en-US" sz="2000" dirty="0"/>
              <a:t>Lookup based </a:t>
            </a:r>
          </a:p>
          <a:p>
            <a:r>
              <a:rPr lang="en-US" sz="4000" dirty="0">
                <a:solidFill>
                  <a:schemeClr val="accent2">
                    <a:alpha val="99000"/>
                  </a:schemeClr>
                </a:solidFill>
                <a:latin typeface="Segoe UI Light" pitchFamily="34" charset="0"/>
              </a:rPr>
              <a:t>Partitions are not Auto-Balanced</a:t>
            </a:r>
          </a:p>
          <a:p>
            <a:pPr marL="0" lvl="1"/>
            <a:r>
              <a:rPr lang="en-US" sz="2000" dirty="0"/>
              <a:t>Need to aim for ‘equal’ partitions</a:t>
            </a:r>
          </a:p>
          <a:p>
            <a:pPr marL="0" lvl="1"/>
            <a:r>
              <a:rPr lang="en-US" sz="2000" dirty="0"/>
              <a:t>‘Equal’ not necessarily the same size</a:t>
            </a:r>
          </a:p>
        </p:txBody>
      </p:sp>
      <p:sp>
        <p:nvSpPr>
          <p:cNvPr id="5" name="Freeform 139"/>
          <p:cNvSpPr>
            <a:spLocks/>
          </p:cNvSpPr>
          <p:nvPr/>
        </p:nvSpPr>
        <p:spPr bwMode="black">
          <a:xfrm>
            <a:off x="9029700" y="1970088"/>
            <a:ext cx="1676599" cy="1676599"/>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4943762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5577213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46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6" name="Rectangle 5"/>
          <p:cNvSpPr/>
          <p:nvPr/>
        </p:nvSpPr>
        <p:spPr>
          <a:xfrm>
            <a:off x="549256" y="1476375"/>
            <a:ext cx="11158538" cy="45995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custDataLst>
              <p:tags r:id="rId3"/>
            </p:custDataLst>
          </p:nvPr>
        </p:nvSpPr>
        <p:spPr/>
        <p:txBody>
          <a:bodyPr/>
          <a:lstStyle/>
          <a:p>
            <a:r>
              <a:rPr lang="en-NZ" smtClean="0"/>
              <a:t>Choosing a Partition Key</a:t>
            </a:r>
            <a:endParaRPr lang="en-US" dirty="0"/>
          </a:p>
        </p:txBody>
      </p:sp>
      <p:sp>
        <p:nvSpPr>
          <p:cNvPr id="4" name="Content Placeholder 3"/>
          <p:cNvSpPr>
            <a:spLocks noGrp="1"/>
          </p:cNvSpPr>
          <p:nvPr>
            <p:ph sz="quarter" idx="10"/>
          </p:nvPr>
        </p:nvSpPr>
        <p:spPr>
          <a:xfrm>
            <a:off x="671513" y="1463675"/>
            <a:ext cx="11155680" cy="4231928"/>
          </a:xfrm>
        </p:spPr>
        <p:txBody>
          <a:bodyPr/>
          <a:lstStyle/>
          <a:p>
            <a:r>
              <a:rPr lang="en-US" sz="4000" dirty="0" smtClean="0">
                <a:solidFill>
                  <a:schemeClr val="accent2">
                    <a:alpha val="99000"/>
                  </a:schemeClr>
                </a:solidFill>
                <a:latin typeface="Segoe UI Light" pitchFamily="34" charset="0"/>
              </a:rPr>
              <a:t>Natural Keys</a:t>
            </a:r>
          </a:p>
          <a:p>
            <a:pPr marL="0" lvl="1"/>
            <a:r>
              <a:rPr lang="en-US" sz="2000" dirty="0"/>
              <a:t>Country</a:t>
            </a:r>
          </a:p>
          <a:p>
            <a:pPr marL="0" lvl="1"/>
            <a:r>
              <a:rPr lang="en-US" sz="2000" dirty="0"/>
              <a:t>First letter, last name</a:t>
            </a:r>
          </a:p>
          <a:p>
            <a:pPr marL="0" lvl="1"/>
            <a:r>
              <a:rPr lang="en-US" sz="2000" dirty="0"/>
              <a:t>Date</a:t>
            </a:r>
          </a:p>
          <a:p>
            <a:r>
              <a:rPr lang="en-US" sz="4000" dirty="0">
                <a:solidFill>
                  <a:schemeClr val="accent2">
                    <a:alpha val="99000"/>
                  </a:schemeClr>
                </a:solidFill>
                <a:latin typeface="Segoe UI Light" pitchFamily="34" charset="0"/>
              </a:rPr>
              <a:t>Mathematical</a:t>
            </a:r>
          </a:p>
          <a:p>
            <a:pPr marL="0" lvl="1"/>
            <a:r>
              <a:rPr lang="en-US" sz="2000" dirty="0"/>
              <a:t>Hash functions</a:t>
            </a:r>
          </a:p>
          <a:p>
            <a:pPr marL="0" lvl="1"/>
            <a:r>
              <a:rPr lang="en-US" sz="2000" dirty="0"/>
              <a:t>Modulo operator</a:t>
            </a:r>
          </a:p>
          <a:p>
            <a:r>
              <a:rPr lang="en-US" sz="4000" dirty="0">
                <a:solidFill>
                  <a:schemeClr val="accent2">
                    <a:alpha val="99000"/>
                  </a:schemeClr>
                </a:solidFill>
                <a:latin typeface="Segoe UI Light" pitchFamily="34" charset="0"/>
              </a:rPr>
              <a:t>Lookup Based</a:t>
            </a:r>
          </a:p>
          <a:p>
            <a:pPr marL="0" lvl="1"/>
            <a:r>
              <a:rPr lang="en-US" sz="2000" dirty="0"/>
              <a:t>Lookup table to resolve value to partitions</a:t>
            </a:r>
          </a:p>
        </p:txBody>
      </p:sp>
      <p:sp>
        <p:nvSpPr>
          <p:cNvPr id="5" name="Freeform 7"/>
          <p:cNvSpPr>
            <a:spLocks noEditPoints="1"/>
          </p:cNvSpPr>
          <p:nvPr/>
        </p:nvSpPr>
        <p:spPr bwMode="black">
          <a:xfrm>
            <a:off x="7213600" y="1970088"/>
            <a:ext cx="3265929" cy="3269694"/>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33417250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476375"/>
            <a:ext cx="11158538" cy="45995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97999456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48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NZ" smtClean="0"/>
              <a:t>Using Modulo</a:t>
            </a:r>
            <a:endParaRPr lang="en-US" dirty="0"/>
          </a:p>
        </p:txBody>
      </p:sp>
      <p:sp>
        <p:nvSpPr>
          <p:cNvPr id="4" name="Content Placeholder 3"/>
          <p:cNvSpPr>
            <a:spLocks noGrp="1"/>
          </p:cNvSpPr>
          <p:nvPr>
            <p:ph sz="quarter" idx="10"/>
          </p:nvPr>
        </p:nvSpPr>
        <p:spPr>
          <a:xfrm>
            <a:off x="684213" y="1463675"/>
            <a:ext cx="11155680" cy="3193182"/>
          </a:xfrm>
        </p:spPr>
        <p:txBody>
          <a:bodyPr/>
          <a:lstStyle/>
          <a:p>
            <a:r>
              <a:rPr lang="en-US" sz="4000" dirty="0">
                <a:solidFill>
                  <a:schemeClr val="accent2">
                    <a:alpha val="99000"/>
                  </a:schemeClr>
                </a:solidFill>
                <a:latin typeface="Segoe UI Light" pitchFamily="34" charset="0"/>
              </a:rPr>
              <a:t>The remainder of a division</a:t>
            </a:r>
          </a:p>
          <a:p>
            <a:r>
              <a:rPr lang="en-US" sz="4000" dirty="0">
                <a:solidFill>
                  <a:schemeClr val="accent2">
                    <a:alpha val="99000"/>
                  </a:schemeClr>
                </a:solidFill>
                <a:latin typeface="Segoe UI Light" pitchFamily="34" charset="0"/>
              </a:rPr>
              <a:t>Nice properties for partitioning</a:t>
            </a:r>
            <a:r>
              <a:rPr lang="en-US" dirty="0" smtClean="0">
                <a:solidFill>
                  <a:schemeClr val="accent2"/>
                </a:solidFill>
                <a:latin typeface="Segoe UI Light" pitchFamily="34" charset="0"/>
              </a:rPr>
              <a:t>:</a:t>
            </a:r>
          </a:p>
          <a:p>
            <a:pPr marL="0" lvl="1"/>
            <a:r>
              <a:rPr lang="en-US" sz="2000" dirty="0" smtClean="0"/>
              <a:t>Given two positive integers M and N</a:t>
            </a:r>
          </a:p>
          <a:p>
            <a:pPr marL="0" lvl="1"/>
            <a:r>
              <a:rPr lang="en-US" sz="2000" dirty="0" smtClean="0"/>
              <a:t>M mod N will return a number between 0 and N-1</a:t>
            </a:r>
          </a:p>
          <a:p>
            <a:r>
              <a:rPr lang="en-US" sz="4000" dirty="0">
                <a:solidFill>
                  <a:schemeClr val="accent2">
                    <a:alpha val="99000"/>
                  </a:schemeClr>
                </a:solidFill>
                <a:latin typeface="Segoe UI Light" pitchFamily="34" charset="0"/>
              </a:rPr>
              <a:t>Want </a:t>
            </a:r>
            <a:r>
              <a:rPr lang="en-US" sz="4000" dirty="0" err="1">
                <a:solidFill>
                  <a:schemeClr val="accent2">
                    <a:alpha val="99000"/>
                  </a:schemeClr>
                </a:solidFill>
                <a:latin typeface="Segoe UI Light" pitchFamily="34" charset="0"/>
              </a:rPr>
              <a:t>equi</a:t>
            </a:r>
            <a:r>
              <a:rPr lang="en-US" sz="4000" dirty="0">
                <a:solidFill>
                  <a:schemeClr val="accent2">
                    <a:alpha val="99000"/>
                  </a:schemeClr>
                </a:solidFill>
                <a:latin typeface="Segoe UI Light" pitchFamily="34" charset="0"/>
              </a:rPr>
              <a:t>-sized partitions?</a:t>
            </a:r>
          </a:p>
          <a:p>
            <a:pPr marL="0" lvl="1"/>
            <a:r>
              <a:rPr lang="en-US" sz="2000" dirty="0"/>
              <a:t>Given an appropriate distribution of M we will get N ‘equally full’ buckets.</a:t>
            </a:r>
          </a:p>
        </p:txBody>
      </p:sp>
    </p:spTree>
    <p:extLst>
      <p:ext uri="{BB962C8B-B14F-4D97-AF65-F5344CB8AC3E}">
        <p14:creationId xmlns:p14="http://schemas.microsoft.com/office/powerpoint/2010/main" val="76138285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24531704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51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mtClean="0"/>
              <a:t>Distributions and Partitioning Approaches</a:t>
            </a:r>
            <a:endParaRPr lang="en-US" dirty="0"/>
          </a:p>
        </p:txBody>
      </p:sp>
      <p:sp>
        <p:nvSpPr>
          <p:cNvPr id="5" name="Subtitle 4"/>
          <p:cNvSpPr>
            <a:spLocks noGrp="1"/>
          </p:cNvSpPr>
          <p:nvPr>
            <p:ph type="subTitle" idx="1"/>
          </p:nvPr>
        </p:nvSpPr>
        <p:spPr/>
        <p:txBody>
          <a:bodyPr/>
          <a:lstStyle/>
          <a:p>
            <a:endParaRPr lang="en-US"/>
          </a:p>
        </p:txBody>
      </p:sp>
      <p:sp>
        <p:nvSpPr>
          <p:cNvPr id="9" name="Text Placeholder 8"/>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83080555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476375"/>
            <a:ext cx="11158538" cy="45995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64400575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53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NZ" dirty="0" smtClean="0"/>
              <a:t>Using Hash Values</a:t>
            </a:r>
            <a:endParaRPr lang="en-US" dirty="0"/>
          </a:p>
        </p:txBody>
      </p:sp>
      <p:sp>
        <p:nvSpPr>
          <p:cNvPr id="4" name="Content Placeholder 3"/>
          <p:cNvSpPr>
            <a:spLocks noGrp="1"/>
          </p:cNvSpPr>
          <p:nvPr>
            <p:ph sz="quarter" idx="10"/>
          </p:nvPr>
        </p:nvSpPr>
        <p:spPr>
          <a:xfrm>
            <a:off x="671513" y="1463675"/>
            <a:ext cx="9356407" cy="4501232"/>
          </a:xfrm>
        </p:spPr>
        <p:txBody>
          <a:bodyPr/>
          <a:lstStyle/>
          <a:p>
            <a:r>
              <a:rPr lang="en-US" sz="4000" dirty="0" smtClean="0">
                <a:solidFill>
                  <a:schemeClr val="accent2">
                    <a:alpha val="99000"/>
                  </a:schemeClr>
                </a:solidFill>
                <a:latin typeface="Segoe UI Light" pitchFamily="34" charset="0"/>
              </a:rPr>
              <a:t>Using a hash function projects one distribution into another</a:t>
            </a:r>
          </a:p>
          <a:p>
            <a:r>
              <a:rPr lang="en-US" sz="4000" dirty="0" smtClean="0">
                <a:solidFill>
                  <a:schemeClr val="accent2">
                    <a:alpha val="99000"/>
                  </a:schemeClr>
                </a:solidFill>
                <a:latin typeface="Segoe UI Light" pitchFamily="34" charset="0"/>
              </a:rPr>
              <a:t>Use a hash function that projects a </a:t>
            </a:r>
            <a:br>
              <a:rPr lang="en-US" sz="4000" dirty="0" smtClean="0">
                <a:solidFill>
                  <a:schemeClr val="accent2">
                    <a:alpha val="99000"/>
                  </a:schemeClr>
                </a:solidFill>
                <a:latin typeface="Segoe UI Light" pitchFamily="34" charset="0"/>
              </a:rPr>
            </a:br>
            <a:r>
              <a:rPr lang="en-US" sz="4000" dirty="0" smtClean="0">
                <a:solidFill>
                  <a:schemeClr val="accent2">
                    <a:alpha val="99000"/>
                  </a:schemeClr>
                </a:solidFill>
                <a:latin typeface="Segoe UI Light" pitchFamily="34" charset="0"/>
              </a:rPr>
              <a:t>random distribution</a:t>
            </a:r>
          </a:p>
          <a:p>
            <a:r>
              <a:rPr lang="en-US" sz="4000" dirty="0" smtClean="0">
                <a:solidFill>
                  <a:schemeClr val="accent2">
                    <a:alpha val="99000"/>
                  </a:schemeClr>
                </a:solidFill>
                <a:latin typeface="Segoe UI Light" pitchFamily="34" charset="0"/>
              </a:rPr>
              <a:t>Do NOT use a cryptographic hash function</a:t>
            </a:r>
          </a:p>
          <a:p>
            <a:r>
              <a:rPr lang="en-US" sz="4000" dirty="0" smtClean="0">
                <a:solidFill>
                  <a:schemeClr val="accent2">
                    <a:alpha val="99000"/>
                  </a:schemeClr>
                </a:solidFill>
                <a:latin typeface="Segoe UI Light" pitchFamily="34" charset="0"/>
              </a:rPr>
              <a:t>Be careful if using </a:t>
            </a:r>
            <a:r>
              <a:rPr lang="en-US" sz="4000" dirty="0" err="1" smtClean="0">
                <a:solidFill>
                  <a:schemeClr val="accent2">
                    <a:alpha val="99000"/>
                  </a:schemeClr>
                </a:solidFill>
                <a:latin typeface="Segoe UI Light" pitchFamily="34" charset="0"/>
              </a:rPr>
              <a:t>Object.GetHashCode</a:t>
            </a:r>
            <a:r>
              <a:rPr lang="en-US" sz="4000" dirty="0" smtClean="0">
                <a:solidFill>
                  <a:schemeClr val="accent2">
                    <a:alpha val="99000"/>
                  </a:schemeClr>
                </a:solidFill>
                <a:latin typeface="Segoe UI Light" pitchFamily="34" charset="0"/>
              </a:rPr>
              <a:t>()</a:t>
            </a:r>
          </a:p>
          <a:p>
            <a:pPr marL="0" lvl="1"/>
            <a:r>
              <a:rPr lang="en-US" sz="2000" dirty="0"/>
              <a:t>Boxed types may return different value to un-boxed equivalent</a:t>
            </a:r>
          </a:p>
        </p:txBody>
      </p:sp>
    </p:spTree>
    <p:extLst>
      <p:ext uri="{BB962C8B-B14F-4D97-AF65-F5344CB8AC3E}">
        <p14:creationId xmlns:p14="http://schemas.microsoft.com/office/powerpoint/2010/main" val="122554890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0923908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0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US" smtClean="0"/>
              <a:t>Presentation Summary</a:t>
            </a:r>
            <a:endParaRPr lang="en-US" dirty="0"/>
          </a:p>
        </p:txBody>
      </p:sp>
      <p:sp>
        <p:nvSpPr>
          <p:cNvPr id="5" name="Text Placeholder 4"/>
          <p:cNvSpPr>
            <a:spLocks noGrp="1"/>
          </p:cNvSpPr>
          <p:nvPr>
            <p:ph type="body" sz="quarter" idx="10"/>
          </p:nvPr>
        </p:nvSpPr>
        <p:spPr>
          <a:xfrm>
            <a:off x="519112" y="1447799"/>
            <a:ext cx="11149013" cy="4885953"/>
          </a:xfrm>
        </p:spPr>
        <p:txBody>
          <a:bodyPr/>
          <a:lstStyle/>
          <a:p>
            <a:r>
              <a:rPr lang="en-US" sz="2400" dirty="0" smtClean="0"/>
              <a:t>Version: Jul 2010</a:t>
            </a:r>
          </a:p>
          <a:p>
            <a:r>
              <a:rPr lang="en-US" sz="2400" dirty="0" smtClean="0"/>
              <a:t>Technical Level:  300/400</a:t>
            </a:r>
          </a:p>
          <a:p>
            <a:r>
              <a:rPr lang="en-US" sz="2400" dirty="0" smtClean="0"/>
              <a:t>Intended Audience:   Developers, Architects</a:t>
            </a:r>
          </a:p>
          <a:p>
            <a:r>
              <a:rPr lang="en-US" sz="2400" dirty="0" smtClean="0"/>
              <a:t>Intended Time: 60 minutes</a:t>
            </a:r>
          </a:p>
          <a:p>
            <a:r>
              <a:rPr lang="en-US" sz="2400" dirty="0" smtClean="0"/>
              <a:t>Objectives (what do you want the audience to take away):</a:t>
            </a:r>
          </a:p>
          <a:p>
            <a:pPr lvl="1"/>
            <a:r>
              <a:rPr lang="en-US" sz="2000" dirty="0" smtClean="0"/>
              <a:t>Understand the goals of a data partitioning strategy</a:t>
            </a:r>
          </a:p>
          <a:p>
            <a:pPr lvl="2"/>
            <a:r>
              <a:rPr lang="en-US" sz="1800" dirty="0" smtClean="0"/>
              <a:t>Deal with very large volumes of data</a:t>
            </a:r>
          </a:p>
          <a:p>
            <a:pPr lvl="2"/>
            <a:r>
              <a:rPr lang="en-US" sz="1800" dirty="0" smtClean="0"/>
              <a:t>Deal with very high transaction load</a:t>
            </a:r>
          </a:p>
          <a:p>
            <a:pPr lvl="1"/>
            <a:r>
              <a:rPr lang="en-US" sz="2000" dirty="0" smtClean="0"/>
              <a:t>Understand the types of partitioning and how they apply to the Windows Azure Platform</a:t>
            </a:r>
          </a:p>
          <a:p>
            <a:pPr lvl="2"/>
            <a:r>
              <a:rPr lang="en-US" sz="1800" dirty="0" smtClean="0"/>
              <a:t>Vertical and Horizontal Partitioning</a:t>
            </a:r>
          </a:p>
          <a:p>
            <a:pPr lvl="2"/>
            <a:r>
              <a:rPr lang="en-US" sz="1800" dirty="0" smtClean="0"/>
              <a:t>Key selection, modulo partitioning and the need for hashing</a:t>
            </a:r>
          </a:p>
          <a:p>
            <a:pPr lvl="1"/>
            <a:r>
              <a:rPr lang="en-US" sz="2000" dirty="0" smtClean="0"/>
              <a:t>Understand concepts of data modeling in Windows Azure Storage Tables</a:t>
            </a:r>
            <a:endParaRPr lang="en-US" sz="2000" dirty="0"/>
          </a:p>
        </p:txBody>
      </p:sp>
      <p:pic>
        <p:nvPicPr>
          <p:cNvPr id="7" name="Picture 9"/>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9832106" y="5947410"/>
            <a:ext cx="1836019" cy="640080"/>
          </a:xfrm>
          <a:prstGeom prst="rect">
            <a:avLst/>
          </a:prstGeom>
          <a:noFill/>
          <a:ln w="9525">
            <a:noFill/>
            <a:miter lim="800000"/>
            <a:headEnd/>
            <a:tailEnd/>
          </a:ln>
        </p:spPr>
      </p:pic>
    </p:spTree>
    <p:extLst>
      <p:ext uri="{BB962C8B-B14F-4D97-AF65-F5344CB8AC3E}">
        <p14:creationId xmlns:p14="http://schemas.microsoft.com/office/powerpoint/2010/main" val="62036189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85414327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55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dirty="0"/>
              <a:t>Re-Distribution via a Hash</a:t>
            </a:r>
          </a:p>
        </p:txBody>
      </p:sp>
      <p:sp>
        <p:nvSpPr>
          <p:cNvPr id="8" name="Subtitle 7"/>
          <p:cNvSpPr>
            <a:spLocks noGrp="1"/>
          </p:cNvSpPr>
          <p:nvPr>
            <p:ph type="subTitle" idx="1"/>
          </p:nvPr>
        </p:nvSpPr>
        <p:spPr/>
        <p:txBody>
          <a:bodyPr/>
          <a:lstStyle/>
          <a:p>
            <a:endParaRPr lang="en-US"/>
          </a:p>
        </p:txBody>
      </p:sp>
      <p:sp>
        <p:nvSpPr>
          <p:cNvPr id="9" name="Text Placeholder 8"/>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33957823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463675"/>
            <a:ext cx="11158538" cy="45995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Rectangle 6"/>
          <p:cNvSpPr/>
          <p:nvPr/>
        </p:nvSpPr>
        <p:spPr bwMode="auto">
          <a:xfrm>
            <a:off x="827957" y="2991394"/>
            <a:ext cx="3182340" cy="276170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TextBox 7"/>
          <p:cNvSpPr txBox="1"/>
          <p:nvPr/>
        </p:nvSpPr>
        <p:spPr>
          <a:xfrm>
            <a:off x="949084" y="3154259"/>
            <a:ext cx="2878334" cy="1107996"/>
          </a:xfrm>
          <a:prstGeom prst="rect">
            <a:avLst/>
          </a:prstGeom>
          <a:noFill/>
        </p:spPr>
        <p:txBody>
          <a:bodyPr wrap="square" lIns="0" tIns="0" rIns="0" bIns="0" rtlCol="0">
            <a:spAutoFit/>
          </a:bodyPr>
          <a:lstStyle/>
          <a:p>
            <a:pPr>
              <a:lnSpc>
                <a:spcPct val="90000"/>
              </a:lnSpc>
              <a:spcBef>
                <a:spcPct val="20000"/>
              </a:spcBef>
              <a:buSzPct val="80000"/>
            </a:pPr>
            <a:r>
              <a:rPr lang="en-US" sz="4000" dirty="0">
                <a:solidFill>
                  <a:schemeClr val="bg1">
                    <a:alpha val="99000"/>
                  </a:schemeClr>
                </a:solidFill>
                <a:latin typeface="Segoe UI Light" pitchFamily="34" charset="0"/>
              </a:rPr>
              <a:t>Re-partition all data </a:t>
            </a:r>
            <a:endParaRPr lang="en-US" sz="4000" b="1" dirty="0" smtClean="0">
              <a:solidFill>
                <a:schemeClr val="bg1">
                  <a:alpha val="99000"/>
                </a:schemeClr>
              </a:solidFill>
            </a:endParaRPr>
          </a:p>
        </p:txBody>
      </p:sp>
      <p:sp>
        <p:nvSpPr>
          <p:cNvPr id="10" name="Rectangle 9"/>
          <p:cNvSpPr/>
          <p:nvPr/>
        </p:nvSpPr>
        <p:spPr bwMode="auto">
          <a:xfrm>
            <a:off x="4304212" y="2987584"/>
            <a:ext cx="7060474" cy="276170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TextBox 10"/>
          <p:cNvSpPr txBox="1"/>
          <p:nvPr/>
        </p:nvSpPr>
        <p:spPr>
          <a:xfrm>
            <a:off x="4497927" y="3154259"/>
            <a:ext cx="4384815" cy="1107996"/>
          </a:xfrm>
          <a:prstGeom prst="rect">
            <a:avLst/>
          </a:prstGeom>
          <a:noFill/>
        </p:spPr>
        <p:txBody>
          <a:bodyPr wrap="square" lIns="0" tIns="0" rIns="0" bIns="0" rtlCol="0">
            <a:spAutoFit/>
          </a:bodyPr>
          <a:lstStyle/>
          <a:p>
            <a:pPr>
              <a:lnSpc>
                <a:spcPct val="90000"/>
              </a:lnSpc>
              <a:spcBef>
                <a:spcPct val="20000"/>
              </a:spcBef>
              <a:buSzPct val="80000"/>
            </a:pPr>
            <a:r>
              <a:rPr lang="en-US" sz="4000" dirty="0">
                <a:solidFill>
                  <a:schemeClr val="bg1">
                    <a:alpha val="99000"/>
                  </a:schemeClr>
                </a:solidFill>
                <a:latin typeface="Segoe UI Light" pitchFamily="34" charset="0"/>
              </a:rPr>
              <a:t>Version partitioning scheme</a:t>
            </a: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04563499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258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NZ" dirty="0" smtClean="0"/>
              <a:t>Partition Stability Over Time</a:t>
            </a:r>
            <a:endParaRPr lang="en-US" dirty="0"/>
          </a:p>
        </p:txBody>
      </p:sp>
      <p:sp>
        <p:nvSpPr>
          <p:cNvPr id="4" name="Content Placeholder 3"/>
          <p:cNvSpPr>
            <a:spLocks noGrp="1"/>
          </p:cNvSpPr>
          <p:nvPr>
            <p:ph sz="quarter" idx="10"/>
          </p:nvPr>
        </p:nvSpPr>
        <p:spPr>
          <a:xfrm>
            <a:off x="506050" y="1463675"/>
            <a:ext cx="11155680" cy="1384995"/>
          </a:xfrm>
        </p:spPr>
        <p:txBody>
          <a:bodyPr/>
          <a:lstStyle/>
          <a:p>
            <a:pPr algn="ctr"/>
            <a:r>
              <a:rPr lang="en-US" sz="4000" dirty="0" smtClean="0">
                <a:solidFill>
                  <a:schemeClr val="tx2">
                    <a:alpha val="99000"/>
                  </a:schemeClr>
                </a:solidFill>
                <a:latin typeface="Segoe UI Light" pitchFamily="34" charset="0"/>
              </a:rPr>
              <a:t>May need to change partitioning scheme</a:t>
            </a:r>
          </a:p>
          <a:p>
            <a:pPr algn="ctr"/>
            <a:r>
              <a:rPr lang="en-US" sz="4000" dirty="0" smtClean="0">
                <a:solidFill>
                  <a:schemeClr val="tx2">
                    <a:alpha val="99000"/>
                  </a:schemeClr>
                </a:solidFill>
                <a:latin typeface="Segoe UI Light" pitchFamily="34" charset="0"/>
              </a:rPr>
              <a:t>Two options:</a:t>
            </a:r>
          </a:p>
        </p:txBody>
      </p:sp>
      <p:sp>
        <p:nvSpPr>
          <p:cNvPr id="12" name="TextBox 11"/>
          <p:cNvSpPr txBox="1"/>
          <p:nvPr/>
        </p:nvSpPr>
        <p:spPr>
          <a:xfrm>
            <a:off x="6675116" y="3947629"/>
            <a:ext cx="4075611" cy="1846659"/>
          </a:xfrm>
          <a:prstGeom prst="rect">
            <a:avLst/>
          </a:prstGeom>
          <a:noFill/>
        </p:spPr>
        <p:txBody>
          <a:bodyPr wrap="square" lIns="0" tIns="0" rIns="0" bIns="0" rtlCol="0">
            <a:spAutoFit/>
          </a:bodyPr>
          <a:lstStyle/>
          <a:p>
            <a:pP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Consolas" pitchFamily="49" charset="0"/>
                <a:cs typeface="Consolas" pitchFamily="49" charset="0"/>
              </a:rPr>
              <a:t>e.g. 	&lt;Version&gt;&lt;</a:t>
            </a:r>
            <a:r>
              <a:rPr lang="en-US" sz="1600" dirty="0" err="1">
                <a:gradFill>
                  <a:gsLst>
                    <a:gs pos="0">
                      <a:srgbClr val="292929">
                        <a:lumMod val="90000"/>
                        <a:lumOff val="10000"/>
                      </a:srgbClr>
                    </a:gs>
                    <a:gs pos="86000">
                      <a:srgbClr val="292929">
                        <a:lumMod val="90000"/>
                        <a:lumOff val="10000"/>
                      </a:srgbClr>
                    </a:gs>
                  </a:gsLst>
                  <a:lin ang="5400000" scaled="0"/>
                </a:gradFill>
                <a:latin typeface="Consolas" pitchFamily="49" charset="0"/>
                <a:cs typeface="Consolas" pitchFamily="49" charset="0"/>
              </a:rPr>
              <a:t>PartitionKey</a:t>
            </a:r>
            <a:r>
              <a:rPr lang="en-US" sz="1600" dirty="0">
                <a:gradFill>
                  <a:gsLst>
                    <a:gs pos="0">
                      <a:srgbClr val="292929">
                        <a:lumMod val="90000"/>
                        <a:lumOff val="10000"/>
                      </a:srgbClr>
                    </a:gs>
                    <a:gs pos="86000">
                      <a:srgbClr val="292929">
                        <a:lumMod val="90000"/>
                        <a:lumOff val="10000"/>
                      </a:srgbClr>
                    </a:gs>
                  </a:gsLst>
                  <a:lin ang="5400000" scaled="0"/>
                </a:gradFill>
                <a:latin typeface="Consolas" pitchFamily="49" charset="0"/>
                <a:cs typeface="Consolas" pitchFamily="49" charset="0"/>
              </a:rPr>
              <a:t>&gt;</a:t>
            </a:r>
          </a:p>
          <a:p>
            <a:pP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Consolas" pitchFamily="49" charset="0"/>
                <a:cs typeface="Consolas" pitchFamily="49" charset="0"/>
              </a:rPr>
              <a:t>	&lt;v1&gt;&lt;A3E567D7D8C68789&gt;</a:t>
            </a:r>
          </a:p>
          <a:p>
            <a:pP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Consolas" pitchFamily="49" charset="0"/>
                <a:cs typeface="Consolas" pitchFamily="49" charset="0"/>
              </a:rPr>
              <a:t>	&lt;v2&gt;&lt;A8B978C8B6D77836&gt;</a:t>
            </a:r>
          </a:p>
          <a:p>
            <a:pP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Consolas" pitchFamily="49" charset="0"/>
                <a:cs typeface="Consolas" pitchFamily="49" charset="0"/>
              </a:rPr>
              <a:t>where</a:t>
            </a:r>
          </a:p>
          <a:p>
            <a:pP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Consolas" pitchFamily="49" charset="0"/>
                <a:cs typeface="Consolas" pitchFamily="49" charset="0"/>
              </a:rPr>
              <a:t>	v1 = GUID mod 4</a:t>
            </a:r>
          </a:p>
          <a:p>
            <a:pP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Consolas" pitchFamily="49" charset="0"/>
                <a:cs typeface="Consolas" pitchFamily="49" charset="0"/>
              </a:rPr>
              <a:t>	v2 = GUID mod 10</a:t>
            </a:r>
          </a:p>
          <a:p>
            <a:pPr>
              <a:lnSpc>
                <a:spcPct val="90000"/>
              </a:lnSpc>
              <a:spcBef>
                <a:spcPct val="20000"/>
              </a:spcBef>
              <a:buSzPct val="80000"/>
            </a:pPr>
            <a:endParaRPr lang="en-US" sz="1600" dirty="0">
              <a:gradFill>
                <a:gsLst>
                  <a:gs pos="0">
                    <a:srgbClr val="292929">
                      <a:lumMod val="90000"/>
                      <a:lumOff val="10000"/>
                    </a:srgbClr>
                  </a:gs>
                  <a:gs pos="86000">
                    <a:srgbClr val="292929">
                      <a:lumMod val="90000"/>
                      <a:lumOff val="10000"/>
                    </a:srgbClr>
                  </a:gs>
                </a:gsLst>
                <a:lin ang="5400000" scaled="0"/>
              </a:gradFill>
              <a:latin typeface="Consolas" pitchFamily="49" charset="0"/>
              <a:cs typeface="Consolas" pitchFamily="49" charset="0"/>
            </a:endParaRPr>
          </a:p>
        </p:txBody>
      </p:sp>
      <p:sp>
        <p:nvSpPr>
          <p:cNvPr id="6" name="TextBox 5"/>
          <p:cNvSpPr txBox="1"/>
          <p:nvPr/>
        </p:nvSpPr>
        <p:spPr>
          <a:xfrm>
            <a:off x="949084" y="4512043"/>
            <a:ext cx="1305643" cy="1329595"/>
          </a:xfrm>
          <a:prstGeom prst="rect">
            <a:avLst/>
          </a:prstGeom>
          <a:noFill/>
        </p:spPr>
        <p:txBody>
          <a:bodyPr wrap="square" lIns="0" tIns="0" rIns="0" bIns="0" rtlCol="0">
            <a:spAutoFit/>
          </a:bodyPr>
          <a:lstStyle/>
          <a:p>
            <a:pPr>
              <a:lnSpc>
                <a:spcPct val="90000"/>
              </a:lnSpc>
              <a:spcBef>
                <a:spcPct val="20000"/>
              </a:spcBef>
              <a:buSzPct val="80000"/>
            </a:pPr>
            <a:r>
              <a:rPr lang="en-US" sz="9600" dirty="0" smtClean="0">
                <a:solidFill>
                  <a:schemeClr val="accent4">
                    <a:lumMod val="60000"/>
                    <a:lumOff val="40000"/>
                    <a:alpha val="50000"/>
                  </a:schemeClr>
                </a:solidFill>
              </a:rPr>
              <a:t>1</a:t>
            </a:r>
            <a:endParaRPr lang="en-US" sz="9600" dirty="0">
              <a:solidFill>
                <a:schemeClr val="accent4">
                  <a:lumMod val="60000"/>
                  <a:lumOff val="40000"/>
                  <a:alpha val="50000"/>
                </a:schemeClr>
              </a:solidFill>
            </a:endParaRPr>
          </a:p>
        </p:txBody>
      </p:sp>
      <p:sp>
        <p:nvSpPr>
          <p:cNvPr id="13" name="TextBox 12"/>
          <p:cNvSpPr txBox="1"/>
          <p:nvPr/>
        </p:nvSpPr>
        <p:spPr>
          <a:xfrm>
            <a:off x="4497927" y="4512043"/>
            <a:ext cx="1305643" cy="1329595"/>
          </a:xfrm>
          <a:prstGeom prst="rect">
            <a:avLst/>
          </a:prstGeom>
          <a:noFill/>
        </p:spPr>
        <p:txBody>
          <a:bodyPr wrap="square" lIns="0" tIns="0" rIns="0" bIns="0" rtlCol="0">
            <a:spAutoFit/>
          </a:bodyPr>
          <a:lstStyle/>
          <a:p>
            <a:pPr>
              <a:lnSpc>
                <a:spcPct val="90000"/>
              </a:lnSpc>
              <a:spcBef>
                <a:spcPct val="20000"/>
              </a:spcBef>
              <a:buSzPct val="80000"/>
            </a:pPr>
            <a:r>
              <a:rPr lang="en-US" sz="9600" dirty="0" smtClean="0">
                <a:solidFill>
                  <a:schemeClr val="accent4">
                    <a:lumMod val="60000"/>
                    <a:lumOff val="40000"/>
                    <a:alpha val="50000"/>
                  </a:schemeClr>
                </a:solidFill>
              </a:rPr>
              <a:t>2</a:t>
            </a:r>
            <a:endParaRPr lang="en-US" sz="9600" dirty="0">
              <a:solidFill>
                <a:schemeClr val="accent4">
                  <a:lumMod val="60000"/>
                  <a:lumOff val="40000"/>
                  <a:alpha val="50000"/>
                </a:schemeClr>
              </a:solidFill>
            </a:endParaRPr>
          </a:p>
        </p:txBody>
      </p:sp>
    </p:spTree>
    <p:extLst>
      <p:ext uri="{BB962C8B-B14F-4D97-AF65-F5344CB8AC3E}">
        <p14:creationId xmlns:p14="http://schemas.microsoft.com/office/powerpoint/2010/main" val="2925970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82107291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0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Rectangle 4"/>
          <p:cNvSpPr/>
          <p:nvPr/>
        </p:nvSpPr>
        <p:spPr>
          <a:xfrm>
            <a:off x="549256" y="1476375"/>
            <a:ext cx="11158538" cy="45995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custDataLst>
              <p:tags r:id="rId3"/>
            </p:custDataLst>
          </p:nvPr>
        </p:nvSpPr>
        <p:spPr/>
        <p:txBody>
          <a:bodyPr/>
          <a:lstStyle/>
          <a:p>
            <a:r>
              <a:rPr lang="en-NZ" dirty="0" smtClean="0"/>
              <a:t>Just In Time Partitioning</a:t>
            </a:r>
            <a:endParaRPr lang="en-US" dirty="0"/>
          </a:p>
        </p:txBody>
      </p:sp>
      <p:sp>
        <p:nvSpPr>
          <p:cNvPr id="4" name="Content Placeholder 3"/>
          <p:cNvSpPr>
            <a:spLocks noGrp="1"/>
          </p:cNvSpPr>
          <p:nvPr>
            <p:ph sz="quarter" idx="10"/>
          </p:nvPr>
        </p:nvSpPr>
        <p:spPr>
          <a:xfrm>
            <a:off x="684213" y="1463675"/>
            <a:ext cx="8637950" cy="3308598"/>
          </a:xfrm>
        </p:spPr>
        <p:txBody>
          <a:bodyPr/>
          <a:lstStyle/>
          <a:p>
            <a:r>
              <a:rPr lang="en-US" sz="4000" dirty="0" smtClean="0">
                <a:solidFill>
                  <a:schemeClr val="accent2">
                    <a:alpha val="99000"/>
                  </a:schemeClr>
                </a:solidFill>
                <a:latin typeface="Segoe UI Light" pitchFamily="34" charset="0"/>
              </a:rPr>
              <a:t>In SQL Azure Partitions Cost Money</a:t>
            </a:r>
          </a:p>
          <a:p>
            <a:pPr>
              <a:lnSpc>
                <a:spcPts val="3800"/>
              </a:lnSpc>
              <a:spcBef>
                <a:spcPts val="2000"/>
              </a:spcBef>
            </a:pPr>
            <a:r>
              <a:rPr lang="en-US" sz="4000" dirty="0" smtClean="0">
                <a:solidFill>
                  <a:schemeClr val="accent2">
                    <a:alpha val="99000"/>
                  </a:schemeClr>
                </a:solidFill>
                <a:latin typeface="Segoe UI Light" pitchFamily="34" charset="0"/>
              </a:rPr>
              <a:t>In highly elastic scenarios partitions may be needed for just a few hours or days</a:t>
            </a:r>
          </a:p>
          <a:p>
            <a:r>
              <a:rPr lang="en-US" sz="4000" dirty="0" smtClean="0">
                <a:solidFill>
                  <a:schemeClr val="accent2">
                    <a:alpha val="99000"/>
                  </a:schemeClr>
                </a:solidFill>
                <a:latin typeface="Segoe UI Light" pitchFamily="34" charset="0"/>
              </a:rPr>
              <a:t>If load is predictable</a:t>
            </a:r>
          </a:p>
          <a:p>
            <a:pPr marL="0" lvl="1"/>
            <a:r>
              <a:rPr lang="en-US" sz="2000" dirty="0" smtClean="0"/>
              <a:t>Partition before load commences</a:t>
            </a:r>
          </a:p>
          <a:p>
            <a:pPr marL="0" lvl="1"/>
            <a:r>
              <a:rPr lang="en-US" sz="2000" dirty="0" smtClean="0"/>
              <a:t>De-partition after load has subsided</a:t>
            </a:r>
            <a:endParaRPr lang="en-US" sz="2000" dirty="0"/>
          </a:p>
        </p:txBody>
      </p:sp>
    </p:spTree>
    <p:extLst>
      <p:ext uri="{BB962C8B-B14F-4D97-AF65-F5344CB8AC3E}">
        <p14:creationId xmlns:p14="http://schemas.microsoft.com/office/powerpoint/2010/main" val="16618245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361218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62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3" name="Text Placeholder 2"/>
          <p:cNvSpPr>
            <a:spLocks noGrp="1"/>
          </p:cNvSpPr>
          <p:nvPr>
            <p:ph type="body" sz="quarter" idx="10"/>
          </p:nvPr>
        </p:nvSpPr>
        <p:spPr>
          <a:xfrm>
            <a:off x="516572" y="2597348"/>
            <a:ext cx="11155680" cy="1354217"/>
          </a:xfrm>
        </p:spPr>
        <p:txBody>
          <a:bodyPr/>
          <a:lstStyle/>
          <a:p>
            <a:r>
              <a:rPr lang="en-US" dirty="0"/>
              <a:t>Vertical </a:t>
            </a:r>
            <a:r>
              <a:rPr lang="en-US" dirty="0" smtClean="0"/>
              <a:t>Partitioning</a:t>
            </a:r>
            <a:endParaRPr lang="en-US" dirty="0"/>
          </a:p>
        </p:txBody>
      </p:sp>
    </p:spTree>
    <p:extLst>
      <p:ext uri="{BB962C8B-B14F-4D97-AF65-F5344CB8AC3E}">
        <p14:creationId xmlns:p14="http://schemas.microsoft.com/office/powerpoint/2010/main" val="222866433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6053402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565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NZ" smtClean="0"/>
              <a:t>Goals for Vertical Partitioning</a:t>
            </a:r>
            <a:endParaRPr lang="en-US" dirty="0"/>
          </a:p>
        </p:txBody>
      </p:sp>
      <p:sp>
        <p:nvSpPr>
          <p:cNvPr id="5" name="Rectangle 4"/>
          <p:cNvSpPr/>
          <p:nvPr/>
        </p:nvSpPr>
        <p:spPr>
          <a:xfrm>
            <a:off x="549256" y="1476375"/>
            <a:ext cx="11158538" cy="45995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1315225" y="3004094"/>
            <a:ext cx="4633043" cy="276170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TextBox 6"/>
          <p:cNvSpPr txBox="1"/>
          <p:nvPr/>
        </p:nvSpPr>
        <p:spPr>
          <a:xfrm>
            <a:off x="1512553" y="3395558"/>
            <a:ext cx="4359516" cy="2341154"/>
          </a:xfrm>
          <a:prstGeom prst="rect">
            <a:avLst/>
          </a:prstGeom>
          <a:noFill/>
        </p:spPr>
        <p:txBody>
          <a:bodyPr wrap="square" lIns="0" tIns="0" rIns="0" bIns="0" rtlCol="0">
            <a:spAutoFit/>
          </a:bodyPr>
          <a:lstStyle/>
          <a:p>
            <a:pPr>
              <a:lnSpc>
                <a:spcPts val="3200"/>
              </a:lnSpc>
              <a:spcBef>
                <a:spcPct val="20000"/>
              </a:spcBef>
              <a:buSzPct val="80000"/>
            </a:pPr>
            <a:r>
              <a:rPr lang="en-US" sz="5400" dirty="0" smtClean="0">
                <a:solidFill>
                  <a:schemeClr val="bg1">
                    <a:alpha val="99000"/>
                  </a:schemeClr>
                </a:solidFill>
                <a:latin typeface="Segoe Light" pitchFamily="34" charset="0"/>
              </a:rPr>
              <a:t>SQL </a:t>
            </a:r>
          </a:p>
          <a:p>
            <a:pPr>
              <a:lnSpc>
                <a:spcPts val="3200"/>
              </a:lnSpc>
              <a:spcBef>
                <a:spcPct val="20000"/>
              </a:spcBef>
              <a:buSzPct val="80000"/>
            </a:pPr>
            <a:r>
              <a:rPr lang="en-US" sz="5400" dirty="0" smtClean="0">
                <a:solidFill>
                  <a:schemeClr val="bg1">
                    <a:alpha val="99000"/>
                  </a:schemeClr>
                </a:solidFill>
                <a:latin typeface="Segoe Light" pitchFamily="34" charset="0"/>
              </a:rPr>
              <a:t>Azure</a:t>
            </a:r>
          </a:p>
          <a:p>
            <a:pPr>
              <a:lnSpc>
                <a:spcPct val="90000"/>
              </a:lnSpc>
              <a:spcBef>
                <a:spcPct val="20000"/>
              </a:spcBef>
              <a:buSzPct val="80000"/>
            </a:pPr>
            <a:r>
              <a:rPr lang="en-US" sz="2000" dirty="0" smtClean="0">
                <a:solidFill>
                  <a:schemeClr val="accent2">
                    <a:lumMod val="20000"/>
                    <a:lumOff val="80000"/>
                    <a:alpha val="99000"/>
                  </a:schemeClr>
                </a:solidFill>
              </a:rPr>
              <a:t>Fully </a:t>
            </a:r>
            <a:r>
              <a:rPr lang="en-US" sz="2000" dirty="0" err="1">
                <a:solidFill>
                  <a:schemeClr val="accent2">
                    <a:lumMod val="20000"/>
                    <a:lumOff val="80000"/>
                    <a:alpha val="99000"/>
                  </a:schemeClr>
                </a:solidFill>
              </a:rPr>
              <a:t>indexable</a:t>
            </a:r>
            <a:endParaRPr lang="en-US" sz="2000" dirty="0">
              <a:solidFill>
                <a:schemeClr val="accent2">
                  <a:lumMod val="20000"/>
                  <a:lumOff val="80000"/>
                  <a:alpha val="99000"/>
                </a:schemeClr>
              </a:solidFill>
            </a:endParaRPr>
          </a:p>
          <a:p>
            <a:pPr>
              <a:lnSpc>
                <a:spcPct val="90000"/>
              </a:lnSpc>
              <a:spcBef>
                <a:spcPct val="20000"/>
              </a:spcBef>
              <a:buSzPct val="80000"/>
            </a:pPr>
            <a:r>
              <a:rPr lang="en-US" sz="2000" dirty="0">
                <a:solidFill>
                  <a:schemeClr val="accent2">
                    <a:lumMod val="20000"/>
                    <a:lumOff val="80000"/>
                    <a:alpha val="99000"/>
                  </a:schemeClr>
                </a:solidFill>
              </a:rPr>
              <a:t>No query transaction charge</a:t>
            </a:r>
          </a:p>
          <a:p>
            <a:pPr>
              <a:lnSpc>
                <a:spcPct val="90000"/>
              </a:lnSpc>
              <a:spcBef>
                <a:spcPct val="20000"/>
              </a:spcBef>
              <a:buSzPct val="80000"/>
            </a:pPr>
            <a:r>
              <a:rPr lang="en-US" sz="2000" dirty="0">
                <a:solidFill>
                  <a:schemeClr val="accent2">
                    <a:lumMod val="20000"/>
                    <a:lumOff val="80000"/>
                    <a:alpha val="99000"/>
                  </a:schemeClr>
                </a:solidFill>
              </a:rPr>
              <a:t>$9.99/GB/Month</a:t>
            </a:r>
          </a:p>
          <a:p>
            <a:pPr>
              <a:lnSpc>
                <a:spcPct val="90000"/>
              </a:lnSpc>
              <a:spcBef>
                <a:spcPct val="20000"/>
              </a:spcBef>
              <a:buSzPct val="80000"/>
            </a:pPr>
            <a:endParaRPr lang="en-US" sz="2000" dirty="0">
              <a:solidFill>
                <a:schemeClr val="bg1">
                  <a:alpha val="99000"/>
                </a:schemeClr>
              </a:solidFill>
            </a:endParaRPr>
          </a:p>
        </p:txBody>
      </p:sp>
      <p:sp>
        <p:nvSpPr>
          <p:cNvPr id="4" name="Content Placeholder 3"/>
          <p:cNvSpPr>
            <a:spLocks noGrp="1"/>
          </p:cNvSpPr>
          <p:nvPr>
            <p:ph sz="quarter" idx="10"/>
          </p:nvPr>
        </p:nvSpPr>
        <p:spPr>
          <a:xfrm>
            <a:off x="525145" y="1463675"/>
            <a:ext cx="11155680" cy="1384995"/>
          </a:xfrm>
        </p:spPr>
        <p:txBody>
          <a:bodyPr/>
          <a:lstStyle/>
          <a:p>
            <a:pPr algn="ctr"/>
            <a:r>
              <a:rPr lang="en-US" sz="4000" dirty="0" smtClean="0">
                <a:solidFill>
                  <a:schemeClr val="tx2">
                    <a:alpha val="99000"/>
                  </a:schemeClr>
                </a:solidFill>
                <a:latin typeface="Segoe UI Light" pitchFamily="34" charset="0"/>
              </a:rPr>
              <a:t>Balance Performance vs. Cost</a:t>
            </a:r>
          </a:p>
          <a:p>
            <a:pPr algn="ctr"/>
            <a:r>
              <a:rPr lang="en-US" sz="4000" dirty="0" smtClean="0">
                <a:solidFill>
                  <a:schemeClr val="tx2">
                    <a:alpha val="99000"/>
                  </a:schemeClr>
                </a:solidFill>
                <a:latin typeface="Segoe UI Light" pitchFamily="34" charset="0"/>
              </a:rPr>
              <a:t>Use appropriate storage for type of data</a:t>
            </a:r>
          </a:p>
        </p:txBody>
      </p:sp>
      <p:sp>
        <p:nvSpPr>
          <p:cNvPr id="8" name="Rectangle 7"/>
          <p:cNvSpPr/>
          <p:nvPr/>
        </p:nvSpPr>
        <p:spPr bwMode="auto">
          <a:xfrm>
            <a:off x="6230125" y="3004094"/>
            <a:ext cx="4633043" cy="276170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TextBox 8"/>
          <p:cNvSpPr txBox="1"/>
          <p:nvPr/>
        </p:nvSpPr>
        <p:spPr>
          <a:xfrm>
            <a:off x="6440153" y="3243158"/>
            <a:ext cx="4321416" cy="2872581"/>
          </a:xfrm>
          <a:prstGeom prst="rect">
            <a:avLst/>
          </a:prstGeom>
          <a:noFill/>
        </p:spPr>
        <p:txBody>
          <a:bodyPr wrap="square" lIns="0" tIns="0" rIns="0" bIns="0" rtlCol="0">
            <a:spAutoFit/>
          </a:bodyPr>
          <a:lstStyle/>
          <a:p>
            <a:pPr>
              <a:lnSpc>
                <a:spcPts val="4600"/>
              </a:lnSpc>
              <a:spcBef>
                <a:spcPct val="20000"/>
              </a:spcBef>
              <a:buSzPct val="80000"/>
            </a:pPr>
            <a:r>
              <a:rPr lang="en-US" sz="5400" dirty="0">
                <a:solidFill>
                  <a:schemeClr val="bg1">
                    <a:alpha val="99000"/>
                  </a:schemeClr>
                </a:solidFill>
                <a:latin typeface="Segoe Light" pitchFamily="34" charset="0"/>
              </a:rPr>
              <a:t>Windows Azure Storage</a:t>
            </a:r>
          </a:p>
          <a:p>
            <a:pPr lvl="0">
              <a:lnSpc>
                <a:spcPct val="90000"/>
              </a:lnSpc>
              <a:spcBef>
                <a:spcPct val="20000"/>
              </a:spcBef>
              <a:buSzPct val="80000"/>
            </a:pPr>
            <a:r>
              <a:rPr lang="en-US" sz="2000" dirty="0" smtClean="0">
                <a:solidFill>
                  <a:schemeClr val="accent2">
                    <a:lumMod val="20000"/>
                    <a:lumOff val="80000"/>
                    <a:alpha val="99000"/>
                  </a:schemeClr>
                </a:solidFill>
              </a:rPr>
              <a:t>Limited </a:t>
            </a:r>
            <a:r>
              <a:rPr lang="en-US" sz="2000" dirty="0">
                <a:solidFill>
                  <a:schemeClr val="accent2">
                    <a:lumMod val="20000"/>
                    <a:lumOff val="80000"/>
                    <a:alpha val="99000"/>
                  </a:schemeClr>
                </a:solidFill>
              </a:rPr>
              <a:t>Indexing</a:t>
            </a:r>
          </a:p>
          <a:p>
            <a:pPr lvl="0">
              <a:lnSpc>
                <a:spcPct val="90000"/>
              </a:lnSpc>
              <a:spcBef>
                <a:spcPct val="20000"/>
              </a:spcBef>
              <a:buSzPct val="80000"/>
            </a:pPr>
            <a:r>
              <a:rPr lang="en-US" sz="2000" dirty="0">
                <a:solidFill>
                  <a:schemeClr val="accent2">
                    <a:lumMod val="20000"/>
                    <a:lumOff val="80000"/>
                    <a:alpha val="99000"/>
                  </a:schemeClr>
                </a:solidFill>
              </a:rPr>
              <a:t>Pay per Query</a:t>
            </a:r>
          </a:p>
          <a:p>
            <a:pPr lvl="0">
              <a:lnSpc>
                <a:spcPct val="90000"/>
              </a:lnSpc>
              <a:spcBef>
                <a:spcPct val="20000"/>
              </a:spcBef>
              <a:buSzPct val="80000"/>
            </a:pPr>
            <a:r>
              <a:rPr lang="en-US" sz="2000" dirty="0">
                <a:solidFill>
                  <a:schemeClr val="accent2">
                    <a:lumMod val="20000"/>
                    <a:lumOff val="80000"/>
                    <a:alpha val="99000"/>
                  </a:schemeClr>
                </a:solidFill>
              </a:rPr>
              <a:t>$.15/GB/Month</a:t>
            </a:r>
          </a:p>
          <a:p>
            <a:pPr>
              <a:lnSpc>
                <a:spcPct val="90000"/>
              </a:lnSpc>
              <a:spcBef>
                <a:spcPct val="20000"/>
              </a:spcBef>
              <a:buSzPct val="80000"/>
            </a:pPr>
            <a:endParaRPr lang="en-US" sz="4000" dirty="0">
              <a:solidFill>
                <a:schemeClr val="bg1">
                  <a:alpha val="99000"/>
                </a:schemeClr>
              </a:solidFill>
              <a:latin typeface="Segoe UI Light" pitchFamily="34" charset="0"/>
            </a:endParaRPr>
          </a:p>
        </p:txBody>
      </p:sp>
    </p:spTree>
    <p:extLst>
      <p:ext uri="{BB962C8B-B14F-4D97-AF65-F5344CB8AC3E}">
        <p14:creationId xmlns:p14="http://schemas.microsoft.com/office/powerpoint/2010/main" val="21703279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51955085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678" name="think-cell Slide" r:id="rId18" imgW="270" imgH="270" progId="TCLayout.ActiveDocument.1">
                  <p:embed/>
                </p:oleObj>
              </mc:Choice>
              <mc:Fallback>
                <p:oleObj name="think-cell Slide" r:id="rId18" imgW="270" imgH="270" progId="TCLayout.ActiveDocument.1">
                  <p:embed/>
                  <p:pic>
                    <p:nvPicPr>
                      <p:cNvPr id="0" name=""/>
                      <p:cNvPicPr/>
                      <p:nvPr/>
                    </p:nvPicPr>
                    <p:blipFill>
                      <a:blip r:embed="rId19"/>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dirty="0"/>
              <a:t>Vertical Partitioning</a:t>
            </a:r>
          </a:p>
        </p:txBody>
      </p:sp>
      <p:graphicFrame>
        <p:nvGraphicFramePr>
          <p:cNvPr id="29" name="Table 28"/>
          <p:cNvGraphicFramePr>
            <a:graphicFrameLocks noGrp="1"/>
          </p:cNvGraphicFramePr>
          <p:nvPr>
            <p:custDataLst>
              <p:tags r:id="rId3"/>
            </p:custDataLst>
            <p:extLst>
              <p:ext uri="{D42A27DB-BD31-4B8C-83A1-F6EECF244321}">
                <p14:modId xmlns:p14="http://schemas.microsoft.com/office/powerpoint/2010/main" val="3563615095"/>
              </p:ext>
            </p:extLst>
          </p:nvPr>
        </p:nvGraphicFramePr>
        <p:xfrm>
          <a:off x="503459" y="1463675"/>
          <a:ext cx="11155680" cy="2971800"/>
        </p:xfrm>
        <a:graphic>
          <a:graphicData uri="http://schemas.openxmlformats.org/drawingml/2006/table">
            <a:tbl>
              <a:tblPr firstRow="1" bandRow="1">
                <a:tableStyleId>{5C22544A-7EE6-4342-B048-85BDC9FD1C3A}</a:tableStyleId>
              </a:tblPr>
              <a:tblGrid>
                <a:gridCol w="1828800"/>
                <a:gridCol w="1828800"/>
                <a:gridCol w="3657600"/>
                <a:gridCol w="1920240"/>
                <a:gridCol w="1920240"/>
              </a:tblGrid>
              <a:tr h="365760">
                <a:tc>
                  <a:txBody>
                    <a:bodyPr/>
                    <a:lstStyle/>
                    <a:p>
                      <a:pPr algn="ctr"/>
                      <a:r>
                        <a:rPr lang="en-US" sz="2400" b="0" dirty="0" smtClean="0">
                          <a:ln>
                            <a:solidFill>
                              <a:schemeClr val="bg1">
                                <a:alpha val="0"/>
                              </a:schemeClr>
                            </a:solidFill>
                          </a:ln>
                          <a:solidFill>
                            <a:schemeClr val="lt1">
                              <a:alpha val="99000"/>
                            </a:schemeClr>
                          </a:solidFill>
                        </a:rPr>
                        <a:t>First Name</a:t>
                      </a:r>
                      <a:endParaRPr lang="en-US" sz="2400" b="0" dirty="0">
                        <a:ln>
                          <a:solidFill>
                            <a:schemeClr val="bg1">
                              <a:alpha val="0"/>
                            </a:schemeClr>
                          </a:solidFill>
                        </a:ln>
                        <a:solidFill>
                          <a:schemeClr val="lt1">
                            <a:alpha val="99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400" b="0" dirty="0" smtClean="0">
                          <a:ln>
                            <a:solidFill>
                              <a:schemeClr val="bg1">
                                <a:alpha val="0"/>
                              </a:schemeClr>
                            </a:solidFill>
                          </a:ln>
                          <a:solidFill>
                            <a:schemeClr val="lt1">
                              <a:alpha val="99000"/>
                            </a:schemeClr>
                          </a:solidFill>
                        </a:rPr>
                        <a:t>Last Name</a:t>
                      </a:r>
                      <a:endParaRPr lang="en-US" sz="2400" b="0" dirty="0">
                        <a:ln>
                          <a:solidFill>
                            <a:schemeClr val="bg1">
                              <a:alpha val="0"/>
                            </a:schemeClr>
                          </a:solidFill>
                        </a:ln>
                        <a:solidFill>
                          <a:schemeClr val="lt1">
                            <a:alpha val="99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400" b="0" dirty="0" smtClean="0">
                          <a:ln>
                            <a:solidFill>
                              <a:schemeClr val="bg1">
                                <a:alpha val="0"/>
                              </a:schemeClr>
                            </a:solidFill>
                          </a:ln>
                          <a:solidFill>
                            <a:schemeClr val="lt1">
                              <a:alpha val="99000"/>
                            </a:schemeClr>
                          </a:solidFill>
                        </a:rPr>
                        <a:t>Email</a:t>
                      </a:r>
                      <a:endParaRPr lang="en-US" sz="2400" b="0" dirty="0">
                        <a:ln>
                          <a:solidFill>
                            <a:schemeClr val="bg1">
                              <a:alpha val="0"/>
                            </a:schemeClr>
                          </a:solidFill>
                        </a:ln>
                        <a:solidFill>
                          <a:schemeClr val="lt1">
                            <a:alpha val="99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400" b="0" dirty="0" smtClean="0">
                          <a:ln>
                            <a:solidFill>
                              <a:schemeClr val="bg1">
                                <a:alpha val="0"/>
                              </a:schemeClr>
                            </a:solidFill>
                          </a:ln>
                          <a:solidFill>
                            <a:schemeClr val="lt1">
                              <a:alpha val="99000"/>
                            </a:schemeClr>
                          </a:solidFill>
                        </a:rPr>
                        <a:t>Thumbnail</a:t>
                      </a:r>
                      <a:endParaRPr lang="en-US" sz="2400" b="0" dirty="0">
                        <a:ln>
                          <a:solidFill>
                            <a:schemeClr val="bg1">
                              <a:alpha val="0"/>
                            </a:schemeClr>
                          </a:solidFill>
                        </a:ln>
                        <a:solidFill>
                          <a:schemeClr val="lt1">
                            <a:alpha val="99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400" b="0" dirty="0" smtClean="0">
                          <a:ln>
                            <a:solidFill>
                              <a:schemeClr val="bg1">
                                <a:alpha val="0"/>
                              </a:schemeClr>
                            </a:solidFill>
                          </a:ln>
                          <a:solidFill>
                            <a:schemeClr val="lt1">
                              <a:alpha val="99000"/>
                            </a:schemeClr>
                          </a:solidFill>
                        </a:rPr>
                        <a:t>Photo</a:t>
                      </a:r>
                      <a:endParaRPr lang="en-US" sz="2400" b="0" dirty="0">
                        <a:ln>
                          <a:solidFill>
                            <a:schemeClr val="bg1">
                              <a:alpha val="0"/>
                            </a:schemeClr>
                          </a:solidFill>
                        </a:ln>
                        <a:solidFill>
                          <a:schemeClr val="lt1">
                            <a:alpha val="99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r>
              <a:tr h="502920">
                <a:tc>
                  <a:txBody>
                    <a:bodyPr/>
                    <a:lstStyle/>
                    <a:p>
                      <a:pPr algn="l"/>
                      <a:r>
                        <a:rPr lang="en-US" sz="2000" dirty="0" smtClean="0">
                          <a:ln>
                            <a:solidFill>
                              <a:schemeClr val="bg1">
                                <a:alpha val="0"/>
                              </a:schemeClr>
                            </a:solidFill>
                          </a:ln>
                          <a:solidFill>
                            <a:srgbClr val="595959">
                              <a:alpha val="99000"/>
                            </a:srgbClr>
                          </a:solidFill>
                        </a:rPr>
                        <a:t>David</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Alexander</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davida@contoso.com</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3kb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3MB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r>
              <a:tr h="502920">
                <a:tc>
                  <a:txBody>
                    <a:bodyPr/>
                    <a:lstStyle/>
                    <a:p>
                      <a:pPr algn="l"/>
                      <a:r>
                        <a:rPr lang="en-US" sz="2000" dirty="0" smtClean="0">
                          <a:ln>
                            <a:solidFill>
                              <a:schemeClr val="bg1">
                                <a:alpha val="0"/>
                              </a:schemeClr>
                            </a:solidFill>
                          </a:ln>
                          <a:solidFill>
                            <a:srgbClr val="595959">
                              <a:alpha val="99000"/>
                            </a:srgbClr>
                          </a:solidFill>
                        </a:rPr>
                        <a:t>Jared</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Carlson</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jaredc@contoso.com</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3kb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3MB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r>
              <a:tr h="502920">
                <a:tc>
                  <a:txBody>
                    <a:bodyPr/>
                    <a:lstStyle/>
                    <a:p>
                      <a:pPr algn="l"/>
                      <a:r>
                        <a:rPr lang="en-US" sz="2000" dirty="0" smtClean="0">
                          <a:ln>
                            <a:solidFill>
                              <a:schemeClr val="bg1">
                                <a:alpha val="0"/>
                              </a:schemeClr>
                            </a:solidFill>
                          </a:ln>
                          <a:solidFill>
                            <a:srgbClr val="595959">
                              <a:alpha val="99000"/>
                            </a:srgbClr>
                          </a:solidFill>
                        </a:rPr>
                        <a:t>Sue</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Charles</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suec@contoso.com</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3kb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3MB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r>
              <a:tr h="502920">
                <a:tc>
                  <a:txBody>
                    <a:bodyPr/>
                    <a:lstStyle/>
                    <a:p>
                      <a:pPr algn="l"/>
                      <a:r>
                        <a:rPr lang="en-US" sz="2000" dirty="0" smtClean="0">
                          <a:ln>
                            <a:solidFill>
                              <a:schemeClr val="bg1">
                                <a:alpha val="0"/>
                              </a:schemeClr>
                            </a:solidFill>
                          </a:ln>
                          <a:solidFill>
                            <a:srgbClr val="595959">
                              <a:alpha val="99000"/>
                            </a:srgbClr>
                          </a:solidFill>
                        </a:rPr>
                        <a:t>Simon</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Mitchel</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simonm@contoso.com</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3kb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3MB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r>
              <a:tr h="502920">
                <a:tc>
                  <a:txBody>
                    <a:bodyPr/>
                    <a:lstStyle/>
                    <a:p>
                      <a:pPr algn="l"/>
                      <a:r>
                        <a:rPr lang="en-US" sz="2000" dirty="0" smtClean="0">
                          <a:ln>
                            <a:solidFill>
                              <a:schemeClr val="bg1">
                                <a:alpha val="0"/>
                              </a:schemeClr>
                            </a:solidFill>
                          </a:ln>
                          <a:solidFill>
                            <a:srgbClr val="595959">
                              <a:alpha val="99000"/>
                            </a:srgbClr>
                          </a:solidFill>
                        </a:rPr>
                        <a:t>Richard</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err="1" smtClean="0">
                          <a:ln>
                            <a:solidFill>
                              <a:schemeClr val="bg1">
                                <a:alpha val="0"/>
                              </a:schemeClr>
                            </a:solidFill>
                          </a:ln>
                          <a:solidFill>
                            <a:srgbClr val="595959">
                              <a:alpha val="99000"/>
                            </a:srgbClr>
                          </a:solidFill>
                        </a:rPr>
                        <a:t>Zeng</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richardz@contoso.com</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3kb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3MB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r>
            </a:tbl>
          </a:graphicData>
        </a:graphic>
      </p:graphicFrame>
      <p:cxnSp>
        <p:nvCxnSpPr>
          <p:cNvPr id="34" name="Straight Arrow Connector 33"/>
          <p:cNvCxnSpPr>
            <a:endCxn id="59" idx="0"/>
          </p:cNvCxnSpPr>
          <p:nvPr>
            <p:custDataLst>
              <p:tags r:id="rId4"/>
            </p:custDataLst>
          </p:nvPr>
        </p:nvCxnSpPr>
        <p:spPr>
          <a:xfrm flipH="1">
            <a:off x="4108132" y="4435473"/>
            <a:ext cx="0" cy="356616"/>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30" name="Group 29"/>
          <p:cNvGrpSpPr/>
          <p:nvPr>
            <p:custDataLst>
              <p:tags r:id="rId5"/>
            </p:custDataLst>
          </p:nvPr>
        </p:nvGrpSpPr>
        <p:grpSpPr>
          <a:xfrm>
            <a:off x="9941551" y="4742085"/>
            <a:ext cx="1264013" cy="1205230"/>
            <a:chOff x="2402524" y="5133975"/>
            <a:chExt cx="1264013" cy="1205230"/>
          </a:xfrm>
        </p:grpSpPr>
        <p:pic>
          <p:nvPicPr>
            <p:cNvPr id="32" name="Picture 2" descr="\\MAGNUM\Projects\Microsoft\Cloud Power FY12\Design\Icons\PNGs\Server_2.png"/>
            <p:cNvPicPr>
              <a:picLocks noChangeAspect="1" noChangeArrowheads="1"/>
            </p:cNvPicPr>
            <p:nvPr>
              <p:custDataLst>
                <p:tags r:id="rId15"/>
              </p:custDataLst>
            </p:nvPr>
          </p:nvPicPr>
          <p:blipFill>
            <a:blip r:embed="rId20" cstate="print">
              <a:extLst>
                <a:ext uri="{BEBA8EAE-BF5A-486C-A8C5-ECC9F3942E4B}">
                  <a14:imgProps xmlns:a14="http://schemas.microsoft.com/office/drawing/2010/main">
                    <a14:imgLayer r:embed="rId21">
                      <a14:imgEffect>
                        <a14:colorTemperature colorTemp="4875"/>
                      </a14:imgEffect>
                      <a14:imgEffect>
                        <a14:saturation sat="90000"/>
                      </a14:imgEffect>
                    </a14:imgLayer>
                  </a14:imgProps>
                </a:ext>
              </a:extLst>
            </a:blip>
            <a:srcRect/>
            <a:stretch>
              <a:fillRect/>
            </a:stretch>
          </p:blipFill>
          <p:spPr bwMode="auto">
            <a:xfrm>
              <a:off x="2402524" y="5133975"/>
              <a:ext cx="1205230" cy="1205230"/>
            </a:xfrm>
            <a:prstGeom prst="rect">
              <a:avLst/>
            </a:prstGeom>
            <a:noFill/>
          </p:spPr>
        </p:pic>
        <p:grpSp>
          <p:nvGrpSpPr>
            <p:cNvPr id="33" name="Group 32"/>
            <p:cNvGrpSpPr>
              <a:grpSpLocks noChangeAspect="1"/>
            </p:cNvGrpSpPr>
            <p:nvPr/>
          </p:nvGrpSpPr>
          <p:grpSpPr>
            <a:xfrm>
              <a:off x="3238217" y="5656642"/>
              <a:ext cx="428320" cy="548640"/>
              <a:chOff x="395288" y="1184276"/>
              <a:chExt cx="1034860" cy="1325563"/>
            </a:xfrm>
            <a:solidFill>
              <a:schemeClr val="accent2"/>
            </a:solidFill>
          </p:grpSpPr>
          <p:sp>
            <p:nvSpPr>
              <p:cNvPr id="36" name="Oval 122"/>
              <p:cNvSpPr>
                <a:spLocks noChangeArrowheads="1"/>
              </p:cNvSpPr>
              <p:nvPr/>
            </p:nvSpPr>
            <p:spPr bwMode="auto">
              <a:xfrm>
                <a:off x="395288" y="1184276"/>
                <a:ext cx="985838" cy="187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3"/>
              <p:cNvSpPr>
                <a:spLocks noEditPoints="1"/>
              </p:cNvSpPr>
              <p:nvPr/>
            </p:nvSpPr>
            <p:spPr bwMode="auto">
              <a:xfrm>
                <a:off x="409385" y="1314450"/>
                <a:ext cx="1020763" cy="1195389"/>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8" name="Group 37"/>
          <p:cNvGrpSpPr/>
          <p:nvPr>
            <p:custDataLst>
              <p:tags r:id="rId6"/>
            </p:custDataLst>
          </p:nvPr>
        </p:nvGrpSpPr>
        <p:grpSpPr>
          <a:xfrm>
            <a:off x="3324468" y="4742085"/>
            <a:ext cx="1277076" cy="1205230"/>
            <a:chOff x="2402524" y="5133975"/>
            <a:chExt cx="1277076" cy="1205230"/>
          </a:xfrm>
        </p:grpSpPr>
        <p:pic>
          <p:nvPicPr>
            <p:cNvPr id="40" name="Picture 2" descr="\\MAGNUM\Projects\Microsoft\Cloud Power FY12\Design\Icons\PNGs\Server_2.png"/>
            <p:cNvPicPr>
              <a:picLocks noChangeAspect="1" noChangeArrowheads="1"/>
            </p:cNvPicPr>
            <p:nvPr>
              <p:custDataLst>
                <p:tags r:id="rId14"/>
              </p:custDataLst>
            </p:nvPr>
          </p:nvPicPr>
          <p:blipFill>
            <a:blip r:embed="rId20" cstate="print">
              <a:extLst>
                <a:ext uri="{BEBA8EAE-BF5A-486C-A8C5-ECC9F3942E4B}">
                  <a14:imgProps xmlns:a14="http://schemas.microsoft.com/office/drawing/2010/main">
                    <a14:imgLayer r:embed="rId21">
                      <a14:imgEffect>
                        <a14:colorTemperature colorTemp="4875"/>
                      </a14:imgEffect>
                      <a14:imgEffect>
                        <a14:saturation sat="90000"/>
                      </a14:imgEffect>
                    </a14:imgLayer>
                  </a14:imgProps>
                </a:ext>
              </a:extLst>
            </a:blip>
            <a:srcRect/>
            <a:stretch>
              <a:fillRect/>
            </a:stretch>
          </p:blipFill>
          <p:spPr bwMode="auto">
            <a:xfrm>
              <a:off x="2402524" y="5133975"/>
              <a:ext cx="1205230" cy="1205230"/>
            </a:xfrm>
            <a:prstGeom prst="rect">
              <a:avLst/>
            </a:prstGeom>
            <a:noFill/>
          </p:spPr>
        </p:pic>
        <p:grpSp>
          <p:nvGrpSpPr>
            <p:cNvPr id="41" name="Group 40"/>
            <p:cNvGrpSpPr>
              <a:grpSpLocks noChangeAspect="1"/>
            </p:cNvGrpSpPr>
            <p:nvPr/>
          </p:nvGrpSpPr>
          <p:grpSpPr>
            <a:xfrm>
              <a:off x="3257115" y="5656642"/>
              <a:ext cx="422485" cy="548640"/>
              <a:chOff x="440945" y="1184276"/>
              <a:chExt cx="1020763" cy="1325563"/>
            </a:xfrm>
            <a:solidFill>
              <a:schemeClr val="accent2"/>
            </a:solidFill>
          </p:grpSpPr>
          <p:sp>
            <p:nvSpPr>
              <p:cNvPr id="42" name="Oval 122"/>
              <p:cNvSpPr>
                <a:spLocks noChangeArrowheads="1"/>
              </p:cNvSpPr>
              <p:nvPr/>
            </p:nvSpPr>
            <p:spPr bwMode="auto">
              <a:xfrm>
                <a:off x="458409" y="1184276"/>
                <a:ext cx="985838" cy="1873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23"/>
              <p:cNvSpPr>
                <a:spLocks noEditPoints="1"/>
              </p:cNvSpPr>
              <p:nvPr/>
            </p:nvSpPr>
            <p:spPr bwMode="auto">
              <a:xfrm>
                <a:off x="440945" y="1314450"/>
                <a:ext cx="1020763" cy="1195389"/>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4" name="Group 43"/>
          <p:cNvGrpSpPr/>
          <p:nvPr>
            <p:custDataLst>
              <p:tags r:id="rId7"/>
            </p:custDataLst>
          </p:nvPr>
        </p:nvGrpSpPr>
        <p:grpSpPr>
          <a:xfrm>
            <a:off x="8007771" y="4742085"/>
            <a:ext cx="1290139" cy="1205230"/>
            <a:chOff x="2402524" y="5133975"/>
            <a:chExt cx="1290139" cy="1205230"/>
          </a:xfrm>
        </p:grpSpPr>
        <p:pic>
          <p:nvPicPr>
            <p:cNvPr id="45" name="Picture 2" descr="\\MAGNUM\Projects\Microsoft\Cloud Power FY12\Design\Icons\PNGs\Server_2.png"/>
            <p:cNvPicPr>
              <a:picLocks noChangeAspect="1" noChangeArrowheads="1"/>
            </p:cNvPicPr>
            <p:nvPr>
              <p:custDataLst>
                <p:tags r:id="rId13"/>
              </p:custDataLst>
            </p:nvPr>
          </p:nvPicPr>
          <p:blipFill>
            <a:blip r:embed="rId20" cstate="print">
              <a:extLst>
                <a:ext uri="{BEBA8EAE-BF5A-486C-A8C5-ECC9F3942E4B}">
                  <a14:imgProps xmlns:a14="http://schemas.microsoft.com/office/drawing/2010/main">
                    <a14:imgLayer r:embed="rId21">
                      <a14:imgEffect>
                        <a14:colorTemperature colorTemp="4875"/>
                      </a14:imgEffect>
                      <a14:imgEffect>
                        <a14:saturation sat="90000"/>
                      </a14:imgEffect>
                    </a14:imgLayer>
                  </a14:imgProps>
                </a:ext>
              </a:extLst>
            </a:blip>
            <a:srcRect/>
            <a:stretch>
              <a:fillRect/>
            </a:stretch>
          </p:blipFill>
          <p:spPr bwMode="auto">
            <a:xfrm>
              <a:off x="2402524" y="5133975"/>
              <a:ext cx="1205230" cy="1205230"/>
            </a:xfrm>
            <a:prstGeom prst="rect">
              <a:avLst/>
            </a:prstGeom>
            <a:noFill/>
          </p:spPr>
        </p:pic>
        <p:grpSp>
          <p:nvGrpSpPr>
            <p:cNvPr id="46" name="Group 45"/>
            <p:cNvGrpSpPr>
              <a:grpSpLocks noChangeAspect="1"/>
            </p:cNvGrpSpPr>
            <p:nvPr/>
          </p:nvGrpSpPr>
          <p:grpSpPr>
            <a:xfrm>
              <a:off x="3270178" y="5656642"/>
              <a:ext cx="422485" cy="548640"/>
              <a:chOff x="472508" y="1184276"/>
              <a:chExt cx="1020763" cy="1325563"/>
            </a:xfrm>
            <a:solidFill>
              <a:schemeClr val="accent2"/>
            </a:solidFill>
          </p:grpSpPr>
          <p:sp>
            <p:nvSpPr>
              <p:cNvPr id="47" name="Oval 122"/>
              <p:cNvSpPr>
                <a:spLocks noChangeArrowheads="1"/>
              </p:cNvSpPr>
              <p:nvPr/>
            </p:nvSpPr>
            <p:spPr bwMode="auto">
              <a:xfrm>
                <a:off x="489972" y="1184276"/>
                <a:ext cx="985838" cy="1873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23"/>
              <p:cNvSpPr>
                <a:spLocks noEditPoints="1"/>
              </p:cNvSpPr>
              <p:nvPr/>
            </p:nvSpPr>
            <p:spPr bwMode="auto">
              <a:xfrm>
                <a:off x="472508" y="1314450"/>
                <a:ext cx="1020763" cy="1195389"/>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5" name="Rounded Rectangle 34"/>
          <p:cNvSpPr/>
          <p:nvPr>
            <p:custDataLst>
              <p:tags r:id="rId8"/>
            </p:custDataLst>
          </p:nvPr>
        </p:nvSpPr>
        <p:spPr bwMode="auto">
          <a:xfrm>
            <a:off x="528098" y="1909128"/>
            <a:ext cx="7223760" cy="2523744"/>
          </a:xfrm>
          <a:prstGeom prst="roundRect">
            <a:avLst>
              <a:gd name="adj" fmla="val 4185"/>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Rounded Rectangle 38"/>
          <p:cNvSpPr/>
          <p:nvPr>
            <p:custDataLst>
              <p:tags r:id="rId9"/>
            </p:custDataLst>
          </p:nvPr>
        </p:nvSpPr>
        <p:spPr bwMode="auto">
          <a:xfrm>
            <a:off x="7931101" y="1909127"/>
            <a:ext cx="1737360" cy="2523744"/>
          </a:xfrm>
          <a:prstGeom prst="roundRect">
            <a:avLst>
              <a:gd name="adj" fmla="val 5270"/>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55" name="Straight Arrow Connector 54"/>
          <p:cNvCxnSpPr>
            <a:stCxn id="56" idx="2"/>
          </p:cNvCxnSpPr>
          <p:nvPr>
            <p:custDataLst>
              <p:tags r:id="rId10"/>
            </p:custDataLst>
          </p:nvPr>
        </p:nvCxnSpPr>
        <p:spPr>
          <a:xfrm>
            <a:off x="10736381" y="4432871"/>
            <a:ext cx="0" cy="356616"/>
          </a:xfrm>
          <a:prstGeom prst="straightConnector1">
            <a:avLst/>
          </a:prstGeom>
          <a:ln w="25400">
            <a:solidFill>
              <a:schemeClr val="accent5"/>
            </a:solidFill>
            <a:tailEnd type="stealth" w="lg" len="lg"/>
          </a:ln>
        </p:spPr>
        <p:style>
          <a:lnRef idx="1">
            <a:schemeClr val="accent1"/>
          </a:lnRef>
          <a:fillRef idx="0">
            <a:schemeClr val="accent1"/>
          </a:fillRef>
          <a:effectRef idx="0">
            <a:schemeClr val="accent1"/>
          </a:effectRef>
          <a:fontRef idx="minor">
            <a:schemeClr val="tx1"/>
          </a:fontRef>
        </p:style>
      </p:cxnSp>
      <p:sp>
        <p:nvSpPr>
          <p:cNvPr id="56" name="Rounded Rectangle 55"/>
          <p:cNvSpPr/>
          <p:nvPr>
            <p:custDataLst>
              <p:tags r:id="rId11"/>
            </p:custDataLst>
          </p:nvPr>
        </p:nvSpPr>
        <p:spPr bwMode="auto">
          <a:xfrm>
            <a:off x="9867701" y="1909127"/>
            <a:ext cx="1737360" cy="2523744"/>
          </a:xfrm>
          <a:prstGeom prst="roundRect">
            <a:avLst>
              <a:gd name="adj" fmla="val 5270"/>
            </a:avLst>
          </a:prstGeom>
          <a:noFill/>
          <a:ln w="2540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57" name="Straight Arrow Connector 56"/>
          <p:cNvCxnSpPr/>
          <p:nvPr>
            <p:custDataLst>
              <p:tags r:id="rId12"/>
            </p:custDataLst>
          </p:nvPr>
        </p:nvCxnSpPr>
        <p:spPr>
          <a:xfrm>
            <a:off x="8790795" y="4435473"/>
            <a:ext cx="0" cy="356616"/>
          </a:xfrm>
          <a:prstGeom prst="straightConnector1">
            <a:avLst/>
          </a:prstGeom>
          <a:ln w="25400">
            <a:solidFill>
              <a:schemeClr val="accent3"/>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017940" y="5932687"/>
            <a:ext cx="2244076" cy="276999"/>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ln>
                  <a:solidFill>
                    <a:schemeClr val="bg1">
                      <a:alpha val="0"/>
                    </a:schemeClr>
                  </a:solidFill>
                </a:ln>
                <a:solidFill>
                  <a:srgbClr val="595959">
                    <a:alpha val="99000"/>
                  </a:srgbClr>
                </a:solidFill>
              </a:rPr>
              <a:t>Tables or SQL Azure</a:t>
            </a:r>
            <a:endParaRPr lang="en-US" sz="2000" dirty="0">
              <a:ln>
                <a:solidFill>
                  <a:schemeClr val="bg1">
                    <a:alpha val="0"/>
                  </a:schemeClr>
                </a:solidFill>
              </a:ln>
              <a:solidFill>
                <a:srgbClr val="595959">
                  <a:alpha val="99000"/>
                </a:srgbClr>
              </a:solidFill>
            </a:endParaRPr>
          </a:p>
        </p:txBody>
      </p:sp>
      <p:sp>
        <p:nvSpPr>
          <p:cNvPr id="74" name="TextBox 73"/>
          <p:cNvSpPr txBox="1"/>
          <p:nvPr/>
        </p:nvSpPr>
        <p:spPr>
          <a:xfrm>
            <a:off x="7977886" y="5932687"/>
            <a:ext cx="1696042" cy="276999"/>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ln>
                  <a:solidFill>
                    <a:schemeClr val="bg1">
                      <a:alpha val="0"/>
                    </a:schemeClr>
                  </a:solidFill>
                </a:ln>
                <a:solidFill>
                  <a:srgbClr val="595959">
                    <a:alpha val="99000"/>
                  </a:srgbClr>
                </a:solidFill>
              </a:rPr>
              <a:t>Tables or Blobs</a:t>
            </a:r>
            <a:endParaRPr lang="en-US" sz="2000" dirty="0">
              <a:ln>
                <a:solidFill>
                  <a:schemeClr val="bg1">
                    <a:alpha val="0"/>
                  </a:schemeClr>
                </a:solidFill>
              </a:ln>
              <a:solidFill>
                <a:srgbClr val="595959">
                  <a:alpha val="99000"/>
                </a:srgbClr>
              </a:solidFill>
            </a:endParaRPr>
          </a:p>
        </p:txBody>
      </p:sp>
      <p:sp>
        <p:nvSpPr>
          <p:cNvPr id="75" name="TextBox 74"/>
          <p:cNvSpPr txBox="1"/>
          <p:nvPr/>
        </p:nvSpPr>
        <p:spPr>
          <a:xfrm>
            <a:off x="10407424" y="5932687"/>
            <a:ext cx="709361" cy="276999"/>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ln>
                  <a:solidFill>
                    <a:schemeClr val="bg1">
                      <a:alpha val="0"/>
                    </a:schemeClr>
                  </a:solidFill>
                </a:ln>
                <a:solidFill>
                  <a:srgbClr val="595959">
                    <a:alpha val="99000"/>
                  </a:srgbClr>
                </a:solidFill>
              </a:rPr>
              <a:t>BLOBs</a:t>
            </a:r>
            <a:endParaRPr lang="en-US" sz="20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334264570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476375"/>
            <a:ext cx="11158538" cy="45995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04513015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72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NZ" smtClean="0"/>
              <a:t>Worked Example</a:t>
            </a:r>
            <a:endParaRPr lang="en-US" dirty="0"/>
          </a:p>
        </p:txBody>
      </p:sp>
      <p:sp>
        <p:nvSpPr>
          <p:cNvPr id="4" name="Content Placeholder 3"/>
          <p:cNvSpPr>
            <a:spLocks noGrp="1"/>
          </p:cNvSpPr>
          <p:nvPr>
            <p:ph sz="quarter" idx="10"/>
          </p:nvPr>
        </p:nvSpPr>
        <p:spPr>
          <a:xfrm>
            <a:off x="684213" y="1463675"/>
            <a:ext cx="11155680" cy="4501232"/>
          </a:xfrm>
        </p:spPr>
        <p:txBody>
          <a:bodyPr/>
          <a:lstStyle/>
          <a:p>
            <a:r>
              <a:rPr lang="en-US" sz="4000" dirty="0" smtClean="0">
                <a:solidFill>
                  <a:schemeClr val="accent2">
                    <a:alpha val="99000"/>
                  </a:schemeClr>
                </a:solidFill>
                <a:latin typeface="Segoe UI Light" pitchFamily="34" charset="0"/>
              </a:rPr>
              <a:t>Searchable Data in Table Storage or SQL Azure</a:t>
            </a:r>
          </a:p>
          <a:p>
            <a:pPr marL="0" lvl="1">
              <a:spcBef>
                <a:spcPts val="0"/>
              </a:spcBef>
            </a:pPr>
            <a:r>
              <a:rPr lang="en-US" sz="2000" dirty="0" smtClean="0"/>
              <a:t>Indexed (SQL Azure)</a:t>
            </a:r>
          </a:p>
          <a:p>
            <a:pPr marL="0" lvl="1"/>
            <a:r>
              <a:rPr lang="en-US" sz="2000" dirty="0" smtClean="0"/>
              <a:t>No cost per query (SQL Azure)</a:t>
            </a:r>
          </a:p>
          <a:p>
            <a:pPr marL="0" lvl="1"/>
            <a:r>
              <a:rPr lang="en-US" sz="2000" dirty="0" smtClean="0"/>
              <a:t>Lower cost storage (Windows Azure Table Storage)</a:t>
            </a:r>
          </a:p>
          <a:p>
            <a:r>
              <a:rPr lang="en-US" sz="4000" dirty="0">
                <a:solidFill>
                  <a:schemeClr val="accent2">
                    <a:alpha val="99000"/>
                  </a:schemeClr>
                </a:solidFill>
                <a:latin typeface="Segoe UI Light" pitchFamily="34" charset="0"/>
              </a:rPr>
              <a:t>Thumbnails in Tables</a:t>
            </a:r>
          </a:p>
          <a:p>
            <a:pPr marL="0" lvl="1">
              <a:spcBef>
                <a:spcPts val="0"/>
              </a:spcBef>
            </a:pPr>
            <a:r>
              <a:rPr lang="en-US" sz="2000" dirty="0"/>
              <a:t>Binary Properties &lt; 64kb</a:t>
            </a:r>
          </a:p>
          <a:p>
            <a:pPr marL="0" lvl="1"/>
            <a:r>
              <a:rPr lang="en-US" sz="2000" dirty="0"/>
              <a:t>Batch queries saves transaction costs</a:t>
            </a:r>
          </a:p>
          <a:p>
            <a:r>
              <a:rPr lang="en-US" sz="4000" dirty="0">
                <a:solidFill>
                  <a:schemeClr val="accent2">
                    <a:alpha val="99000"/>
                  </a:schemeClr>
                </a:solidFill>
                <a:latin typeface="Segoe UI Light" pitchFamily="34" charset="0"/>
              </a:rPr>
              <a:t>Full Photos in Windows Azure Blob Storage</a:t>
            </a:r>
          </a:p>
          <a:p>
            <a:pPr marL="0" lvl="1">
              <a:spcBef>
                <a:spcPts val="0"/>
              </a:spcBef>
            </a:pPr>
            <a:r>
              <a:rPr lang="en-US" sz="2000" dirty="0"/>
              <a:t>Can handle large data</a:t>
            </a:r>
          </a:p>
          <a:p>
            <a:pPr marL="0" lvl="1"/>
            <a:r>
              <a:rPr lang="en-US" sz="2000" dirty="0"/>
              <a:t>Can stream full sized files direct back to HTTP client via CDN if needed</a:t>
            </a:r>
          </a:p>
        </p:txBody>
      </p:sp>
    </p:spTree>
    <p:extLst>
      <p:ext uri="{BB962C8B-B14F-4D97-AF65-F5344CB8AC3E}">
        <p14:creationId xmlns:p14="http://schemas.microsoft.com/office/powerpoint/2010/main" val="142601332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82050824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4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3" name="Text Placeholder 2"/>
          <p:cNvSpPr>
            <a:spLocks noGrp="1"/>
          </p:cNvSpPr>
          <p:nvPr>
            <p:ph type="body" sz="quarter" idx="10"/>
          </p:nvPr>
        </p:nvSpPr>
        <p:spPr>
          <a:xfrm>
            <a:off x="516572" y="1920240"/>
            <a:ext cx="11155680" cy="2708434"/>
          </a:xfrm>
        </p:spPr>
        <p:txBody>
          <a:bodyPr/>
          <a:lstStyle/>
          <a:p>
            <a:r>
              <a:rPr lang="en-US" dirty="0"/>
              <a:t>Non-Relational Data </a:t>
            </a:r>
            <a:r>
              <a:rPr lang="en-US" dirty="0" smtClean="0"/>
              <a:t>Modeling</a:t>
            </a:r>
            <a:endParaRPr lang="en-US" dirty="0"/>
          </a:p>
        </p:txBody>
      </p:sp>
    </p:spTree>
    <p:extLst>
      <p:ext uri="{BB962C8B-B14F-4D97-AF65-F5344CB8AC3E}">
        <p14:creationId xmlns:p14="http://schemas.microsoft.com/office/powerpoint/2010/main" val="386042902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463675"/>
            <a:ext cx="11158538" cy="45995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Rectangle 6"/>
          <p:cNvSpPr/>
          <p:nvPr/>
        </p:nvSpPr>
        <p:spPr bwMode="auto">
          <a:xfrm>
            <a:off x="827957" y="1695449"/>
            <a:ext cx="2468880" cy="410445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TextBox 7"/>
          <p:cNvSpPr txBox="1"/>
          <p:nvPr/>
        </p:nvSpPr>
        <p:spPr>
          <a:xfrm>
            <a:off x="949084" y="1821893"/>
            <a:ext cx="2081499" cy="886397"/>
          </a:xfrm>
          <a:prstGeom prst="rect">
            <a:avLst/>
          </a:prstGeom>
          <a:noFill/>
        </p:spPr>
        <p:txBody>
          <a:bodyPr wrap="square" lIns="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Storage is cheap</a:t>
            </a: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4885999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7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smtClean="0"/>
              <a:t>Tables != RDBMS</a:t>
            </a:r>
            <a:endParaRPr lang="en-US" dirty="0"/>
          </a:p>
        </p:txBody>
      </p:sp>
      <p:sp>
        <p:nvSpPr>
          <p:cNvPr id="14" name="Rectangle 13"/>
          <p:cNvSpPr/>
          <p:nvPr/>
        </p:nvSpPr>
        <p:spPr bwMode="auto">
          <a:xfrm>
            <a:off x="3512885" y="1695450"/>
            <a:ext cx="2468880" cy="410445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 name="Rectangle 14"/>
          <p:cNvSpPr/>
          <p:nvPr/>
        </p:nvSpPr>
        <p:spPr bwMode="auto">
          <a:xfrm>
            <a:off x="6197813" y="1695449"/>
            <a:ext cx="2468880" cy="410445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TextBox 9"/>
          <p:cNvSpPr txBox="1"/>
          <p:nvPr/>
        </p:nvSpPr>
        <p:spPr>
          <a:xfrm>
            <a:off x="3632604" y="1821893"/>
            <a:ext cx="2193430" cy="2215991"/>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bg1">
                    <a:alpha val="99000"/>
                  </a:schemeClr>
                </a:solidFill>
                <a:latin typeface="Segoe UI Light" pitchFamily="34" charset="0"/>
              </a:rPr>
              <a:t>Cross partition queries are resource intensive</a:t>
            </a:r>
            <a:endParaRPr lang="en-US" sz="3200" dirty="0">
              <a:solidFill>
                <a:schemeClr val="bg1">
                  <a:alpha val="99000"/>
                </a:schemeClr>
              </a:solidFill>
              <a:latin typeface="Segoe UI Light" pitchFamily="34" charset="0"/>
            </a:endParaRPr>
          </a:p>
        </p:txBody>
      </p:sp>
      <p:sp>
        <p:nvSpPr>
          <p:cNvPr id="16" name="Rectangle 15"/>
          <p:cNvSpPr/>
          <p:nvPr/>
        </p:nvSpPr>
        <p:spPr bwMode="auto">
          <a:xfrm>
            <a:off x="8882742" y="1695450"/>
            <a:ext cx="2468880" cy="41044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TextBox 16"/>
          <p:cNvSpPr txBox="1"/>
          <p:nvPr/>
        </p:nvSpPr>
        <p:spPr>
          <a:xfrm>
            <a:off x="6335538" y="1821893"/>
            <a:ext cx="2193430" cy="3102388"/>
          </a:xfrm>
          <a:prstGeom prst="rect">
            <a:avLst/>
          </a:prstGeom>
          <a:noFill/>
        </p:spPr>
        <p:txBody>
          <a:bodyPr wrap="square" lIns="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Aggressive data duplication can save money </a:t>
            </a:r>
            <a:r>
              <a:rPr lang="en-US" sz="3200" dirty="0" smtClean="0">
                <a:solidFill>
                  <a:schemeClr val="bg1">
                    <a:alpha val="99000"/>
                  </a:schemeClr>
                </a:solidFill>
                <a:latin typeface="Segoe UI Light" pitchFamily="34" charset="0"/>
              </a:rPr>
              <a:t/>
            </a:r>
            <a:br>
              <a:rPr lang="en-US" sz="3200" dirty="0" smtClean="0">
                <a:solidFill>
                  <a:schemeClr val="bg1">
                    <a:alpha val="99000"/>
                  </a:schemeClr>
                </a:solidFill>
                <a:latin typeface="Segoe UI Light" pitchFamily="34" charset="0"/>
              </a:rPr>
            </a:br>
            <a:r>
              <a:rPr lang="en-US" sz="3200" dirty="0" smtClean="0">
                <a:solidFill>
                  <a:schemeClr val="bg1">
                    <a:alpha val="99000"/>
                  </a:schemeClr>
                </a:solidFill>
                <a:latin typeface="Segoe UI Light" pitchFamily="34" charset="0"/>
              </a:rPr>
              <a:t>and </a:t>
            </a:r>
            <a:r>
              <a:rPr lang="en-US" sz="3200" dirty="0">
                <a:solidFill>
                  <a:schemeClr val="bg1">
                    <a:alpha val="99000"/>
                  </a:schemeClr>
                </a:solidFill>
                <a:latin typeface="Segoe UI Light" pitchFamily="34" charset="0"/>
              </a:rPr>
              <a:t>boost performance</a:t>
            </a:r>
          </a:p>
        </p:txBody>
      </p:sp>
      <p:sp>
        <p:nvSpPr>
          <p:cNvPr id="18" name="TextBox 17"/>
          <p:cNvSpPr txBox="1"/>
          <p:nvPr/>
        </p:nvSpPr>
        <p:spPr>
          <a:xfrm>
            <a:off x="9020467" y="1821892"/>
            <a:ext cx="2193430" cy="2215991"/>
          </a:xfrm>
          <a:prstGeom prst="rect">
            <a:avLst/>
          </a:prstGeom>
          <a:noFill/>
        </p:spPr>
        <p:txBody>
          <a:bodyPr wrap="square" lIns="0" tIns="0" rIns="0" bIns="0" rtlCol="0">
            <a:spAutoFit/>
          </a:bodyPr>
          <a:lstStyle/>
          <a:p>
            <a:pPr>
              <a:lnSpc>
                <a:spcPct val="90000"/>
              </a:lnSpc>
              <a:spcBef>
                <a:spcPct val="20000"/>
              </a:spcBef>
              <a:buSzPct val="80000"/>
            </a:pPr>
            <a:r>
              <a:rPr lang="en-US" sz="3200" b="1" dirty="0">
                <a:solidFill>
                  <a:schemeClr val="bg1">
                    <a:alpha val="99000"/>
                  </a:schemeClr>
                </a:solidFill>
                <a:latin typeface="Segoe UI Light" pitchFamily="34" charset="0"/>
              </a:rPr>
              <a:t>Goal: </a:t>
            </a:r>
            <a:r>
              <a:rPr lang="en-US" sz="3200" dirty="0">
                <a:solidFill>
                  <a:schemeClr val="bg1">
                    <a:alpha val="99000"/>
                  </a:schemeClr>
                </a:solidFill>
                <a:latin typeface="Segoe UI Light" pitchFamily="34" charset="0"/>
              </a:rPr>
              <a:t>To be able to include Partition Key in all queries</a:t>
            </a:r>
          </a:p>
        </p:txBody>
      </p:sp>
    </p:spTree>
    <p:extLst>
      <p:ext uri="{BB962C8B-B14F-4D97-AF65-F5344CB8AC3E}">
        <p14:creationId xmlns:p14="http://schemas.microsoft.com/office/powerpoint/2010/main" val="355273143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37087925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80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a:t>E.g. Tweet Storage</a:t>
            </a:r>
          </a:p>
        </p:txBody>
      </p:sp>
      <p:graphicFrame>
        <p:nvGraphicFramePr>
          <p:cNvPr id="9" name="Table 8"/>
          <p:cNvGraphicFramePr>
            <a:graphicFrameLocks noGrp="1"/>
          </p:cNvGraphicFramePr>
          <p:nvPr>
            <p:extLst>
              <p:ext uri="{D42A27DB-BD31-4B8C-83A1-F6EECF244321}">
                <p14:modId xmlns:p14="http://schemas.microsoft.com/office/powerpoint/2010/main" val="3385646398"/>
              </p:ext>
            </p:extLst>
          </p:nvPr>
        </p:nvGraphicFramePr>
        <p:xfrm>
          <a:off x="519113" y="1970088"/>
          <a:ext cx="4145915" cy="2712720"/>
        </p:xfrm>
        <a:graphic>
          <a:graphicData uri="http://schemas.openxmlformats.org/drawingml/2006/table">
            <a:tbl>
              <a:tblPr firstRow="1" bandRow="1">
                <a:tableStyleId>{7DF18680-E054-41AD-8BC1-D1AEF772440D}</a:tableStyleId>
              </a:tblPr>
              <a:tblGrid>
                <a:gridCol w="4145915"/>
              </a:tblGrid>
              <a:tr h="457200">
                <a:tc>
                  <a:txBody>
                    <a:bodyPr/>
                    <a:lstStyle/>
                    <a:p>
                      <a:pPr algn="l"/>
                      <a:r>
                        <a:rPr lang="en-NZ" sz="2800" b="0" dirty="0" smtClean="0">
                          <a:ln>
                            <a:solidFill>
                              <a:schemeClr val="bg1">
                                <a:alpha val="0"/>
                              </a:schemeClr>
                            </a:solidFill>
                          </a:ln>
                          <a:solidFill>
                            <a:schemeClr val="lt1">
                              <a:alpha val="99000"/>
                            </a:schemeClr>
                          </a:solidFill>
                        </a:rPr>
                        <a:t>Tweet</a:t>
                      </a:r>
                      <a:endParaRPr lang="en-NZ" sz="2800" b="0" dirty="0">
                        <a:ln>
                          <a:solidFill>
                            <a:schemeClr val="bg1">
                              <a:alpha val="0"/>
                            </a:schemeClr>
                          </a:solidFill>
                        </a:ln>
                        <a:solidFill>
                          <a:schemeClr val="lt1">
                            <a:alpha val="99000"/>
                          </a:schemeClr>
                        </a:solidFill>
                      </a:endParaRPr>
                    </a:p>
                  </a:txBody>
                  <a:tcPr marL="365760" marR="121888">
                    <a:lnB w="28575" cap="flat" cmpd="sng" algn="ctr">
                      <a:solidFill>
                        <a:schemeClr val="bg1"/>
                      </a:solidFill>
                      <a:prstDash val="solid"/>
                      <a:round/>
                      <a:headEnd type="none" w="med" len="med"/>
                      <a:tailEnd type="none" w="med" len="med"/>
                    </a:lnB>
                    <a:solidFill>
                      <a:schemeClr val="accent4"/>
                    </a:solidFill>
                  </a:tcPr>
                </a:tc>
              </a:tr>
              <a:tr h="548640">
                <a:tc>
                  <a:txBody>
                    <a:bodyPr/>
                    <a:lstStyle/>
                    <a:p>
                      <a:pPr algn="l"/>
                      <a:r>
                        <a:rPr lang="en-NZ" sz="2400" dirty="0" smtClean="0">
                          <a:ln>
                            <a:solidFill>
                              <a:schemeClr val="bg1">
                                <a:alpha val="0"/>
                              </a:schemeClr>
                            </a:solidFill>
                          </a:ln>
                          <a:solidFill>
                            <a:srgbClr val="595959">
                              <a:alpha val="99000"/>
                            </a:srgbClr>
                          </a:solidFill>
                        </a:rPr>
                        <a:t>TweetID</a:t>
                      </a:r>
                      <a:endParaRPr lang="en-NZ" sz="2400" dirty="0">
                        <a:ln>
                          <a:solidFill>
                            <a:schemeClr val="bg1">
                              <a:alpha val="0"/>
                            </a:schemeClr>
                          </a:solidFill>
                        </a:ln>
                        <a:solidFill>
                          <a:srgbClr val="595959">
                            <a:alpha val="99000"/>
                          </a:srgbClr>
                        </a:solidFill>
                      </a:endParaRPr>
                    </a:p>
                  </a:txBody>
                  <a:tcPr marL="365760"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r h="548640">
                <a:tc>
                  <a:txBody>
                    <a:bodyPr/>
                    <a:lstStyle/>
                    <a:p>
                      <a:pPr algn="l"/>
                      <a:r>
                        <a:rPr lang="en-NZ" sz="2400" dirty="0" smtClean="0">
                          <a:ln>
                            <a:solidFill>
                              <a:schemeClr val="bg1">
                                <a:alpha val="0"/>
                              </a:schemeClr>
                            </a:solidFill>
                          </a:ln>
                          <a:solidFill>
                            <a:srgbClr val="595959">
                              <a:alpha val="99000"/>
                            </a:srgbClr>
                          </a:solidFill>
                        </a:rPr>
                        <a:t>UserID</a:t>
                      </a:r>
                      <a:endParaRPr lang="en-NZ" sz="2400" dirty="0">
                        <a:ln>
                          <a:solidFill>
                            <a:schemeClr val="bg1">
                              <a:alpha val="0"/>
                            </a:schemeClr>
                          </a:solidFill>
                        </a:ln>
                        <a:solidFill>
                          <a:srgbClr val="595959">
                            <a:alpha val="99000"/>
                          </a:srgbClr>
                        </a:solidFill>
                      </a:endParaRPr>
                    </a:p>
                  </a:txBody>
                  <a:tcPr marL="365760"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r h="548640">
                <a:tc>
                  <a:txBody>
                    <a:bodyPr/>
                    <a:lstStyle/>
                    <a:p>
                      <a:pPr algn="l"/>
                      <a:r>
                        <a:rPr lang="en-NZ" sz="2400" dirty="0" smtClean="0">
                          <a:ln>
                            <a:solidFill>
                              <a:schemeClr val="bg1">
                                <a:alpha val="0"/>
                              </a:schemeClr>
                            </a:solidFill>
                          </a:ln>
                          <a:solidFill>
                            <a:srgbClr val="595959">
                              <a:alpha val="99000"/>
                            </a:srgbClr>
                          </a:solidFill>
                        </a:rPr>
                        <a:t>DateTimeStamp</a:t>
                      </a:r>
                    </a:p>
                  </a:txBody>
                  <a:tcPr marL="365760"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r h="548640">
                <a:tc>
                  <a:txBody>
                    <a:bodyPr/>
                    <a:lstStyle/>
                    <a:p>
                      <a:pPr algn="l"/>
                      <a:r>
                        <a:rPr lang="en-NZ" sz="2400" dirty="0" smtClean="0">
                          <a:ln>
                            <a:solidFill>
                              <a:schemeClr val="bg1">
                                <a:alpha val="0"/>
                              </a:schemeClr>
                            </a:solidFill>
                          </a:ln>
                          <a:solidFill>
                            <a:srgbClr val="595959">
                              <a:alpha val="99000"/>
                            </a:srgbClr>
                          </a:solidFill>
                        </a:rPr>
                        <a:t>Message</a:t>
                      </a:r>
                      <a:endParaRPr lang="en-NZ" sz="2400" dirty="0">
                        <a:ln>
                          <a:solidFill>
                            <a:schemeClr val="bg1">
                              <a:alpha val="0"/>
                            </a:schemeClr>
                          </a:solidFill>
                        </a:ln>
                        <a:solidFill>
                          <a:srgbClr val="595959">
                            <a:alpha val="99000"/>
                          </a:srgbClr>
                        </a:solidFill>
                      </a:endParaRPr>
                    </a:p>
                  </a:txBody>
                  <a:tcPr marL="365760"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bl>
          </a:graphicData>
        </a:graphic>
      </p:graphicFrame>
      <p:sp>
        <p:nvSpPr>
          <p:cNvPr id="5" name="Rectangle 4"/>
          <p:cNvSpPr/>
          <p:nvPr/>
        </p:nvSpPr>
        <p:spPr bwMode="auto">
          <a:xfrm>
            <a:off x="4807131" y="1970088"/>
            <a:ext cx="6860994" cy="27033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60" tIns="45718" rIns="91436" bIns="45718" numCol="1" rtlCol="0" anchor="ctr" anchorCtr="0" compatLnSpc="1">
            <a:prstTxWarp prst="textNoShape">
              <a:avLst/>
            </a:prstTxWarp>
          </a:bodyPr>
          <a:lstStyle/>
          <a:p>
            <a:r>
              <a:rPr lang="en-US" sz="2800" dirty="0">
                <a:solidFill>
                  <a:schemeClr val="lt1">
                    <a:alpha val="99000"/>
                  </a:schemeClr>
                </a:solidFill>
              </a:rPr>
              <a:t>With an RDBMS you’d probably start something like </a:t>
            </a:r>
            <a:r>
              <a:rPr lang="en-US" sz="2800" dirty="0" smtClean="0">
                <a:solidFill>
                  <a:schemeClr val="lt1">
                    <a:alpha val="99000"/>
                  </a:schemeClr>
                </a:solidFill>
              </a:rPr>
              <a:t>this:</a:t>
            </a:r>
            <a:endParaRPr lang="en-US" sz="2800" dirty="0">
              <a:solidFill>
                <a:schemeClr val="lt1">
                  <a:alpha val="99000"/>
                </a:schemeClr>
              </a:solidFill>
            </a:endParaRPr>
          </a:p>
          <a:p>
            <a:r>
              <a:rPr lang="en-US" sz="2800" dirty="0">
                <a:solidFill>
                  <a:schemeClr val="lt1">
                    <a:alpha val="99000"/>
                  </a:schemeClr>
                </a:solidFill>
              </a:rPr>
              <a:t>SELECT * FROM Tweet WHERE </a:t>
            </a:r>
            <a:r>
              <a:rPr lang="en-US" sz="2800" dirty="0" smtClean="0">
                <a:solidFill>
                  <a:schemeClr val="lt1">
                    <a:alpha val="99000"/>
                  </a:schemeClr>
                </a:solidFill>
              </a:rPr>
              <a:t/>
            </a:r>
            <a:br>
              <a:rPr lang="en-US" sz="2800" dirty="0" smtClean="0">
                <a:solidFill>
                  <a:schemeClr val="lt1">
                    <a:alpha val="99000"/>
                  </a:schemeClr>
                </a:solidFill>
              </a:rPr>
            </a:br>
            <a:r>
              <a:rPr lang="en-US" sz="2800" dirty="0" smtClean="0">
                <a:solidFill>
                  <a:schemeClr val="lt1">
                    <a:alpha val="99000"/>
                  </a:schemeClr>
                </a:solidFill>
              </a:rPr>
              <a:t>Message </a:t>
            </a:r>
            <a:r>
              <a:rPr lang="en-US" sz="2800" dirty="0">
                <a:solidFill>
                  <a:schemeClr val="lt1">
                    <a:alpha val="99000"/>
                  </a:schemeClr>
                </a:solidFill>
              </a:rPr>
              <a:t>Like %</a:t>
            </a:r>
            <a:r>
              <a:rPr lang="en-US" sz="2800" dirty="0" err="1">
                <a:solidFill>
                  <a:schemeClr val="lt1">
                    <a:alpha val="99000"/>
                  </a:schemeClr>
                </a:solidFill>
              </a:rPr>
              <a:t>SearchTerm</a:t>
            </a:r>
            <a:r>
              <a:rPr lang="en-US" sz="2800" dirty="0">
                <a:solidFill>
                  <a:schemeClr val="lt1">
                    <a:alpha val="99000"/>
                  </a:schemeClr>
                </a:solidFill>
              </a:rPr>
              <a:t>%</a:t>
            </a:r>
          </a:p>
        </p:txBody>
      </p:sp>
    </p:spTree>
    <p:extLst>
      <p:ext uri="{BB962C8B-B14F-4D97-AF65-F5344CB8AC3E}">
        <p14:creationId xmlns:p14="http://schemas.microsoft.com/office/powerpoint/2010/main" val="39382677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3803" y="1791833"/>
            <a:ext cx="8361145" cy="4493538"/>
          </a:xfrm>
        </p:spPr>
        <p:txBody>
          <a:bodyPr/>
          <a:lstStyle/>
          <a:p>
            <a:r>
              <a:rPr lang="en-US" sz="4000" dirty="0" smtClean="0"/>
              <a:t>Partitioning</a:t>
            </a:r>
          </a:p>
          <a:p>
            <a:r>
              <a:rPr lang="en-US" sz="4000" dirty="0" smtClean="0"/>
              <a:t>Horizontal Partitioning</a:t>
            </a:r>
          </a:p>
          <a:p>
            <a:r>
              <a:rPr lang="en-US" sz="4000" dirty="0" smtClean="0"/>
              <a:t>Vertical Partitioning</a:t>
            </a:r>
          </a:p>
          <a:p>
            <a:r>
              <a:rPr lang="en-US" sz="4000" dirty="0" smtClean="0"/>
              <a:t>Non-Relational Data Modeling</a:t>
            </a:r>
          </a:p>
          <a:p>
            <a:r>
              <a:rPr lang="en-US" sz="4000" dirty="0" smtClean="0"/>
              <a:t>Upgrade Scenarios for the Data Tier</a:t>
            </a:r>
            <a:endParaRPr lang="en-US" sz="4000" dirty="0"/>
          </a:p>
        </p:txBody>
      </p:sp>
    </p:spTree>
    <p:extLst>
      <p:ext uri="{BB962C8B-B14F-4D97-AF65-F5344CB8AC3E}">
        <p14:creationId xmlns:p14="http://schemas.microsoft.com/office/powerpoint/2010/main" val="313141459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24990043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282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51" name="Rectangle 50"/>
          <p:cNvSpPr/>
          <p:nvPr/>
        </p:nvSpPr>
        <p:spPr bwMode="auto">
          <a:xfrm>
            <a:off x="516572" y="1463675"/>
            <a:ext cx="11155680" cy="8223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3" name="Title 2"/>
          <p:cNvSpPr>
            <a:spLocks noGrp="1"/>
          </p:cNvSpPr>
          <p:nvPr>
            <p:ph type="title"/>
          </p:nvPr>
        </p:nvSpPr>
        <p:spPr>
          <a:xfrm>
            <a:off x="519112" y="228600"/>
            <a:ext cx="11149013" cy="747897"/>
          </a:xfrm>
        </p:spPr>
        <p:txBody>
          <a:bodyPr/>
          <a:lstStyle/>
          <a:p>
            <a:r>
              <a:rPr lang="en-US" dirty="0"/>
              <a:t>E.g. Tweet Storage</a:t>
            </a:r>
          </a:p>
        </p:txBody>
      </p:sp>
      <p:sp>
        <p:nvSpPr>
          <p:cNvPr id="4" name="Content Placeholder 3"/>
          <p:cNvSpPr>
            <a:spLocks noGrp="1"/>
          </p:cNvSpPr>
          <p:nvPr>
            <p:ph sz="quarter" idx="10"/>
          </p:nvPr>
        </p:nvSpPr>
        <p:spPr>
          <a:xfrm>
            <a:off x="519113" y="1509395"/>
            <a:ext cx="11155680" cy="738664"/>
          </a:xfrm>
        </p:spPr>
        <p:txBody>
          <a:bodyPr/>
          <a:lstStyle/>
          <a:p>
            <a:pPr algn="ctr"/>
            <a:r>
              <a:rPr lang="en-US" sz="2400" dirty="0">
                <a:solidFill>
                  <a:schemeClr val="bg1"/>
                </a:solidFill>
              </a:rPr>
              <a:t>You’d soon realize that LIKE isn’t so wonderful. </a:t>
            </a:r>
            <a:br>
              <a:rPr lang="en-US" sz="2400" dirty="0">
                <a:solidFill>
                  <a:schemeClr val="bg1"/>
                </a:solidFill>
              </a:rPr>
            </a:br>
            <a:r>
              <a:rPr lang="en-US" sz="2400" dirty="0">
                <a:solidFill>
                  <a:schemeClr val="bg1"/>
                </a:solidFill>
              </a:rPr>
              <a:t>You’d do a little </a:t>
            </a:r>
            <a:r>
              <a:rPr lang="en-US" sz="2400" dirty="0" smtClean="0">
                <a:solidFill>
                  <a:schemeClr val="bg1"/>
                </a:solidFill>
              </a:rPr>
              <a:t>normalization</a:t>
            </a:r>
            <a:endParaRPr lang="en-US" sz="2400"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230498038"/>
              </p:ext>
            </p:extLst>
          </p:nvPr>
        </p:nvGraphicFramePr>
        <p:xfrm>
          <a:off x="507003" y="2459704"/>
          <a:ext cx="2743200" cy="1249680"/>
        </p:xfrm>
        <a:graphic>
          <a:graphicData uri="http://schemas.openxmlformats.org/drawingml/2006/table">
            <a:tbl>
              <a:tblPr firstRow="1" bandRow="1">
                <a:tableStyleId>{7DF18680-E054-41AD-8BC1-D1AEF772440D}</a:tableStyleId>
              </a:tblPr>
              <a:tblGrid>
                <a:gridCol w="2743200"/>
              </a:tblGrid>
              <a:tr h="0">
                <a:tc>
                  <a:txBody>
                    <a:bodyPr/>
                    <a:lstStyle/>
                    <a:p>
                      <a:r>
                        <a:rPr lang="en-NZ" sz="2400" b="0" dirty="0" smtClean="0">
                          <a:ln>
                            <a:solidFill>
                              <a:schemeClr val="bg1">
                                <a:alpha val="0"/>
                              </a:schemeClr>
                            </a:solidFill>
                          </a:ln>
                          <a:solidFill>
                            <a:schemeClr val="lt1">
                              <a:alpha val="99000"/>
                            </a:schemeClr>
                          </a:solidFill>
                        </a:rPr>
                        <a:t>Tweet</a:t>
                      </a:r>
                      <a:endParaRPr lang="en-NZ" sz="2400" b="0" dirty="0">
                        <a:ln>
                          <a:solidFill>
                            <a:schemeClr val="bg1">
                              <a:alpha val="0"/>
                            </a:schemeClr>
                          </a:solidFill>
                        </a:ln>
                        <a:solidFill>
                          <a:schemeClr val="lt1">
                            <a:alpha val="99000"/>
                          </a:scheme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0">
                <a:tc>
                  <a:txBody>
                    <a:bodyPr/>
                    <a:lstStyle/>
                    <a:p>
                      <a:r>
                        <a:rPr lang="en-NZ" sz="2000" dirty="0" smtClean="0">
                          <a:ln>
                            <a:solidFill>
                              <a:schemeClr val="bg1">
                                <a:alpha val="0"/>
                              </a:schemeClr>
                            </a:solidFill>
                          </a:ln>
                          <a:solidFill>
                            <a:srgbClr val="595959">
                              <a:alpha val="99000"/>
                            </a:srgbClr>
                          </a:solidFill>
                        </a:rPr>
                        <a:t>…</a:t>
                      </a:r>
                      <a:endParaRPr lang="en-NZ" sz="2000" dirty="0">
                        <a:ln>
                          <a:solidFill>
                            <a:schemeClr val="bg1">
                              <a:alpha val="0"/>
                            </a:schemeClr>
                          </a:solidFill>
                        </a:ln>
                        <a:solidFill>
                          <a:srgbClr val="595959">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r h="0">
                <a:tc>
                  <a:txBody>
                    <a:bodyPr/>
                    <a:lstStyle/>
                    <a:p>
                      <a:r>
                        <a:rPr lang="en-NZ" sz="2000" dirty="0" smtClean="0">
                          <a:ln>
                            <a:solidFill>
                              <a:schemeClr val="bg1">
                                <a:alpha val="0"/>
                              </a:schemeClr>
                            </a:solidFill>
                          </a:ln>
                          <a:solidFill>
                            <a:srgbClr val="595959">
                              <a:alpha val="99000"/>
                            </a:srgbClr>
                          </a:solidFill>
                        </a:rPr>
                        <a:t>Message</a:t>
                      </a:r>
                      <a:endParaRPr lang="en-NZ" sz="2000" dirty="0">
                        <a:ln>
                          <a:solidFill>
                            <a:schemeClr val="bg1">
                              <a:alpha val="0"/>
                            </a:schemeClr>
                          </a:solidFill>
                        </a:ln>
                        <a:solidFill>
                          <a:srgbClr val="595959">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6551584"/>
              </p:ext>
            </p:extLst>
          </p:nvPr>
        </p:nvGraphicFramePr>
        <p:xfrm>
          <a:off x="4719297" y="2459704"/>
          <a:ext cx="2743200" cy="1249680"/>
        </p:xfrm>
        <a:graphic>
          <a:graphicData uri="http://schemas.openxmlformats.org/drawingml/2006/table">
            <a:tbl>
              <a:tblPr firstRow="1" bandRow="1">
                <a:tableStyleId>{7DF18680-E054-41AD-8BC1-D1AEF772440D}</a:tableStyleId>
              </a:tblPr>
              <a:tblGrid>
                <a:gridCol w="2743200"/>
              </a:tblGrid>
              <a:tr h="0">
                <a:tc>
                  <a:txBody>
                    <a:bodyPr/>
                    <a:lstStyle/>
                    <a:p>
                      <a:pPr marL="0" algn="l" defTabSz="914363" rtl="0" eaLnBrk="1" latinLnBrk="0" hangingPunct="1"/>
                      <a:r>
                        <a:rPr lang="en-NZ" sz="2400" b="0" kern="1200" dirty="0" smtClean="0">
                          <a:ln>
                            <a:solidFill>
                              <a:schemeClr val="bg1">
                                <a:alpha val="0"/>
                              </a:schemeClr>
                            </a:solidFill>
                          </a:ln>
                          <a:solidFill>
                            <a:schemeClr val="bg1">
                              <a:alpha val="99000"/>
                            </a:schemeClr>
                          </a:solidFill>
                          <a:latin typeface="+mn-lt"/>
                          <a:ea typeface="+mn-ea"/>
                          <a:cs typeface="+mn-cs"/>
                        </a:rPr>
                        <a:t>TweetWord</a:t>
                      </a:r>
                      <a:endParaRPr lang="en-NZ" sz="2400" b="0" kern="1200" dirty="0">
                        <a:ln>
                          <a:solidFill>
                            <a:schemeClr val="bg1">
                              <a:alpha val="0"/>
                            </a:schemeClr>
                          </a:solidFill>
                        </a:ln>
                        <a:solidFill>
                          <a:schemeClr val="bg1">
                            <a:alpha val="99000"/>
                          </a:schemeClr>
                        </a:solidFill>
                        <a:latin typeface="+mn-lt"/>
                        <a:ea typeface="+mn-ea"/>
                        <a:cs typeface="+mn-cs"/>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0">
                <a:tc>
                  <a:txBody>
                    <a:bodyPr/>
                    <a:lstStyle/>
                    <a:p>
                      <a:pPr marL="0" algn="l" defTabSz="914363" rtl="0" eaLnBrk="1" latinLnBrk="0" hangingPunct="1"/>
                      <a:r>
                        <a:rPr lang="en-NZ" sz="2000" kern="1200" dirty="0" smtClean="0">
                          <a:ln>
                            <a:solidFill>
                              <a:schemeClr val="bg1">
                                <a:alpha val="0"/>
                              </a:schemeClr>
                            </a:solidFill>
                          </a:ln>
                          <a:solidFill>
                            <a:srgbClr val="595959">
                              <a:alpha val="99000"/>
                            </a:srgbClr>
                          </a:solidFill>
                          <a:latin typeface="+mn-lt"/>
                          <a:ea typeface="+mn-ea"/>
                          <a:cs typeface="+mn-cs"/>
                        </a:rPr>
                        <a:t>TweetID</a:t>
                      </a:r>
                      <a:endParaRPr lang="en-NZ" sz="2000" kern="1200" dirty="0">
                        <a:ln>
                          <a:solidFill>
                            <a:schemeClr val="bg1">
                              <a:alpha val="0"/>
                            </a:schemeClr>
                          </a:solidFill>
                        </a:ln>
                        <a:solidFill>
                          <a:srgbClr val="595959">
                            <a:alpha val="99000"/>
                          </a:srgbClr>
                        </a:solidFill>
                        <a:latin typeface="+mn-lt"/>
                        <a:ea typeface="+mn-ea"/>
                        <a:cs typeface="+mn-cs"/>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r h="0">
                <a:tc>
                  <a:txBody>
                    <a:bodyPr/>
                    <a:lstStyle/>
                    <a:p>
                      <a:pPr marL="0" algn="l" defTabSz="914363" rtl="0" eaLnBrk="1" latinLnBrk="0" hangingPunct="1"/>
                      <a:r>
                        <a:rPr lang="en-NZ" sz="2000" kern="1200" dirty="0" smtClean="0">
                          <a:ln>
                            <a:solidFill>
                              <a:schemeClr val="bg1">
                                <a:alpha val="0"/>
                              </a:schemeClr>
                            </a:solidFill>
                          </a:ln>
                          <a:solidFill>
                            <a:srgbClr val="595959">
                              <a:alpha val="99000"/>
                            </a:srgbClr>
                          </a:solidFill>
                          <a:latin typeface="+mn-lt"/>
                          <a:ea typeface="+mn-ea"/>
                          <a:cs typeface="+mn-cs"/>
                        </a:rPr>
                        <a:t>WordID</a:t>
                      </a:r>
                      <a:endParaRPr lang="en-NZ" sz="2000" kern="1200" dirty="0">
                        <a:ln>
                          <a:solidFill>
                            <a:schemeClr val="bg1">
                              <a:alpha val="0"/>
                            </a:schemeClr>
                          </a:solidFill>
                        </a:ln>
                        <a:solidFill>
                          <a:srgbClr val="595959">
                            <a:alpha val="99000"/>
                          </a:srgbClr>
                        </a:solidFill>
                        <a:latin typeface="+mn-lt"/>
                        <a:ea typeface="+mn-ea"/>
                        <a:cs typeface="+mn-cs"/>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74663595"/>
              </p:ext>
            </p:extLst>
          </p:nvPr>
        </p:nvGraphicFramePr>
        <p:xfrm>
          <a:off x="8931593" y="2459704"/>
          <a:ext cx="2743200" cy="1249680"/>
        </p:xfrm>
        <a:graphic>
          <a:graphicData uri="http://schemas.openxmlformats.org/drawingml/2006/table">
            <a:tbl>
              <a:tblPr firstRow="1" bandRow="1">
                <a:tableStyleId>{7DF18680-E054-41AD-8BC1-D1AEF772440D}</a:tableStyleId>
              </a:tblPr>
              <a:tblGrid>
                <a:gridCol w="2743200"/>
              </a:tblGrid>
              <a:tr h="131571">
                <a:tc>
                  <a:txBody>
                    <a:bodyPr/>
                    <a:lstStyle/>
                    <a:p>
                      <a:r>
                        <a:rPr lang="en-NZ" sz="2400" b="0" dirty="0" smtClean="0">
                          <a:ln>
                            <a:solidFill>
                              <a:schemeClr val="bg1">
                                <a:alpha val="0"/>
                              </a:schemeClr>
                            </a:solidFill>
                          </a:ln>
                          <a:solidFill>
                            <a:schemeClr val="lt1">
                              <a:alpha val="99000"/>
                            </a:schemeClr>
                          </a:solidFill>
                        </a:rPr>
                        <a:t>Word</a:t>
                      </a:r>
                      <a:endParaRPr lang="en-NZ" sz="2400" b="0" dirty="0">
                        <a:ln>
                          <a:solidFill>
                            <a:schemeClr val="bg1">
                              <a:alpha val="0"/>
                            </a:schemeClr>
                          </a:solidFill>
                        </a:ln>
                        <a:solidFill>
                          <a:schemeClr val="lt1">
                            <a:alpha val="99000"/>
                          </a:scheme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0">
                <a:tc>
                  <a:txBody>
                    <a:bodyPr/>
                    <a:lstStyle/>
                    <a:p>
                      <a:pPr marL="0" algn="l" defTabSz="914363" rtl="0" eaLnBrk="1" latinLnBrk="0" hangingPunct="1"/>
                      <a:r>
                        <a:rPr lang="en-NZ" sz="2000" kern="1200" dirty="0" err="1" smtClean="0">
                          <a:ln>
                            <a:solidFill>
                              <a:schemeClr val="bg1">
                                <a:alpha val="0"/>
                              </a:schemeClr>
                            </a:solidFill>
                          </a:ln>
                          <a:solidFill>
                            <a:srgbClr val="595959">
                              <a:alpha val="99000"/>
                            </a:srgbClr>
                          </a:solidFill>
                          <a:latin typeface="+mn-lt"/>
                          <a:ea typeface="+mn-ea"/>
                          <a:cs typeface="+mn-cs"/>
                        </a:rPr>
                        <a:t>WordID</a:t>
                      </a:r>
                      <a:endParaRPr lang="en-NZ" sz="2000" kern="1200" dirty="0">
                        <a:ln>
                          <a:solidFill>
                            <a:schemeClr val="bg1">
                              <a:alpha val="0"/>
                            </a:schemeClr>
                          </a:solidFill>
                        </a:ln>
                        <a:solidFill>
                          <a:srgbClr val="595959">
                            <a:alpha val="99000"/>
                          </a:srgbClr>
                        </a:solidFill>
                        <a:latin typeface="+mn-lt"/>
                        <a:ea typeface="+mn-ea"/>
                        <a:cs typeface="+mn-cs"/>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r h="0">
                <a:tc>
                  <a:txBody>
                    <a:bodyPr/>
                    <a:lstStyle/>
                    <a:p>
                      <a:pPr marL="0" algn="l" defTabSz="914363" rtl="0" eaLnBrk="1" latinLnBrk="0" hangingPunct="1"/>
                      <a:r>
                        <a:rPr lang="en-NZ" sz="2000" kern="1200" dirty="0" smtClean="0">
                          <a:ln>
                            <a:solidFill>
                              <a:schemeClr val="bg1">
                                <a:alpha val="0"/>
                              </a:schemeClr>
                            </a:solidFill>
                          </a:ln>
                          <a:solidFill>
                            <a:srgbClr val="595959">
                              <a:alpha val="99000"/>
                            </a:srgbClr>
                          </a:solidFill>
                          <a:latin typeface="+mn-lt"/>
                          <a:ea typeface="+mn-ea"/>
                          <a:cs typeface="+mn-cs"/>
                        </a:rPr>
                        <a:t>Word (IX)</a:t>
                      </a:r>
                      <a:endParaRPr lang="en-NZ" sz="2000" kern="1200" dirty="0">
                        <a:ln>
                          <a:solidFill>
                            <a:schemeClr val="bg1">
                              <a:alpha val="0"/>
                            </a:schemeClr>
                          </a:solidFill>
                        </a:ln>
                        <a:solidFill>
                          <a:srgbClr val="595959">
                            <a:alpha val="99000"/>
                          </a:srgbClr>
                        </a:solidFill>
                        <a:latin typeface="+mn-lt"/>
                        <a:ea typeface="+mn-ea"/>
                        <a:cs typeface="+mn-cs"/>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120680709"/>
              </p:ext>
            </p:extLst>
          </p:nvPr>
        </p:nvGraphicFramePr>
        <p:xfrm>
          <a:off x="2613150" y="5004926"/>
          <a:ext cx="2743200" cy="1249680"/>
        </p:xfrm>
        <a:graphic>
          <a:graphicData uri="http://schemas.openxmlformats.org/drawingml/2006/table">
            <a:tbl>
              <a:tblPr firstRow="1" bandRow="1">
                <a:tableStyleId>{7DF18680-E054-41AD-8BC1-D1AEF772440D}</a:tableStyleId>
              </a:tblPr>
              <a:tblGrid>
                <a:gridCol w="2743200"/>
              </a:tblGrid>
              <a:tr h="314579">
                <a:tc>
                  <a:txBody>
                    <a:bodyPr/>
                    <a:lstStyle/>
                    <a:p>
                      <a:r>
                        <a:rPr lang="en-NZ" sz="2400" b="0" dirty="0" smtClean="0">
                          <a:ln>
                            <a:solidFill>
                              <a:schemeClr val="bg1">
                                <a:alpha val="0"/>
                              </a:schemeClr>
                            </a:solidFill>
                          </a:ln>
                          <a:solidFill>
                            <a:schemeClr val="lt1">
                              <a:alpha val="99000"/>
                            </a:schemeClr>
                          </a:solidFill>
                        </a:rPr>
                        <a:t>Tweet</a:t>
                      </a:r>
                      <a:endParaRPr lang="en-NZ" sz="2400" b="0" dirty="0">
                        <a:ln>
                          <a:solidFill>
                            <a:schemeClr val="bg1">
                              <a:alpha val="0"/>
                            </a:scheme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272635">
                <a:tc>
                  <a:txBody>
                    <a:bodyPr/>
                    <a:lstStyle/>
                    <a:p>
                      <a:pPr marL="0" algn="l" defTabSz="914363" rtl="0" eaLnBrk="1" latinLnBrk="0" hangingPunct="1"/>
                      <a:r>
                        <a:rPr lang="en-NZ" sz="2000" kern="1200" dirty="0" smtClean="0">
                          <a:ln>
                            <a:solidFill>
                              <a:schemeClr val="bg1">
                                <a:alpha val="0"/>
                              </a:schemeClr>
                            </a:solidFill>
                          </a:ln>
                          <a:solidFill>
                            <a:srgbClr val="595959">
                              <a:alpha val="99000"/>
                            </a:srgbClr>
                          </a:solidFill>
                          <a:latin typeface="+mn-lt"/>
                          <a:ea typeface="+mn-ea"/>
                          <a:cs typeface="+mn-cs"/>
                        </a:rPr>
                        <a:t>…</a:t>
                      </a:r>
                      <a:endParaRPr lang="en-NZ" sz="2000" kern="1200" dirty="0">
                        <a:ln>
                          <a:solidFill>
                            <a:schemeClr val="bg1">
                              <a:alpha val="0"/>
                            </a:schemeClr>
                          </a:solidFill>
                        </a:ln>
                        <a:solidFill>
                          <a:srgbClr val="595959">
                            <a:alpha val="99000"/>
                          </a:srgbClr>
                        </a:solidFill>
                        <a:latin typeface="+mn-lt"/>
                        <a:ea typeface="+mn-ea"/>
                        <a:cs typeface="+mn-cs"/>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r h="272635">
                <a:tc>
                  <a:txBody>
                    <a:bodyPr/>
                    <a:lstStyle/>
                    <a:p>
                      <a:pPr marL="0" algn="l" defTabSz="914363" rtl="0" eaLnBrk="1" latinLnBrk="0" hangingPunct="1"/>
                      <a:r>
                        <a:rPr lang="en-NZ" sz="2000" kern="1200" dirty="0" smtClean="0">
                          <a:ln>
                            <a:solidFill>
                              <a:schemeClr val="bg1">
                                <a:alpha val="0"/>
                              </a:schemeClr>
                            </a:solidFill>
                          </a:ln>
                          <a:solidFill>
                            <a:srgbClr val="595959">
                              <a:alpha val="99000"/>
                            </a:srgbClr>
                          </a:solidFill>
                          <a:latin typeface="+mn-lt"/>
                          <a:ea typeface="+mn-ea"/>
                          <a:cs typeface="+mn-cs"/>
                        </a:rPr>
                        <a:t>Message</a:t>
                      </a:r>
                      <a:endParaRPr lang="en-NZ" sz="2000" kern="1200" dirty="0">
                        <a:ln>
                          <a:solidFill>
                            <a:schemeClr val="bg1">
                              <a:alpha val="0"/>
                            </a:schemeClr>
                          </a:solidFill>
                        </a:ln>
                        <a:solidFill>
                          <a:srgbClr val="595959">
                            <a:alpha val="99000"/>
                          </a:srgbClr>
                        </a:solidFill>
                        <a:latin typeface="+mn-lt"/>
                        <a:ea typeface="+mn-ea"/>
                        <a:cs typeface="+mn-cs"/>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bl>
          </a:graphicData>
        </a:graphic>
      </p:graphicFrame>
      <p:sp>
        <p:nvSpPr>
          <p:cNvPr id="52" name="Rectangle 51"/>
          <p:cNvSpPr/>
          <p:nvPr/>
        </p:nvSpPr>
        <p:spPr bwMode="auto">
          <a:xfrm>
            <a:off x="510040" y="4029812"/>
            <a:ext cx="11155680" cy="8223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3693913139"/>
              </p:ext>
            </p:extLst>
          </p:nvPr>
        </p:nvGraphicFramePr>
        <p:xfrm>
          <a:off x="6825444" y="5004926"/>
          <a:ext cx="2743200" cy="1249680"/>
        </p:xfrm>
        <a:graphic>
          <a:graphicData uri="http://schemas.openxmlformats.org/drawingml/2006/table">
            <a:tbl>
              <a:tblPr firstRow="1" bandRow="1">
                <a:tableStyleId>{7DF18680-E054-41AD-8BC1-D1AEF772440D}</a:tableStyleId>
              </a:tblPr>
              <a:tblGrid>
                <a:gridCol w="2743200"/>
              </a:tblGrid>
              <a:tr h="370840">
                <a:tc>
                  <a:txBody>
                    <a:bodyPr/>
                    <a:lstStyle/>
                    <a:p>
                      <a:r>
                        <a:rPr lang="en-NZ" sz="2400" b="0" dirty="0" smtClean="0">
                          <a:ln>
                            <a:solidFill>
                              <a:schemeClr val="bg1">
                                <a:alpha val="0"/>
                              </a:schemeClr>
                            </a:solidFill>
                          </a:ln>
                          <a:solidFill>
                            <a:schemeClr val="lt1">
                              <a:alpha val="99000"/>
                            </a:schemeClr>
                          </a:solidFill>
                        </a:rPr>
                        <a:t>Word</a:t>
                      </a:r>
                      <a:endParaRPr lang="en-NZ" sz="2400" b="0" dirty="0">
                        <a:ln>
                          <a:solidFill>
                            <a:schemeClr val="bg1">
                              <a:alpha val="0"/>
                            </a:scheme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370840">
                <a:tc>
                  <a:txBody>
                    <a:bodyPr/>
                    <a:lstStyle/>
                    <a:p>
                      <a:pPr marL="0" algn="l" defTabSz="914363" rtl="0" eaLnBrk="1" latinLnBrk="0" hangingPunct="1"/>
                      <a:r>
                        <a:rPr lang="en-NZ" sz="2000" kern="1200" dirty="0" smtClean="0">
                          <a:ln>
                            <a:solidFill>
                              <a:schemeClr val="bg1">
                                <a:alpha val="0"/>
                              </a:schemeClr>
                            </a:solidFill>
                          </a:ln>
                          <a:solidFill>
                            <a:srgbClr val="595959">
                              <a:alpha val="99000"/>
                            </a:srgbClr>
                          </a:solidFill>
                          <a:latin typeface="+mn-lt"/>
                          <a:ea typeface="+mn-ea"/>
                          <a:cs typeface="+mn-cs"/>
                        </a:rPr>
                        <a:t>TweetID</a:t>
                      </a:r>
                      <a:endParaRPr lang="en-NZ" sz="2000" kern="1200" dirty="0">
                        <a:ln>
                          <a:solidFill>
                            <a:schemeClr val="bg1">
                              <a:alpha val="0"/>
                            </a:schemeClr>
                          </a:solidFill>
                        </a:ln>
                        <a:solidFill>
                          <a:srgbClr val="595959">
                            <a:alpha val="99000"/>
                          </a:srgbClr>
                        </a:solidFill>
                        <a:latin typeface="+mn-lt"/>
                        <a:ea typeface="+mn-ea"/>
                        <a:cs typeface="+mn-cs"/>
                      </a:endParaRPr>
                    </a:p>
                  </a:txBody>
                  <a:tcPr marL="121888" marR="12188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10000"/>
                        <a:lumOff val="90000"/>
                      </a:schemeClr>
                    </a:solidFill>
                  </a:tcPr>
                </a:tc>
              </a:tr>
              <a:tr h="370840">
                <a:tc>
                  <a:txBody>
                    <a:bodyPr/>
                    <a:lstStyle/>
                    <a:p>
                      <a:pPr marL="0" algn="l" defTabSz="914363" rtl="0" eaLnBrk="1" latinLnBrk="0" hangingPunct="1"/>
                      <a:r>
                        <a:rPr lang="en-NZ" sz="2000" kern="1200" dirty="0" smtClean="0">
                          <a:ln>
                            <a:solidFill>
                              <a:schemeClr val="bg1">
                                <a:alpha val="0"/>
                              </a:schemeClr>
                            </a:solidFill>
                          </a:ln>
                          <a:solidFill>
                            <a:srgbClr val="595959">
                              <a:alpha val="99000"/>
                            </a:srgbClr>
                          </a:solidFill>
                          <a:latin typeface="+mn-lt"/>
                          <a:ea typeface="+mn-ea"/>
                          <a:cs typeface="+mn-cs"/>
                        </a:rPr>
                        <a:t>Word (IX)</a:t>
                      </a:r>
                      <a:endParaRPr lang="en-NZ" sz="2000" kern="1200" dirty="0">
                        <a:ln>
                          <a:solidFill>
                            <a:schemeClr val="bg1">
                              <a:alpha val="0"/>
                            </a:schemeClr>
                          </a:solidFill>
                        </a:ln>
                        <a:solidFill>
                          <a:srgbClr val="595959">
                            <a:alpha val="99000"/>
                          </a:srgbClr>
                        </a:solidFill>
                        <a:latin typeface="+mn-lt"/>
                        <a:ea typeface="+mn-ea"/>
                        <a:cs typeface="+mn-cs"/>
                      </a:endParaRPr>
                    </a:p>
                  </a:txBody>
                  <a:tcPr marL="121888" marR="12188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10000"/>
                        <a:lumOff val="90000"/>
                      </a:schemeClr>
                    </a:solidFill>
                  </a:tcPr>
                </a:tc>
              </a:tr>
            </a:tbl>
          </a:graphicData>
        </a:graphic>
      </p:graphicFrame>
      <p:sp>
        <p:nvSpPr>
          <p:cNvPr id="9" name="TextBox 8"/>
          <p:cNvSpPr txBox="1"/>
          <p:nvPr/>
        </p:nvSpPr>
        <p:spPr>
          <a:xfrm>
            <a:off x="516572" y="4241069"/>
            <a:ext cx="11155680" cy="369332"/>
          </a:xfrm>
          <a:prstGeom prst="rect">
            <a:avLst/>
          </a:prstGeom>
          <a:noFill/>
        </p:spPr>
        <p:txBody>
          <a:bodyPr wrap="square" lIns="0" tIns="0" rIns="0" bIns="0" rtlCol="0">
            <a:spAutoFit/>
          </a:bodyPr>
          <a:lstStyle/>
          <a:p>
            <a:pPr algn="ctr">
              <a:spcBef>
                <a:spcPts val="1200"/>
              </a:spcBef>
              <a:buSzPct val="80000"/>
            </a:pPr>
            <a:r>
              <a:rPr lang="en-NZ" sz="2400" dirty="0">
                <a:ln>
                  <a:solidFill>
                    <a:schemeClr val="bg1">
                      <a:alpha val="0"/>
                    </a:schemeClr>
                  </a:solidFill>
                </a:ln>
                <a:solidFill>
                  <a:schemeClr val="bg1"/>
                </a:solidFill>
              </a:rPr>
              <a:t>Which quickly becomes this as </a:t>
            </a:r>
            <a:r>
              <a:rPr lang="en-NZ" sz="2400" dirty="0" err="1">
                <a:ln>
                  <a:solidFill>
                    <a:schemeClr val="bg1">
                      <a:alpha val="0"/>
                    </a:schemeClr>
                  </a:solidFill>
                </a:ln>
                <a:solidFill>
                  <a:schemeClr val="bg1"/>
                </a:solidFill>
              </a:rPr>
              <a:t>len</a:t>
            </a:r>
            <a:r>
              <a:rPr lang="en-NZ" sz="2400" dirty="0">
                <a:ln>
                  <a:solidFill>
                    <a:schemeClr val="bg1">
                      <a:alpha val="0"/>
                    </a:schemeClr>
                  </a:solidFill>
                </a:ln>
                <a:solidFill>
                  <a:schemeClr val="bg1"/>
                </a:solidFill>
              </a:rPr>
              <a:t>(key) approaches AVG </a:t>
            </a:r>
            <a:r>
              <a:rPr lang="en-NZ" sz="2400" dirty="0" err="1">
                <a:ln>
                  <a:solidFill>
                    <a:schemeClr val="bg1">
                      <a:alpha val="0"/>
                    </a:schemeClr>
                  </a:solidFill>
                </a:ln>
                <a:solidFill>
                  <a:schemeClr val="bg1"/>
                </a:solidFill>
              </a:rPr>
              <a:t>len</a:t>
            </a:r>
            <a:r>
              <a:rPr lang="en-NZ" sz="2400" dirty="0">
                <a:ln>
                  <a:solidFill>
                    <a:schemeClr val="bg1">
                      <a:alpha val="0"/>
                    </a:schemeClr>
                  </a:solidFill>
                </a:ln>
                <a:solidFill>
                  <a:schemeClr val="bg1"/>
                </a:solidFill>
              </a:rPr>
              <a:t>(word</a:t>
            </a:r>
            <a:r>
              <a:rPr lang="en-NZ" sz="2400" dirty="0" smtClean="0">
                <a:ln>
                  <a:solidFill>
                    <a:schemeClr val="bg1">
                      <a:alpha val="0"/>
                    </a:schemeClr>
                  </a:solidFill>
                </a:ln>
                <a:solidFill>
                  <a:schemeClr val="bg1"/>
                </a:solidFill>
              </a:rPr>
              <a:t>)</a:t>
            </a:r>
            <a:endParaRPr lang="en-NZ" sz="2400" dirty="0">
              <a:ln>
                <a:solidFill>
                  <a:schemeClr val="bg1">
                    <a:alpha val="0"/>
                  </a:schemeClr>
                </a:solidFill>
              </a:ln>
              <a:solidFill>
                <a:schemeClr val="bg1"/>
              </a:solidFill>
            </a:endParaRPr>
          </a:p>
        </p:txBody>
      </p:sp>
      <p:grpSp>
        <p:nvGrpSpPr>
          <p:cNvPr id="38" name="Group 37"/>
          <p:cNvGrpSpPr/>
          <p:nvPr/>
        </p:nvGrpSpPr>
        <p:grpSpPr>
          <a:xfrm>
            <a:off x="3250203" y="2681843"/>
            <a:ext cx="1482157" cy="804672"/>
            <a:chOff x="3250203" y="2819003"/>
            <a:chExt cx="1482157" cy="804672"/>
          </a:xfrm>
        </p:grpSpPr>
        <p:grpSp>
          <p:nvGrpSpPr>
            <p:cNvPr id="5" name="Group 4"/>
            <p:cNvGrpSpPr/>
            <p:nvPr/>
          </p:nvGrpSpPr>
          <p:grpSpPr>
            <a:xfrm>
              <a:off x="3250203" y="2831036"/>
              <a:ext cx="1482157" cy="781338"/>
              <a:chOff x="3250204" y="2831036"/>
              <a:chExt cx="1482157" cy="781338"/>
            </a:xfrm>
          </p:grpSpPr>
          <p:cxnSp>
            <p:nvCxnSpPr>
              <p:cNvPr id="17" name="Straight Connector 16"/>
              <p:cNvCxnSpPr>
                <a:stCxn id="6" idx="3"/>
                <a:endCxn id="7" idx="1"/>
              </p:cNvCxnSpPr>
              <p:nvPr/>
            </p:nvCxnSpPr>
            <p:spPr>
              <a:xfrm>
                <a:off x="3250204" y="3221704"/>
                <a:ext cx="146909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380111" y="2831036"/>
                <a:ext cx="352250" cy="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4367048" y="3612373"/>
                <a:ext cx="352251" cy="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nvCxnSpPr>
          <p:spPr>
            <a:xfrm>
              <a:off x="4380110" y="2819003"/>
              <a:ext cx="0" cy="804672"/>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5353333" y="5230825"/>
            <a:ext cx="1482157" cy="804672"/>
            <a:chOff x="3250203" y="2819003"/>
            <a:chExt cx="1482157" cy="804672"/>
          </a:xfrm>
        </p:grpSpPr>
        <p:grpSp>
          <p:nvGrpSpPr>
            <p:cNvPr id="40" name="Group 39"/>
            <p:cNvGrpSpPr/>
            <p:nvPr/>
          </p:nvGrpSpPr>
          <p:grpSpPr>
            <a:xfrm>
              <a:off x="3250203" y="2831036"/>
              <a:ext cx="1482157" cy="781338"/>
              <a:chOff x="3250204" y="2831036"/>
              <a:chExt cx="1482157" cy="781338"/>
            </a:xfrm>
          </p:grpSpPr>
          <p:cxnSp>
            <p:nvCxnSpPr>
              <p:cNvPr id="42" name="Straight Connector 41"/>
              <p:cNvCxnSpPr/>
              <p:nvPr/>
            </p:nvCxnSpPr>
            <p:spPr>
              <a:xfrm>
                <a:off x="3250204" y="3221704"/>
                <a:ext cx="146909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380111" y="2831036"/>
                <a:ext cx="352250" cy="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4367048" y="3612373"/>
                <a:ext cx="352251" cy="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p:nvCxnSpPr>
          <p:spPr>
            <a:xfrm>
              <a:off x="4380110" y="2819003"/>
              <a:ext cx="0" cy="804672"/>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flipH="1">
            <a:off x="7429850" y="2693877"/>
            <a:ext cx="1482157" cy="804672"/>
            <a:chOff x="3250203" y="2819003"/>
            <a:chExt cx="1482157" cy="804672"/>
          </a:xfrm>
        </p:grpSpPr>
        <p:grpSp>
          <p:nvGrpSpPr>
            <p:cNvPr id="46" name="Group 45"/>
            <p:cNvGrpSpPr/>
            <p:nvPr/>
          </p:nvGrpSpPr>
          <p:grpSpPr>
            <a:xfrm>
              <a:off x="3250203" y="2831036"/>
              <a:ext cx="1482157" cy="781338"/>
              <a:chOff x="3250204" y="2831036"/>
              <a:chExt cx="1482157" cy="781338"/>
            </a:xfrm>
          </p:grpSpPr>
          <p:cxnSp>
            <p:nvCxnSpPr>
              <p:cNvPr id="48" name="Straight Connector 47"/>
              <p:cNvCxnSpPr/>
              <p:nvPr/>
            </p:nvCxnSpPr>
            <p:spPr>
              <a:xfrm>
                <a:off x="3250204" y="3221704"/>
                <a:ext cx="146909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380111" y="2831036"/>
                <a:ext cx="352250" cy="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4367048" y="3612373"/>
                <a:ext cx="352251" cy="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a:off x="4380110" y="2819003"/>
              <a:ext cx="0" cy="804672"/>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963022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17842" y="1463675"/>
            <a:ext cx="11155680" cy="8223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0" name="Rectangle 9"/>
          <p:cNvSpPr/>
          <p:nvPr/>
        </p:nvSpPr>
        <p:spPr bwMode="auto">
          <a:xfrm>
            <a:off x="510040" y="5025263"/>
            <a:ext cx="11155680" cy="12421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10487326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384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nvPr>
        </p:nvSpPr>
        <p:spPr>
          <a:xfrm>
            <a:off x="519112" y="228600"/>
            <a:ext cx="11149013" cy="747897"/>
          </a:xfrm>
        </p:spPr>
        <p:txBody>
          <a:bodyPr/>
          <a:lstStyle/>
          <a:p>
            <a:r>
              <a:rPr lang="en-US" dirty="0"/>
              <a:t>E.g. Tweet Storage</a:t>
            </a:r>
          </a:p>
        </p:txBody>
      </p:sp>
      <p:sp>
        <p:nvSpPr>
          <p:cNvPr id="4" name="Content Placeholder 3"/>
          <p:cNvSpPr>
            <a:spLocks noGrp="1"/>
          </p:cNvSpPr>
          <p:nvPr>
            <p:ph sz="quarter" idx="10"/>
          </p:nvPr>
        </p:nvSpPr>
        <p:spPr>
          <a:xfrm>
            <a:off x="517842" y="1628616"/>
            <a:ext cx="11155680" cy="492443"/>
          </a:xfrm>
        </p:spPr>
        <p:txBody>
          <a:bodyPr/>
          <a:lstStyle/>
          <a:p>
            <a:pPr algn="ctr"/>
            <a:r>
              <a:rPr lang="en-US" dirty="0">
                <a:solidFill>
                  <a:schemeClr val="bg1">
                    <a:alpha val="99000"/>
                  </a:schemeClr>
                </a:solidFill>
              </a:rPr>
              <a:t>With Tables we go the whole </a:t>
            </a:r>
            <a:r>
              <a:rPr lang="en-US" dirty="0" smtClean="0">
                <a:solidFill>
                  <a:schemeClr val="bg1">
                    <a:alpha val="99000"/>
                  </a:schemeClr>
                </a:solidFill>
              </a:rPr>
              <a:t>way</a:t>
            </a:r>
            <a:endParaRPr lang="en-US" dirty="0">
              <a:solidFill>
                <a:schemeClr val="bg1">
                  <a:alpha val="99000"/>
                </a:schemeClr>
              </a:solidFill>
            </a:endParaRPr>
          </a:p>
        </p:txBody>
      </p:sp>
      <p:sp>
        <p:nvSpPr>
          <p:cNvPr id="14" name="Right Arrow 13"/>
          <p:cNvSpPr/>
          <p:nvPr/>
        </p:nvSpPr>
        <p:spPr bwMode="auto">
          <a:xfrm>
            <a:off x="4310538" y="3091975"/>
            <a:ext cx="3566160" cy="1097280"/>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solidFill>
              </a:rPr>
              <a:t>Worker Role Creates</a:t>
            </a:r>
          </a:p>
        </p:txBody>
      </p:sp>
      <p:graphicFrame>
        <p:nvGraphicFramePr>
          <p:cNvPr id="16" name="Table 15"/>
          <p:cNvGraphicFramePr>
            <a:graphicFrameLocks noGrp="1"/>
          </p:cNvGraphicFramePr>
          <p:nvPr>
            <p:extLst>
              <p:ext uri="{D42A27DB-BD31-4B8C-83A1-F6EECF244321}">
                <p14:modId xmlns:p14="http://schemas.microsoft.com/office/powerpoint/2010/main" val="1267395814"/>
              </p:ext>
            </p:extLst>
          </p:nvPr>
        </p:nvGraphicFramePr>
        <p:xfrm>
          <a:off x="519112" y="2419891"/>
          <a:ext cx="3657600" cy="2441448"/>
        </p:xfrm>
        <a:graphic>
          <a:graphicData uri="http://schemas.openxmlformats.org/drawingml/2006/table">
            <a:tbl>
              <a:tblPr firstRow="1" bandRow="1">
                <a:tableStyleId>{7DF18680-E054-41AD-8BC1-D1AEF772440D}</a:tableStyleId>
              </a:tblPr>
              <a:tblGrid>
                <a:gridCol w="3657600"/>
              </a:tblGrid>
              <a:tr h="0">
                <a:tc>
                  <a:txBody>
                    <a:bodyPr/>
                    <a:lstStyle/>
                    <a:p>
                      <a:r>
                        <a:rPr lang="en-NZ" sz="2400" b="0" kern="1200" dirty="0" smtClean="0">
                          <a:ln>
                            <a:solidFill>
                              <a:schemeClr val="bg1">
                                <a:alpha val="0"/>
                              </a:schemeClr>
                            </a:solidFill>
                          </a:ln>
                          <a:solidFill>
                            <a:schemeClr val="lt1">
                              <a:alpha val="99000"/>
                            </a:schemeClr>
                          </a:solidFill>
                          <a:latin typeface="+mn-lt"/>
                          <a:ea typeface="+mn-ea"/>
                          <a:cs typeface="+mn-cs"/>
                        </a:rPr>
                        <a:t>Tweet</a:t>
                      </a:r>
                      <a:endParaRPr lang="en-NZ" sz="2400" b="0" kern="1200" dirty="0">
                        <a:ln>
                          <a:solidFill>
                            <a:schemeClr val="bg1">
                              <a:alpha val="0"/>
                            </a:schemeClr>
                          </a:solidFill>
                        </a:ln>
                        <a:solidFill>
                          <a:schemeClr val="lt1">
                            <a:alpha val="99000"/>
                          </a:schemeClr>
                        </a:solidFill>
                        <a:latin typeface="+mn-lt"/>
                        <a:ea typeface="+mn-ea"/>
                        <a:cs typeface="+mn-cs"/>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496062">
                <a:tc>
                  <a:txBody>
                    <a:bodyPr/>
                    <a:lstStyle/>
                    <a:p>
                      <a:r>
                        <a:rPr lang="en-NZ" sz="2000" dirty="0" err="1" smtClean="0">
                          <a:ln>
                            <a:solidFill>
                              <a:schemeClr val="bg1">
                                <a:alpha val="0"/>
                              </a:schemeClr>
                            </a:solidFill>
                          </a:ln>
                          <a:solidFill>
                            <a:srgbClr val="595959">
                              <a:alpha val="99000"/>
                            </a:srgbClr>
                          </a:solidFill>
                        </a:rPr>
                        <a:t>TweetID</a:t>
                      </a:r>
                      <a:r>
                        <a:rPr lang="en-NZ" sz="2000" dirty="0" smtClean="0">
                          <a:ln>
                            <a:solidFill>
                              <a:schemeClr val="bg1">
                                <a:alpha val="0"/>
                              </a:schemeClr>
                            </a:solidFill>
                          </a:ln>
                          <a:solidFill>
                            <a:srgbClr val="595959">
                              <a:alpha val="99000"/>
                            </a:srgbClr>
                          </a:solidFill>
                        </a:rPr>
                        <a:t> (RK)</a:t>
                      </a:r>
                      <a:endParaRPr lang="en-NZ" sz="2000" dirty="0">
                        <a:ln>
                          <a:solidFill>
                            <a:schemeClr val="bg1">
                              <a:alpha val="0"/>
                            </a:schemeClr>
                          </a:solidFill>
                        </a:ln>
                        <a:solidFill>
                          <a:srgbClr val="595959">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r h="496062">
                <a:tc>
                  <a:txBody>
                    <a:bodyPr/>
                    <a:lstStyle/>
                    <a:p>
                      <a:r>
                        <a:rPr lang="en-NZ" sz="2000" dirty="0" err="1" smtClean="0">
                          <a:ln>
                            <a:solidFill>
                              <a:schemeClr val="bg1">
                                <a:alpha val="0"/>
                              </a:schemeClr>
                            </a:solidFill>
                          </a:ln>
                          <a:solidFill>
                            <a:srgbClr val="595959">
                              <a:alpha val="99000"/>
                            </a:srgbClr>
                          </a:solidFill>
                        </a:rPr>
                        <a:t>UserID</a:t>
                      </a:r>
                      <a:r>
                        <a:rPr lang="en-NZ" sz="2000" dirty="0" smtClean="0">
                          <a:ln>
                            <a:solidFill>
                              <a:schemeClr val="bg1">
                                <a:alpha val="0"/>
                              </a:schemeClr>
                            </a:solidFill>
                          </a:ln>
                          <a:solidFill>
                            <a:srgbClr val="595959">
                              <a:alpha val="99000"/>
                            </a:srgbClr>
                          </a:solidFill>
                        </a:rPr>
                        <a:t> (PK)</a:t>
                      </a:r>
                      <a:endParaRPr lang="en-NZ" sz="2000" dirty="0">
                        <a:ln>
                          <a:solidFill>
                            <a:schemeClr val="bg1">
                              <a:alpha val="0"/>
                            </a:schemeClr>
                          </a:solidFill>
                        </a:ln>
                        <a:solidFill>
                          <a:srgbClr val="595959">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r h="496062">
                <a:tc>
                  <a:txBody>
                    <a:bodyPr/>
                    <a:lstStyle/>
                    <a:p>
                      <a:r>
                        <a:rPr lang="en-NZ" sz="2000" dirty="0" smtClean="0">
                          <a:ln>
                            <a:solidFill>
                              <a:schemeClr val="bg1">
                                <a:alpha val="0"/>
                              </a:schemeClr>
                            </a:solidFill>
                          </a:ln>
                          <a:solidFill>
                            <a:srgbClr val="595959">
                              <a:alpha val="99000"/>
                            </a:srgbClr>
                          </a:solidFill>
                        </a:rPr>
                        <a:t>DateTimeStamp</a:t>
                      </a: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r h="496062">
                <a:tc>
                  <a:txBody>
                    <a:bodyPr/>
                    <a:lstStyle/>
                    <a:p>
                      <a:r>
                        <a:rPr lang="en-NZ" sz="2000" dirty="0" smtClean="0">
                          <a:ln>
                            <a:solidFill>
                              <a:schemeClr val="bg1">
                                <a:alpha val="0"/>
                              </a:schemeClr>
                            </a:solidFill>
                          </a:ln>
                          <a:solidFill>
                            <a:srgbClr val="595959">
                              <a:alpha val="99000"/>
                            </a:srgbClr>
                          </a:solidFill>
                        </a:rPr>
                        <a:t>Message</a:t>
                      </a:r>
                      <a:endParaRPr lang="en-NZ" sz="2000" dirty="0">
                        <a:ln>
                          <a:solidFill>
                            <a:schemeClr val="bg1">
                              <a:alpha val="0"/>
                            </a:schemeClr>
                          </a:solidFill>
                        </a:ln>
                        <a:solidFill>
                          <a:srgbClr val="595959">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159159101"/>
              </p:ext>
            </p:extLst>
          </p:nvPr>
        </p:nvGraphicFramePr>
        <p:xfrm>
          <a:off x="8010525" y="2421415"/>
          <a:ext cx="3657600" cy="2438400"/>
        </p:xfrm>
        <a:graphic>
          <a:graphicData uri="http://schemas.openxmlformats.org/drawingml/2006/table">
            <a:tbl>
              <a:tblPr firstRow="1" bandRow="1">
                <a:tableStyleId>{7DF18680-E054-41AD-8BC1-D1AEF772440D}</a:tableStyleId>
              </a:tblPr>
              <a:tblGrid>
                <a:gridCol w="3657600"/>
              </a:tblGrid>
              <a:tr h="0">
                <a:tc>
                  <a:txBody>
                    <a:bodyPr/>
                    <a:lstStyle/>
                    <a:p>
                      <a:r>
                        <a:rPr lang="en-NZ" sz="2400" b="0" kern="1200" dirty="0" smtClean="0">
                          <a:ln>
                            <a:solidFill>
                              <a:schemeClr val="bg1">
                                <a:alpha val="0"/>
                              </a:schemeClr>
                            </a:solidFill>
                          </a:ln>
                          <a:solidFill>
                            <a:schemeClr val="lt1">
                              <a:alpha val="99000"/>
                            </a:schemeClr>
                          </a:solidFill>
                          <a:latin typeface="+mn-lt"/>
                          <a:ea typeface="+mn-ea"/>
                          <a:cs typeface="+mn-cs"/>
                        </a:rPr>
                        <a:t>TweetIndex</a:t>
                      </a:r>
                      <a:endParaRPr lang="en-NZ" sz="2400" b="0" kern="1200" dirty="0">
                        <a:ln>
                          <a:solidFill>
                            <a:schemeClr val="bg1">
                              <a:alpha val="0"/>
                            </a:schemeClr>
                          </a:solidFill>
                        </a:ln>
                        <a:solidFill>
                          <a:schemeClr val="lt1">
                            <a:alpha val="99000"/>
                          </a:schemeClr>
                        </a:solidFill>
                        <a:latin typeface="+mn-lt"/>
                        <a:ea typeface="+mn-ea"/>
                        <a:cs typeface="+mn-cs"/>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0">
                <a:tc>
                  <a:txBody>
                    <a:bodyPr/>
                    <a:lstStyle/>
                    <a:p>
                      <a:r>
                        <a:rPr lang="en-NZ" sz="2000" dirty="0" err="1" smtClean="0">
                          <a:ln>
                            <a:solidFill>
                              <a:schemeClr val="bg1">
                                <a:alpha val="0"/>
                              </a:schemeClr>
                            </a:solidFill>
                          </a:ln>
                          <a:solidFill>
                            <a:srgbClr val="595959">
                              <a:alpha val="98000"/>
                            </a:srgbClr>
                          </a:solidFill>
                        </a:rPr>
                        <a:t>TweetID</a:t>
                      </a:r>
                      <a:r>
                        <a:rPr lang="en-NZ" sz="2000" dirty="0" smtClean="0">
                          <a:ln>
                            <a:solidFill>
                              <a:schemeClr val="bg1">
                                <a:alpha val="0"/>
                              </a:schemeClr>
                            </a:solidFill>
                          </a:ln>
                          <a:solidFill>
                            <a:srgbClr val="595959">
                              <a:alpha val="98000"/>
                            </a:srgbClr>
                          </a:solidFill>
                        </a:rPr>
                        <a:t> (RK)</a:t>
                      </a:r>
                      <a:endParaRPr lang="en-NZ" sz="2000" dirty="0">
                        <a:ln>
                          <a:solidFill>
                            <a:schemeClr val="bg1">
                              <a:alpha val="0"/>
                            </a:schemeClr>
                          </a:solidFill>
                        </a:ln>
                        <a:solidFill>
                          <a:srgbClr val="595959">
                            <a:alpha val="98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r h="0">
                <a:tc>
                  <a:txBody>
                    <a:bodyPr/>
                    <a:lstStyle/>
                    <a:p>
                      <a:r>
                        <a:rPr lang="en-NZ" sz="2000" dirty="0" smtClean="0">
                          <a:ln>
                            <a:solidFill>
                              <a:schemeClr val="bg1">
                                <a:alpha val="0"/>
                              </a:schemeClr>
                            </a:solidFill>
                          </a:ln>
                          <a:solidFill>
                            <a:srgbClr val="595959">
                              <a:alpha val="98000"/>
                            </a:srgbClr>
                          </a:solidFill>
                        </a:rPr>
                        <a:t>UserID</a:t>
                      </a:r>
                      <a:endParaRPr lang="en-NZ" sz="2000" dirty="0">
                        <a:ln>
                          <a:solidFill>
                            <a:schemeClr val="bg1">
                              <a:alpha val="0"/>
                            </a:schemeClr>
                          </a:solidFill>
                        </a:ln>
                        <a:solidFill>
                          <a:srgbClr val="595959">
                            <a:alpha val="98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r h="0">
                <a:tc>
                  <a:txBody>
                    <a:bodyPr/>
                    <a:lstStyle/>
                    <a:p>
                      <a:r>
                        <a:rPr lang="en-NZ" sz="2000" dirty="0" smtClean="0">
                          <a:ln>
                            <a:solidFill>
                              <a:schemeClr val="bg1">
                                <a:alpha val="0"/>
                              </a:schemeClr>
                            </a:solidFill>
                          </a:ln>
                          <a:solidFill>
                            <a:srgbClr val="595959">
                              <a:alpha val="98000"/>
                            </a:srgbClr>
                          </a:solidFill>
                        </a:rPr>
                        <a:t>DateTimeStamp</a:t>
                      </a: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r h="0">
                <a:tc>
                  <a:txBody>
                    <a:bodyPr/>
                    <a:lstStyle/>
                    <a:p>
                      <a:r>
                        <a:rPr lang="en-NZ" sz="2000" dirty="0" smtClean="0">
                          <a:ln>
                            <a:solidFill>
                              <a:schemeClr val="bg1">
                                <a:alpha val="0"/>
                              </a:schemeClr>
                            </a:solidFill>
                          </a:ln>
                          <a:solidFill>
                            <a:srgbClr val="595959">
                              <a:alpha val="98000"/>
                            </a:srgbClr>
                          </a:solidFill>
                        </a:rPr>
                        <a:t>Message</a:t>
                      </a:r>
                      <a:endParaRPr lang="en-NZ" sz="2000" dirty="0">
                        <a:ln>
                          <a:solidFill>
                            <a:schemeClr val="bg1">
                              <a:alpha val="0"/>
                            </a:schemeClr>
                          </a:solidFill>
                        </a:ln>
                        <a:solidFill>
                          <a:srgbClr val="595959">
                            <a:alpha val="98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r h="0">
                <a:tc>
                  <a:txBody>
                    <a:bodyPr/>
                    <a:lstStyle/>
                    <a:p>
                      <a:r>
                        <a:rPr lang="en-NZ" sz="2000" dirty="0" smtClean="0">
                          <a:ln>
                            <a:solidFill>
                              <a:schemeClr val="bg1">
                                <a:alpha val="0"/>
                              </a:schemeClr>
                            </a:solidFill>
                          </a:ln>
                          <a:solidFill>
                            <a:srgbClr val="595959">
                              <a:alpha val="98000"/>
                            </a:srgbClr>
                          </a:solidFill>
                        </a:rPr>
                        <a:t>Word (PK)</a:t>
                      </a:r>
                      <a:endParaRPr lang="en-NZ" sz="2000" dirty="0">
                        <a:ln>
                          <a:solidFill>
                            <a:schemeClr val="bg1">
                              <a:alpha val="0"/>
                            </a:schemeClr>
                          </a:solidFill>
                        </a:ln>
                        <a:solidFill>
                          <a:srgbClr val="595959">
                            <a:alpha val="98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bl>
          </a:graphicData>
        </a:graphic>
      </p:graphicFrame>
      <p:sp>
        <p:nvSpPr>
          <p:cNvPr id="11" name="TextBox 10"/>
          <p:cNvSpPr txBox="1"/>
          <p:nvPr/>
        </p:nvSpPr>
        <p:spPr>
          <a:xfrm>
            <a:off x="516572" y="5223512"/>
            <a:ext cx="11155680" cy="892552"/>
          </a:xfrm>
          <a:prstGeom prst="rect">
            <a:avLst/>
          </a:prstGeom>
          <a:noFill/>
        </p:spPr>
        <p:txBody>
          <a:bodyPr wrap="square" lIns="0" tIns="0" rIns="0" bIns="0" rtlCol="0">
            <a:spAutoFit/>
          </a:bodyPr>
          <a:lstStyle/>
          <a:p>
            <a:pPr algn="ctr">
              <a:spcBef>
                <a:spcPts val="1200"/>
              </a:spcBef>
              <a:buSzPct val="80000"/>
            </a:pPr>
            <a:r>
              <a:rPr lang="en-US" sz="2400" dirty="0">
                <a:ln>
                  <a:solidFill>
                    <a:schemeClr val="bg1">
                      <a:alpha val="0"/>
                    </a:schemeClr>
                  </a:solidFill>
                </a:ln>
                <a:solidFill>
                  <a:schemeClr val="bg1">
                    <a:alpha val="99000"/>
                  </a:schemeClr>
                </a:solidFill>
              </a:rPr>
              <a:t>GET All Entities in Partition ‘</a:t>
            </a:r>
            <a:r>
              <a:rPr lang="en-US" sz="2400" dirty="0" err="1">
                <a:ln>
                  <a:solidFill>
                    <a:schemeClr val="bg1">
                      <a:alpha val="0"/>
                    </a:schemeClr>
                  </a:solidFill>
                </a:ln>
                <a:solidFill>
                  <a:schemeClr val="bg1">
                    <a:alpha val="99000"/>
                  </a:schemeClr>
                </a:solidFill>
              </a:rPr>
              <a:t>DavidA</a:t>
            </a:r>
            <a:r>
              <a:rPr lang="en-US" sz="2400" dirty="0">
                <a:ln>
                  <a:solidFill>
                    <a:schemeClr val="bg1">
                      <a:alpha val="0"/>
                    </a:schemeClr>
                  </a:solidFill>
                </a:ln>
                <a:solidFill>
                  <a:schemeClr val="bg1">
                    <a:alpha val="99000"/>
                  </a:schemeClr>
                </a:solidFill>
              </a:rPr>
              <a:t>’ from Tweet</a:t>
            </a:r>
          </a:p>
          <a:p>
            <a:pPr algn="ctr">
              <a:spcBef>
                <a:spcPts val="1200"/>
              </a:spcBef>
              <a:buSzPct val="80000"/>
            </a:pPr>
            <a:r>
              <a:rPr lang="en-US" sz="2400" dirty="0" smtClean="0">
                <a:ln>
                  <a:solidFill>
                    <a:schemeClr val="bg1">
                      <a:alpha val="0"/>
                    </a:schemeClr>
                  </a:solidFill>
                </a:ln>
                <a:solidFill>
                  <a:schemeClr val="bg1">
                    <a:alpha val="99000"/>
                  </a:schemeClr>
                </a:solidFill>
              </a:rPr>
              <a:t>GET </a:t>
            </a:r>
            <a:r>
              <a:rPr lang="en-US" sz="2400" dirty="0">
                <a:ln>
                  <a:solidFill>
                    <a:schemeClr val="bg1">
                      <a:alpha val="0"/>
                    </a:schemeClr>
                  </a:solidFill>
                </a:ln>
                <a:solidFill>
                  <a:schemeClr val="bg1">
                    <a:alpha val="99000"/>
                  </a:schemeClr>
                </a:solidFill>
              </a:rPr>
              <a:t>All Entities in Partition ‘Foo’ from </a:t>
            </a:r>
            <a:r>
              <a:rPr lang="en-US" sz="2400" dirty="0" err="1">
                <a:ln>
                  <a:solidFill>
                    <a:schemeClr val="bg1">
                      <a:alpha val="0"/>
                    </a:schemeClr>
                  </a:solidFill>
                </a:ln>
                <a:solidFill>
                  <a:schemeClr val="bg1">
                    <a:alpha val="99000"/>
                  </a:schemeClr>
                </a:solidFill>
              </a:rPr>
              <a:t>TweetIndex</a:t>
            </a:r>
            <a:r>
              <a:rPr lang="en-US" sz="2400" dirty="0">
                <a:ln>
                  <a:solidFill>
                    <a:schemeClr val="bg1">
                      <a:alpha val="0"/>
                    </a:schemeClr>
                  </a:solidFill>
                </a:ln>
                <a:solidFill>
                  <a:schemeClr val="bg1">
                    <a:alpha val="99000"/>
                  </a:schemeClr>
                </a:solidFill>
              </a:rPr>
              <a:t> </a:t>
            </a:r>
          </a:p>
        </p:txBody>
      </p:sp>
    </p:spTree>
    <p:extLst>
      <p:ext uri="{BB962C8B-B14F-4D97-AF65-F5344CB8AC3E}">
        <p14:creationId xmlns:p14="http://schemas.microsoft.com/office/powerpoint/2010/main" val="404397834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55093573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87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9" name="Rectangle 8"/>
          <p:cNvSpPr/>
          <p:nvPr/>
        </p:nvSpPr>
        <p:spPr bwMode="auto">
          <a:xfrm>
            <a:off x="517842" y="1463675"/>
            <a:ext cx="11155680" cy="8223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0" name="Rectangle 9"/>
          <p:cNvSpPr/>
          <p:nvPr/>
        </p:nvSpPr>
        <p:spPr bwMode="auto">
          <a:xfrm>
            <a:off x="510040" y="5025263"/>
            <a:ext cx="11155680" cy="12421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3" name="Title 2"/>
          <p:cNvSpPr>
            <a:spLocks noGrp="1"/>
          </p:cNvSpPr>
          <p:nvPr>
            <p:ph type="title"/>
          </p:nvPr>
        </p:nvSpPr>
        <p:spPr/>
        <p:txBody>
          <a:bodyPr/>
          <a:lstStyle/>
          <a:p>
            <a:r>
              <a:rPr lang="en-US" dirty="0"/>
              <a:t>E.g. Tweet Storage</a:t>
            </a:r>
          </a:p>
        </p:txBody>
      </p:sp>
      <p:sp>
        <p:nvSpPr>
          <p:cNvPr id="4" name="Content Placeholder 3"/>
          <p:cNvSpPr>
            <a:spLocks noGrp="1"/>
          </p:cNvSpPr>
          <p:nvPr>
            <p:ph sz="quarter" idx="10"/>
          </p:nvPr>
        </p:nvSpPr>
        <p:spPr>
          <a:xfrm>
            <a:off x="517842" y="1628616"/>
            <a:ext cx="11155680" cy="492443"/>
          </a:xfrm>
        </p:spPr>
        <p:txBody>
          <a:bodyPr/>
          <a:lstStyle/>
          <a:p>
            <a:pPr algn="ctr"/>
            <a:r>
              <a:rPr lang="en-US" dirty="0">
                <a:solidFill>
                  <a:schemeClr val="bg1">
                    <a:alpha val="99000"/>
                  </a:schemeClr>
                </a:solidFill>
              </a:rPr>
              <a:t>We may create multiple </a:t>
            </a:r>
            <a:r>
              <a:rPr lang="en-US" dirty="0" smtClean="0">
                <a:solidFill>
                  <a:schemeClr val="bg1">
                    <a:alpha val="99000"/>
                  </a:schemeClr>
                </a:solidFill>
              </a:rPr>
              <a:t>indexes </a:t>
            </a:r>
            <a:endParaRPr lang="en-US" dirty="0">
              <a:solidFill>
                <a:schemeClr val="bg1">
                  <a:alpha val="99000"/>
                </a:schemeClr>
              </a:solidFill>
            </a:endParaRPr>
          </a:p>
        </p:txBody>
      </p:sp>
      <p:sp>
        <p:nvSpPr>
          <p:cNvPr id="11" name="Right Arrow 10"/>
          <p:cNvSpPr/>
          <p:nvPr/>
        </p:nvSpPr>
        <p:spPr bwMode="auto">
          <a:xfrm>
            <a:off x="4310538" y="3091975"/>
            <a:ext cx="3566160" cy="109728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Worker Role Creates</a:t>
            </a:r>
          </a:p>
        </p:txBody>
      </p:sp>
      <p:graphicFrame>
        <p:nvGraphicFramePr>
          <p:cNvPr id="12" name="Table 11"/>
          <p:cNvGraphicFramePr>
            <a:graphicFrameLocks noGrp="1"/>
          </p:cNvGraphicFramePr>
          <p:nvPr>
            <p:extLst>
              <p:ext uri="{D42A27DB-BD31-4B8C-83A1-F6EECF244321}">
                <p14:modId xmlns:p14="http://schemas.microsoft.com/office/powerpoint/2010/main" val="63626249"/>
              </p:ext>
            </p:extLst>
          </p:nvPr>
        </p:nvGraphicFramePr>
        <p:xfrm>
          <a:off x="519112" y="2419891"/>
          <a:ext cx="3657600" cy="2441448"/>
        </p:xfrm>
        <a:graphic>
          <a:graphicData uri="http://schemas.openxmlformats.org/drawingml/2006/table">
            <a:tbl>
              <a:tblPr firstRow="1" bandRow="1">
                <a:tableStyleId>{7DF18680-E054-41AD-8BC1-D1AEF772440D}</a:tableStyleId>
              </a:tblPr>
              <a:tblGrid>
                <a:gridCol w="3657600"/>
              </a:tblGrid>
              <a:tr h="0">
                <a:tc>
                  <a:txBody>
                    <a:bodyPr/>
                    <a:lstStyle/>
                    <a:p>
                      <a:r>
                        <a:rPr lang="en-NZ" sz="2400" b="0" kern="1200" dirty="0" smtClean="0">
                          <a:ln>
                            <a:solidFill>
                              <a:schemeClr val="bg1">
                                <a:alpha val="0"/>
                              </a:schemeClr>
                            </a:solidFill>
                          </a:ln>
                          <a:solidFill>
                            <a:schemeClr val="lt1">
                              <a:alpha val="99000"/>
                            </a:schemeClr>
                          </a:solidFill>
                          <a:latin typeface="+mn-lt"/>
                          <a:ea typeface="+mn-ea"/>
                          <a:cs typeface="+mn-cs"/>
                        </a:rPr>
                        <a:t>Tweet</a:t>
                      </a:r>
                      <a:endParaRPr lang="en-NZ" sz="2400" b="0" kern="1200" dirty="0">
                        <a:ln>
                          <a:solidFill>
                            <a:schemeClr val="bg1">
                              <a:alpha val="0"/>
                            </a:schemeClr>
                          </a:solidFill>
                        </a:ln>
                        <a:solidFill>
                          <a:schemeClr val="lt1">
                            <a:alpha val="99000"/>
                          </a:schemeClr>
                        </a:solidFill>
                        <a:latin typeface="+mn-lt"/>
                        <a:ea typeface="+mn-ea"/>
                        <a:cs typeface="+mn-cs"/>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496062">
                <a:tc>
                  <a:txBody>
                    <a:bodyPr/>
                    <a:lstStyle/>
                    <a:p>
                      <a:r>
                        <a:rPr lang="en-NZ" sz="2000" dirty="0" smtClean="0">
                          <a:ln>
                            <a:solidFill>
                              <a:schemeClr val="bg1">
                                <a:alpha val="0"/>
                              </a:schemeClr>
                            </a:solidFill>
                          </a:ln>
                          <a:solidFill>
                            <a:srgbClr val="595959">
                              <a:alpha val="99000"/>
                            </a:srgbClr>
                          </a:solidFill>
                        </a:rPr>
                        <a:t>TweetID (RK)</a:t>
                      </a:r>
                      <a:endParaRPr lang="en-NZ" sz="2000" dirty="0">
                        <a:ln>
                          <a:solidFill>
                            <a:schemeClr val="bg1">
                              <a:alpha val="0"/>
                            </a:schemeClr>
                          </a:solidFill>
                        </a:ln>
                        <a:solidFill>
                          <a:srgbClr val="595959">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r h="496062">
                <a:tc>
                  <a:txBody>
                    <a:bodyPr/>
                    <a:lstStyle/>
                    <a:p>
                      <a:r>
                        <a:rPr lang="en-NZ" sz="2000" dirty="0" smtClean="0">
                          <a:ln>
                            <a:solidFill>
                              <a:schemeClr val="bg1">
                                <a:alpha val="0"/>
                              </a:schemeClr>
                            </a:solidFill>
                          </a:ln>
                          <a:solidFill>
                            <a:srgbClr val="595959">
                              <a:alpha val="99000"/>
                            </a:srgbClr>
                          </a:solidFill>
                        </a:rPr>
                        <a:t>UserID (PK)</a:t>
                      </a:r>
                      <a:endParaRPr lang="en-NZ" sz="2000" dirty="0">
                        <a:ln>
                          <a:solidFill>
                            <a:schemeClr val="bg1">
                              <a:alpha val="0"/>
                            </a:schemeClr>
                          </a:solidFill>
                        </a:ln>
                        <a:solidFill>
                          <a:srgbClr val="595959">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r h="496062">
                <a:tc>
                  <a:txBody>
                    <a:bodyPr/>
                    <a:lstStyle/>
                    <a:p>
                      <a:r>
                        <a:rPr lang="en-NZ" sz="2000" dirty="0" smtClean="0">
                          <a:ln>
                            <a:solidFill>
                              <a:schemeClr val="bg1">
                                <a:alpha val="0"/>
                              </a:schemeClr>
                            </a:solidFill>
                          </a:ln>
                          <a:solidFill>
                            <a:srgbClr val="595959">
                              <a:alpha val="99000"/>
                            </a:srgbClr>
                          </a:solidFill>
                        </a:rPr>
                        <a:t>DateTimeStamp</a:t>
                      </a: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r h="496062">
                <a:tc>
                  <a:txBody>
                    <a:bodyPr/>
                    <a:lstStyle/>
                    <a:p>
                      <a:r>
                        <a:rPr lang="en-NZ" sz="2000" dirty="0" smtClean="0">
                          <a:ln>
                            <a:solidFill>
                              <a:schemeClr val="bg1">
                                <a:alpha val="0"/>
                              </a:schemeClr>
                            </a:solidFill>
                          </a:ln>
                          <a:solidFill>
                            <a:srgbClr val="595959">
                              <a:alpha val="99000"/>
                            </a:srgbClr>
                          </a:solidFill>
                        </a:rPr>
                        <a:t>Message</a:t>
                      </a:r>
                      <a:endParaRPr lang="en-NZ" sz="2000" dirty="0">
                        <a:ln>
                          <a:solidFill>
                            <a:schemeClr val="bg1">
                              <a:alpha val="0"/>
                            </a:schemeClr>
                          </a:solidFill>
                        </a:ln>
                        <a:solidFill>
                          <a:srgbClr val="595959">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887803679"/>
              </p:ext>
            </p:extLst>
          </p:nvPr>
        </p:nvGraphicFramePr>
        <p:xfrm>
          <a:off x="8010525" y="2421415"/>
          <a:ext cx="3657600" cy="2438400"/>
        </p:xfrm>
        <a:graphic>
          <a:graphicData uri="http://schemas.openxmlformats.org/drawingml/2006/table">
            <a:tbl>
              <a:tblPr firstRow="1" bandRow="1">
                <a:tableStyleId>{7DF18680-E054-41AD-8BC1-D1AEF772440D}</a:tableStyleId>
              </a:tblPr>
              <a:tblGrid>
                <a:gridCol w="3657600"/>
              </a:tblGrid>
              <a:tr h="0">
                <a:tc>
                  <a:txBody>
                    <a:bodyPr/>
                    <a:lstStyle/>
                    <a:p>
                      <a:r>
                        <a:rPr lang="en-NZ" sz="2400" b="0" kern="1200" dirty="0" err="1" smtClean="0">
                          <a:ln>
                            <a:solidFill>
                              <a:schemeClr val="bg1">
                                <a:alpha val="0"/>
                              </a:schemeClr>
                            </a:solidFill>
                          </a:ln>
                          <a:solidFill>
                            <a:schemeClr val="lt1">
                              <a:alpha val="99000"/>
                            </a:schemeClr>
                          </a:solidFill>
                          <a:latin typeface="+mn-lt"/>
                          <a:ea typeface="+mn-ea"/>
                          <a:cs typeface="+mn-cs"/>
                        </a:rPr>
                        <a:t>MentionIndex</a:t>
                      </a:r>
                      <a:endParaRPr lang="en-NZ" sz="2400" b="0" kern="1200" dirty="0" smtClean="0">
                        <a:ln>
                          <a:solidFill>
                            <a:schemeClr val="bg1">
                              <a:alpha val="0"/>
                            </a:schemeClr>
                          </a:solidFill>
                        </a:ln>
                        <a:solidFill>
                          <a:schemeClr val="lt1">
                            <a:alpha val="99000"/>
                          </a:schemeClr>
                        </a:solidFill>
                        <a:latin typeface="+mn-lt"/>
                        <a:ea typeface="+mn-ea"/>
                        <a:cs typeface="+mn-cs"/>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0">
                <a:tc>
                  <a:txBody>
                    <a:bodyPr/>
                    <a:lstStyle/>
                    <a:p>
                      <a:r>
                        <a:rPr lang="en-NZ" sz="2000" dirty="0" smtClean="0">
                          <a:ln>
                            <a:solidFill>
                              <a:schemeClr val="bg1">
                                <a:alpha val="0"/>
                              </a:schemeClr>
                            </a:solidFill>
                          </a:ln>
                          <a:solidFill>
                            <a:srgbClr val="595959">
                              <a:alpha val="99000"/>
                            </a:srgbClr>
                          </a:solidFill>
                        </a:rPr>
                        <a:t>TweetID (RK)</a:t>
                      </a:r>
                      <a:endParaRPr lang="en-NZ" sz="2000" dirty="0">
                        <a:ln>
                          <a:solidFill>
                            <a:schemeClr val="bg1">
                              <a:alpha val="0"/>
                            </a:schemeClr>
                          </a:solidFill>
                        </a:ln>
                        <a:solidFill>
                          <a:srgbClr val="595959">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r h="0">
                <a:tc>
                  <a:txBody>
                    <a:bodyPr/>
                    <a:lstStyle/>
                    <a:p>
                      <a:r>
                        <a:rPr lang="en-NZ" sz="2000" dirty="0" smtClean="0">
                          <a:ln>
                            <a:solidFill>
                              <a:schemeClr val="bg1">
                                <a:alpha val="0"/>
                              </a:schemeClr>
                            </a:solidFill>
                          </a:ln>
                          <a:solidFill>
                            <a:srgbClr val="595959">
                              <a:alpha val="99000"/>
                            </a:srgbClr>
                          </a:solidFill>
                        </a:rPr>
                        <a:t>UserID</a:t>
                      </a:r>
                      <a:endParaRPr lang="en-NZ" sz="2000" dirty="0">
                        <a:ln>
                          <a:solidFill>
                            <a:schemeClr val="bg1">
                              <a:alpha val="0"/>
                            </a:schemeClr>
                          </a:solidFill>
                        </a:ln>
                        <a:solidFill>
                          <a:srgbClr val="595959">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r h="0">
                <a:tc>
                  <a:txBody>
                    <a:bodyPr/>
                    <a:lstStyle/>
                    <a:p>
                      <a:r>
                        <a:rPr lang="en-NZ" sz="2000" dirty="0" smtClean="0">
                          <a:ln>
                            <a:solidFill>
                              <a:schemeClr val="bg1">
                                <a:alpha val="0"/>
                              </a:schemeClr>
                            </a:solidFill>
                          </a:ln>
                          <a:solidFill>
                            <a:srgbClr val="595959">
                              <a:alpha val="99000"/>
                            </a:srgbClr>
                          </a:solidFill>
                        </a:rPr>
                        <a:t>DateTimeStamp</a:t>
                      </a: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r h="0">
                <a:tc>
                  <a:txBody>
                    <a:bodyPr/>
                    <a:lstStyle/>
                    <a:p>
                      <a:r>
                        <a:rPr lang="en-NZ" sz="2000" dirty="0" smtClean="0">
                          <a:ln>
                            <a:solidFill>
                              <a:schemeClr val="bg1">
                                <a:alpha val="0"/>
                              </a:schemeClr>
                            </a:solidFill>
                          </a:ln>
                          <a:solidFill>
                            <a:srgbClr val="595959">
                              <a:alpha val="99000"/>
                            </a:srgbClr>
                          </a:solidFill>
                        </a:rPr>
                        <a:t>Message</a:t>
                      </a:r>
                      <a:endParaRPr lang="en-NZ" sz="2000" dirty="0">
                        <a:ln>
                          <a:solidFill>
                            <a:schemeClr val="bg1">
                              <a:alpha val="0"/>
                            </a:schemeClr>
                          </a:solidFill>
                        </a:ln>
                        <a:solidFill>
                          <a:srgbClr val="595959">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r h="0">
                <a:tc>
                  <a:txBody>
                    <a:bodyPr/>
                    <a:lstStyle/>
                    <a:p>
                      <a:r>
                        <a:rPr lang="en-NZ" sz="2000" dirty="0" err="1" smtClean="0">
                          <a:ln>
                            <a:solidFill>
                              <a:schemeClr val="bg1">
                                <a:alpha val="0"/>
                              </a:schemeClr>
                            </a:solidFill>
                          </a:ln>
                          <a:solidFill>
                            <a:srgbClr val="595959">
                              <a:alpha val="99000"/>
                            </a:srgbClr>
                          </a:solidFill>
                        </a:rPr>
                        <a:t>UserID</a:t>
                      </a:r>
                      <a:r>
                        <a:rPr lang="en-NZ" sz="2000" dirty="0" smtClean="0">
                          <a:ln>
                            <a:solidFill>
                              <a:schemeClr val="bg1">
                                <a:alpha val="0"/>
                              </a:schemeClr>
                            </a:solidFill>
                          </a:ln>
                          <a:solidFill>
                            <a:srgbClr val="595959">
                              <a:alpha val="99000"/>
                            </a:srgbClr>
                          </a:solidFill>
                        </a:rPr>
                        <a:t> (PK)</a:t>
                      </a: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r>
            </a:tbl>
          </a:graphicData>
        </a:graphic>
      </p:graphicFrame>
      <p:sp>
        <p:nvSpPr>
          <p:cNvPr id="15" name="TextBox 14"/>
          <p:cNvSpPr txBox="1"/>
          <p:nvPr/>
        </p:nvSpPr>
        <p:spPr>
          <a:xfrm>
            <a:off x="516572" y="5452112"/>
            <a:ext cx="11155680" cy="369332"/>
          </a:xfrm>
          <a:prstGeom prst="rect">
            <a:avLst/>
          </a:prstGeom>
          <a:noFill/>
        </p:spPr>
        <p:txBody>
          <a:bodyPr wrap="square" lIns="0" tIns="0" rIns="0" bIns="0" rtlCol="0">
            <a:spAutoFit/>
          </a:bodyPr>
          <a:lstStyle/>
          <a:p>
            <a:pPr algn="ctr">
              <a:spcBef>
                <a:spcPts val="1200"/>
              </a:spcBef>
              <a:buSzPct val="80000"/>
            </a:pPr>
            <a:r>
              <a:rPr lang="en-US" sz="2400" dirty="0">
                <a:ln>
                  <a:solidFill>
                    <a:schemeClr val="bg1">
                      <a:alpha val="0"/>
                    </a:schemeClr>
                  </a:solidFill>
                </a:ln>
                <a:solidFill>
                  <a:schemeClr val="bg1">
                    <a:alpha val="99000"/>
                  </a:schemeClr>
                </a:solidFill>
              </a:rPr>
              <a:t>GET All Entities in Partition ‘</a:t>
            </a:r>
            <a:r>
              <a:rPr lang="en-US" sz="2400" dirty="0" err="1">
                <a:ln>
                  <a:solidFill>
                    <a:schemeClr val="bg1">
                      <a:alpha val="0"/>
                    </a:schemeClr>
                  </a:solidFill>
                </a:ln>
                <a:solidFill>
                  <a:schemeClr val="bg1">
                    <a:alpha val="99000"/>
                  </a:schemeClr>
                </a:solidFill>
              </a:rPr>
              <a:t>DavidA</a:t>
            </a:r>
            <a:r>
              <a:rPr lang="en-US" sz="2400" dirty="0">
                <a:ln>
                  <a:solidFill>
                    <a:schemeClr val="bg1">
                      <a:alpha val="0"/>
                    </a:schemeClr>
                  </a:solidFill>
                </a:ln>
                <a:solidFill>
                  <a:schemeClr val="bg1">
                    <a:alpha val="99000"/>
                  </a:schemeClr>
                </a:solidFill>
              </a:rPr>
              <a:t>’ from </a:t>
            </a:r>
            <a:r>
              <a:rPr lang="en-US" sz="2400" dirty="0" err="1">
                <a:ln>
                  <a:solidFill>
                    <a:schemeClr val="bg1">
                      <a:alpha val="0"/>
                    </a:schemeClr>
                  </a:solidFill>
                </a:ln>
                <a:solidFill>
                  <a:schemeClr val="bg1">
                    <a:alpha val="99000"/>
                  </a:schemeClr>
                </a:solidFill>
              </a:rPr>
              <a:t>TweetIndex</a:t>
            </a:r>
            <a:r>
              <a:rPr lang="en-US" sz="2400" dirty="0">
                <a:ln>
                  <a:solidFill>
                    <a:schemeClr val="bg1">
                      <a:alpha val="0"/>
                    </a:schemeClr>
                  </a:solidFill>
                </a:ln>
                <a:solidFill>
                  <a:schemeClr val="bg1">
                    <a:alpha val="99000"/>
                  </a:schemeClr>
                </a:solidFill>
              </a:rPr>
              <a:t> </a:t>
            </a:r>
          </a:p>
        </p:txBody>
      </p:sp>
    </p:spTree>
    <p:extLst>
      <p:ext uri="{BB962C8B-B14F-4D97-AF65-F5344CB8AC3E}">
        <p14:creationId xmlns:p14="http://schemas.microsoft.com/office/powerpoint/2010/main" val="10997224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476375"/>
            <a:ext cx="11158538" cy="45995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06596254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89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smtClean="0"/>
              <a:t>Modeling In Tables</a:t>
            </a:r>
            <a:endParaRPr lang="en-US" dirty="0"/>
          </a:p>
        </p:txBody>
      </p:sp>
      <p:sp>
        <p:nvSpPr>
          <p:cNvPr id="4" name="Content Placeholder 3"/>
          <p:cNvSpPr>
            <a:spLocks noGrp="1"/>
          </p:cNvSpPr>
          <p:nvPr>
            <p:ph sz="quarter" idx="10"/>
          </p:nvPr>
        </p:nvSpPr>
        <p:spPr>
          <a:xfrm>
            <a:off x="684213" y="1463675"/>
            <a:ext cx="11155680" cy="3539430"/>
          </a:xfrm>
        </p:spPr>
        <p:txBody>
          <a:bodyPr/>
          <a:lstStyle/>
          <a:p>
            <a:r>
              <a:rPr lang="en-US" sz="4000" dirty="0" smtClean="0">
                <a:solidFill>
                  <a:schemeClr val="accent2">
                    <a:alpha val="99000"/>
                  </a:schemeClr>
                </a:solidFill>
                <a:latin typeface="Segoe UI Light" pitchFamily="34" charset="0"/>
              </a:rPr>
              <a:t>Currently no secondary indexes (coming)</a:t>
            </a:r>
          </a:p>
          <a:p>
            <a:pPr marL="0" lvl="1"/>
            <a:r>
              <a:rPr lang="en-US" sz="2000" dirty="0" smtClean="0"/>
              <a:t>Be careful to minimize cross partition queries</a:t>
            </a:r>
          </a:p>
          <a:p>
            <a:r>
              <a:rPr lang="en-US" sz="4000" dirty="0">
                <a:solidFill>
                  <a:schemeClr val="accent2">
                    <a:alpha val="99000"/>
                  </a:schemeClr>
                </a:solidFill>
                <a:latin typeface="Segoe UI Light" pitchFamily="34" charset="0"/>
              </a:rPr>
              <a:t>Build indexes yourself</a:t>
            </a:r>
          </a:p>
          <a:p>
            <a:pPr marL="0" lvl="1"/>
            <a:r>
              <a:rPr lang="en-US" sz="2000" dirty="0"/>
              <a:t>Concentrate on useful partition keys</a:t>
            </a:r>
          </a:p>
          <a:p>
            <a:r>
              <a:rPr lang="en-US" sz="4000" dirty="0">
                <a:solidFill>
                  <a:schemeClr val="accent2">
                    <a:alpha val="99000"/>
                  </a:schemeClr>
                </a:solidFill>
                <a:latin typeface="Segoe UI Light" pitchFamily="34" charset="0"/>
              </a:rPr>
              <a:t>If associated data is small enough</a:t>
            </a:r>
          </a:p>
          <a:p>
            <a:pPr marL="0" lvl="1"/>
            <a:r>
              <a:rPr lang="en-US" sz="2000" dirty="0"/>
              <a:t>Save additional queries</a:t>
            </a:r>
          </a:p>
          <a:p>
            <a:pPr marL="0" lvl="1"/>
            <a:r>
              <a:rPr lang="en-US" sz="2000" dirty="0"/>
              <a:t>Duplicate data with each index</a:t>
            </a:r>
          </a:p>
        </p:txBody>
      </p:sp>
    </p:spTree>
    <p:extLst>
      <p:ext uri="{BB962C8B-B14F-4D97-AF65-F5344CB8AC3E}">
        <p14:creationId xmlns:p14="http://schemas.microsoft.com/office/powerpoint/2010/main" val="113799915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4202678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91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ext Placeholder 6"/>
          <p:cNvSpPr>
            <a:spLocks noGrp="1"/>
          </p:cNvSpPr>
          <p:nvPr>
            <p:ph type="body" sz="quarter" idx="10"/>
          </p:nvPr>
        </p:nvSpPr>
        <p:spPr/>
        <p:txBody>
          <a:bodyPr/>
          <a:lstStyle/>
          <a:p>
            <a:r>
              <a:rPr lang="en-US" smtClean="0"/>
              <a:t>Upgrade Scenarios for the Data Tier</a:t>
            </a:r>
            <a:endParaRPr lang="en-US" dirty="0"/>
          </a:p>
        </p:txBody>
      </p:sp>
    </p:spTree>
    <p:extLst>
      <p:ext uri="{BB962C8B-B14F-4D97-AF65-F5344CB8AC3E}">
        <p14:creationId xmlns:p14="http://schemas.microsoft.com/office/powerpoint/2010/main" val="232050415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476375"/>
            <a:ext cx="11158538" cy="45995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1315224" y="2826293"/>
            <a:ext cx="3017520" cy="30175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TextBox 6"/>
          <p:cNvSpPr txBox="1"/>
          <p:nvPr/>
        </p:nvSpPr>
        <p:spPr>
          <a:xfrm>
            <a:off x="1425697" y="3022236"/>
            <a:ext cx="2907047" cy="2166747"/>
          </a:xfrm>
          <a:prstGeom prst="rect">
            <a:avLst/>
          </a:prstGeom>
          <a:noFill/>
        </p:spPr>
        <p:txBody>
          <a:bodyPr wrap="square" lIns="0" tIns="0" rIns="0" bIns="0" rtlCol="0">
            <a:spAutoFit/>
          </a:bodyPr>
          <a:lstStyle/>
          <a:p>
            <a:pPr>
              <a:lnSpc>
                <a:spcPts val="3200"/>
              </a:lnSpc>
              <a:spcBef>
                <a:spcPct val="20000"/>
              </a:spcBef>
              <a:buSzPct val="80000"/>
            </a:pPr>
            <a:r>
              <a:rPr lang="en-US" sz="3600" dirty="0">
                <a:solidFill>
                  <a:schemeClr val="bg1">
                    <a:alpha val="99000"/>
                  </a:schemeClr>
                </a:solidFill>
                <a:latin typeface="Segoe Light" pitchFamily="34" charset="0"/>
              </a:rPr>
              <a:t>Adding </a:t>
            </a:r>
            <a:r>
              <a:rPr lang="en-US" sz="3600" dirty="0" smtClean="0">
                <a:solidFill>
                  <a:schemeClr val="bg1">
                    <a:alpha val="99000"/>
                  </a:schemeClr>
                </a:solidFill>
                <a:latin typeface="Segoe Light" pitchFamily="34" charset="0"/>
              </a:rPr>
              <a:t/>
            </a:r>
            <a:br>
              <a:rPr lang="en-US" sz="3600" dirty="0" smtClean="0">
                <a:solidFill>
                  <a:schemeClr val="bg1">
                    <a:alpha val="99000"/>
                  </a:schemeClr>
                </a:solidFill>
                <a:latin typeface="Segoe Light" pitchFamily="34" charset="0"/>
              </a:rPr>
            </a:br>
            <a:r>
              <a:rPr lang="en-US" sz="3600" dirty="0" smtClean="0">
                <a:solidFill>
                  <a:schemeClr val="bg1">
                    <a:alpha val="99000"/>
                  </a:schemeClr>
                </a:solidFill>
                <a:latin typeface="Segoe Light" pitchFamily="34" charset="0"/>
              </a:rPr>
              <a:t>non-key </a:t>
            </a:r>
            <a:r>
              <a:rPr lang="en-US" sz="3600" dirty="0">
                <a:solidFill>
                  <a:schemeClr val="bg1">
                    <a:alpha val="99000"/>
                  </a:schemeClr>
                </a:solidFill>
                <a:latin typeface="Segoe Light" pitchFamily="34" charset="0"/>
              </a:rPr>
              <a:t>properties</a:t>
            </a:r>
          </a:p>
          <a:p>
            <a:pPr>
              <a:lnSpc>
                <a:spcPct val="90000"/>
              </a:lnSpc>
              <a:spcBef>
                <a:spcPct val="20000"/>
              </a:spcBef>
              <a:spcAft>
                <a:spcPts val="600"/>
              </a:spcAft>
              <a:buSzPct val="80000"/>
            </a:pPr>
            <a:r>
              <a:rPr lang="en-US" dirty="0" smtClean="0">
                <a:solidFill>
                  <a:schemeClr val="accent2">
                    <a:lumMod val="20000"/>
                    <a:lumOff val="80000"/>
                    <a:alpha val="99000"/>
                  </a:schemeClr>
                </a:solidFill>
              </a:rPr>
              <a:t>Two </a:t>
            </a:r>
            <a:r>
              <a:rPr lang="en-US" dirty="0">
                <a:solidFill>
                  <a:schemeClr val="accent2">
                    <a:lumMod val="20000"/>
                    <a:lumOff val="80000"/>
                    <a:alpha val="99000"/>
                  </a:schemeClr>
                </a:solidFill>
              </a:rPr>
              <a:t>step upgrade process</a:t>
            </a:r>
          </a:p>
          <a:p>
            <a:pPr>
              <a:lnSpc>
                <a:spcPct val="90000"/>
              </a:lnSpc>
              <a:spcBef>
                <a:spcPct val="20000"/>
              </a:spcBef>
              <a:spcAft>
                <a:spcPts val="600"/>
              </a:spcAft>
              <a:buSzPct val="80000"/>
            </a:pPr>
            <a:r>
              <a:rPr lang="en-US" dirty="0">
                <a:solidFill>
                  <a:schemeClr val="accent2">
                    <a:lumMod val="20000"/>
                    <a:lumOff val="80000"/>
                    <a:alpha val="99000"/>
                  </a:schemeClr>
                </a:solidFill>
              </a:rPr>
              <a:t>Use ADO.NET’s “</a:t>
            </a:r>
            <a:r>
              <a:rPr lang="en-US" dirty="0" err="1">
                <a:solidFill>
                  <a:schemeClr val="accent2">
                    <a:lumMod val="20000"/>
                    <a:lumOff val="80000"/>
                    <a:alpha val="99000"/>
                  </a:schemeClr>
                </a:solidFill>
              </a:rPr>
              <a:t>IgnoreMissingProperties</a:t>
            </a:r>
            <a:r>
              <a:rPr lang="en-US" dirty="0">
                <a:solidFill>
                  <a:schemeClr val="accent2">
                    <a:lumMod val="20000"/>
                    <a:lumOff val="80000"/>
                    <a:alpha val="99000"/>
                  </a:schemeClr>
                </a:solidFill>
              </a:rPr>
              <a:t>”</a:t>
            </a: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09750794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94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smtClean="0"/>
              <a:t>Entity Shape Change</a:t>
            </a:r>
            <a:endParaRPr lang="en-US" dirty="0"/>
          </a:p>
        </p:txBody>
      </p:sp>
      <p:sp>
        <p:nvSpPr>
          <p:cNvPr id="4" name="Content Placeholder 3"/>
          <p:cNvSpPr>
            <a:spLocks noGrp="1"/>
          </p:cNvSpPr>
          <p:nvPr>
            <p:ph sz="quarter" idx="10"/>
          </p:nvPr>
        </p:nvSpPr>
        <p:spPr>
          <a:xfrm>
            <a:off x="639445" y="1476375"/>
            <a:ext cx="11155680" cy="1138773"/>
          </a:xfrm>
        </p:spPr>
        <p:txBody>
          <a:bodyPr/>
          <a:lstStyle/>
          <a:p>
            <a:pPr algn="ctr"/>
            <a:r>
              <a:rPr lang="en-US" dirty="0" smtClean="0">
                <a:solidFill>
                  <a:schemeClr val="tx2">
                    <a:alpha val="99000"/>
                  </a:schemeClr>
                </a:solidFill>
                <a:latin typeface="Segoe UI Light" pitchFamily="34" charset="0"/>
              </a:rPr>
              <a:t>Have a version property in each entity</a:t>
            </a:r>
          </a:p>
          <a:p>
            <a:pPr algn="ctr"/>
            <a:r>
              <a:rPr lang="en-US" dirty="0" smtClean="0">
                <a:solidFill>
                  <a:schemeClr val="tx2">
                    <a:alpha val="99000"/>
                  </a:schemeClr>
                </a:solidFill>
                <a:latin typeface="Segoe UI Light" pitchFamily="34" charset="0"/>
              </a:rPr>
              <a:t>Types of Shape Change:</a:t>
            </a:r>
          </a:p>
        </p:txBody>
      </p:sp>
      <p:sp>
        <p:nvSpPr>
          <p:cNvPr id="8" name="Rectangle 7"/>
          <p:cNvSpPr/>
          <p:nvPr/>
        </p:nvSpPr>
        <p:spPr bwMode="auto">
          <a:xfrm>
            <a:off x="4619765" y="2826293"/>
            <a:ext cx="3017520" cy="30175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Rectangle 8"/>
          <p:cNvSpPr/>
          <p:nvPr/>
        </p:nvSpPr>
        <p:spPr bwMode="auto">
          <a:xfrm>
            <a:off x="7931924" y="2826293"/>
            <a:ext cx="3017520" cy="30175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TextBox 9"/>
          <p:cNvSpPr txBox="1"/>
          <p:nvPr/>
        </p:nvSpPr>
        <p:spPr>
          <a:xfrm>
            <a:off x="4730238" y="3059972"/>
            <a:ext cx="2907047" cy="2416046"/>
          </a:xfrm>
          <a:prstGeom prst="rect">
            <a:avLst/>
          </a:prstGeom>
          <a:noFill/>
        </p:spPr>
        <p:txBody>
          <a:bodyPr wrap="square" lIns="0" tIns="0" rIns="0" bIns="0" rtlCol="0">
            <a:spAutoFit/>
          </a:bodyPr>
          <a:lstStyle/>
          <a:p>
            <a:pPr>
              <a:lnSpc>
                <a:spcPts val="3200"/>
              </a:lnSpc>
              <a:spcBef>
                <a:spcPct val="20000"/>
              </a:spcBef>
              <a:buSzPct val="80000"/>
            </a:pPr>
            <a:r>
              <a:rPr lang="en-US" sz="3600" dirty="0">
                <a:solidFill>
                  <a:schemeClr val="bg1">
                    <a:alpha val="99000"/>
                  </a:schemeClr>
                </a:solidFill>
                <a:latin typeface="Segoe Light" pitchFamily="34" charset="0"/>
              </a:rPr>
              <a:t>Removing non-key properties</a:t>
            </a:r>
          </a:p>
          <a:p>
            <a:pPr>
              <a:lnSpc>
                <a:spcPct val="90000"/>
              </a:lnSpc>
              <a:spcBef>
                <a:spcPct val="20000"/>
              </a:spcBef>
              <a:spcAft>
                <a:spcPts val="600"/>
              </a:spcAft>
              <a:buSzPct val="80000"/>
            </a:pPr>
            <a:r>
              <a:rPr lang="en-US" dirty="0">
                <a:solidFill>
                  <a:schemeClr val="accent2">
                    <a:lumMod val="20000"/>
                    <a:lumOff val="80000"/>
                    <a:alpha val="99000"/>
                  </a:schemeClr>
                </a:solidFill>
              </a:rPr>
              <a:t>Similar two step process </a:t>
            </a:r>
            <a:br>
              <a:rPr lang="en-US" dirty="0">
                <a:solidFill>
                  <a:schemeClr val="accent2">
                    <a:lumMod val="20000"/>
                    <a:lumOff val="80000"/>
                    <a:alpha val="99000"/>
                  </a:schemeClr>
                </a:solidFill>
              </a:rPr>
            </a:br>
            <a:r>
              <a:rPr lang="en-US" dirty="0">
                <a:solidFill>
                  <a:schemeClr val="accent2">
                    <a:lumMod val="20000"/>
                    <a:lumOff val="80000"/>
                    <a:alpha val="99000"/>
                  </a:schemeClr>
                </a:solidFill>
              </a:rPr>
              <a:t>to adding</a:t>
            </a:r>
          </a:p>
          <a:p>
            <a:pPr>
              <a:lnSpc>
                <a:spcPct val="90000"/>
              </a:lnSpc>
              <a:spcBef>
                <a:spcPct val="20000"/>
              </a:spcBef>
              <a:spcAft>
                <a:spcPts val="600"/>
              </a:spcAft>
              <a:buSzPct val="80000"/>
            </a:pPr>
            <a:r>
              <a:rPr lang="en-US" dirty="0">
                <a:solidFill>
                  <a:schemeClr val="accent2">
                    <a:lumMod val="20000"/>
                    <a:lumOff val="80000"/>
                    <a:alpha val="99000"/>
                  </a:schemeClr>
                </a:solidFill>
              </a:rPr>
              <a:t>In addition use ADO.NET’s “</a:t>
            </a:r>
            <a:r>
              <a:rPr lang="en-US" dirty="0" err="1">
                <a:solidFill>
                  <a:schemeClr val="accent2">
                    <a:lumMod val="20000"/>
                    <a:lumOff val="80000"/>
                    <a:alpha val="99000"/>
                  </a:schemeClr>
                </a:solidFill>
              </a:rPr>
              <a:t>ReplaceOnUpdate</a:t>
            </a:r>
            <a:r>
              <a:rPr lang="en-US" dirty="0">
                <a:solidFill>
                  <a:schemeClr val="accent2">
                    <a:lumMod val="20000"/>
                    <a:lumOff val="80000"/>
                    <a:alpha val="99000"/>
                  </a:schemeClr>
                </a:solidFill>
              </a:rPr>
              <a:t>”</a:t>
            </a:r>
          </a:p>
        </p:txBody>
      </p:sp>
      <p:sp>
        <p:nvSpPr>
          <p:cNvPr id="11" name="TextBox 10"/>
          <p:cNvSpPr txBox="1"/>
          <p:nvPr/>
        </p:nvSpPr>
        <p:spPr>
          <a:xfrm>
            <a:off x="8042397" y="3034572"/>
            <a:ext cx="2907047" cy="1535805"/>
          </a:xfrm>
          <a:prstGeom prst="rect">
            <a:avLst/>
          </a:prstGeom>
          <a:noFill/>
        </p:spPr>
        <p:txBody>
          <a:bodyPr wrap="square" lIns="0" tIns="0" rIns="0" bIns="0" rtlCol="0">
            <a:spAutoFit/>
          </a:bodyPr>
          <a:lstStyle/>
          <a:p>
            <a:pPr>
              <a:lnSpc>
                <a:spcPts val="3200"/>
              </a:lnSpc>
              <a:spcBef>
                <a:spcPct val="20000"/>
              </a:spcBef>
              <a:buSzPct val="80000"/>
            </a:pPr>
            <a:r>
              <a:rPr lang="en-US" sz="3600" dirty="0">
                <a:solidFill>
                  <a:schemeClr val="bg1">
                    <a:alpha val="99000"/>
                  </a:schemeClr>
                </a:solidFill>
                <a:latin typeface="Segoe Light" pitchFamily="34" charset="0"/>
              </a:rPr>
              <a:t>Changing Partition key </a:t>
            </a:r>
            <a:r>
              <a:rPr lang="en-US" sz="3600" dirty="0" smtClean="0">
                <a:solidFill>
                  <a:schemeClr val="bg1">
                    <a:alpha val="99000"/>
                  </a:schemeClr>
                </a:solidFill>
                <a:latin typeface="Segoe Light" pitchFamily="34" charset="0"/>
              </a:rPr>
              <a:t/>
            </a:r>
            <a:br>
              <a:rPr lang="en-US" sz="3600" dirty="0" smtClean="0">
                <a:solidFill>
                  <a:schemeClr val="bg1">
                    <a:alpha val="99000"/>
                  </a:schemeClr>
                </a:solidFill>
                <a:latin typeface="Segoe Light" pitchFamily="34" charset="0"/>
              </a:rPr>
            </a:br>
            <a:r>
              <a:rPr lang="en-US" sz="3600" dirty="0" smtClean="0">
                <a:solidFill>
                  <a:schemeClr val="bg1">
                    <a:alpha val="99000"/>
                  </a:schemeClr>
                </a:solidFill>
                <a:latin typeface="Segoe Light" pitchFamily="34" charset="0"/>
              </a:rPr>
              <a:t>or </a:t>
            </a:r>
            <a:r>
              <a:rPr lang="en-US" sz="3600" dirty="0">
                <a:solidFill>
                  <a:schemeClr val="bg1">
                    <a:alpha val="99000"/>
                  </a:schemeClr>
                </a:solidFill>
                <a:latin typeface="Segoe Light" pitchFamily="34" charset="0"/>
              </a:rPr>
              <a:t>Row key</a:t>
            </a:r>
          </a:p>
          <a:p>
            <a:pPr>
              <a:lnSpc>
                <a:spcPct val="90000"/>
              </a:lnSpc>
              <a:spcBef>
                <a:spcPct val="20000"/>
              </a:spcBef>
              <a:buSzPct val="80000"/>
            </a:pPr>
            <a:r>
              <a:rPr lang="en-US" dirty="0">
                <a:solidFill>
                  <a:schemeClr val="accent2">
                    <a:lumMod val="20000"/>
                    <a:lumOff val="80000"/>
                    <a:alpha val="99000"/>
                  </a:schemeClr>
                </a:solidFill>
              </a:rPr>
              <a:t>Copy entities to a new table</a:t>
            </a:r>
          </a:p>
        </p:txBody>
      </p:sp>
    </p:spTree>
    <p:extLst>
      <p:ext uri="{BB962C8B-B14F-4D97-AF65-F5344CB8AC3E}">
        <p14:creationId xmlns:p14="http://schemas.microsoft.com/office/powerpoint/2010/main" val="2032805757"/>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87207146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896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nvPr>
        </p:nvSpPr>
        <p:spPr>
          <a:xfrm>
            <a:off x="519112" y="228600"/>
            <a:ext cx="11149013" cy="747897"/>
          </a:xfrm>
        </p:spPr>
        <p:txBody>
          <a:bodyPr/>
          <a:lstStyle/>
          <a:p>
            <a:r>
              <a:rPr lang="en-US" dirty="0"/>
              <a:t>Adding Additional Property</a:t>
            </a:r>
          </a:p>
        </p:txBody>
      </p:sp>
      <p:graphicFrame>
        <p:nvGraphicFramePr>
          <p:cNvPr id="5" name="Content Placeholder 3"/>
          <p:cNvGraphicFramePr>
            <a:graphicFrameLocks/>
          </p:cNvGraphicFramePr>
          <p:nvPr>
            <p:extLst>
              <p:ext uri="{D42A27DB-BD31-4B8C-83A1-F6EECF244321}">
                <p14:modId xmlns:p14="http://schemas.microsoft.com/office/powerpoint/2010/main" val="1756166813"/>
              </p:ext>
            </p:extLst>
          </p:nvPr>
        </p:nvGraphicFramePr>
        <p:xfrm>
          <a:off x="519112" y="1695450"/>
          <a:ext cx="8503920" cy="2011680"/>
        </p:xfrm>
        <a:graphic>
          <a:graphicData uri="http://schemas.openxmlformats.org/drawingml/2006/table">
            <a:tbl>
              <a:tblPr firstRow="1" bandRow="1">
                <a:tableStyleId>{7DF18680-E054-41AD-8BC1-D1AEF772440D}</a:tableStyleId>
              </a:tblPr>
              <a:tblGrid>
                <a:gridCol w="2011680"/>
                <a:gridCol w="1463040"/>
                <a:gridCol w="1463040"/>
                <a:gridCol w="1371600"/>
                <a:gridCol w="2194560"/>
              </a:tblGrid>
              <a:tr h="164840">
                <a:tc>
                  <a:txBody>
                    <a:bodyPr/>
                    <a:lstStyle/>
                    <a:p>
                      <a:pPr algn="ctr"/>
                      <a:r>
                        <a:rPr lang="en-NZ" sz="2400" b="0" dirty="0" smtClean="0">
                          <a:ln>
                            <a:solidFill>
                              <a:schemeClr val="bg1">
                                <a:alpha val="0"/>
                              </a:schemeClr>
                            </a:solidFill>
                          </a:ln>
                        </a:rPr>
                        <a:t>Partition Key</a:t>
                      </a:r>
                      <a:endParaRPr lang="en-NZ" sz="2400" b="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chemeClr val="bg1">
                                <a:alpha val="0"/>
                              </a:schemeClr>
                            </a:solidFill>
                          </a:ln>
                        </a:rPr>
                        <a:t>Row</a:t>
                      </a:r>
                      <a:r>
                        <a:rPr lang="en-NZ" sz="2400" b="0" baseline="0" dirty="0" smtClean="0">
                          <a:ln>
                            <a:solidFill>
                              <a:schemeClr val="bg1">
                                <a:alpha val="0"/>
                              </a:schemeClr>
                            </a:solidFill>
                          </a:ln>
                        </a:rPr>
                        <a:t> Key</a:t>
                      </a:r>
                      <a:endParaRPr lang="en-NZ" sz="2400" b="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chemeClr val="bg1">
                                <a:alpha val="0"/>
                              </a:schemeClr>
                            </a:solidFill>
                          </a:ln>
                        </a:rPr>
                        <a:t>Version</a:t>
                      </a:r>
                      <a:endParaRPr lang="en-NZ" sz="2400" b="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chemeClr val="bg1">
                                <a:alpha val="0"/>
                              </a:schemeClr>
                            </a:solidFill>
                          </a:ln>
                        </a:rPr>
                        <a:t>…</a:t>
                      </a:r>
                      <a:endParaRPr lang="en-NZ" sz="2400" b="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chemeClr val="bg1">
                                <a:alpha val="0"/>
                              </a:schemeClr>
                            </a:solidFill>
                          </a:ln>
                        </a:rPr>
                        <a:t>NEW Property</a:t>
                      </a: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0">
                <a:tc>
                  <a:txBody>
                    <a:bodyPr/>
                    <a:lstStyle/>
                    <a:p>
                      <a:pPr algn="ctr"/>
                      <a:r>
                        <a:rPr lang="en-NZ" sz="1800" dirty="0" smtClean="0">
                          <a:ln>
                            <a:solidFill>
                              <a:schemeClr val="bg1">
                                <a:alpha val="0"/>
                              </a:schemeClr>
                            </a:solidFill>
                          </a:ln>
                        </a:rPr>
                        <a:t>PK1</a:t>
                      </a:r>
                      <a:endParaRPr lang="en-NZ" sz="180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dirty="0" smtClean="0">
                          <a:ln>
                            <a:solidFill>
                              <a:schemeClr val="bg1">
                                <a:alpha val="0"/>
                              </a:schemeClr>
                            </a:solidFill>
                          </a:ln>
                        </a:rPr>
                        <a:t>RK1</a:t>
                      </a:r>
                      <a:endParaRPr lang="en-NZ" sz="180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dirty="0" smtClean="0">
                          <a:ln>
                            <a:solidFill>
                              <a:schemeClr val="bg1">
                                <a:alpha val="0"/>
                              </a:schemeClr>
                            </a:solidFill>
                          </a:ln>
                        </a:rPr>
                        <a:t>1</a:t>
                      </a:r>
                      <a:endParaRPr lang="en-NZ" sz="180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r>
              <a:tr h="0">
                <a:tc>
                  <a:txBody>
                    <a:bodyPr/>
                    <a:lstStyle/>
                    <a:p>
                      <a:pPr algn="ctr"/>
                      <a:r>
                        <a:rPr lang="en-NZ" sz="1800" dirty="0" smtClean="0">
                          <a:ln>
                            <a:solidFill>
                              <a:schemeClr val="bg1">
                                <a:alpha val="0"/>
                              </a:schemeClr>
                            </a:solidFill>
                          </a:ln>
                        </a:rPr>
                        <a:t>PK2</a:t>
                      </a:r>
                      <a:endParaRPr lang="en-NZ" sz="180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dirty="0" smtClean="0">
                          <a:ln>
                            <a:solidFill>
                              <a:schemeClr val="bg1">
                                <a:alpha val="0"/>
                              </a:schemeClr>
                            </a:solidFill>
                          </a:ln>
                        </a:rPr>
                        <a:t>RK2</a:t>
                      </a:r>
                      <a:endParaRPr lang="en-NZ" sz="180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dirty="0" smtClean="0">
                          <a:ln>
                            <a:solidFill>
                              <a:schemeClr val="bg1">
                                <a:alpha val="0"/>
                              </a:schemeClr>
                            </a:solidFill>
                          </a:ln>
                        </a:rPr>
                        <a:t>1</a:t>
                      </a:r>
                      <a:endParaRPr lang="en-NZ" sz="180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r>
              <a:tr h="0">
                <a:tc>
                  <a:txBody>
                    <a:bodyPr/>
                    <a:lstStyle/>
                    <a:p>
                      <a:pPr algn="ctr"/>
                      <a:r>
                        <a:rPr lang="en-NZ" sz="1800" dirty="0" smtClean="0">
                          <a:ln>
                            <a:solidFill>
                              <a:schemeClr val="bg1">
                                <a:alpha val="0"/>
                              </a:schemeClr>
                            </a:solidFill>
                          </a:ln>
                        </a:rPr>
                        <a:t>PK3</a:t>
                      </a:r>
                      <a:endParaRPr lang="en-NZ" sz="180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dirty="0" smtClean="0">
                          <a:ln>
                            <a:solidFill>
                              <a:schemeClr val="bg1">
                                <a:alpha val="0"/>
                              </a:schemeClr>
                            </a:solidFill>
                          </a:ln>
                        </a:rPr>
                        <a:t>RK3</a:t>
                      </a:r>
                      <a:endParaRPr lang="en-NZ" sz="180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dirty="0" smtClean="0">
                          <a:ln>
                            <a:solidFill>
                              <a:schemeClr val="bg1">
                                <a:alpha val="0"/>
                              </a:schemeClr>
                            </a:solidFill>
                          </a:ln>
                        </a:rPr>
                        <a:t>1</a:t>
                      </a:r>
                      <a:endParaRPr lang="en-NZ" sz="180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r>
              <a:tr h="0">
                <a:tc>
                  <a:txBody>
                    <a:bodyPr/>
                    <a:lstStyle/>
                    <a:p>
                      <a:pPr algn="ctr"/>
                      <a:r>
                        <a:rPr lang="en-NZ" sz="1800" dirty="0" smtClean="0">
                          <a:ln>
                            <a:solidFill>
                              <a:schemeClr val="bg1">
                                <a:alpha val="0"/>
                              </a:schemeClr>
                            </a:solidFill>
                          </a:ln>
                        </a:rPr>
                        <a:t>...</a:t>
                      </a:r>
                      <a:endParaRPr lang="en-NZ" sz="180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dirty="0" smtClean="0">
                          <a:ln>
                            <a:solidFill>
                              <a:schemeClr val="bg1">
                                <a:alpha val="0"/>
                              </a:schemeClr>
                            </a:solidFill>
                          </a:ln>
                        </a:rPr>
                        <a:t>…</a:t>
                      </a:r>
                      <a:endParaRPr lang="en-NZ" sz="180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dirty="0" smtClean="0">
                          <a:ln>
                            <a:solidFill>
                              <a:schemeClr val="bg1">
                                <a:alpha val="0"/>
                              </a:schemeClr>
                            </a:solidFill>
                          </a:ln>
                        </a:rPr>
                        <a:t>…</a:t>
                      </a:r>
                      <a:endParaRPr lang="en-NZ" sz="180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r>
            </a:tbl>
          </a:graphicData>
        </a:graphic>
      </p:graphicFrame>
      <p:sp>
        <p:nvSpPr>
          <p:cNvPr id="6" name="Rectangle 5"/>
          <p:cNvSpPr/>
          <p:nvPr/>
        </p:nvSpPr>
        <p:spPr bwMode="auto">
          <a:xfrm>
            <a:off x="10022205" y="1695450"/>
            <a:ext cx="164592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ln>
                  <a:solidFill>
                    <a:schemeClr val="bg1">
                      <a:alpha val="0"/>
                    </a:schemeClr>
                  </a:solidFill>
                </a:ln>
                <a:gradFill>
                  <a:gsLst>
                    <a:gs pos="0">
                      <a:srgbClr val="FFFFFF"/>
                    </a:gs>
                    <a:gs pos="100000">
                      <a:srgbClr val="FFFFFF"/>
                    </a:gs>
                  </a:gsLst>
                  <a:lin ang="5400000" scaled="0"/>
                </a:gradFill>
              </a:rPr>
              <a:t>Client v1</a:t>
            </a:r>
          </a:p>
        </p:txBody>
      </p:sp>
      <p:sp>
        <p:nvSpPr>
          <p:cNvPr id="7" name="Rectangle 6"/>
          <p:cNvSpPr/>
          <p:nvPr/>
        </p:nvSpPr>
        <p:spPr bwMode="auto">
          <a:xfrm>
            <a:off x="10022205" y="2792730"/>
            <a:ext cx="164592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ln>
                  <a:solidFill>
                    <a:schemeClr val="bg1">
                      <a:alpha val="0"/>
                    </a:schemeClr>
                  </a:solidFill>
                </a:ln>
                <a:gradFill>
                  <a:gsLst>
                    <a:gs pos="0">
                      <a:srgbClr val="FFFFFF"/>
                    </a:gs>
                    <a:gs pos="100000">
                      <a:srgbClr val="FFFFFF"/>
                    </a:gs>
                  </a:gsLst>
                  <a:lin ang="5400000" scaled="0"/>
                </a:gradFill>
              </a:rPr>
              <a:t>Client v1</a:t>
            </a:r>
          </a:p>
        </p:txBody>
      </p:sp>
      <p:sp>
        <p:nvSpPr>
          <p:cNvPr id="10" name="TextBox 9"/>
          <p:cNvSpPr txBox="1"/>
          <p:nvPr/>
        </p:nvSpPr>
        <p:spPr>
          <a:xfrm>
            <a:off x="516572" y="4219974"/>
            <a:ext cx="11155680" cy="369332"/>
          </a:xfrm>
          <a:prstGeom prst="rect">
            <a:avLst/>
          </a:prstGeom>
          <a:noFill/>
        </p:spPr>
        <p:txBody>
          <a:bodyPr wrap="square" lIns="0" tIns="0" rIns="0" bIns="0" rtlCol="0">
            <a:spAutoFit/>
          </a:bodyPr>
          <a:lstStyle/>
          <a:p>
            <a:pPr>
              <a:spcBef>
                <a:spcPts val="1200"/>
              </a:spcBef>
              <a:buSzPct val="80000"/>
            </a:pPr>
            <a:r>
              <a:rPr lang="en-US" sz="2400" dirty="0">
                <a:ln>
                  <a:solidFill>
                    <a:schemeClr val="bg1">
                      <a:alpha val="0"/>
                    </a:schemeClr>
                  </a:solidFill>
                </a:ln>
                <a:gradFill>
                  <a:gsLst>
                    <a:gs pos="0">
                      <a:srgbClr val="595959"/>
                    </a:gs>
                    <a:gs pos="86000">
                      <a:srgbClr val="595959"/>
                    </a:gs>
                  </a:gsLst>
                  <a:lin ang="5400000" scaled="0"/>
                </a:gradFill>
              </a:rPr>
              <a:t>Release new version of Table Schema with NEW Property</a:t>
            </a:r>
          </a:p>
        </p:txBody>
      </p:sp>
      <p:cxnSp>
        <p:nvCxnSpPr>
          <p:cNvPr id="19" name="Straight Arrow Connector 18"/>
          <p:cNvCxnSpPr>
            <a:stCxn id="7" idx="1"/>
          </p:cNvCxnSpPr>
          <p:nvPr/>
        </p:nvCxnSpPr>
        <p:spPr>
          <a:xfrm flipH="1" flipV="1">
            <a:off x="9023033" y="2747482"/>
            <a:ext cx="999172" cy="502448"/>
          </a:xfrm>
          <a:prstGeom prst="straightConnector1">
            <a:avLst/>
          </a:prstGeom>
          <a:ln w="12700">
            <a:solidFill>
              <a:schemeClr val="tx2"/>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1"/>
          </p:cNvCxnSpPr>
          <p:nvPr/>
        </p:nvCxnSpPr>
        <p:spPr>
          <a:xfrm flipH="1">
            <a:off x="9023033" y="2152650"/>
            <a:ext cx="999172" cy="594832"/>
          </a:xfrm>
          <a:prstGeom prst="straightConnector1">
            <a:avLst/>
          </a:prstGeom>
          <a:ln w="12700">
            <a:solidFill>
              <a:schemeClr val="tx2"/>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987195"/>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91168763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6122" name="think-cell Slide" r:id="rId19" imgW="270" imgH="270" progId="TCLayout.ActiveDocument.1">
                  <p:embed/>
                </p:oleObj>
              </mc:Choice>
              <mc:Fallback>
                <p:oleObj name="think-cell Slide" r:id="rId19" imgW="270" imgH="270" progId="TCLayout.ActiveDocument.1">
                  <p:embed/>
                  <p:pic>
                    <p:nvPicPr>
                      <p:cNvPr id="0" name=""/>
                      <p:cNvPicPr/>
                      <p:nvPr/>
                    </p:nvPicPr>
                    <p:blipFill>
                      <a:blip r:embed="rId20"/>
                      <a:stretch>
                        <a:fillRect/>
                      </a:stretch>
                    </p:blipFill>
                    <p:spPr>
                      <a:xfrm>
                        <a:off x="0" y="0"/>
                        <a:ext cx="158750" cy="158750"/>
                      </a:xfrm>
                      <a:prstGeom prst="rect">
                        <a:avLst/>
                      </a:prstGeom>
                    </p:spPr>
                  </p:pic>
                </p:oleObj>
              </mc:Fallback>
            </mc:AlternateContent>
          </a:graphicData>
        </a:graphic>
      </p:graphicFrame>
      <p:cxnSp>
        <p:nvCxnSpPr>
          <p:cNvPr id="49" name="Straight Arrow Connector 48"/>
          <p:cNvCxnSpPr>
            <a:stCxn id="11" idx="1"/>
            <a:endCxn id="15" idx="3"/>
          </p:cNvCxnSpPr>
          <p:nvPr>
            <p:custDataLst>
              <p:tags r:id="rId3"/>
            </p:custDataLst>
          </p:nvPr>
        </p:nvCxnSpPr>
        <p:spPr>
          <a:xfrm flipH="1">
            <a:off x="9023032" y="2153749"/>
            <a:ext cx="999173" cy="594832"/>
          </a:xfrm>
          <a:prstGeom prst="straightConnector1">
            <a:avLst/>
          </a:prstGeom>
          <a:ln w="12700">
            <a:solidFill>
              <a:schemeClr val="tx2"/>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custDataLst>
              <p:tags r:id="rId4"/>
            </p:custDataLst>
          </p:nvPr>
        </p:nvSpPr>
        <p:spPr>
          <a:xfrm>
            <a:off x="519112" y="228600"/>
            <a:ext cx="11149013" cy="747897"/>
          </a:xfrm>
        </p:spPr>
        <p:txBody>
          <a:bodyPr/>
          <a:lstStyle/>
          <a:p>
            <a:r>
              <a:rPr lang="en-US" dirty="0"/>
              <a:t>Upgrade Client to v1.5</a:t>
            </a:r>
          </a:p>
        </p:txBody>
      </p:sp>
      <p:graphicFrame>
        <p:nvGraphicFramePr>
          <p:cNvPr id="37" name="Content Placeholder 3"/>
          <p:cNvGraphicFramePr>
            <a:graphicFrameLocks/>
          </p:cNvGraphicFramePr>
          <p:nvPr>
            <p:custDataLst>
              <p:tags r:id="rId5"/>
            </p:custDataLst>
            <p:extLst>
              <p:ext uri="{D42A27DB-BD31-4B8C-83A1-F6EECF244321}">
                <p14:modId xmlns:p14="http://schemas.microsoft.com/office/powerpoint/2010/main" val="4109665939"/>
              </p:ext>
            </p:extLst>
          </p:nvPr>
        </p:nvGraphicFramePr>
        <p:xfrm>
          <a:off x="519112" y="1696549"/>
          <a:ext cx="8503920" cy="2011680"/>
        </p:xfrm>
        <a:graphic>
          <a:graphicData uri="http://schemas.openxmlformats.org/drawingml/2006/table">
            <a:tbl>
              <a:tblPr firstRow="1" bandRow="1">
                <a:tableStyleId>{7DF18680-E054-41AD-8BC1-D1AEF772440D}</a:tableStyleId>
              </a:tblPr>
              <a:tblGrid>
                <a:gridCol w="2011680"/>
                <a:gridCol w="1463040"/>
                <a:gridCol w="1463040"/>
                <a:gridCol w="1371600"/>
                <a:gridCol w="2194560"/>
              </a:tblGrid>
              <a:tr h="164840">
                <a:tc>
                  <a:txBody>
                    <a:bodyPr/>
                    <a:lstStyle/>
                    <a:p>
                      <a:pPr algn="ctr"/>
                      <a:r>
                        <a:rPr lang="en-NZ" sz="2400" b="0" dirty="0" smtClean="0">
                          <a:ln>
                            <a:solidFill>
                              <a:schemeClr val="bg1">
                                <a:alpha val="0"/>
                              </a:schemeClr>
                            </a:solidFill>
                          </a:ln>
                        </a:rPr>
                        <a:t>Partition Key</a:t>
                      </a:r>
                      <a:endParaRPr lang="en-NZ" sz="2400" b="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chemeClr val="bg1">
                                <a:alpha val="0"/>
                              </a:schemeClr>
                            </a:solidFill>
                          </a:ln>
                        </a:rPr>
                        <a:t>Row</a:t>
                      </a:r>
                      <a:r>
                        <a:rPr lang="en-NZ" sz="2400" b="0" baseline="0" dirty="0" smtClean="0">
                          <a:ln>
                            <a:solidFill>
                              <a:schemeClr val="bg1">
                                <a:alpha val="0"/>
                              </a:schemeClr>
                            </a:solidFill>
                          </a:ln>
                        </a:rPr>
                        <a:t> Key</a:t>
                      </a:r>
                      <a:endParaRPr lang="en-NZ" sz="2400" b="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chemeClr val="bg1">
                                <a:alpha val="0"/>
                              </a:schemeClr>
                            </a:solidFill>
                          </a:ln>
                        </a:rPr>
                        <a:t>Version</a:t>
                      </a:r>
                      <a:endParaRPr lang="en-NZ" sz="2400" b="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chemeClr val="bg1">
                                <a:alpha val="0"/>
                              </a:schemeClr>
                            </a:solidFill>
                          </a:ln>
                        </a:rPr>
                        <a:t>…</a:t>
                      </a:r>
                      <a:endParaRPr lang="en-NZ" sz="2400" b="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chemeClr val="bg1">
                                <a:alpha val="0"/>
                              </a:schemeClr>
                            </a:solidFill>
                          </a:ln>
                        </a:rPr>
                        <a:t>NEW Property</a:t>
                      </a: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0">
                <a:tc>
                  <a:txBody>
                    <a:bodyPr/>
                    <a:lstStyle/>
                    <a:p>
                      <a:pPr algn="ctr"/>
                      <a:r>
                        <a:rPr lang="en-NZ" sz="1800" kern="1200" dirty="0" smtClean="0">
                          <a:ln>
                            <a:solidFill>
                              <a:schemeClr val="bg1">
                                <a:alpha val="0"/>
                              </a:schemeClr>
                            </a:solidFill>
                          </a:ln>
                          <a:solidFill>
                            <a:srgbClr val="595959"/>
                          </a:solidFill>
                          <a:latin typeface="+mn-lt"/>
                          <a:ea typeface="+mn-ea"/>
                          <a:cs typeface="+mn-cs"/>
                        </a:rPr>
                        <a:t>PK1</a:t>
                      </a:r>
                      <a:endParaRPr lang="en-NZ" sz="1800" kern="1200" dirty="0">
                        <a:ln>
                          <a:solidFill>
                            <a:schemeClr val="bg1">
                              <a:alpha val="0"/>
                            </a:schemeClr>
                          </a:solidFill>
                        </a:ln>
                        <a:solidFill>
                          <a:srgbClr val="595959"/>
                        </a:solidFill>
                        <a:latin typeface="+mn-lt"/>
                        <a:ea typeface="+mn-ea"/>
                        <a:cs typeface="+mn-cs"/>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kern="1200" dirty="0" smtClean="0">
                          <a:ln>
                            <a:solidFill>
                              <a:schemeClr val="bg1">
                                <a:alpha val="0"/>
                              </a:schemeClr>
                            </a:solidFill>
                          </a:ln>
                          <a:solidFill>
                            <a:srgbClr val="595959"/>
                          </a:solidFill>
                          <a:latin typeface="+mn-lt"/>
                          <a:ea typeface="+mn-ea"/>
                          <a:cs typeface="+mn-cs"/>
                        </a:rPr>
                        <a:t>RK1</a:t>
                      </a:r>
                      <a:endParaRPr lang="en-NZ" sz="1800" kern="1200" dirty="0">
                        <a:ln>
                          <a:solidFill>
                            <a:schemeClr val="bg1">
                              <a:alpha val="0"/>
                            </a:schemeClr>
                          </a:solidFill>
                        </a:ln>
                        <a:solidFill>
                          <a:srgbClr val="595959"/>
                        </a:solidFill>
                        <a:latin typeface="+mn-lt"/>
                        <a:ea typeface="+mn-ea"/>
                        <a:cs typeface="+mn-cs"/>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kern="1200" dirty="0" smtClean="0">
                          <a:ln>
                            <a:solidFill>
                              <a:schemeClr val="bg1">
                                <a:alpha val="0"/>
                              </a:schemeClr>
                            </a:solidFill>
                          </a:ln>
                          <a:solidFill>
                            <a:srgbClr val="595959"/>
                          </a:solidFill>
                          <a:latin typeface="+mn-lt"/>
                          <a:ea typeface="+mn-ea"/>
                          <a:cs typeface="+mn-cs"/>
                        </a:rPr>
                        <a:t>1</a:t>
                      </a:r>
                      <a:endParaRPr lang="en-NZ" sz="1800" kern="1200" dirty="0">
                        <a:ln>
                          <a:solidFill>
                            <a:schemeClr val="bg1">
                              <a:alpha val="0"/>
                            </a:schemeClr>
                          </a:solidFill>
                        </a:ln>
                        <a:solidFill>
                          <a:srgbClr val="595959"/>
                        </a:solidFill>
                        <a:latin typeface="+mn-lt"/>
                        <a:ea typeface="+mn-ea"/>
                        <a:cs typeface="+mn-cs"/>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kern="1200" dirty="0">
                        <a:ln>
                          <a:solidFill>
                            <a:schemeClr val="bg1">
                              <a:alpha val="0"/>
                            </a:schemeClr>
                          </a:solidFill>
                        </a:ln>
                        <a:solidFill>
                          <a:srgbClr val="595959"/>
                        </a:solidFill>
                        <a:latin typeface="+mn-lt"/>
                        <a:ea typeface="+mn-ea"/>
                        <a:cs typeface="+mn-cs"/>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kern="1200" dirty="0">
                        <a:ln>
                          <a:solidFill>
                            <a:schemeClr val="bg1">
                              <a:alpha val="0"/>
                            </a:schemeClr>
                          </a:solidFill>
                        </a:ln>
                        <a:solidFill>
                          <a:srgbClr val="595959"/>
                        </a:solidFill>
                        <a:latin typeface="+mn-lt"/>
                        <a:ea typeface="+mn-ea"/>
                        <a:cs typeface="+mn-cs"/>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r>
              <a:tr h="0">
                <a:tc>
                  <a:txBody>
                    <a:bodyPr/>
                    <a:lstStyle/>
                    <a:p>
                      <a:pPr algn="ctr"/>
                      <a:r>
                        <a:rPr lang="en-NZ" sz="1800" kern="1200" dirty="0" smtClean="0">
                          <a:ln>
                            <a:solidFill>
                              <a:schemeClr val="bg1">
                                <a:alpha val="0"/>
                              </a:schemeClr>
                            </a:solidFill>
                          </a:ln>
                          <a:solidFill>
                            <a:srgbClr val="595959"/>
                          </a:solidFill>
                          <a:latin typeface="+mn-lt"/>
                          <a:ea typeface="+mn-ea"/>
                          <a:cs typeface="+mn-cs"/>
                        </a:rPr>
                        <a:t>PK2</a:t>
                      </a:r>
                      <a:endParaRPr lang="en-NZ" sz="1800" kern="1200" dirty="0">
                        <a:ln>
                          <a:solidFill>
                            <a:schemeClr val="bg1">
                              <a:alpha val="0"/>
                            </a:schemeClr>
                          </a:solidFill>
                        </a:ln>
                        <a:solidFill>
                          <a:srgbClr val="595959"/>
                        </a:solidFill>
                        <a:latin typeface="+mn-lt"/>
                        <a:ea typeface="+mn-ea"/>
                        <a:cs typeface="+mn-cs"/>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kern="1200" dirty="0" smtClean="0">
                          <a:ln>
                            <a:solidFill>
                              <a:schemeClr val="bg1">
                                <a:alpha val="0"/>
                              </a:schemeClr>
                            </a:solidFill>
                          </a:ln>
                          <a:solidFill>
                            <a:srgbClr val="595959"/>
                          </a:solidFill>
                          <a:latin typeface="+mn-lt"/>
                          <a:ea typeface="+mn-ea"/>
                          <a:cs typeface="+mn-cs"/>
                        </a:rPr>
                        <a:t>RK2</a:t>
                      </a:r>
                      <a:endParaRPr lang="en-NZ" sz="1800" kern="1200" dirty="0">
                        <a:ln>
                          <a:solidFill>
                            <a:schemeClr val="bg1">
                              <a:alpha val="0"/>
                            </a:schemeClr>
                          </a:solidFill>
                        </a:ln>
                        <a:solidFill>
                          <a:srgbClr val="595959"/>
                        </a:solidFill>
                        <a:latin typeface="+mn-lt"/>
                        <a:ea typeface="+mn-ea"/>
                        <a:cs typeface="+mn-cs"/>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kern="1200" dirty="0" smtClean="0">
                          <a:ln>
                            <a:solidFill>
                              <a:schemeClr val="bg1">
                                <a:alpha val="0"/>
                              </a:schemeClr>
                            </a:solidFill>
                          </a:ln>
                          <a:solidFill>
                            <a:srgbClr val="595959"/>
                          </a:solidFill>
                          <a:latin typeface="+mn-lt"/>
                          <a:ea typeface="+mn-ea"/>
                          <a:cs typeface="+mn-cs"/>
                        </a:rPr>
                        <a:t>1</a:t>
                      </a:r>
                      <a:endParaRPr lang="en-NZ" sz="1800" kern="1200" dirty="0">
                        <a:ln>
                          <a:solidFill>
                            <a:schemeClr val="bg1">
                              <a:alpha val="0"/>
                            </a:schemeClr>
                          </a:solidFill>
                        </a:ln>
                        <a:solidFill>
                          <a:srgbClr val="595959"/>
                        </a:solidFill>
                        <a:latin typeface="+mn-lt"/>
                        <a:ea typeface="+mn-ea"/>
                        <a:cs typeface="+mn-cs"/>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kern="1200" dirty="0">
                        <a:ln>
                          <a:solidFill>
                            <a:schemeClr val="bg1">
                              <a:alpha val="0"/>
                            </a:schemeClr>
                          </a:solidFill>
                        </a:ln>
                        <a:solidFill>
                          <a:srgbClr val="595959"/>
                        </a:solidFill>
                        <a:latin typeface="+mn-lt"/>
                        <a:ea typeface="+mn-ea"/>
                        <a:cs typeface="+mn-cs"/>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kern="1200" dirty="0">
                        <a:ln>
                          <a:solidFill>
                            <a:schemeClr val="bg1">
                              <a:alpha val="0"/>
                            </a:schemeClr>
                          </a:solidFill>
                        </a:ln>
                        <a:solidFill>
                          <a:srgbClr val="595959"/>
                        </a:solidFill>
                        <a:latin typeface="+mn-lt"/>
                        <a:ea typeface="+mn-ea"/>
                        <a:cs typeface="+mn-cs"/>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r>
              <a:tr h="0">
                <a:tc>
                  <a:txBody>
                    <a:bodyPr/>
                    <a:lstStyle/>
                    <a:p>
                      <a:pPr algn="ctr"/>
                      <a:r>
                        <a:rPr lang="en-NZ" sz="1800" kern="1200" dirty="0" smtClean="0">
                          <a:ln>
                            <a:solidFill>
                              <a:schemeClr val="bg1">
                                <a:alpha val="0"/>
                              </a:schemeClr>
                            </a:solidFill>
                          </a:ln>
                          <a:solidFill>
                            <a:srgbClr val="595959"/>
                          </a:solidFill>
                          <a:latin typeface="+mn-lt"/>
                          <a:ea typeface="+mn-ea"/>
                          <a:cs typeface="+mn-cs"/>
                        </a:rPr>
                        <a:t>PK3</a:t>
                      </a:r>
                      <a:endParaRPr lang="en-NZ" sz="1800" kern="1200" dirty="0">
                        <a:ln>
                          <a:solidFill>
                            <a:schemeClr val="bg1">
                              <a:alpha val="0"/>
                            </a:schemeClr>
                          </a:solidFill>
                        </a:ln>
                        <a:solidFill>
                          <a:srgbClr val="595959"/>
                        </a:solidFill>
                        <a:latin typeface="+mn-lt"/>
                        <a:ea typeface="+mn-ea"/>
                        <a:cs typeface="+mn-cs"/>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kern="1200" dirty="0" smtClean="0">
                          <a:ln>
                            <a:solidFill>
                              <a:schemeClr val="bg1">
                                <a:alpha val="0"/>
                              </a:schemeClr>
                            </a:solidFill>
                          </a:ln>
                          <a:solidFill>
                            <a:srgbClr val="595959"/>
                          </a:solidFill>
                          <a:latin typeface="+mn-lt"/>
                          <a:ea typeface="+mn-ea"/>
                          <a:cs typeface="+mn-cs"/>
                        </a:rPr>
                        <a:t>RK3</a:t>
                      </a:r>
                      <a:endParaRPr lang="en-NZ" sz="1800" kern="1200" dirty="0">
                        <a:ln>
                          <a:solidFill>
                            <a:schemeClr val="bg1">
                              <a:alpha val="0"/>
                            </a:schemeClr>
                          </a:solidFill>
                        </a:ln>
                        <a:solidFill>
                          <a:srgbClr val="595959"/>
                        </a:solidFill>
                        <a:latin typeface="+mn-lt"/>
                        <a:ea typeface="+mn-ea"/>
                        <a:cs typeface="+mn-cs"/>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kern="1200" dirty="0" smtClean="0">
                          <a:ln>
                            <a:solidFill>
                              <a:schemeClr val="bg1">
                                <a:alpha val="0"/>
                              </a:schemeClr>
                            </a:solidFill>
                          </a:ln>
                          <a:solidFill>
                            <a:srgbClr val="595959"/>
                          </a:solidFill>
                          <a:latin typeface="+mn-lt"/>
                          <a:ea typeface="+mn-ea"/>
                          <a:cs typeface="+mn-cs"/>
                        </a:rPr>
                        <a:t>1</a:t>
                      </a:r>
                      <a:endParaRPr lang="en-NZ" sz="1800" kern="1200" dirty="0">
                        <a:ln>
                          <a:solidFill>
                            <a:schemeClr val="bg1">
                              <a:alpha val="0"/>
                            </a:schemeClr>
                          </a:solidFill>
                        </a:ln>
                        <a:solidFill>
                          <a:srgbClr val="595959"/>
                        </a:solidFill>
                        <a:latin typeface="+mn-lt"/>
                        <a:ea typeface="+mn-ea"/>
                        <a:cs typeface="+mn-cs"/>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kern="1200" dirty="0">
                        <a:ln>
                          <a:solidFill>
                            <a:schemeClr val="bg1">
                              <a:alpha val="0"/>
                            </a:schemeClr>
                          </a:solidFill>
                        </a:ln>
                        <a:solidFill>
                          <a:srgbClr val="595959"/>
                        </a:solidFill>
                        <a:latin typeface="+mn-lt"/>
                        <a:ea typeface="+mn-ea"/>
                        <a:cs typeface="+mn-cs"/>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kern="1200" dirty="0">
                        <a:ln>
                          <a:solidFill>
                            <a:schemeClr val="bg1">
                              <a:alpha val="0"/>
                            </a:schemeClr>
                          </a:solidFill>
                        </a:ln>
                        <a:solidFill>
                          <a:srgbClr val="595959"/>
                        </a:solidFill>
                        <a:latin typeface="+mn-lt"/>
                        <a:ea typeface="+mn-ea"/>
                        <a:cs typeface="+mn-cs"/>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r>
              <a:tr h="0">
                <a:tc>
                  <a:txBody>
                    <a:bodyPr/>
                    <a:lstStyle/>
                    <a:p>
                      <a:pPr algn="ctr"/>
                      <a:r>
                        <a:rPr lang="en-NZ" sz="1800" kern="1200" dirty="0" smtClean="0">
                          <a:ln>
                            <a:solidFill>
                              <a:schemeClr val="bg1">
                                <a:alpha val="0"/>
                              </a:schemeClr>
                            </a:solidFill>
                          </a:ln>
                          <a:solidFill>
                            <a:srgbClr val="595959"/>
                          </a:solidFill>
                          <a:latin typeface="+mn-lt"/>
                          <a:ea typeface="+mn-ea"/>
                          <a:cs typeface="+mn-cs"/>
                        </a:rPr>
                        <a:t>...</a:t>
                      </a:r>
                      <a:endParaRPr lang="en-NZ" sz="1800" kern="1200" dirty="0">
                        <a:ln>
                          <a:solidFill>
                            <a:schemeClr val="bg1">
                              <a:alpha val="0"/>
                            </a:schemeClr>
                          </a:solidFill>
                        </a:ln>
                        <a:solidFill>
                          <a:srgbClr val="595959"/>
                        </a:solidFill>
                        <a:latin typeface="+mn-lt"/>
                        <a:ea typeface="+mn-ea"/>
                        <a:cs typeface="+mn-cs"/>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kern="1200" dirty="0" smtClean="0">
                          <a:ln>
                            <a:solidFill>
                              <a:schemeClr val="bg1">
                                <a:alpha val="0"/>
                              </a:schemeClr>
                            </a:solidFill>
                          </a:ln>
                          <a:solidFill>
                            <a:srgbClr val="595959"/>
                          </a:solidFill>
                          <a:latin typeface="+mn-lt"/>
                          <a:ea typeface="+mn-ea"/>
                          <a:cs typeface="+mn-cs"/>
                        </a:rPr>
                        <a:t>…</a:t>
                      </a:r>
                      <a:endParaRPr lang="en-NZ" sz="1800" kern="1200" dirty="0">
                        <a:ln>
                          <a:solidFill>
                            <a:schemeClr val="bg1">
                              <a:alpha val="0"/>
                            </a:schemeClr>
                          </a:solidFill>
                        </a:ln>
                        <a:solidFill>
                          <a:srgbClr val="595959"/>
                        </a:solidFill>
                        <a:latin typeface="+mn-lt"/>
                        <a:ea typeface="+mn-ea"/>
                        <a:cs typeface="+mn-cs"/>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kern="1200" dirty="0" smtClean="0">
                          <a:ln>
                            <a:solidFill>
                              <a:schemeClr val="bg1">
                                <a:alpha val="0"/>
                              </a:schemeClr>
                            </a:solidFill>
                          </a:ln>
                          <a:solidFill>
                            <a:srgbClr val="595959"/>
                          </a:solidFill>
                          <a:latin typeface="+mn-lt"/>
                          <a:ea typeface="+mn-ea"/>
                          <a:cs typeface="+mn-cs"/>
                        </a:rPr>
                        <a:t>…</a:t>
                      </a:r>
                      <a:endParaRPr lang="en-NZ" sz="1800" kern="1200" dirty="0">
                        <a:ln>
                          <a:solidFill>
                            <a:schemeClr val="bg1">
                              <a:alpha val="0"/>
                            </a:schemeClr>
                          </a:solidFill>
                        </a:ln>
                        <a:solidFill>
                          <a:srgbClr val="595959"/>
                        </a:solidFill>
                        <a:latin typeface="+mn-lt"/>
                        <a:ea typeface="+mn-ea"/>
                        <a:cs typeface="+mn-cs"/>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kern="1200" dirty="0">
                        <a:ln>
                          <a:solidFill>
                            <a:schemeClr val="bg1">
                              <a:alpha val="0"/>
                            </a:schemeClr>
                          </a:solidFill>
                        </a:ln>
                        <a:solidFill>
                          <a:srgbClr val="595959"/>
                        </a:solidFill>
                        <a:latin typeface="+mn-lt"/>
                        <a:ea typeface="+mn-ea"/>
                        <a:cs typeface="+mn-cs"/>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kern="1200" dirty="0">
                        <a:ln>
                          <a:solidFill>
                            <a:schemeClr val="bg1">
                              <a:alpha val="0"/>
                            </a:schemeClr>
                          </a:solidFill>
                        </a:ln>
                        <a:solidFill>
                          <a:srgbClr val="595959"/>
                        </a:solidFill>
                        <a:latin typeface="+mn-lt"/>
                        <a:ea typeface="+mn-ea"/>
                        <a:cs typeface="+mn-cs"/>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r>
            </a:tbl>
          </a:graphicData>
        </a:graphic>
      </p:graphicFrame>
      <p:cxnSp>
        <p:nvCxnSpPr>
          <p:cNvPr id="42" name="Straight Arrow Connector 41"/>
          <p:cNvCxnSpPr>
            <a:stCxn id="15" idx="3"/>
            <a:endCxn id="12" idx="1"/>
          </p:cNvCxnSpPr>
          <p:nvPr>
            <p:custDataLst>
              <p:tags r:id="rId6"/>
            </p:custDataLst>
          </p:nvPr>
        </p:nvCxnSpPr>
        <p:spPr>
          <a:xfrm>
            <a:off x="9023032" y="2748581"/>
            <a:ext cx="999173" cy="502448"/>
          </a:xfrm>
          <a:prstGeom prst="straightConnector1">
            <a:avLst/>
          </a:prstGeom>
          <a:ln w="12700">
            <a:solidFill>
              <a:schemeClr val="tx2"/>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43" name="TextBox 42"/>
          <p:cNvSpPr txBox="1"/>
          <p:nvPr>
            <p:custDataLst>
              <p:tags r:id="rId7"/>
            </p:custDataLst>
          </p:nvPr>
        </p:nvSpPr>
        <p:spPr>
          <a:xfrm>
            <a:off x="519112" y="4221073"/>
            <a:ext cx="5394960" cy="1415772"/>
          </a:xfrm>
          <a:prstGeom prst="rect">
            <a:avLst/>
          </a:prstGeom>
          <a:noFill/>
        </p:spPr>
        <p:txBody>
          <a:bodyPr wrap="square" lIns="0" tIns="0" rIns="0" bIns="0" rtlCol="0">
            <a:spAutoFit/>
          </a:bodyPr>
          <a:lstStyle/>
          <a:p>
            <a:r>
              <a:rPr lang="en-NZ" sz="3200" dirty="0">
                <a:ln>
                  <a:solidFill>
                    <a:schemeClr val="bg1">
                      <a:alpha val="0"/>
                    </a:schemeClr>
                  </a:solidFill>
                </a:ln>
                <a:solidFill>
                  <a:schemeClr val="accent2">
                    <a:alpha val="99000"/>
                  </a:schemeClr>
                </a:solidFill>
                <a:latin typeface="Segoe UI Light" pitchFamily="34" charset="0"/>
              </a:rPr>
              <a:t>v</a:t>
            </a:r>
            <a:r>
              <a:rPr lang="en-NZ" sz="3200" dirty="0" smtClean="0">
                <a:ln>
                  <a:solidFill>
                    <a:schemeClr val="bg1">
                      <a:alpha val="0"/>
                    </a:schemeClr>
                  </a:solidFill>
                </a:ln>
                <a:solidFill>
                  <a:schemeClr val="accent2">
                    <a:alpha val="99000"/>
                  </a:schemeClr>
                </a:solidFill>
                <a:latin typeface="Segoe UI Light" pitchFamily="34" charset="0"/>
              </a:rPr>
              <a:t>1.5 </a:t>
            </a:r>
            <a:r>
              <a:rPr lang="en-NZ" sz="3200" dirty="0">
                <a:ln>
                  <a:solidFill>
                    <a:schemeClr val="bg1">
                      <a:alpha val="0"/>
                    </a:schemeClr>
                  </a:solidFill>
                </a:ln>
                <a:solidFill>
                  <a:schemeClr val="accent2">
                    <a:alpha val="99000"/>
                  </a:schemeClr>
                </a:solidFill>
                <a:latin typeface="Segoe UI Light" pitchFamily="34" charset="0"/>
              </a:rPr>
              <a:t>Client</a:t>
            </a:r>
          </a:p>
          <a:p>
            <a:r>
              <a:rPr lang="en-NZ" sz="2000" dirty="0" smtClean="0">
                <a:ln>
                  <a:solidFill>
                    <a:schemeClr val="bg1">
                      <a:alpha val="0"/>
                    </a:schemeClr>
                  </a:solidFill>
                </a:ln>
                <a:solidFill>
                  <a:srgbClr val="595959">
                    <a:alpha val="99000"/>
                  </a:srgbClr>
                </a:solidFill>
              </a:rPr>
              <a:t>If entity is v1:</a:t>
            </a:r>
          </a:p>
          <a:p>
            <a:pPr marL="0" lvl="1"/>
            <a:r>
              <a:rPr lang="en-NZ" sz="2000" dirty="0" smtClean="0">
                <a:ln>
                  <a:solidFill>
                    <a:schemeClr val="bg1">
                      <a:alpha val="0"/>
                    </a:schemeClr>
                  </a:solidFill>
                </a:ln>
                <a:solidFill>
                  <a:srgbClr val="595959">
                    <a:alpha val="99000"/>
                  </a:srgbClr>
                </a:solidFill>
              </a:rPr>
              <a:t>Store a default value</a:t>
            </a:r>
          </a:p>
          <a:p>
            <a:pPr marL="0" lvl="1"/>
            <a:r>
              <a:rPr lang="en-NZ" sz="2000" dirty="0" smtClean="0">
                <a:ln>
                  <a:solidFill>
                    <a:schemeClr val="bg1">
                      <a:alpha val="0"/>
                    </a:schemeClr>
                  </a:solidFill>
                </a:ln>
                <a:solidFill>
                  <a:srgbClr val="595959">
                    <a:alpha val="99000"/>
                  </a:srgbClr>
                </a:solidFill>
              </a:rPr>
              <a:t>Do not upgrade the entity</a:t>
            </a:r>
          </a:p>
        </p:txBody>
      </p:sp>
      <p:sp>
        <p:nvSpPr>
          <p:cNvPr id="44" name="TextBox 43"/>
          <p:cNvSpPr txBox="1"/>
          <p:nvPr>
            <p:custDataLst>
              <p:tags r:id="rId8"/>
            </p:custDataLst>
          </p:nvPr>
        </p:nvSpPr>
        <p:spPr>
          <a:xfrm>
            <a:off x="6273165" y="4221073"/>
            <a:ext cx="5394960" cy="1107996"/>
          </a:xfrm>
          <a:prstGeom prst="rect">
            <a:avLst/>
          </a:prstGeom>
          <a:noFill/>
        </p:spPr>
        <p:txBody>
          <a:bodyPr wrap="square" lIns="0" tIns="0" rIns="0" bIns="0" rtlCol="0">
            <a:spAutoFit/>
          </a:bodyPr>
          <a:lstStyle/>
          <a:p>
            <a:r>
              <a:rPr lang="en-NZ" sz="3200" dirty="0">
                <a:ln>
                  <a:solidFill>
                    <a:schemeClr val="bg1">
                      <a:alpha val="0"/>
                    </a:schemeClr>
                  </a:solidFill>
                </a:ln>
                <a:solidFill>
                  <a:schemeClr val="accent2">
                    <a:alpha val="99000"/>
                  </a:schemeClr>
                </a:solidFill>
                <a:latin typeface="Segoe UI Light" pitchFamily="34" charset="0"/>
              </a:rPr>
              <a:t>v</a:t>
            </a:r>
            <a:r>
              <a:rPr lang="en-NZ" sz="3200" dirty="0" smtClean="0">
                <a:ln>
                  <a:solidFill>
                    <a:schemeClr val="bg1">
                      <a:alpha val="0"/>
                    </a:schemeClr>
                  </a:solidFill>
                </a:ln>
                <a:solidFill>
                  <a:schemeClr val="accent2">
                    <a:alpha val="99000"/>
                  </a:schemeClr>
                </a:solidFill>
                <a:latin typeface="Segoe UI Light" pitchFamily="34" charset="0"/>
              </a:rPr>
              <a:t>1 Client</a:t>
            </a:r>
          </a:p>
          <a:p>
            <a:r>
              <a:rPr lang="en-NZ" sz="2000" dirty="0" smtClean="0">
                <a:ln>
                  <a:solidFill>
                    <a:schemeClr val="bg1">
                      <a:alpha val="0"/>
                    </a:schemeClr>
                  </a:solidFill>
                </a:ln>
                <a:solidFill>
                  <a:srgbClr val="595959">
                    <a:alpha val="99000"/>
                  </a:srgbClr>
                </a:solidFill>
              </a:rPr>
              <a:t>Ignores new property, </a:t>
            </a:r>
            <a:br>
              <a:rPr lang="en-NZ" sz="2000" dirty="0" smtClean="0">
                <a:ln>
                  <a:solidFill>
                    <a:schemeClr val="bg1">
                      <a:alpha val="0"/>
                    </a:schemeClr>
                  </a:solidFill>
                </a:ln>
                <a:solidFill>
                  <a:srgbClr val="595959">
                    <a:alpha val="99000"/>
                  </a:srgbClr>
                </a:solidFill>
              </a:rPr>
            </a:br>
            <a:r>
              <a:rPr lang="en-NZ" sz="2000" dirty="0" smtClean="0">
                <a:ln>
                  <a:solidFill>
                    <a:schemeClr val="bg1">
                      <a:alpha val="0"/>
                    </a:schemeClr>
                  </a:solidFill>
                </a:ln>
                <a:solidFill>
                  <a:srgbClr val="595959">
                    <a:alpha val="99000"/>
                  </a:srgbClr>
                </a:solidFill>
              </a:rPr>
              <a:t>because it uses “IgnoreMissingProperties”</a:t>
            </a:r>
          </a:p>
        </p:txBody>
      </p:sp>
      <p:sp>
        <p:nvSpPr>
          <p:cNvPr id="11" name="Rectangle 10"/>
          <p:cNvSpPr/>
          <p:nvPr>
            <p:custDataLst>
              <p:tags r:id="rId9"/>
            </p:custDataLst>
          </p:nvPr>
        </p:nvSpPr>
        <p:spPr bwMode="auto">
          <a:xfrm>
            <a:off x="10022205" y="1696549"/>
            <a:ext cx="164592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91440" bIns="45718" numCol="1" rtlCol="0" anchor="ctr" anchorCtr="0" compatLnSpc="1">
            <a:prstTxWarp prst="textNoShape">
              <a:avLst/>
            </a:prstTxWarp>
          </a:bodyPr>
          <a:lstStyle/>
          <a:p>
            <a:pPr algn="ctr" defTabSz="914099" fontAlgn="base">
              <a:spcBef>
                <a:spcPct val="0"/>
              </a:spcBef>
              <a:spcAft>
                <a:spcPct val="0"/>
              </a:spcAft>
            </a:pPr>
            <a:r>
              <a:rPr lang="en-US" sz="2200" b="1" dirty="0">
                <a:ln>
                  <a:solidFill>
                    <a:schemeClr val="bg1">
                      <a:alpha val="0"/>
                    </a:schemeClr>
                  </a:solidFill>
                </a:ln>
                <a:gradFill>
                  <a:gsLst>
                    <a:gs pos="0">
                      <a:srgbClr val="FFFFFF"/>
                    </a:gs>
                    <a:gs pos="100000">
                      <a:srgbClr val="FFFFFF"/>
                    </a:gs>
                  </a:gsLst>
                  <a:lin ang="5400000" scaled="0"/>
                </a:gradFill>
              </a:rPr>
              <a:t>Client v1</a:t>
            </a:r>
          </a:p>
        </p:txBody>
      </p:sp>
      <p:sp>
        <p:nvSpPr>
          <p:cNvPr id="12" name="Rectangle 11"/>
          <p:cNvSpPr/>
          <p:nvPr>
            <p:custDataLst>
              <p:tags r:id="rId10"/>
            </p:custDataLst>
          </p:nvPr>
        </p:nvSpPr>
        <p:spPr bwMode="auto">
          <a:xfrm>
            <a:off x="10022205" y="2793829"/>
            <a:ext cx="1645920" cy="914400"/>
          </a:xfrm>
          <a:prstGeom prst="rect">
            <a:avLst/>
          </a:prstGeom>
          <a:gradFill flip="none" rotWithShape="1">
            <a:gsLst>
              <a:gs pos="49000">
                <a:schemeClr val="accent2"/>
              </a:gs>
              <a:gs pos="50000">
                <a:schemeClr val="tx2"/>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91440" bIns="45718" numCol="1" rtlCol="0" anchor="ctr" anchorCtr="0" compatLnSpc="1">
            <a:prstTxWarp prst="textNoShape">
              <a:avLst/>
            </a:prstTxWarp>
          </a:bodyPr>
          <a:lstStyle/>
          <a:p>
            <a:pPr algn="ctr" defTabSz="914099" fontAlgn="base">
              <a:spcBef>
                <a:spcPct val="0"/>
              </a:spcBef>
              <a:spcAft>
                <a:spcPct val="0"/>
              </a:spcAft>
            </a:pPr>
            <a:r>
              <a:rPr lang="en-US" sz="2200" b="1" dirty="0">
                <a:ln>
                  <a:solidFill>
                    <a:schemeClr val="bg1">
                      <a:alpha val="0"/>
                    </a:schemeClr>
                  </a:solidFill>
                </a:ln>
                <a:gradFill>
                  <a:gsLst>
                    <a:gs pos="0">
                      <a:srgbClr val="FFFFFF"/>
                    </a:gs>
                    <a:gs pos="100000">
                      <a:srgbClr val="FFFFFF"/>
                    </a:gs>
                  </a:gsLst>
                  <a:lin ang="5400000" scaled="0"/>
                </a:gradFill>
              </a:rPr>
              <a:t>Client v1.5</a:t>
            </a:r>
          </a:p>
        </p:txBody>
      </p:sp>
      <p:sp>
        <p:nvSpPr>
          <p:cNvPr id="5" name="Rectangle 4"/>
          <p:cNvSpPr/>
          <p:nvPr>
            <p:custDataLst>
              <p:tags r:id="rId11"/>
            </p:custDataLst>
          </p:nvPr>
        </p:nvSpPr>
        <p:spPr>
          <a:xfrm>
            <a:off x="7465142" y="2565621"/>
            <a:ext cx="920444" cy="369332"/>
          </a:xfrm>
          <a:prstGeom prst="rect">
            <a:avLst/>
          </a:prstGeom>
        </p:spPr>
        <p:txBody>
          <a:bodyPr wrap="none">
            <a:spAutoFit/>
          </a:bodyPr>
          <a:lstStyle/>
          <a:p>
            <a:pPr lvl="0" algn="ctr"/>
            <a:r>
              <a:rPr lang="en-NZ" dirty="0">
                <a:ln>
                  <a:solidFill>
                    <a:srgbClr val="FFFFFF">
                      <a:alpha val="0"/>
                    </a:srgbClr>
                  </a:solidFill>
                </a:ln>
                <a:solidFill>
                  <a:srgbClr val="595959"/>
                </a:solidFill>
              </a:rPr>
              <a:t>Default</a:t>
            </a:r>
          </a:p>
        </p:txBody>
      </p:sp>
      <p:sp>
        <p:nvSpPr>
          <p:cNvPr id="15" name="Rounded Rectangle 14"/>
          <p:cNvSpPr/>
          <p:nvPr>
            <p:custDataLst>
              <p:tags r:id="rId12"/>
            </p:custDataLst>
          </p:nvPr>
        </p:nvSpPr>
        <p:spPr bwMode="auto">
          <a:xfrm>
            <a:off x="519112" y="2565701"/>
            <a:ext cx="8503920" cy="365760"/>
          </a:xfrm>
          <a:prstGeom prst="roundRect">
            <a:avLst>
              <a:gd name="adj" fmla="val 9807"/>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Rounded Rectangle 20"/>
          <p:cNvSpPr/>
          <p:nvPr>
            <p:custDataLst>
              <p:tags r:id="rId13"/>
            </p:custDataLst>
          </p:nvPr>
        </p:nvSpPr>
        <p:spPr bwMode="auto">
          <a:xfrm>
            <a:off x="519112" y="2565701"/>
            <a:ext cx="6309360" cy="365760"/>
          </a:xfrm>
          <a:prstGeom prst="roundRect">
            <a:avLst>
              <a:gd name="adj" fmla="val 9807"/>
            </a:avLst>
          </a:prstGeom>
          <a:no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22" name="Straight Arrow Connector 21"/>
          <p:cNvCxnSpPr>
            <a:stCxn id="12" idx="1"/>
            <a:endCxn id="15" idx="3"/>
          </p:cNvCxnSpPr>
          <p:nvPr>
            <p:custDataLst>
              <p:tags r:id="rId14"/>
            </p:custDataLst>
          </p:nvPr>
        </p:nvCxnSpPr>
        <p:spPr>
          <a:xfrm flipH="1" flipV="1">
            <a:off x="9023032" y="2748581"/>
            <a:ext cx="999173" cy="502448"/>
          </a:xfrm>
          <a:prstGeom prst="straightConnector1">
            <a:avLst/>
          </a:prstGeom>
          <a:ln w="12700">
            <a:solidFill>
              <a:schemeClr val="accent2"/>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3"/>
            <a:endCxn id="11" idx="1"/>
          </p:cNvCxnSpPr>
          <p:nvPr>
            <p:custDataLst>
              <p:tags r:id="rId15"/>
            </p:custDataLst>
          </p:nvPr>
        </p:nvCxnSpPr>
        <p:spPr>
          <a:xfrm flipV="1">
            <a:off x="9023032" y="2153749"/>
            <a:ext cx="999173" cy="594832"/>
          </a:xfrm>
          <a:prstGeom prst="straightConnector1">
            <a:avLst/>
          </a:prstGeom>
          <a:ln w="12700">
            <a:solidFill>
              <a:schemeClr val="tx2"/>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1"/>
            <a:endCxn id="15" idx="3"/>
          </p:cNvCxnSpPr>
          <p:nvPr>
            <p:custDataLst>
              <p:tags r:id="rId16"/>
            </p:custDataLst>
          </p:nvPr>
        </p:nvCxnSpPr>
        <p:spPr>
          <a:xfrm flipH="1">
            <a:off x="9023032" y="2153749"/>
            <a:ext cx="999173" cy="594832"/>
          </a:xfrm>
          <a:prstGeom prst="straightConnector1">
            <a:avLst/>
          </a:prstGeom>
          <a:ln w="12700">
            <a:solidFill>
              <a:schemeClr val="accent1"/>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6884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par>
                                <p:cTn id="8" presetID="10" presetClass="exit" presetSubtype="0" fill="hold" nodeType="withEffect">
                                  <p:stCondLst>
                                    <p:cond delay="0"/>
                                  </p:stCondLst>
                                  <p:childTnLst>
                                    <p:animEffect transition="out" filter="fade">
                                      <p:cBhvr>
                                        <p:cTn id="9" dur="500"/>
                                        <p:tgtEl>
                                          <p:spTgt spid="49"/>
                                        </p:tgtEl>
                                      </p:cBhvr>
                                    </p:animEffect>
                                    <p:set>
                                      <p:cBhvr>
                                        <p:cTn id="10" dur="1" fill="hold">
                                          <p:stCondLst>
                                            <p:cond delay="499"/>
                                          </p:stCondLst>
                                        </p:cTn>
                                        <p:tgtEl>
                                          <p:spTgt spid="4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500"/>
                                  </p:stCondLst>
                                  <p:childTnLst>
                                    <p:set>
                                      <p:cBhvr>
                                        <p:cTn id="14" dur="1" fill="hold">
                                          <p:stCondLst>
                                            <p:cond delay="0"/>
                                          </p:stCondLst>
                                        </p:cTn>
                                        <p:tgtEl>
                                          <p:spTgt spid="22"/>
                                        </p:tgtEl>
                                        <p:attrNameLst>
                                          <p:attrName>style.visibility</p:attrName>
                                        </p:attrNameLst>
                                      </p:cBhvr>
                                      <p:to>
                                        <p:strVal val="visible"/>
                                      </p:to>
                                    </p:set>
                                    <p:animEffect transition="in" filter="wipe(down)">
                                      <p:cBhvr>
                                        <p:cTn id="15" dur="500"/>
                                        <p:tgtEl>
                                          <p:spTgt spid="22"/>
                                        </p:tgtEl>
                                      </p:cBhvr>
                                    </p:animEffect>
                                  </p:childTnLst>
                                </p:cTn>
                              </p:par>
                              <p:par>
                                <p:cTn id="16" presetID="10" presetClass="exit" presetSubtype="0" fill="hold" nodeType="withEffect">
                                  <p:stCondLst>
                                    <p:cond delay="0"/>
                                  </p:stCondLst>
                                  <p:childTnLst>
                                    <p:animEffect transition="out" filter="fade">
                                      <p:cBhvr>
                                        <p:cTn id="17" dur="500"/>
                                        <p:tgtEl>
                                          <p:spTgt spid="42"/>
                                        </p:tgtEl>
                                      </p:cBhvr>
                                    </p:animEffect>
                                    <p:set>
                                      <p:cBhvr>
                                        <p:cTn id="18" dur="1" fill="hold">
                                          <p:stCondLst>
                                            <p:cond delay="499"/>
                                          </p:stCondLst>
                                        </p:cTn>
                                        <p:tgtEl>
                                          <p:spTgt spid="42"/>
                                        </p:tgtEl>
                                        <p:attrNameLst>
                                          <p:attrName>style.visibility</p:attrName>
                                        </p:attrNameLst>
                                      </p:cBhvr>
                                      <p:to>
                                        <p:strVal val="hidden"/>
                                      </p:to>
                                    </p:se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par>
                                <p:cTn id="35" presetID="10" presetClass="exit" presetSubtype="0" fill="hold" grpId="0" nodeType="with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22"/>
                                        </p:tgtEl>
                                      </p:cBhvr>
                                    </p:animEffect>
                                    <p:set>
                                      <p:cBhvr>
                                        <p:cTn id="40" dur="1" fill="hold">
                                          <p:stCondLst>
                                            <p:cond delay="499"/>
                                          </p:stCondLst>
                                        </p:cTn>
                                        <p:tgtEl>
                                          <p:spTgt spid="2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500"/>
                                  </p:stCondLst>
                                  <p:childTnLst>
                                    <p:set>
                                      <p:cBhvr>
                                        <p:cTn id="44" dur="1" fill="hold">
                                          <p:stCondLst>
                                            <p:cond delay="0"/>
                                          </p:stCondLst>
                                        </p:cTn>
                                        <p:tgtEl>
                                          <p:spTgt spid="31"/>
                                        </p:tgtEl>
                                        <p:attrNameLst>
                                          <p:attrName>style.visibility</p:attrName>
                                        </p:attrNameLst>
                                      </p:cBhvr>
                                      <p:to>
                                        <p:strVal val="visible"/>
                                      </p:to>
                                    </p:set>
                                    <p:animEffect transition="in" filter="wipe(up)">
                                      <p:cBhvr>
                                        <p:cTn id="45" dur="500"/>
                                        <p:tgtEl>
                                          <p:spTgt spid="31"/>
                                        </p:tgtEl>
                                      </p:cBhvr>
                                    </p:animEffect>
                                  </p:childTnLst>
                                </p:cTn>
                              </p:par>
                              <p:par>
                                <p:cTn id="46" presetID="10" presetClass="exit" presetSubtype="0" fill="hold" nodeType="withEffect">
                                  <p:stCondLst>
                                    <p:cond delay="0"/>
                                  </p:stCondLst>
                                  <p:childTnLst>
                                    <p:animEffect transition="out" filter="fade">
                                      <p:cBhvr>
                                        <p:cTn id="47" dur="500"/>
                                        <p:tgtEl>
                                          <p:spTgt spid="28"/>
                                        </p:tgtEl>
                                      </p:cBhvr>
                                    </p:animEffect>
                                    <p:set>
                                      <p:cBhvr>
                                        <p:cTn id="48" dur="1" fill="hold">
                                          <p:stCondLst>
                                            <p:cond delay="499"/>
                                          </p:stCondLst>
                                        </p:cTn>
                                        <p:tgtEl>
                                          <p:spTgt spid="28"/>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5" grpId="0"/>
      <p:bldP spid="15" grpId="0" animBg="1"/>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03418827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018" name="think-cell Slide" r:id="rId26" imgW="270" imgH="270" progId="TCLayout.ActiveDocument.1">
                  <p:embed/>
                </p:oleObj>
              </mc:Choice>
              <mc:Fallback>
                <p:oleObj name="think-cell Slide" r:id="rId26" imgW="270" imgH="270" progId="TCLayout.ActiveDocument.1">
                  <p:embed/>
                  <p:pic>
                    <p:nvPicPr>
                      <p:cNvPr id="0" name=""/>
                      <p:cNvPicPr/>
                      <p:nvPr/>
                    </p:nvPicPr>
                    <p:blipFill>
                      <a:blip r:embed="rId27"/>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a:xfrm>
            <a:off x="519112" y="228600"/>
            <a:ext cx="11149013" cy="747897"/>
          </a:xfrm>
        </p:spPr>
        <p:txBody>
          <a:bodyPr/>
          <a:lstStyle/>
          <a:p>
            <a:r>
              <a:rPr lang="en-US" dirty="0"/>
              <a:t>Upgrade Client to v2</a:t>
            </a:r>
          </a:p>
        </p:txBody>
      </p:sp>
      <p:graphicFrame>
        <p:nvGraphicFramePr>
          <p:cNvPr id="40" name="Content Placeholder 3"/>
          <p:cNvGraphicFramePr>
            <a:graphicFrameLocks/>
          </p:cNvGraphicFramePr>
          <p:nvPr>
            <p:custDataLst>
              <p:tags r:id="rId4"/>
            </p:custDataLst>
            <p:extLst>
              <p:ext uri="{D42A27DB-BD31-4B8C-83A1-F6EECF244321}">
                <p14:modId xmlns:p14="http://schemas.microsoft.com/office/powerpoint/2010/main" val="2531730146"/>
              </p:ext>
            </p:extLst>
          </p:nvPr>
        </p:nvGraphicFramePr>
        <p:xfrm>
          <a:off x="519112" y="1695515"/>
          <a:ext cx="8503920" cy="2011680"/>
        </p:xfrm>
        <a:graphic>
          <a:graphicData uri="http://schemas.openxmlformats.org/drawingml/2006/table">
            <a:tbl>
              <a:tblPr firstRow="1" bandRow="1">
                <a:tableStyleId>{7DF18680-E054-41AD-8BC1-D1AEF772440D}</a:tableStyleId>
              </a:tblPr>
              <a:tblGrid>
                <a:gridCol w="2011680"/>
                <a:gridCol w="1463040"/>
                <a:gridCol w="1463040"/>
                <a:gridCol w="1371600"/>
                <a:gridCol w="2194560"/>
              </a:tblGrid>
              <a:tr h="164840">
                <a:tc>
                  <a:txBody>
                    <a:bodyPr/>
                    <a:lstStyle/>
                    <a:p>
                      <a:pPr algn="ctr"/>
                      <a:r>
                        <a:rPr lang="en-NZ" sz="2400" b="0" dirty="0" smtClean="0">
                          <a:ln>
                            <a:solidFill>
                              <a:schemeClr val="bg1">
                                <a:alpha val="0"/>
                              </a:schemeClr>
                            </a:solidFill>
                          </a:ln>
                        </a:rPr>
                        <a:t>Partition Key</a:t>
                      </a:r>
                      <a:endParaRPr lang="en-NZ" sz="2400" b="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chemeClr val="bg1">
                                <a:alpha val="0"/>
                              </a:schemeClr>
                            </a:solidFill>
                          </a:ln>
                        </a:rPr>
                        <a:t>Row</a:t>
                      </a:r>
                      <a:r>
                        <a:rPr lang="en-NZ" sz="2400" b="0" baseline="0" dirty="0" smtClean="0">
                          <a:ln>
                            <a:solidFill>
                              <a:schemeClr val="bg1">
                                <a:alpha val="0"/>
                              </a:schemeClr>
                            </a:solidFill>
                          </a:ln>
                        </a:rPr>
                        <a:t> Key</a:t>
                      </a:r>
                      <a:endParaRPr lang="en-NZ" sz="2400" b="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chemeClr val="bg1">
                                <a:alpha val="0"/>
                              </a:schemeClr>
                            </a:solidFill>
                          </a:ln>
                        </a:rPr>
                        <a:t>Version</a:t>
                      </a:r>
                      <a:endParaRPr lang="en-NZ" sz="2400" b="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chemeClr val="bg1">
                                <a:alpha val="0"/>
                              </a:schemeClr>
                            </a:solidFill>
                          </a:ln>
                        </a:rPr>
                        <a:t>…</a:t>
                      </a:r>
                      <a:endParaRPr lang="en-NZ" sz="2400" b="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chemeClr val="bg1">
                                <a:alpha val="0"/>
                              </a:schemeClr>
                            </a:solidFill>
                          </a:ln>
                        </a:rPr>
                        <a:t>NEW Property</a:t>
                      </a: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0">
                <a:tc>
                  <a:txBody>
                    <a:bodyPr/>
                    <a:lstStyle/>
                    <a:p>
                      <a:pPr algn="ctr"/>
                      <a:r>
                        <a:rPr lang="en-NZ" sz="1800" dirty="0" smtClean="0">
                          <a:ln>
                            <a:solidFill>
                              <a:schemeClr val="bg1">
                                <a:alpha val="0"/>
                              </a:schemeClr>
                            </a:solidFill>
                          </a:ln>
                          <a:solidFill>
                            <a:srgbClr val="595959"/>
                          </a:solidFill>
                        </a:rPr>
                        <a:t>PK1</a:t>
                      </a: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dirty="0" smtClean="0">
                          <a:ln>
                            <a:solidFill>
                              <a:schemeClr val="bg1">
                                <a:alpha val="0"/>
                              </a:schemeClr>
                            </a:solidFill>
                          </a:ln>
                          <a:solidFill>
                            <a:srgbClr val="595959"/>
                          </a:solidFill>
                        </a:rPr>
                        <a:t>RK1</a:t>
                      </a: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dirty="0" smtClean="0">
                          <a:ln>
                            <a:solidFill>
                              <a:schemeClr val="bg1">
                                <a:alpha val="0"/>
                              </a:schemeClr>
                            </a:solidFill>
                          </a:ln>
                          <a:solidFill>
                            <a:srgbClr val="595959"/>
                          </a:solidFill>
                        </a:rPr>
                        <a:t>1</a:t>
                      </a: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r>
              <a:tr h="0">
                <a:tc>
                  <a:txBody>
                    <a:bodyPr/>
                    <a:lstStyle/>
                    <a:p>
                      <a:pPr algn="ctr"/>
                      <a:r>
                        <a:rPr lang="en-NZ" sz="1800" dirty="0" smtClean="0">
                          <a:ln>
                            <a:solidFill>
                              <a:schemeClr val="bg1">
                                <a:alpha val="0"/>
                              </a:schemeClr>
                            </a:solidFill>
                          </a:ln>
                          <a:solidFill>
                            <a:srgbClr val="595959"/>
                          </a:solidFill>
                        </a:rPr>
                        <a:t>PK2</a:t>
                      </a: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dirty="0" smtClean="0">
                          <a:ln>
                            <a:solidFill>
                              <a:schemeClr val="bg1">
                                <a:alpha val="0"/>
                              </a:schemeClr>
                            </a:solidFill>
                          </a:ln>
                          <a:solidFill>
                            <a:srgbClr val="595959"/>
                          </a:solidFill>
                        </a:rPr>
                        <a:t>RK2</a:t>
                      </a: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r>
              <a:tr h="0">
                <a:tc>
                  <a:txBody>
                    <a:bodyPr/>
                    <a:lstStyle/>
                    <a:p>
                      <a:pPr algn="ctr"/>
                      <a:r>
                        <a:rPr lang="en-NZ" sz="1800" dirty="0" smtClean="0">
                          <a:ln>
                            <a:solidFill>
                              <a:schemeClr val="bg1">
                                <a:alpha val="0"/>
                              </a:schemeClr>
                            </a:solidFill>
                          </a:ln>
                          <a:solidFill>
                            <a:srgbClr val="595959"/>
                          </a:solidFill>
                        </a:rPr>
                        <a:t>PK3</a:t>
                      </a: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dirty="0" smtClean="0">
                          <a:ln>
                            <a:solidFill>
                              <a:schemeClr val="bg1">
                                <a:alpha val="0"/>
                              </a:schemeClr>
                            </a:solidFill>
                          </a:ln>
                          <a:solidFill>
                            <a:srgbClr val="595959"/>
                          </a:solidFill>
                        </a:rPr>
                        <a:t>RK3</a:t>
                      </a: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dirty="0" smtClean="0">
                          <a:ln>
                            <a:solidFill>
                              <a:schemeClr val="bg1">
                                <a:alpha val="0"/>
                              </a:schemeClr>
                            </a:solidFill>
                          </a:ln>
                          <a:solidFill>
                            <a:srgbClr val="595959"/>
                          </a:solidFill>
                        </a:rPr>
                        <a:t>1</a:t>
                      </a: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r>
              <a:tr h="0">
                <a:tc>
                  <a:txBody>
                    <a:bodyPr/>
                    <a:lstStyle/>
                    <a:p>
                      <a:pPr algn="ctr"/>
                      <a:r>
                        <a:rPr lang="en-NZ" sz="1800" dirty="0" smtClean="0">
                          <a:ln>
                            <a:solidFill>
                              <a:schemeClr val="bg1">
                                <a:alpha val="0"/>
                              </a:schemeClr>
                            </a:solidFill>
                          </a:ln>
                          <a:solidFill>
                            <a:srgbClr val="595959"/>
                          </a:solidFill>
                        </a:rPr>
                        <a:t>...</a:t>
                      </a: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dirty="0" smtClean="0">
                          <a:ln>
                            <a:solidFill>
                              <a:schemeClr val="bg1">
                                <a:alpha val="0"/>
                              </a:schemeClr>
                            </a:solidFill>
                          </a:ln>
                          <a:solidFill>
                            <a:srgbClr val="595959"/>
                          </a:solidFill>
                        </a:rPr>
                        <a:t>…</a:t>
                      </a: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dirty="0" smtClean="0">
                          <a:ln>
                            <a:solidFill>
                              <a:schemeClr val="bg1">
                                <a:alpha val="0"/>
                              </a:schemeClr>
                            </a:solidFill>
                          </a:ln>
                          <a:solidFill>
                            <a:srgbClr val="595959"/>
                          </a:solidFill>
                        </a:rPr>
                        <a:t>…</a:t>
                      </a: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r>
            </a:tbl>
          </a:graphicData>
        </a:graphic>
      </p:graphicFrame>
      <p:sp>
        <p:nvSpPr>
          <p:cNvPr id="45" name="TextBox 44"/>
          <p:cNvSpPr txBox="1"/>
          <p:nvPr>
            <p:custDataLst>
              <p:tags r:id="rId5"/>
            </p:custDataLst>
          </p:nvPr>
        </p:nvSpPr>
        <p:spPr>
          <a:xfrm>
            <a:off x="519112" y="4223343"/>
            <a:ext cx="5394960" cy="1518364"/>
          </a:xfrm>
          <a:prstGeom prst="rect">
            <a:avLst/>
          </a:prstGeom>
          <a:noFill/>
        </p:spPr>
        <p:txBody>
          <a:bodyPr wrap="square" lIns="0" tIns="0" rIns="0" bIns="0" rtlCol="0">
            <a:spAutoFit/>
          </a:bodyPr>
          <a:lstStyle/>
          <a:p>
            <a:r>
              <a:rPr lang="en-NZ" sz="3200" dirty="0" smtClean="0">
                <a:ln>
                  <a:solidFill>
                    <a:schemeClr val="bg1">
                      <a:alpha val="0"/>
                    </a:schemeClr>
                  </a:solidFill>
                </a:ln>
                <a:solidFill>
                  <a:schemeClr val="accent2">
                    <a:alpha val="99000"/>
                  </a:schemeClr>
                </a:solidFill>
                <a:latin typeface="Segoe UI Light" pitchFamily="34" charset="0"/>
              </a:rPr>
              <a:t>v</a:t>
            </a:r>
            <a:r>
              <a:rPr lang="en-NZ" sz="3200" dirty="0">
                <a:ln>
                  <a:solidFill>
                    <a:schemeClr val="bg1">
                      <a:alpha val="0"/>
                    </a:schemeClr>
                  </a:solidFill>
                </a:ln>
                <a:solidFill>
                  <a:schemeClr val="accent2">
                    <a:alpha val="99000"/>
                  </a:schemeClr>
                </a:solidFill>
                <a:latin typeface="Segoe UI Light" pitchFamily="34" charset="0"/>
              </a:rPr>
              <a:t>2</a:t>
            </a:r>
            <a:r>
              <a:rPr lang="en-NZ" sz="3200" dirty="0" smtClean="0">
                <a:ln>
                  <a:solidFill>
                    <a:schemeClr val="bg1">
                      <a:alpha val="0"/>
                    </a:schemeClr>
                  </a:solidFill>
                </a:ln>
                <a:solidFill>
                  <a:schemeClr val="accent2">
                    <a:alpha val="99000"/>
                  </a:schemeClr>
                </a:solidFill>
                <a:latin typeface="Segoe UI Light" pitchFamily="34" charset="0"/>
              </a:rPr>
              <a:t> </a:t>
            </a:r>
            <a:r>
              <a:rPr lang="en-NZ" sz="3200" dirty="0">
                <a:ln>
                  <a:solidFill>
                    <a:schemeClr val="bg1">
                      <a:alpha val="0"/>
                    </a:schemeClr>
                  </a:solidFill>
                </a:ln>
                <a:solidFill>
                  <a:schemeClr val="accent2">
                    <a:alpha val="99000"/>
                  </a:schemeClr>
                </a:solidFill>
                <a:latin typeface="Segoe UI Light" pitchFamily="34" charset="0"/>
              </a:rPr>
              <a:t>Client</a:t>
            </a:r>
          </a:p>
          <a:p>
            <a:pPr>
              <a:spcAft>
                <a:spcPts val="800"/>
              </a:spcAft>
            </a:pPr>
            <a:r>
              <a:rPr lang="en-US" sz="2000" dirty="0">
                <a:ln>
                  <a:solidFill>
                    <a:schemeClr val="bg1">
                      <a:alpha val="0"/>
                    </a:schemeClr>
                  </a:solidFill>
                </a:ln>
                <a:solidFill>
                  <a:srgbClr val="595959">
                    <a:alpha val="99000"/>
                  </a:srgbClr>
                </a:solidFill>
              </a:rPr>
              <a:t>Starts using real values </a:t>
            </a:r>
            <a:r>
              <a:rPr lang="en-US" sz="2000" dirty="0" smtClean="0">
                <a:ln>
                  <a:solidFill>
                    <a:schemeClr val="bg1">
                      <a:alpha val="0"/>
                    </a:schemeClr>
                  </a:solidFill>
                </a:ln>
                <a:solidFill>
                  <a:srgbClr val="595959">
                    <a:alpha val="99000"/>
                  </a:srgbClr>
                </a:solidFill>
              </a:rPr>
              <a:t/>
            </a:r>
            <a:br>
              <a:rPr lang="en-US" sz="2000" dirty="0" smtClean="0">
                <a:ln>
                  <a:solidFill>
                    <a:schemeClr val="bg1">
                      <a:alpha val="0"/>
                    </a:schemeClr>
                  </a:solidFill>
                </a:ln>
                <a:solidFill>
                  <a:srgbClr val="595959">
                    <a:alpha val="99000"/>
                  </a:srgbClr>
                </a:solidFill>
              </a:rPr>
            </a:br>
            <a:r>
              <a:rPr lang="en-US" sz="2000" dirty="0" smtClean="0">
                <a:ln>
                  <a:solidFill>
                    <a:schemeClr val="bg1">
                      <a:alpha val="0"/>
                    </a:schemeClr>
                  </a:solidFill>
                </a:ln>
                <a:solidFill>
                  <a:srgbClr val="595959">
                    <a:alpha val="99000"/>
                  </a:srgbClr>
                </a:solidFill>
              </a:rPr>
              <a:t>for </a:t>
            </a:r>
            <a:r>
              <a:rPr lang="en-US" sz="2000" dirty="0">
                <a:ln>
                  <a:solidFill>
                    <a:schemeClr val="bg1">
                      <a:alpha val="0"/>
                    </a:schemeClr>
                  </a:solidFill>
                </a:ln>
                <a:solidFill>
                  <a:srgbClr val="595959">
                    <a:alpha val="99000"/>
                  </a:srgbClr>
                </a:solidFill>
              </a:rPr>
              <a:t>new property</a:t>
            </a:r>
          </a:p>
          <a:p>
            <a:pPr>
              <a:spcAft>
                <a:spcPts val="800"/>
              </a:spcAft>
            </a:pPr>
            <a:r>
              <a:rPr lang="en-US" sz="2000" dirty="0">
                <a:ln>
                  <a:solidFill>
                    <a:schemeClr val="bg1">
                      <a:alpha val="0"/>
                    </a:schemeClr>
                  </a:solidFill>
                </a:ln>
                <a:solidFill>
                  <a:srgbClr val="595959">
                    <a:alpha val="99000"/>
                  </a:srgbClr>
                </a:solidFill>
              </a:rPr>
              <a:t>Updates entity to v2</a:t>
            </a:r>
          </a:p>
        </p:txBody>
      </p:sp>
      <p:sp>
        <p:nvSpPr>
          <p:cNvPr id="46" name="TextBox 45"/>
          <p:cNvSpPr txBox="1"/>
          <p:nvPr>
            <p:custDataLst>
              <p:tags r:id="rId6"/>
            </p:custDataLst>
          </p:nvPr>
        </p:nvSpPr>
        <p:spPr>
          <a:xfrm>
            <a:off x="6273165" y="4223343"/>
            <a:ext cx="5394960" cy="800219"/>
          </a:xfrm>
          <a:prstGeom prst="rect">
            <a:avLst/>
          </a:prstGeom>
          <a:noFill/>
        </p:spPr>
        <p:txBody>
          <a:bodyPr wrap="square" lIns="0" tIns="0" rIns="0" bIns="0" rtlCol="0">
            <a:spAutoFit/>
          </a:bodyPr>
          <a:lstStyle/>
          <a:p>
            <a:r>
              <a:rPr lang="en-NZ" sz="3200" dirty="0">
                <a:ln>
                  <a:solidFill>
                    <a:schemeClr val="bg1">
                      <a:alpha val="0"/>
                    </a:schemeClr>
                  </a:solidFill>
                </a:ln>
                <a:solidFill>
                  <a:schemeClr val="accent2">
                    <a:alpha val="99000"/>
                  </a:schemeClr>
                </a:solidFill>
                <a:latin typeface="Segoe UI Light" pitchFamily="34" charset="0"/>
              </a:rPr>
              <a:t>v</a:t>
            </a:r>
            <a:r>
              <a:rPr lang="en-NZ" sz="3200" dirty="0" smtClean="0">
                <a:ln>
                  <a:solidFill>
                    <a:schemeClr val="bg1">
                      <a:alpha val="0"/>
                    </a:schemeClr>
                  </a:solidFill>
                </a:ln>
                <a:solidFill>
                  <a:schemeClr val="accent2">
                    <a:alpha val="99000"/>
                  </a:schemeClr>
                </a:solidFill>
                <a:latin typeface="Segoe UI Light" pitchFamily="34" charset="0"/>
              </a:rPr>
              <a:t>1.5 Client</a:t>
            </a:r>
          </a:p>
          <a:p>
            <a:r>
              <a:rPr lang="en-US" sz="2000" dirty="0">
                <a:ln>
                  <a:solidFill>
                    <a:schemeClr val="bg1">
                      <a:alpha val="0"/>
                    </a:schemeClr>
                  </a:solidFill>
                </a:ln>
                <a:solidFill>
                  <a:srgbClr val="595959">
                    <a:alpha val="99000"/>
                  </a:srgbClr>
                </a:solidFill>
              </a:rPr>
              <a:t>Understands v1 and v2</a:t>
            </a:r>
          </a:p>
        </p:txBody>
      </p:sp>
      <p:sp>
        <p:nvSpPr>
          <p:cNvPr id="47" name="Rectangle 46"/>
          <p:cNvSpPr/>
          <p:nvPr>
            <p:custDataLst>
              <p:tags r:id="rId7"/>
            </p:custDataLst>
          </p:nvPr>
        </p:nvSpPr>
        <p:spPr bwMode="auto">
          <a:xfrm>
            <a:off x="10022205" y="1695515"/>
            <a:ext cx="1645920" cy="914400"/>
          </a:xfrm>
          <a:prstGeom prst="rect">
            <a:avLst/>
          </a:prstGeom>
          <a:gradFill flip="none" rotWithShape="1">
            <a:gsLst>
              <a:gs pos="49000">
                <a:schemeClr val="accent2"/>
              </a:gs>
              <a:gs pos="50000">
                <a:schemeClr val="tx2"/>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ln>
                  <a:solidFill>
                    <a:schemeClr val="bg1">
                      <a:alpha val="0"/>
                    </a:schemeClr>
                  </a:solidFill>
                </a:ln>
                <a:gradFill>
                  <a:gsLst>
                    <a:gs pos="0">
                      <a:srgbClr val="FFFFFF"/>
                    </a:gs>
                    <a:gs pos="100000">
                      <a:srgbClr val="FFFFFF"/>
                    </a:gs>
                  </a:gsLst>
                  <a:lin ang="5400000" scaled="0"/>
                </a:gradFill>
              </a:rPr>
              <a:t>Client </a:t>
            </a:r>
            <a:r>
              <a:rPr lang="en-US" sz="2200" b="1" dirty="0" smtClean="0">
                <a:ln>
                  <a:solidFill>
                    <a:schemeClr val="bg1">
                      <a:alpha val="0"/>
                    </a:schemeClr>
                  </a:solidFill>
                </a:ln>
                <a:gradFill>
                  <a:gsLst>
                    <a:gs pos="0">
                      <a:srgbClr val="FFFFFF"/>
                    </a:gs>
                    <a:gs pos="100000">
                      <a:srgbClr val="FFFFFF"/>
                    </a:gs>
                  </a:gsLst>
                  <a:lin ang="5400000" scaled="0"/>
                </a:gradFill>
              </a:rPr>
              <a:t>v1.5</a:t>
            </a:r>
            <a:endParaRPr lang="en-US" sz="2200" b="1" dirty="0">
              <a:ln>
                <a:solidFill>
                  <a:schemeClr val="bg1">
                    <a:alpha val="0"/>
                  </a:schemeClr>
                </a:solidFill>
              </a:ln>
              <a:gradFill>
                <a:gsLst>
                  <a:gs pos="0">
                    <a:srgbClr val="FFFFFF"/>
                  </a:gs>
                  <a:gs pos="100000">
                    <a:srgbClr val="FFFFFF"/>
                  </a:gs>
                </a:gsLst>
                <a:lin ang="5400000" scaled="0"/>
              </a:gradFill>
            </a:endParaRPr>
          </a:p>
        </p:txBody>
      </p:sp>
      <p:sp>
        <p:nvSpPr>
          <p:cNvPr id="49" name="Rectangle 48"/>
          <p:cNvSpPr/>
          <p:nvPr>
            <p:custDataLst>
              <p:tags r:id="rId8"/>
            </p:custDataLst>
          </p:nvPr>
        </p:nvSpPr>
        <p:spPr bwMode="auto">
          <a:xfrm>
            <a:off x="10022205" y="2792795"/>
            <a:ext cx="1645920" cy="914400"/>
          </a:xfrm>
          <a:prstGeom prst="rect">
            <a:avLst/>
          </a:prstGeom>
          <a:gradFill flip="none" rotWithShape="1">
            <a:gsLst>
              <a:gs pos="49000">
                <a:schemeClr val="accent2"/>
              </a:gs>
              <a:gs pos="50000">
                <a:schemeClr val="tx2"/>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ln>
                  <a:solidFill>
                    <a:schemeClr val="bg1">
                      <a:alpha val="0"/>
                    </a:schemeClr>
                  </a:solidFill>
                </a:ln>
                <a:gradFill>
                  <a:gsLst>
                    <a:gs pos="0">
                      <a:srgbClr val="FFFFFF"/>
                    </a:gs>
                    <a:gs pos="100000">
                      <a:srgbClr val="FFFFFF"/>
                    </a:gs>
                  </a:gsLst>
                  <a:lin ang="5400000" scaled="0"/>
                </a:gradFill>
              </a:rPr>
              <a:t>Client </a:t>
            </a:r>
            <a:r>
              <a:rPr lang="en-US" sz="2200" b="1" dirty="0" smtClean="0">
                <a:ln>
                  <a:solidFill>
                    <a:schemeClr val="bg1">
                      <a:alpha val="0"/>
                    </a:schemeClr>
                  </a:solidFill>
                </a:ln>
                <a:gradFill>
                  <a:gsLst>
                    <a:gs pos="0">
                      <a:srgbClr val="FFFFFF"/>
                    </a:gs>
                    <a:gs pos="100000">
                      <a:srgbClr val="FFFFFF"/>
                    </a:gs>
                  </a:gsLst>
                  <a:lin ang="5400000" scaled="0"/>
                </a:gradFill>
              </a:rPr>
              <a:t>v2</a:t>
            </a:r>
            <a:endParaRPr lang="en-US" sz="2200" b="1" dirty="0">
              <a:ln>
                <a:solidFill>
                  <a:schemeClr val="bg1">
                    <a:alpha val="0"/>
                  </a:schemeClr>
                </a:solidFill>
              </a:ln>
              <a:gradFill>
                <a:gsLst>
                  <a:gs pos="0">
                    <a:srgbClr val="FFFFFF"/>
                  </a:gs>
                  <a:gs pos="100000">
                    <a:srgbClr val="FFFFFF"/>
                  </a:gs>
                </a:gsLst>
                <a:lin ang="5400000" scaled="0"/>
              </a:gradFill>
            </a:endParaRPr>
          </a:p>
        </p:txBody>
      </p:sp>
      <p:sp>
        <p:nvSpPr>
          <p:cNvPr id="48" name="Rectangle 47"/>
          <p:cNvSpPr/>
          <p:nvPr>
            <p:custDataLst>
              <p:tags r:id="rId9"/>
            </p:custDataLst>
          </p:nvPr>
        </p:nvSpPr>
        <p:spPr bwMode="auto">
          <a:xfrm>
            <a:off x="10022205" y="2792795"/>
            <a:ext cx="1645920" cy="914400"/>
          </a:xfrm>
          <a:prstGeom prst="rect">
            <a:avLst/>
          </a:prstGeom>
          <a:gradFill flip="none" rotWithShape="1">
            <a:gsLst>
              <a:gs pos="49000">
                <a:schemeClr val="accent2"/>
              </a:gs>
              <a:gs pos="50000">
                <a:schemeClr val="tx2"/>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ln>
                  <a:solidFill>
                    <a:schemeClr val="bg1">
                      <a:alpha val="0"/>
                    </a:schemeClr>
                  </a:solidFill>
                </a:ln>
                <a:gradFill>
                  <a:gsLst>
                    <a:gs pos="0">
                      <a:srgbClr val="FFFFFF"/>
                    </a:gs>
                    <a:gs pos="100000">
                      <a:srgbClr val="FFFFFF"/>
                    </a:gs>
                  </a:gsLst>
                  <a:lin ang="5400000" scaled="0"/>
                </a:gradFill>
              </a:rPr>
              <a:t>Client </a:t>
            </a:r>
            <a:r>
              <a:rPr lang="en-US" sz="2200" b="1" dirty="0" smtClean="0">
                <a:ln>
                  <a:solidFill>
                    <a:schemeClr val="bg1">
                      <a:alpha val="0"/>
                    </a:schemeClr>
                  </a:solidFill>
                </a:ln>
                <a:gradFill>
                  <a:gsLst>
                    <a:gs pos="0">
                      <a:srgbClr val="FFFFFF"/>
                    </a:gs>
                    <a:gs pos="100000">
                      <a:srgbClr val="FFFFFF"/>
                    </a:gs>
                  </a:gsLst>
                  <a:lin ang="5400000" scaled="0"/>
                </a:gradFill>
              </a:rPr>
              <a:t>v1.5</a:t>
            </a:r>
            <a:endParaRPr lang="en-US" sz="2200" b="1" dirty="0">
              <a:ln>
                <a:solidFill>
                  <a:schemeClr val="bg1">
                    <a:alpha val="0"/>
                  </a:schemeClr>
                </a:solidFill>
              </a:ln>
              <a:gradFill>
                <a:gsLst>
                  <a:gs pos="0">
                    <a:srgbClr val="FFFFFF"/>
                  </a:gs>
                  <a:gs pos="100000">
                    <a:srgbClr val="FFFFFF"/>
                  </a:gs>
                </a:gsLst>
                <a:lin ang="5400000" scaled="0"/>
              </a:gradFill>
            </a:endParaRPr>
          </a:p>
        </p:txBody>
      </p:sp>
      <p:sp>
        <p:nvSpPr>
          <p:cNvPr id="50" name="Rectangle 49"/>
          <p:cNvSpPr/>
          <p:nvPr>
            <p:custDataLst>
              <p:tags r:id="rId10"/>
            </p:custDataLst>
          </p:nvPr>
        </p:nvSpPr>
        <p:spPr>
          <a:xfrm>
            <a:off x="7465142" y="2564587"/>
            <a:ext cx="920444" cy="369332"/>
          </a:xfrm>
          <a:prstGeom prst="rect">
            <a:avLst/>
          </a:prstGeom>
        </p:spPr>
        <p:txBody>
          <a:bodyPr wrap="none">
            <a:spAutoFit/>
          </a:bodyPr>
          <a:lstStyle/>
          <a:p>
            <a:pPr lvl="0" algn="ctr"/>
            <a:r>
              <a:rPr lang="en-NZ" dirty="0">
                <a:ln>
                  <a:solidFill>
                    <a:srgbClr val="FFFFFF">
                      <a:alpha val="0"/>
                    </a:srgbClr>
                  </a:solidFill>
                </a:ln>
                <a:solidFill>
                  <a:srgbClr val="595959"/>
                </a:solidFill>
              </a:rPr>
              <a:t>Default</a:t>
            </a:r>
          </a:p>
        </p:txBody>
      </p:sp>
      <p:sp>
        <p:nvSpPr>
          <p:cNvPr id="51" name="Rounded Rectangle 50"/>
          <p:cNvSpPr/>
          <p:nvPr>
            <p:custDataLst>
              <p:tags r:id="rId11"/>
            </p:custDataLst>
          </p:nvPr>
        </p:nvSpPr>
        <p:spPr bwMode="auto">
          <a:xfrm>
            <a:off x="519112" y="2564667"/>
            <a:ext cx="8503920" cy="365760"/>
          </a:xfrm>
          <a:prstGeom prst="roundRect">
            <a:avLst>
              <a:gd name="adj" fmla="val 9807"/>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52" name="Straight Arrow Connector 51"/>
          <p:cNvCxnSpPr>
            <a:stCxn id="51" idx="3"/>
            <a:endCxn id="48" idx="1"/>
          </p:cNvCxnSpPr>
          <p:nvPr>
            <p:custDataLst>
              <p:tags r:id="rId12"/>
            </p:custDataLst>
          </p:nvPr>
        </p:nvCxnSpPr>
        <p:spPr>
          <a:xfrm>
            <a:off x="9023032" y="2747547"/>
            <a:ext cx="999173" cy="502448"/>
          </a:xfrm>
          <a:prstGeom prst="straightConnector1">
            <a:avLst/>
          </a:prstGeom>
          <a:ln w="12700">
            <a:solidFill>
              <a:schemeClr val="accent2"/>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8" idx="1"/>
            <a:endCxn id="51" idx="3"/>
          </p:cNvCxnSpPr>
          <p:nvPr>
            <p:custDataLst>
              <p:tags r:id="rId13"/>
            </p:custDataLst>
          </p:nvPr>
        </p:nvCxnSpPr>
        <p:spPr>
          <a:xfrm flipH="1" flipV="1">
            <a:off x="9023032" y="2747547"/>
            <a:ext cx="999173" cy="502448"/>
          </a:xfrm>
          <a:prstGeom prst="straightConnector1">
            <a:avLst/>
          </a:prstGeom>
          <a:ln w="12700">
            <a:solidFill>
              <a:schemeClr val="accent2"/>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54" name="Rectangle 53"/>
          <p:cNvSpPr/>
          <p:nvPr>
            <p:custDataLst>
              <p:tags r:id="rId14"/>
            </p:custDataLst>
          </p:nvPr>
        </p:nvSpPr>
        <p:spPr>
          <a:xfrm>
            <a:off x="7464598" y="2564587"/>
            <a:ext cx="921535" cy="369332"/>
          </a:xfrm>
          <a:prstGeom prst="rect">
            <a:avLst/>
          </a:prstGeom>
        </p:spPr>
        <p:txBody>
          <a:bodyPr wrap="none">
            <a:spAutoFit/>
          </a:bodyPr>
          <a:lstStyle/>
          <a:p>
            <a:pPr lvl="0" algn="ctr"/>
            <a:r>
              <a:rPr lang="en-NZ" dirty="0" smtClean="0">
                <a:ln>
                  <a:solidFill>
                    <a:srgbClr val="FFFFFF">
                      <a:alpha val="0"/>
                    </a:srgbClr>
                  </a:solidFill>
                </a:ln>
                <a:solidFill>
                  <a:srgbClr val="595959"/>
                </a:solidFill>
              </a:rPr>
              <a:t>Value 1</a:t>
            </a:r>
            <a:endParaRPr lang="en-NZ" dirty="0">
              <a:ln>
                <a:solidFill>
                  <a:srgbClr val="FFFFFF">
                    <a:alpha val="0"/>
                  </a:srgbClr>
                </a:solidFill>
              </a:ln>
              <a:solidFill>
                <a:srgbClr val="595959"/>
              </a:solidFill>
            </a:endParaRPr>
          </a:p>
        </p:txBody>
      </p:sp>
      <p:sp>
        <p:nvSpPr>
          <p:cNvPr id="55" name="Rectangle 54"/>
          <p:cNvSpPr/>
          <p:nvPr>
            <p:custDataLst>
              <p:tags r:id="rId15"/>
            </p:custDataLst>
          </p:nvPr>
        </p:nvSpPr>
        <p:spPr>
          <a:xfrm>
            <a:off x="4571704" y="2565262"/>
            <a:ext cx="309700" cy="369332"/>
          </a:xfrm>
          <a:prstGeom prst="rect">
            <a:avLst/>
          </a:prstGeom>
        </p:spPr>
        <p:txBody>
          <a:bodyPr wrap="none">
            <a:spAutoFit/>
          </a:bodyPr>
          <a:lstStyle/>
          <a:p>
            <a:pPr lvl="0" algn="ctr"/>
            <a:r>
              <a:rPr lang="en-NZ" dirty="0" smtClean="0">
                <a:ln>
                  <a:solidFill>
                    <a:srgbClr val="FFFFFF">
                      <a:alpha val="0"/>
                    </a:srgbClr>
                  </a:solidFill>
                </a:ln>
                <a:solidFill>
                  <a:srgbClr val="595959"/>
                </a:solidFill>
              </a:rPr>
              <a:t>2</a:t>
            </a:r>
            <a:endParaRPr lang="en-NZ" dirty="0">
              <a:ln>
                <a:solidFill>
                  <a:srgbClr val="FFFFFF">
                    <a:alpha val="0"/>
                  </a:srgbClr>
                </a:solidFill>
              </a:ln>
              <a:solidFill>
                <a:srgbClr val="595959"/>
              </a:solidFill>
            </a:endParaRPr>
          </a:p>
        </p:txBody>
      </p:sp>
      <p:sp>
        <p:nvSpPr>
          <p:cNvPr id="56" name="Rectangle 55"/>
          <p:cNvSpPr/>
          <p:nvPr>
            <p:custDataLst>
              <p:tags r:id="rId16"/>
            </p:custDataLst>
          </p:nvPr>
        </p:nvSpPr>
        <p:spPr>
          <a:xfrm>
            <a:off x="4571704" y="2564587"/>
            <a:ext cx="309700" cy="369332"/>
          </a:xfrm>
          <a:prstGeom prst="rect">
            <a:avLst/>
          </a:prstGeom>
        </p:spPr>
        <p:txBody>
          <a:bodyPr wrap="none">
            <a:spAutoFit/>
          </a:bodyPr>
          <a:lstStyle/>
          <a:p>
            <a:pPr lvl="0" algn="ctr"/>
            <a:r>
              <a:rPr lang="en-NZ" dirty="0" smtClean="0">
                <a:ln>
                  <a:solidFill>
                    <a:srgbClr val="FFFFFF">
                      <a:alpha val="0"/>
                    </a:srgbClr>
                  </a:solidFill>
                </a:ln>
                <a:solidFill>
                  <a:srgbClr val="595959"/>
                </a:solidFill>
              </a:rPr>
              <a:t>1</a:t>
            </a:r>
            <a:endParaRPr lang="en-NZ" dirty="0">
              <a:ln>
                <a:solidFill>
                  <a:srgbClr val="FFFFFF">
                    <a:alpha val="0"/>
                  </a:srgbClr>
                </a:solidFill>
              </a:ln>
              <a:solidFill>
                <a:srgbClr val="595959"/>
              </a:solidFill>
            </a:endParaRPr>
          </a:p>
        </p:txBody>
      </p:sp>
      <p:sp>
        <p:nvSpPr>
          <p:cNvPr id="57" name="Rounded Rectangle 56"/>
          <p:cNvSpPr/>
          <p:nvPr>
            <p:custDataLst>
              <p:tags r:id="rId17"/>
            </p:custDataLst>
          </p:nvPr>
        </p:nvSpPr>
        <p:spPr bwMode="auto">
          <a:xfrm>
            <a:off x="519112" y="2184565"/>
            <a:ext cx="8503920" cy="365760"/>
          </a:xfrm>
          <a:prstGeom prst="roundRect">
            <a:avLst>
              <a:gd name="adj" fmla="val 9807"/>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58" name="Straight Arrow Connector 57"/>
          <p:cNvCxnSpPr>
            <a:stCxn id="57" idx="3"/>
            <a:endCxn id="47" idx="1"/>
          </p:cNvCxnSpPr>
          <p:nvPr>
            <p:custDataLst>
              <p:tags r:id="rId18"/>
            </p:custDataLst>
          </p:nvPr>
        </p:nvCxnSpPr>
        <p:spPr>
          <a:xfrm flipV="1">
            <a:off x="9023032" y="2152715"/>
            <a:ext cx="999173" cy="214730"/>
          </a:xfrm>
          <a:prstGeom prst="straightConnector1">
            <a:avLst/>
          </a:prstGeom>
          <a:ln w="12700">
            <a:solidFill>
              <a:schemeClr val="accent2"/>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custDataLst>
              <p:tags r:id="rId19"/>
            </p:custDataLst>
          </p:nvPr>
        </p:nvCxnSpPr>
        <p:spPr>
          <a:xfrm flipH="1">
            <a:off x="9023032" y="2152715"/>
            <a:ext cx="999173" cy="214730"/>
          </a:xfrm>
          <a:prstGeom prst="straightConnector1">
            <a:avLst/>
          </a:prstGeom>
          <a:ln w="12700">
            <a:solidFill>
              <a:schemeClr val="accent2"/>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60" name="Rectangle 59"/>
          <p:cNvSpPr/>
          <p:nvPr>
            <p:custDataLst>
              <p:tags r:id="rId20"/>
            </p:custDataLst>
          </p:nvPr>
        </p:nvSpPr>
        <p:spPr>
          <a:xfrm>
            <a:off x="7465142" y="2195139"/>
            <a:ext cx="920444" cy="369332"/>
          </a:xfrm>
          <a:prstGeom prst="rect">
            <a:avLst/>
          </a:prstGeom>
        </p:spPr>
        <p:txBody>
          <a:bodyPr wrap="none">
            <a:spAutoFit/>
          </a:bodyPr>
          <a:lstStyle/>
          <a:p>
            <a:pPr lvl="0" algn="ctr"/>
            <a:r>
              <a:rPr lang="en-NZ" dirty="0">
                <a:ln>
                  <a:solidFill>
                    <a:srgbClr val="FFFFFF">
                      <a:alpha val="0"/>
                    </a:srgbClr>
                  </a:solidFill>
                </a:ln>
                <a:solidFill>
                  <a:srgbClr val="595959"/>
                </a:solidFill>
              </a:rPr>
              <a:t>Default</a:t>
            </a:r>
          </a:p>
        </p:txBody>
      </p:sp>
      <p:sp>
        <p:nvSpPr>
          <p:cNvPr id="62" name="Rectangle 61"/>
          <p:cNvSpPr/>
          <p:nvPr>
            <p:custDataLst>
              <p:tags r:id="rId21"/>
            </p:custDataLst>
          </p:nvPr>
        </p:nvSpPr>
        <p:spPr>
          <a:xfrm>
            <a:off x="7464598" y="2564587"/>
            <a:ext cx="921534" cy="369332"/>
          </a:xfrm>
          <a:prstGeom prst="rect">
            <a:avLst/>
          </a:prstGeom>
        </p:spPr>
        <p:txBody>
          <a:bodyPr wrap="none">
            <a:spAutoFit/>
          </a:bodyPr>
          <a:lstStyle/>
          <a:p>
            <a:pPr lvl="0" algn="ctr"/>
            <a:r>
              <a:rPr lang="en-NZ" dirty="0">
                <a:ln>
                  <a:solidFill>
                    <a:srgbClr val="FFFFFF">
                      <a:alpha val="0"/>
                    </a:srgbClr>
                  </a:solidFill>
                </a:ln>
                <a:solidFill>
                  <a:srgbClr val="595959"/>
                </a:solidFill>
              </a:rPr>
              <a:t>Value 2</a:t>
            </a:r>
          </a:p>
        </p:txBody>
      </p:sp>
      <p:cxnSp>
        <p:nvCxnSpPr>
          <p:cNvPr id="63" name="Straight Arrow Connector 62"/>
          <p:cNvCxnSpPr>
            <a:stCxn id="51" idx="3"/>
            <a:endCxn id="47" idx="1"/>
          </p:cNvCxnSpPr>
          <p:nvPr>
            <p:custDataLst>
              <p:tags r:id="rId22"/>
            </p:custDataLst>
          </p:nvPr>
        </p:nvCxnSpPr>
        <p:spPr>
          <a:xfrm flipV="1">
            <a:off x="9023032" y="2152715"/>
            <a:ext cx="999173" cy="594832"/>
          </a:xfrm>
          <a:prstGeom prst="straightConnector1">
            <a:avLst/>
          </a:prstGeom>
          <a:ln w="12700">
            <a:solidFill>
              <a:schemeClr val="accent2"/>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custDataLst>
              <p:tags r:id="rId23"/>
            </p:custDataLst>
          </p:nvPr>
        </p:nvCxnSpPr>
        <p:spPr>
          <a:xfrm flipH="1">
            <a:off x="9023032" y="2155096"/>
            <a:ext cx="999173" cy="594832"/>
          </a:xfrm>
          <a:prstGeom prst="straightConnector1">
            <a:avLst/>
          </a:prstGeom>
          <a:ln w="12700">
            <a:solidFill>
              <a:schemeClr val="accent2"/>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170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8"/>
                                        </p:tgtEl>
                                      </p:cBhvr>
                                    </p:animEffect>
                                    <p:set>
                                      <p:cBhvr>
                                        <p:cTn id="7" dur="1" fill="hold">
                                          <p:stCondLst>
                                            <p:cond delay="499"/>
                                          </p:stCondLst>
                                        </p:cTn>
                                        <p:tgtEl>
                                          <p:spTgt spid="4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par>
                                <p:cTn id="11" presetID="1" presetClass="emph" presetSubtype="2" fill="hold" nodeType="withEffect">
                                  <p:stCondLst>
                                    <p:cond delay="0"/>
                                  </p:stCondLst>
                                  <p:childTnLst>
                                    <p:animClr clrSpc="rgb" dir="cw">
                                      <p:cBhvr>
                                        <p:cTn id="12" dur="2000" fill="hold"/>
                                        <p:tgtEl>
                                          <p:spTgt spid="49"/>
                                        </p:tgtEl>
                                        <p:attrNameLst>
                                          <p:attrName>fillcolor</p:attrName>
                                        </p:attrNameLst>
                                      </p:cBhvr>
                                      <p:to>
                                        <a:srgbClr val="00AEEF"/>
                                      </p:to>
                                    </p:animClr>
                                    <p:set>
                                      <p:cBhvr>
                                        <p:cTn id="13" dur="2000" fill="hold"/>
                                        <p:tgtEl>
                                          <p:spTgt spid="49"/>
                                        </p:tgtEl>
                                        <p:attrNameLst>
                                          <p:attrName>fill.type</p:attrName>
                                        </p:attrNameLst>
                                      </p:cBhvr>
                                      <p:to>
                                        <p:strVal val="solid"/>
                                      </p:to>
                                    </p:set>
                                    <p:set>
                                      <p:cBhvr>
                                        <p:cTn id="14" dur="2000" fill="hold"/>
                                        <p:tgtEl>
                                          <p:spTgt spid="49"/>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wipe(up)">
                                      <p:cBhvr>
                                        <p:cTn id="23" dur="500"/>
                                        <p:tgtEl>
                                          <p:spTgt spid="5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500"/>
                                  </p:stCondLst>
                                  <p:childTnLst>
                                    <p:set>
                                      <p:cBhvr>
                                        <p:cTn id="27" dur="1" fill="hold">
                                          <p:stCondLst>
                                            <p:cond delay="0"/>
                                          </p:stCondLst>
                                        </p:cTn>
                                        <p:tgtEl>
                                          <p:spTgt spid="53"/>
                                        </p:tgtEl>
                                        <p:attrNameLst>
                                          <p:attrName>style.visibility</p:attrName>
                                        </p:attrNameLst>
                                      </p:cBhvr>
                                      <p:to>
                                        <p:strVal val="visible"/>
                                      </p:to>
                                    </p:set>
                                    <p:animEffect transition="in" filter="wipe(down)">
                                      <p:cBhvr>
                                        <p:cTn id="28" dur="500"/>
                                        <p:tgtEl>
                                          <p:spTgt spid="53"/>
                                        </p:tgtEl>
                                      </p:cBhvr>
                                    </p:animEffect>
                                  </p:childTnLst>
                                </p:cTn>
                              </p:par>
                              <p:par>
                                <p:cTn id="29" presetID="10" presetClass="exit" presetSubtype="0" fill="hold" nodeType="withEffect">
                                  <p:stCondLst>
                                    <p:cond delay="0"/>
                                  </p:stCondLst>
                                  <p:childTnLst>
                                    <p:animEffect transition="out" filter="fade">
                                      <p:cBhvr>
                                        <p:cTn id="30" dur="500"/>
                                        <p:tgtEl>
                                          <p:spTgt spid="52"/>
                                        </p:tgtEl>
                                      </p:cBhvr>
                                    </p:animEffect>
                                    <p:set>
                                      <p:cBhvr>
                                        <p:cTn id="31" dur="1" fill="hold">
                                          <p:stCondLst>
                                            <p:cond delay="499"/>
                                          </p:stCondLst>
                                        </p:cTn>
                                        <p:tgtEl>
                                          <p:spTgt spid="52"/>
                                        </p:tgtEl>
                                        <p:attrNameLst>
                                          <p:attrName>style.visibility</p:attrName>
                                        </p:attrNameLst>
                                      </p:cBhvr>
                                      <p:to>
                                        <p:strVal val="hidden"/>
                                      </p:to>
                                    </p:set>
                                  </p:childTnLst>
                                </p:cTn>
                              </p:par>
                              <p:par>
                                <p:cTn id="32" presetID="10" presetClass="entr" presetSubtype="0" fill="hold" grpId="0" nodeType="withEffect">
                                  <p:stCondLst>
                                    <p:cond delay="50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fade">
                                      <p:cBhvr>
                                        <p:cTn id="38" dur="500"/>
                                        <p:tgtEl>
                                          <p:spTgt spid="5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par>
                                <p:cTn id="42" presetID="10" presetClass="exit" presetSubtype="0" fill="hold" grpId="0" nodeType="withEffect">
                                  <p:stCondLst>
                                    <p:cond delay="0"/>
                                  </p:stCondLst>
                                  <p:childTnLst>
                                    <p:animEffect transition="out" filter="fade">
                                      <p:cBhvr>
                                        <p:cTn id="43" dur="500"/>
                                        <p:tgtEl>
                                          <p:spTgt spid="56"/>
                                        </p:tgtEl>
                                      </p:cBhvr>
                                    </p:animEffect>
                                    <p:set>
                                      <p:cBhvr>
                                        <p:cTn id="44" dur="1" fill="hold">
                                          <p:stCondLst>
                                            <p:cond delay="499"/>
                                          </p:stCondLst>
                                        </p:cTn>
                                        <p:tgtEl>
                                          <p:spTgt spid="56"/>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50"/>
                                        </p:tgtEl>
                                      </p:cBhvr>
                                    </p:animEffect>
                                    <p:set>
                                      <p:cBhvr>
                                        <p:cTn id="47" dur="1" fill="hold">
                                          <p:stCondLst>
                                            <p:cond delay="499"/>
                                          </p:stCondLst>
                                        </p:cTn>
                                        <p:tgtEl>
                                          <p:spTgt spid="5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par>
                                <p:cTn id="53" presetID="10" presetClass="exit" presetSubtype="0" fill="hold" grpId="1" nodeType="withEffect">
                                  <p:stCondLst>
                                    <p:cond delay="0"/>
                                  </p:stCondLst>
                                  <p:childTnLst>
                                    <p:animEffect transition="out" filter="fade">
                                      <p:cBhvr>
                                        <p:cTn id="54" dur="500"/>
                                        <p:tgtEl>
                                          <p:spTgt spid="51"/>
                                        </p:tgtEl>
                                      </p:cBhvr>
                                    </p:animEffect>
                                    <p:set>
                                      <p:cBhvr>
                                        <p:cTn id="55" dur="1" fill="hold">
                                          <p:stCondLst>
                                            <p:cond delay="499"/>
                                          </p:stCondLst>
                                        </p:cTn>
                                        <p:tgtEl>
                                          <p:spTgt spid="51"/>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53"/>
                                        </p:tgtEl>
                                      </p:cBhvr>
                                    </p:animEffect>
                                    <p:set>
                                      <p:cBhvr>
                                        <p:cTn id="58" dur="1" fill="hold">
                                          <p:stCondLst>
                                            <p:cond delay="499"/>
                                          </p:stCondLst>
                                        </p:cTn>
                                        <p:tgtEl>
                                          <p:spTgt spid="53"/>
                                        </p:tgtEl>
                                        <p:attrNameLst>
                                          <p:attrName>style.visibility</p:attrName>
                                        </p:attrNameLst>
                                      </p:cBhvr>
                                      <p:to>
                                        <p:strVal val="hidden"/>
                                      </p:to>
                                    </p:set>
                                  </p:childTnLst>
                                </p:cTn>
                              </p:par>
                            </p:childTnLst>
                          </p:cTn>
                        </p:par>
                        <p:par>
                          <p:cTn id="59" fill="hold">
                            <p:stCondLst>
                              <p:cond delay="500"/>
                            </p:stCondLst>
                            <p:childTnLst>
                              <p:par>
                                <p:cTn id="60" presetID="22" presetClass="entr" presetSubtype="4" fill="hold" nodeType="after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wipe(down)">
                                      <p:cBhvr>
                                        <p:cTn id="62" dur="500"/>
                                        <p:tgtEl>
                                          <p:spTgt spid="58"/>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500"/>
                                  </p:stCondLst>
                                  <p:childTnLst>
                                    <p:set>
                                      <p:cBhvr>
                                        <p:cTn id="70" dur="1" fill="hold">
                                          <p:stCondLst>
                                            <p:cond delay="0"/>
                                          </p:stCondLst>
                                        </p:cTn>
                                        <p:tgtEl>
                                          <p:spTgt spid="59"/>
                                        </p:tgtEl>
                                        <p:attrNameLst>
                                          <p:attrName>style.visibility</p:attrName>
                                        </p:attrNameLst>
                                      </p:cBhvr>
                                      <p:to>
                                        <p:strVal val="visible"/>
                                      </p:to>
                                    </p:set>
                                    <p:animEffect transition="in" filter="wipe(up)">
                                      <p:cBhvr>
                                        <p:cTn id="71" dur="500"/>
                                        <p:tgtEl>
                                          <p:spTgt spid="59"/>
                                        </p:tgtEl>
                                      </p:cBhvr>
                                    </p:animEffect>
                                  </p:childTnLst>
                                </p:cTn>
                              </p:par>
                              <p:par>
                                <p:cTn id="72" presetID="10" presetClass="exit" presetSubtype="0" fill="hold" nodeType="withEffect">
                                  <p:stCondLst>
                                    <p:cond delay="0"/>
                                  </p:stCondLst>
                                  <p:childTnLst>
                                    <p:animEffect transition="out" filter="fade">
                                      <p:cBhvr>
                                        <p:cTn id="73" dur="500"/>
                                        <p:tgtEl>
                                          <p:spTgt spid="58"/>
                                        </p:tgtEl>
                                      </p:cBhvr>
                                    </p:animEffect>
                                    <p:set>
                                      <p:cBhvr>
                                        <p:cTn id="74" dur="1" fill="hold">
                                          <p:stCondLst>
                                            <p:cond delay="499"/>
                                          </p:stCondLst>
                                        </p:cTn>
                                        <p:tgtEl>
                                          <p:spTgt spid="58"/>
                                        </p:tgtEl>
                                        <p:attrNameLst>
                                          <p:attrName>style.visibility</p:attrName>
                                        </p:attrNameLst>
                                      </p:cBhvr>
                                      <p:to>
                                        <p:strVal val="hidden"/>
                                      </p:to>
                                    </p:set>
                                  </p:childTnLst>
                                </p:cTn>
                              </p:par>
                            </p:childTnLst>
                          </p:cTn>
                        </p:par>
                        <p:par>
                          <p:cTn id="75" fill="hold">
                            <p:stCondLst>
                              <p:cond delay="1000"/>
                            </p:stCondLst>
                            <p:childTnLst>
                              <p:par>
                                <p:cTn id="76" presetID="10" presetClass="entr" presetSubtype="0" fill="hold" grpId="0" nodeType="after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fade">
                                      <p:cBhvr>
                                        <p:cTn id="78" dur="500"/>
                                        <p:tgtEl>
                                          <p:spTgt spid="6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2" nodeType="click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fade">
                                      <p:cBhvr>
                                        <p:cTn id="83" dur="500"/>
                                        <p:tgtEl>
                                          <p:spTgt spid="51"/>
                                        </p:tgtEl>
                                      </p:cBhvr>
                                    </p:animEffect>
                                  </p:childTnLst>
                                </p:cTn>
                              </p:par>
                              <p:par>
                                <p:cTn id="84" presetID="10" presetClass="exit" presetSubtype="0" fill="hold" grpId="1" nodeType="withEffect">
                                  <p:stCondLst>
                                    <p:cond delay="0"/>
                                  </p:stCondLst>
                                  <p:childTnLst>
                                    <p:animEffect transition="out" filter="fade">
                                      <p:cBhvr>
                                        <p:cTn id="85" dur="500"/>
                                        <p:tgtEl>
                                          <p:spTgt spid="57"/>
                                        </p:tgtEl>
                                      </p:cBhvr>
                                    </p:animEffect>
                                    <p:set>
                                      <p:cBhvr>
                                        <p:cTn id="86" dur="1" fill="hold">
                                          <p:stCondLst>
                                            <p:cond delay="499"/>
                                          </p:stCondLst>
                                        </p:cTn>
                                        <p:tgtEl>
                                          <p:spTgt spid="57"/>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59"/>
                                        </p:tgtEl>
                                      </p:cBhvr>
                                    </p:animEffect>
                                    <p:set>
                                      <p:cBhvr>
                                        <p:cTn id="89" dur="1" fill="hold">
                                          <p:stCondLst>
                                            <p:cond delay="499"/>
                                          </p:stCondLst>
                                        </p:cTn>
                                        <p:tgtEl>
                                          <p:spTgt spid="59"/>
                                        </p:tgtEl>
                                        <p:attrNameLst>
                                          <p:attrName>style.visibility</p:attrName>
                                        </p:attrNameLst>
                                      </p:cBhvr>
                                      <p:to>
                                        <p:strVal val="hidden"/>
                                      </p:to>
                                    </p:set>
                                  </p:childTnLst>
                                </p:cTn>
                              </p:par>
                            </p:childTnLst>
                          </p:cTn>
                        </p:par>
                        <p:par>
                          <p:cTn id="90" fill="hold">
                            <p:stCondLst>
                              <p:cond delay="500"/>
                            </p:stCondLst>
                            <p:childTnLst>
                              <p:par>
                                <p:cTn id="91" presetID="22" presetClass="entr" presetSubtype="4" fill="hold" nodeType="afterEffect">
                                  <p:stCondLst>
                                    <p:cond delay="0"/>
                                  </p:stCondLst>
                                  <p:childTnLst>
                                    <p:set>
                                      <p:cBhvr>
                                        <p:cTn id="92" dur="1" fill="hold">
                                          <p:stCondLst>
                                            <p:cond delay="0"/>
                                          </p:stCondLst>
                                        </p:cTn>
                                        <p:tgtEl>
                                          <p:spTgt spid="63"/>
                                        </p:tgtEl>
                                        <p:attrNameLst>
                                          <p:attrName>style.visibility</p:attrName>
                                        </p:attrNameLst>
                                      </p:cBhvr>
                                      <p:to>
                                        <p:strVal val="visible"/>
                                      </p:to>
                                    </p:set>
                                    <p:animEffect transition="in" filter="wipe(down)">
                                      <p:cBhvr>
                                        <p:cTn id="93" dur="500"/>
                                        <p:tgtEl>
                                          <p:spTgt spid="6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500"/>
                                  </p:stCondLst>
                                  <p:childTnLst>
                                    <p:set>
                                      <p:cBhvr>
                                        <p:cTn id="97" dur="1" fill="hold">
                                          <p:stCondLst>
                                            <p:cond delay="0"/>
                                          </p:stCondLst>
                                        </p:cTn>
                                        <p:tgtEl>
                                          <p:spTgt spid="65"/>
                                        </p:tgtEl>
                                        <p:attrNameLst>
                                          <p:attrName>style.visibility</p:attrName>
                                        </p:attrNameLst>
                                      </p:cBhvr>
                                      <p:to>
                                        <p:strVal val="visible"/>
                                      </p:to>
                                    </p:set>
                                    <p:animEffect transition="in" filter="wipe(up)">
                                      <p:cBhvr>
                                        <p:cTn id="98" dur="500"/>
                                        <p:tgtEl>
                                          <p:spTgt spid="65"/>
                                        </p:tgtEl>
                                      </p:cBhvr>
                                    </p:animEffect>
                                  </p:childTnLst>
                                </p:cTn>
                              </p:par>
                              <p:par>
                                <p:cTn id="99" presetID="10" presetClass="exit" presetSubtype="0" fill="hold" nodeType="withEffect">
                                  <p:stCondLst>
                                    <p:cond delay="0"/>
                                  </p:stCondLst>
                                  <p:childTnLst>
                                    <p:animEffect transition="out" filter="fade">
                                      <p:cBhvr>
                                        <p:cTn id="100" dur="500"/>
                                        <p:tgtEl>
                                          <p:spTgt spid="63"/>
                                        </p:tgtEl>
                                      </p:cBhvr>
                                    </p:animEffect>
                                    <p:set>
                                      <p:cBhvr>
                                        <p:cTn id="101" dur="1" fill="hold">
                                          <p:stCondLst>
                                            <p:cond delay="499"/>
                                          </p:stCondLst>
                                        </p:cTn>
                                        <p:tgtEl>
                                          <p:spTgt spid="63"/>
                                        </p:tgtEl>
                                        <p:attrNameLst>
                                          <p:attrName>style.visibility</p:attrName>
                                        </p:attrNameLst>
                                      </p:cBhvr>
                                      <p:to>
                                        <p:strVal val="hidden"/>
                                      </p:to>
                                    </p:se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fade">
                                      <p:cBhvr>
                                        <p:cTn id="105" dur="500"/>
                                        <p:tgtEl>
                                          <p:spTgt spid="62"/>
                                        </p:tgtEl>
                                      </p:cBhvr>
                                    </p:animEffect>
                                  </p:childTnLst>
                                </p:cTn>
                              </p:par>
                              <p:par>
                                <p:cTn id="106" presetID="10" presetClass="exit" presetSubtype="0" fill="hold" grpId="1" nodeType="withEffect">
                                  <p:stCondLst>
                                    <p:cond delay="0"/>
                                  </p:stCondLst>
                                  <p:childTnLst>
                                    <p:animEffect transition="out" filter="fade">
                                      <p:cBhvr>
                                        <p:cTn id="107" dur="500"/>
                                        <p:tgtEl>
                                          <p:spTgt spid="54"/>
                                        </p:tgtEl>
                                      </p:cBhvr>
                                    </p:animEffect>
                                    <p:set>
                                      <p:cBhvr>
                                        <p:cTn id="108"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9" grpId="0" animBg="1"/>
      <p:bldP spid="48" grpId="0" animBg="1"/>
      <p:bldP spid="50" grpId="0"/>
      <p:bldP spid="51" grpId="0" animBg="1"/>
      <p:bldP spid="51" grpId="1" animBg="1"/>
      <p:bldP spid="51" grpId="2" animBg="1"/>
      <p:bldP spid="54" grpId="0"/>
      <p:bldP spid="54" grpId="1"/>
      <p:bldP spid="55" grpId="0"/>
      <p:bldP spid="56" grpId="0"/>
      <p:bldP spid="57" grpId="0" animBg="1"/>
      <p:bldP spid="57" grpId="1" animBg="1"/>
      <p:bldP spid="60" grpId="0"/>
      <p:bldP spid="6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54703831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39"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a:t>Upgrade Entities to v2</a:t>
            </a:r>
          </a:p>
        </p:txBody>
      </p:sp>
      <p:graphicFrame>
        <p:nvGraphicFramePr>
          <p:cNvPr id="21" name="Content Placeholder 3"/>
          <p:cNvGraphicFramePr>
            <a:graphicFrameLocks/>
          </p:cNvGraphicFramePr>
          <p:nvPr>
            <p:custDataLst>
              <p:tags r:id="rId4"/>
            </p:custDataLst>
            <p:extLst>
              <p:ext uri="{D42A27DB-BD31-4B8C-83A1-F6EECF244321}">
                <p14:modId xmlns:p14="http://schemas.microsoft.com/office/powerpoint/2010/main" val="816694294"/>
              </p:ext>
            </p:extLst>
          </p:nvPr>
        </p:nvGraphicFramePr>
        <p:xfrm>
          <a:off x="519112" y="1696152"/>
          <a:ext cx="8503920" cy="2011680"/>
        </p:xfrm>
        <a:graphic>
          <a:graphicData uri="http://schemas.openxmlformats.org/drawingml/2006/table">
            <a:tbl>
              <a:tblPr firstRow="1" bandRow="1">
                <a:tableStyleId>{7DF18680-E054-41AD-8BC1-D1AEF772440D}</a:tableStyleId>
              </a:tblPr>
              <a:tblGrid>
                <a:gridCol w="2011680"/>
                <a:gridCol w="1463040"/>
                <a:gridCol w="1463040"/>
                <a:gridCol w="1371600"/>
                <a:gridCol w="2194560"/>
              </a:tblGrid>
              <a:tr h="164840">
                <a:tc>
                  <a:txBody>
                    <a:bodyPr/>
                    <a:lstStyle/>
                    <a:p>
                      <a:pPr algn="ctr"/>
                      <a:r>
                        <a:rPr lang="en-NZ" sz="2400" b="0" dirty="0" smtClean="0">
                          <a:ln>
                            <a:solidFill>
                              <a:schemeClr val="bg1">
                                <a:alpha val="0"/>
                              </a:schemeClr>
                            </a:solidFill>
                          </a:ln>
                        </a:rPr>
                        <a:t>Partition Key</a:t>
                      </a:r>
                      <a:endParaRPr lang="en-NZ" sz="2400" b="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chemeClr val="bg1">
                                <a:alpha val="0"/>
                              </a:schemeClr>
                            </a:solidFill>
                          </a:ln>
                        </a:rPr>
                        <a:t>Row</a:t>
                      </a:r>
                      <a:r>
                        <a:rPr lang="en-NZ" sz="2400" b="0" baseline="0" dirty="0" smtClean="0">
                          <a:ln>
                            <a:solidFill>
                              <a:schemeClr val="bg1">
                                <a:alpha val="0"/>
                              </a:schemeClr>
                            </a:solidFill>
                          </a:ln>
                        </a:rPr>
                        <a:t> Key</a:t>
                      </a:r>
                      <a:endParaRPr lang="en-NZ" sz="2400" b="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chemeClr val="bg1">
                                <a:alpha val="0"/>
                              </a:schemeClr>
                            </a:solidFill>
                          </a:ln>
                        </a:rPr>
                        <a:t>Version</a:t>
                      </a:r>
                      <a:endParaRPr lang="en-NZ" sz="2400" b="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chemeClr val="bg1">
                                <a:alpha val="0"/>
                              </a:schemeClr>
                            </a:solidFill>
                          </a:ln>
                        </a:rPr>
                        <a:t>…</a:t>
                      </a:r>
                      <a:endParaRPr lang="en-NZ" sz="2400" b="0" dirty="0">
                        <a:ln>
                          <a:solidFill>
                            <a:schemeClr val="bg1">
                              <a:alpha val="0"/>
                            </a:schemeClr>
                          </a:solidFill>
                        </a:ln>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chemeClr val="bg1">
                                <a:alpha val="0"/>
                              </a:schemeClr>
                            </a:solidFill>
                          </a:ln>
                        </a:rPr>
                        <a:t>NEW Property</a:t>
                      </a: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0">
                <a:tc>
                  <a:txBody>
                    <a:bodyPr/>
                    <a:lstStyle/>
                    <a:p>
                      <a:pPr algn="ctr"/>
                      <a:r>
                        <a:rPr lang="en-NZ" sz="1800" dirty="0" smtClean="0">
                          <a:ln>
                            <a:solidFill>
                              <a:schemeClr val="bg1">
                                <a:alpha val="0"/>
                              </a:schemeClr>
                            </a:solidFill>
                          </a:ln>
                          <a:solidFill>
                            <a:srgbClr val="595959"/>
                          </a:solidFill>
                        </a:rPr>
                        <a:t>PK1</a:t>
                      </a: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dirty="0" smtClean="0">
                          <a:ln>
                            <a:solidFill>
                              <a:schemeClr val="bg1">
                                <a:alpha val="0"/>
                              </a:schemeClr>
                            </a:solidFill>
                          </a:ln>
                          <a:solidFill>
                            <a:srgbClr val="595959"/>
                          </a:solidFill>
                        </a:rPr>
                        <a:t>RK1</a:t>
                      </a: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r>
              <a:tr h="0">
                <a:tc>
                  <a:txBody>
                    <a:bodyPr/>
                    <a:lstStyle/>
                    <a:p>
                      <a:pPr algn="ctr"/>
                      <a:r>
                        <a:rPr lang="en-NZ" sz="1800" dirty="0" smtClean="0">
                          <a:ln>
                            <a:solidFill>
                              <a:schemeClr val="bg1">
                                <a:alpha val="0"/>
                              </a:schemeClr>
                            </a:solidFill>
                          </a:ln>
                          <a:solidFill>
                            <a:srgbClr val="595959"/>
                          </a:solidFill>
                        </a:rPr>
                        <a:t>PK2</a:t>
                      </a: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dirty="0" smtClean="0">
                          <a:ln>
                            <a:solidFill>
                              <a:schemeClr val="bg1">
                                <a:alpha val="0"/>
                              </a:schemeClr>
                            </a:solidFill>
                          </a:ln>
                          <a:solidFill>
                            <a:srgbClr val="595959"/>
                          </a:solidFill>
                        </a:rPr>
                        <a:t>RK2</a:t>
                      </a: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dirty="0" smtClean="0">
                          <a:ln>
                            <a:solidFill>
                              <a:schemeClr val="bg1">
                                <a:alpha val="0"/>
                              </a:schemeClr>
                            </a:solidFill>
                          </a:ln>
                          <a:solidFill>
                            <a:srgbClr val="595959"/>
                          </a:solidFill>
                        </a:rPr>
                        <a:t>Value 2</a:t>
                      </a: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r>
              <a:tr h="0">
                <a:tc>
                  <a:txBody>
                    <a:bodyPr/>
                    <a:lstStyle/>
                    <a:p>
                      <a:pPr algn="ctr"/>
                      <a:r>
                        <a:rPr lang="en-NZ" sz="1800" dirty="0" smtClean="0">
                          <a:ln>
                            <a:solidFill>
                              <a:schemeClr val="bg1">
                                <a:alpha val="0"/>
                              </a:schemeClr>
                            </a:solidFill>
                          </a:ln>
                          <a:solidFill>
                            <a:srgbClr val="595959"/>
                          </a:solidFill>
                        </a:rPr>
                        <a:t>PK3</a:t>
                      </a: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dirty="0" smtClean="0">
                          <a:ln>
                            <a:solidFill>
                              <a:schemeClr val="bg1">
                                <a:alpha val="0"/>
                              </a:schemeClr>
                            </a:solidFill>
                          </a:ln>
                          <a:solidFill>
                            <a:srgbClr val="595959"/>
                          </a:solidFill>
                        </a:rPr>
                        <a:t>RK3</a:t>
                      </a: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r>
              <a:tr h="0">
                <a:tc>
                  <a:txBody>
                    <a:bodyPr/>
                    <a:lstStyle/>
                    <a:p>
                      <a:pPr algn="ctr"/>
                      <a:r>
                        <a:rPr lang="en-NZ" sz="1800" dirty="0" smtClean="0">
                          <a:ln>
                            <a:solidFill>
                              <a:schemeClr val="bg1">
                                <a:alpha val="0"/>
                              </a:schemeClr>
                            </a:solidFill>
                          </a:ln>
                          <a:solidFill>
                            <a:srgbClr val="595959"/>
                          </a:solidFill>
                        </a:rPr>
                        <a:t>...</a:t>
                      </a: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dirty="0" smtClean="0">
                          <a:ln>
                            <a:solidFill>
                              <a:schemeClr val="bg1">
                                <a:alpha val="0"/>
                              </a:schemeClr>
                            </a:solidFill>
                          </a:ln>
                          <a:solidFill>
                            <a:srgbClr val="595959"/>
                          </a:solidFill>
                        </a:rPr>
                        <a:t>…</a:t>
                      </a: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r>
                        <a:rPr lang="en-NZ" sz="1800" dirty="0" smtClean="0">
                          <a:ln>
                            <a:solidFill>
                              <a:schemeClr val="bg1">
                                <a:alpha val="0"/>
                              </a:schemeClr>
                            </a:solidFill>
                          </a:ln>
                          <a:solidFill>
                            <a:srgbClr val="595959"/>
                          </a:solidFill>
                        </a:rPr>
                        <a:t>…</a:t>
                      </a: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10000"/>
                        <a:lumOff val="90000"/>
                      </a:schemeClr>
                    </a:solidFill>
                  </a:tcPr>
                </a:tc>
                <a:tc>
                  <a:txBody>
                    <a:bodyPr/>
                    <a:lstStyle/>
                    <a:p>
                      <a:pPr algn="ctr"/>
                      <a:endParaRPr lang="en-NZ" sz="1800" dirty="0">
                        <a:ln>
                          <a:solidFill>
                            <a:schemeClr val="bg1">
                              <a:alpha val="0"/>
                            </a:schemeClr>
                          </a:solidFill>
                        </a:ln>
                        <a:solidFill>
                          <a:srgbClr val="595959"/>
                        </a:solidFill>
                      </a:endParaRPr>
                    </a:p>
                  </a:txBody>
                  <a:tcPr marL="121888" marR="121888" marT="54864" marB="54864"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r>
            </a:tbl>
          </a:graphicData>
        </a:graphic>
      </p:graphicFrame>
      <p:sp>
        <p:nvSpPr>
          <p:cNvPr id="29" name="TextBox 28"/>
          <p:cNvSpPr txBox="1"/>
          <p:nvPr>
            <p:custDataLst>
              <p:tags r:id="rId5"/>
            </p:custDataLst>
          </p:nvPr>
        </p:nvSpPr>
        <p:spPr>
          <a:xfrm>
            <a:off x="516572" y="4220676"/>
            <a:ext cx="11155680" cy="369332"/>
          </a:xfrm>
          <a:prstGeom prst="rect">
            <a:avLst/>
          </a:prstGeom>
          <a:noFill/>
        </p:spPr>
        <p:txBody>
          <a:bodyPr wrap="square" lIns="0" tIns="0" rIns="0" bIns="0" rtlCol="0">
            <a:spAutoFit/>
          </a:bodyPr>
          <a:lstStyle/>
          <a:p>
            <a:pPr>
              <a:spcBef>
                <a:spcPts val="1200"/>
              </a:spcBef>
              <a:buSzPct val="80000"/>
            </a:pPr>
            <a:r>
              <a:rPr lang="en-US" sz="2400" dirty="0">
                <a:ln>
                  <a:solidFill>
                    <a:schemeClr val="bg1">
                      <a:alpha val="0"/>
                    </a:schemeClr>
                  </a:solidFill>
                </a:ln>
                <a:gradFill>
                  <a:gsLst>
                    <a:gs pos="0">
                      <a:srgbClr val="595959"/>
                    </a:gs>
                    <a:gs pos="86000">
                      <a:srgbClr val="595959"/>
                    </a:gs>
                  </a:gsLst>
                  <a:lin ang="5400000" scaled="0"/>
                </a:gradFill>
              </a:rPr>
              <a:t>Use a background job to update version number of all entities</a:t>
            </a:r>
          </a:p>
        </p:txBody>
      </p:sp>
      <p:sp>
        <p:nvSpPr>
          <p:cNvPr id="30" name="Rectangle 29"/>
          <p:cNvSpPr/>
          <p:nvPr>
            <p:custDataLst>
              <p:tags r:id="rId6"/>
            </p:custDataLst>
          </p:nvPr>
        </p:nvSpPr>
        <p:spPr bwMode="auto">
          <a:xfrm>
            <a:off x="10022205" y="1696152"/>
            <a:ext cx="16459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ln>
                  <a:solidFill>
                    <a:schemeClr val="bg1">
                      <a:alpha val="0"/>
                    </a:schemeClr>
                  </a:solidFill>
                </a:ln>
                <a:gradFill>
                  <a:gsLst>
                    <a:gs pos="0">
                      <a:srgbClr val="FFFFFF"/>
                    </a:gs>
                    <a:gs pos="100000">
                      <a:srgbClr val="FFFFFF"/>
                    </a:gs>
                  </a:gsLst>
                  <a:lin ang="5400000" scaled="0"/>
                </a:gradFill>
              </a:rPr>
              <a:t>Client </a:t>
            </a:r>
            <a:r>
              <a:rPr lang="en-US" sz="2200" b="1" dirty="0" smtClean="0">
                <a:ln>
                  <a:solidFill>
                    <a:schemeClr val="bg1">
                      <a:alpha val="0"/>
                    </a:schemeClr>
                  </a:solidFill>
                </a:ln>
                <a:gradFill>
                  <a:gsLst>
                    <a:gs pos="0">
                      <a:srgbClr val="FFFFFF"/>
                    </a:gs>
                    <a:gs pos="100000">
                      <a:srgbClr val="FFFFFF"/>
                    </a:gs>
                  </a:gsLst>
                  <a:lin ang="5400000" scaled="0"/>
                </a:gradFill>
              </a:rPr>
              <a:t>v2</a:t>
            </a:r>
            <a:endParaRPr lang="en-US" sz="2200" b="1" dirty="0">
              <a:ln>
                <a:solidFill>
                  <a:schemeClr val="bg1">
                    <a:alpha val="0"/>
                  </a:schemeClr>
                </a:solidFill>
              </a:ln>
              <a:gradFill>
                <a:gsLst>
                  <a:gs pos="0">
                    <a:srgbClr val="FFFFFF"/>
                  </a:gs>
                  <a:gs pos="100000">
                    <a:srgbClr val="FFFFFF"/>
                  </a:gs>
                </a:gsLst>
                <a:lin ang="5400000" scaled="0"/>
              </a:gradFill>
            </a:endParaRPr>
          </a:p>
        </p:txBody>
      </p:sp>
      <p:sp>
        <p:nvSpPr>
          <p:cNvPr id="31" name="Rectangle 30"/>
          <p:cNvSpPr/>
          <p:nvPr>
            <p:custDataLst>
              <p:tags r:id="rId7"/>
            </p:custDataLst>
          </p:nvPr>
        </p:nvSpPr>
        <p:spPr bwMode="auto">
          <a:xfrm>
            <a:off x="10022205" y="2793432"/>
            <a:ext cx="16459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ln>
                  <a:solidFill>
                    <a:schemeClr val="bg1">
                      <a:alpha val="0"/>
                    </a:schemeClr>
                  </a:solidFill>
                </a:ln>
                <a:gradFill>
                  <a:gsLst>
                    <a:gs pos="0">
                      <a:srgbClr val="FFFFFF"/>
                    </a:gs>
                    <a:gs pos="100000">
                      <a:srgbClr val="FFFFFF"/>
                    </a:gs>
                  </a:gsLst>
                  <a:lin ang="5400000" scaled="0"/>
                </a:gradFill>
              </a:rPr>
              <a:t>Client v2</a:t>
            </a:r>
          </a:p>
        </p:txBody>
      </p:sp>
      <p:sp>
        <p:nvSpPr>
          <p:cNvPr id="35" name="Rounded Rectangle 34"/>
          <p:cNvSpPr/>
          <p:nvPr>
            <p:custDataLst>
              <p:tags r:id="rId8"/>
            </p:custDataLst>
          </p:nvPr>
        </p:nvSpPr>
        <p:spPr bwMode="auto">
          <a:xfrm>
            <a:off x="3995034" y="1696152"/>
            <a:ext cx="1463040" cy="2011680"/>
          </a:xfrm>
          <a:prstGeom prst="roundRect">
            <a:avLst>
              <a:gd name="adj" fmla="val 4165"/>
            </a:avLst>
          </a:prstGeom>
          <a:solidFill>
            <a:schemeClr val="accent2">
              <a:lumMod val="20000"/>
              <a:lumOff val="80000"/>
              <a:alpha val="40000"/>
            </a:schemeClr>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3" name="Rectangle 32"/>
          <p:cNvSpPr/>
          <p:nvPr>
            <p:custDataLst>
              <p:tags r:id="rId9"/>
            </p:custDataLst>
          </p:nvPr>
        </p:nvSpPr>
        <p:spPr>
          <a:xfrm>
            <a:off x="4571704" y="2181606"/>
            <a:ext cx="309700" cy="369332"/>
          </a:xfrm>
          <a:prstGeom prst="rect">
            <a:avLst/>
          </a:prstGeom>
        </p:spPr>
        <p:txBody>
          <a:bodyPr wrap="none">
            <a:spAutoFit/>
          </a:bodyPr>
          <a:lstStyle/>
          <a:p>
            <a:pPr lvl="0" algn="ctr"/>
            <a:r>
              <a:rPr lang="en-NZ" dirty="0" smtClean="0">
                <a:ln>
                  <a:solidFill>
                    <a:srgbClr val="FFFFFF">
                      <a:alpha val="0"/>
                    </a:srgbClr>
                  </a:solidFill>
                </a:ln>
                <a:solidFill>
                  <a:srgbClr val="595959"/>
                </a:solidFill>
              </a:rPr>
              <a:t>2</a:t>
            </a:r>
            <a:endParaRPr lang="en-NZ" dirty="0">
              <a:ln>
                <a:solidFill>
                  <a:srgbClr val="FFFFFF">
                    <a:alpha val="0"/>
                  </a:srgbClr>
                </a:solidFill>
              </a:ln>
              <a:solidFill>
                <a:srgbClr val="595959"/>
              </a:solidFill>
            </a:endParaRPr>
          </a:p>
        </p:txBody>
      </p:sp>
      <p:sp>
        <p:nvSpPr>
          <p:cNvPr id="34" name="Rectangle 33"/>
          <p:cNvSpPr/>
          <p:nvPr>
            <p:custDataLst>
              <p:tags r:id="rId10"/>
            </p:custDataLst>
          </p:nvPr>
        </p:nvSpPr>
        <p:spPr>
          <a:xfrm>
            <a:off x="4571704" y="2950799"/>
            <a:ext cx="309700" cy="369332"/>
          </a:xfrm>
          <a:prstGeom prst="rect">
            <a:avLst/>
          </a:prstGeom>
        </p:spPr>
        <p:txBody>
          <a:bodyPr wrap="none">
            <a:spAutoFit/>
          </a:bodyPr>
          <a:lstStyle/>
          <a:p>
            <a:pPr lvl="0" algn="ctr"/>
            <a:r>
              <a:rPr lang="en-NZ" dirty="0" smtClean="0">
                <a:ln>
                  <a:solidFill>
                    <a:srgbClr val="FFFFFF">
                      <a:alpha val="0"/>
                    </a:srgbClr>
                  </a:solidFill>
                </a:ln>
                <a:solidFill>
                  <a:srgbClr val="595959"/>
                </a:solidFill>
              </a:rPr>
              <a:t>2</a:t>
            </a:r>
            <a:endParaRPr lang="en-NZ" dirty="0">
              <a:ln>
                <a:solidFill>
                  <a:srgbClr val="FFFFFF">
                    <a:alpha val="0"/>
                  </a:srgbClr>
                </a:solidFill>
              </a:ln>
              <a:solidFill>
                <a:srgbClr val="595959"/>
              </a:solidFill>
            </a:endParaRPr>
          </a:p>
        </p:txBody>
      </p:sp>
      <p:sp>
        <p:nvSpPr>
          <p:cNvPr id="36" name="Rectangle 35"/>
          <p:cNvSpPr/>
          <p:nvPr>
            <p:custDataLst>
              <p:tags r:id="rId11"/>
            </p:custDataLst>
          </p:nvPr>
        </p:nvSpPr>
        <p:spPr>
          <a:xfrm>
            <a:off x="4571704" y="2567213"/>
            <a:ext cx="309700" cy="369332"/>
          </a:xfrm>
          <a:prstGeom prst="rect">
            <a:avLst/>
          </a:prstGeom>
        </p:spPr>
        <p:txBody>
          <a:bodyPr wrap="none">
            <a:spAutoFit/>
          </a:bodyPr>
          <a:lstStyle/>
          <a:p>
            <a:pPr lvl="0" algn="ctr"/>
            <a:r>
              <a:rPr lang="en-NZ" dirty="0" smtClean="0">
                <a:ln>
                  <a:solidFill>
                    <a:srgbClr val="FFFFFF">
                      <a:alpha val="0"/>
                    </a:srgbClr>
                  </a:solidFill>
                </a:ln>
                <a:solidFill>
                  <a:srgbClr val="595959"/>
                </a:solidFill>
              </a:rPr>
              <a:t>2</a:t>
            </a:r>
            <a:endParaRPr lang="en-NZ" dirty="0">
              <a:ln>
                <a:solidFill>
                  <a:srgbClr val="FFFFFF">
                    <a:alpha val="0"/>
                  </a:srgbClr>
                </a:solidFill>
              </a:ln>
              <a:solidFill>
                <a:srgbClr val="595959"/>
              </a:solidFill>
            </a:endParaRPr>
          </a:p>
        </p:txBody>
      </p:sp>
      <p:sp>
        <p:nvSpPr>
          <p:cNvPr id="38" name="Rectangle 37"/>
          <p:cNvSpPr/>
          <p:nvPr>
            <p:custDataLst>
              <p:tags r:id="rId12"/>
            </p:custDataLst>
          </p:nvPr>
        </p:nvSpPr>
        <p:spPr>
          <a:xfrm>
            <a:off x="4571704" y="2181606"/>
            <a:ext cx="309700" cy="369332"/>
          </a:xfrm>
          <a:prstGeom prst="rect">
            <a:avLst/>
          </a:prstGeom>
        </p:spPr>
        <p:txBody>
          <a:bodyPr wrap="none">
            <a:spAutoFit/>
          </a:bodyPr>
          <a:lstStyle/>
          <a:p>
            <a:pPr lvl="0" algn="ctr"/>
            <a:r>
              <a:rPr lang="en-NZ" dirty="0" smtClean="0">
                <a:ln>
                  <a:solidFill>
                    <a:srgbClr val="FFFFFF">
                      <a:alpha val="0"/>
                    </a:srgbClr>
                  </a:solidFill>
                </a:ln>
                <a:solidFill>
                  <a:srgbClr val="595959"/>
                </a:solidFill>
              </a:rPr>
              <a:t>1</a:t>
            </a:r>
            <a:endParaRPr lang="en-NZ" dirty="0">
              <a:ln>
                <a:solidFill>
                  <a:srgbClr val="FFFFFF">
                    <a:alpha val="0"/>
                  </a:srgbClr>
                </a:solidFill>
              </a:ln>
              <a:solidFill>
                <a:srgbClr val="595959"/>
              </a:solidFill>
            </a:endParaRPr>
          </a:p>
        </p:txBody>
      </p:sp>
      <p:sp>
        <p:nvSpPr>
          <p:cNvPr id="39" name="Rectangle 38"/>
          <p:cNvSpPr/>
          <p:nvPr>
            <p:custDataLst>
              <p:tags r:id="rId13"/>
            </p:custDataLst>
          </p:nvPr>
        </p:nvSpPr>
        <p:spPr>
          <a:xfrm>
            <a:off x="4571704" y="2953214"/>
            <a:ext cx="309700" cy="369332"/>
          </a:xfrm>
          <a:prstGeom prst="rect">
            <a:avLst/>
          </a:prstGeom>
        </p:spPr>
        <p:txBody>
          <a:bodyPr wrap="none">
            <a:spAutoFit/>
          </a:bodyPr>
          <a:lstStyle/>
          <a:p>
            <a:pPr lvl="0" algn="ctr"/>
            <a:r>
              <a:rPr lang="en-NZ" dirty="0" smtClean="0">
                <a:ln>
                  <a:solidFill>
                    <a:srgbClr val="FFFFFF">
                      <a:alpha val="0"/>
                    </a:srgbClr>
                  </a:solidFill>
                </a:ln>
                <a:solidFill>
                  <a:srgbClr val="595959"/>
                </a:solidFill>
              </a:rPr>
              <a:t>1</a:t>
            </a:r>
            <a:endParaRPr lang="en-NZ" dirty="0">
              <a:ln>
                <a:solidFill>
                  <a:srgbClr val="FFFFFF">
                    <a:alpha val="0"/>
                  </a:srgbClr>
                </a:solidFill>
              </a:ln>
              <a:solidFill>
                <a:srgbClr val="595959"/>
              </a:solidFill>
            </a:endParaRPr>
          </a:p>
        </p:txBody>
      </p:sp>
    </p:spTree>
    <p:extLst>
      <p:ext uri="{BB962C8B-B14F-4D97-AF65-F5344CB8AC3E}">
        <p14:creationId xmlns:p14="http://schemas.microsoft.com/office/powerpoint/2010/main" val="4214251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par>
                                <p:cTn id="12" presetID="10" presetClass="exit" presetSubtype="0" fill="hold" grpId="1" nodeType="withEffect">
                                  <p:stCondLst>
                                    <p:cond delay="0"/>
                                  </p:stCondLst>
                                  <p:childTnLst>
                                    <p:animEffect transition="out" filter="fade">
                                      <p:cBhvr>
                                        <p:cTn id="13" dur="500"/>
                                        <p:tgtEl>
                                          <p:spTgt spid="38"/>
                                        </p:tgtEl>
                                      </p:cBhvr>
                                    </p:animEffect>
                                    <p:set>
                                      <p:cBhvr>
                                        <p:cTn id="14" dur="1" fill="hold">
                                          <p:stCondLst>
                                            <p:cond delay="499"/>
                                          </p:stCondLst>
                                        </p:cTn>
                                        <p:tgtEl>
                                          <p:spTgt spid="38"/>
                                        </p:tgtEl>
                                        <p:attrNameLst>
                                          <p:attrName>style.visibility</p:attrName>
                                        </p:attrNameLst>
                                      </p:cBhvr>
                                      <p:to>
                                        <p:strVal val="hidden"/>
                                      </p:to>
                                    </p:se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xit" presetSubtype="0" fill="hold" grpId="1" nodeType="withEffect">
                                  <p:stCondLst>
                                    <p:cond delay="0"/>
                                  </p:stCondLst>
                                  <p:childTnLst>
                                    <p:animEffect transition="out" filter="fade">
                                      <p:cBhvr>
                                        <p:cTn id="20" dur="500"/>
                                        <p:tgtEl>
                                          <p:spTgt spid="39"/>
                                        </p:tgtEl>
                                      </p:cBhvr>
                                    </p:animEffect>
                                    <p:set>
                                      <p:cBhvr>
                                        <p:cTn id="21"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p:bldP spid="34" grpId="0"/>
      <p:bldP spid="38" grpId="1"/>
      <p:bldP spid="3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79080481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2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US" smtClean="0"/>
              <a:t>Outline</a:t>
            </a:r>
            <a:endParaRPr lang="en-US" dirty="0"/>
          </a:p>
        </p:txBody>
      </p:sp>
      <p:sp>
        <p:nvSpPr>
          <p:cNvPr id="6" name="Rectangle 5"/>
          <p:cNvSpPr/>
          <p:nvPr/>
        </p:nvSpPr>
        <p:spPr>
          <a:xfrm>
            <a:off x="549256" y="1463675"/>
            <a:ext cx="11158538" cy="45995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Text Placeholder 4"/>
          <p:cNvSpPr>
            <a:spLocks noGrp="1"/>
          </p:cNvSpPr>
          <p:nvPr>
            <p:ph sz="quarter" idx="10"/>
          </p:nvPr>
        </p:nvSpPr>
        <p:spPr>
          <a:xfrm>
            <a:off x="671513" y="1463675"/>
            <a:ext cx="11155680" cy="4231928"/>
          </a:xfrm>
        </p:spPr>
        <p:txBody>
          <a:bodyPr/>
          <a:lstStyle/>
          <a:p>
            <a:r>
              <a:rPr lang="en-US" sz="4000" dirty="0" smtClean="0">
                <a:solidFill>
                  <a:schemeClr val="accent2">
                    <a:alpha val="99000"/>
                  </a:schemeClr>
                </a:solidFill>
                <a:latin typeface="Segoe Light" pitchFamily="34" charset="0"/>
              </a:rPr>
              <a:t>Data Partitioning</a:t>
            </a:r>
          </a:p>
          <a:p>
            <a:pPr marL="0" lvl="1"/>
            <a:r>
              <a:rPr lang="en-US" sz="2000" dirty="0" smtClean="0"/>
              <a:t>Vertical Partitioning</a:t>
            </a:r>
          </a:p>
          <a:p>
            <a:pPr marL="0" lvl="1"/>
            <a:r>
              <a:rPr lang="en-US" sz="2000" dirty="0" smtClean="0"/>
              <a:t>Horizontal Partitioning</a:t>
            </a:r>
          </a:p>
          <a:p>
            <a:r>
              <a:rPr lang="en-US" sz="4000" dirty="0">
                <a:solidFill>
                  <a:schemeClr val="accent2">
                    <a:alpha val="99000"/>
                  </a:schemeClr>
                </a:solidFill>
                <a:latin typeface="Segoe Light" pitchFamily="34" charset="0"/>
              </a:rPr>
              <a:t>Partitioning </a:t>
            </a:r>
            <a:r>
              <a:rPr lang="en-US" sz="4000" dirty="0" smtClean="0">
                <a:solidFill>
                  <a:schemeClr val="accent2">
                    <a:alpha val="99000"/>
                  </a:schemeClr>
                </a:solidFill>
                <a:latin typeface="Segoe Light" pitchFamily="34" charset="0"/>
              </a:rPr>
              <a:t>in:</a:t>
            </a:r>
            <a:endParaRPr lang="en-US" sz="4000" dirty="0">
              <a:solidFill>
                <a:schemeClr val="accent2">
                  <a:alpha val="99000"/>
                </a:schemeClr>
              </a:solidFill>
              <a:latin typeface="Segoe Light" pitchFamily="34" charset="0"/>
            </a:endParaRPr>
          </a:p>
          <a:p>
            <a:pPr marL="0" lvl="1"/>
            <a:r>
              <a:rPr lang="en-US" sz="2000" dirty="0" smtClean="0"/>
              <a:t>Windows Azure Storage</a:t>
            </a:r>
          </a:p>
          <a:p>
            <a:pPr marL="0" lvl="1"/>
            <a:r>
              <a:rPr lang="en-US" sz="2000" dirty="0" smtClean="0"/>
              <a:t>SQL Azure</a:t>
            </a:r>
          </a:p>
          <a:p>
            <a:r>
              <a:rPr lang="en-US" sz="4000" dirty="0">
                <a:solidFill>
                  <a:schemeClr val="accent2">
                    <a:alpha val="99000"/>
                  </a:schemeClr>
                </a:solidFill>
                <a:latin typeface="Segoe Light" pitchFamily="34" charset="0"/>
              </a:rPr>
              <a:t>Windows Azure Tables</a:t>
            </a:r>
          </a:p>
          <a:p>
            <a:pPr marL="0" lvl="1"/>
            <a:r>
              <a:rPr lang="en-US" sz="2000" dirty="0" smtClean="0"/>
              <a:t>Data modeling</a:t>
            </a:r>
          </a:p>
          <a:p>
            <a:pPr marL="0" lvl="1"/>
            <a:r>
              <a:rPr lang="en-US" sz="2000" dirty="0" smtClean="0"/>
              <a:t>Upgrade scenarios</a:t>
            </a:r>
            <a:endParaRPr lang="en-US" sz="2000" dirty="0"/>
          </a:p>
        </p:txBody>
      </p:sp>
      <p:sp>
        <p:nvSpPr>
          <p:cNvPr id="7" name="Freeform 14"/>
          <p:cNvSpPr>
            <a:spLocks noEditPoints="1"/>
          </p:cNvSpPr>
          <p:nvPr/>
        </p:nvSpPr>
        <p:spPr bwMode="black">
          <a:xfrm>
            <a:off x="7952096" y="2263169"/>
            <a:ext cx="2576204" cy="2575531"/>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372995367"/>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49197430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6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Rectangle 5"/>
          <p:cNvSpPr/>
          <p:nvPr/>
        </p:nvSpPr>
        <p:spPr>
          <a:xfrm>
            <a:off x="549256" y="1463675"/>
            <a:ext cx="11158538" cy="45995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lstStyle/>
          <a:p>
            <a:r>
              <a:rPr lang="en-US" smtClean="0"/>
              <a:t>Summary</a:t>
            </a:r>
            <a:endParaRPr lang="en-US" dirty="0"/>
          </a:p>
        </p:txBody>
      </p:sp>
      <p:sp>
        <p:nvSpPr>
          <p:cNvPr id="4" name="Content Placeholder 3"/>
          <p:cNvSpPr>
            <a:spLocks noGrp="1"/>
          </p:cNvSpPr>
          <p:nvPr>
            <p:ph sz="quarter" idx="10"/>
          </p:nvPr>
        </p:nvSpPr>
        <p:spPr>
          <a:xfrm>
            <a:off x="686753" y="1604645"/>
            <a:ext cx="6704647" cy="4473019"/>
          </a:xfrm>
        </p:spPr>
        <p:txBody>
          <a:bodyPr/>
          <a:lstStyle/>
          <a:p>
            <a:pPr>
              <a:spcBef>
                <a:spcPts val="800"/>
              </a:spcBef>
              <a:spcAft>
                <a:spcPts val="600"/>
              </a:spcAft>
            </a:pPr>
            <a:r>
              <a:rPr lang="en-US" sz="2800" dirty="0" smtClean="0">
                <a:solidFill>
                  <a:schemeClr val="tx2">
                    <a:alpha val="99000"/>
                  </a:schemeClr>
                </a:solidFill>
              </a:rPr>
              <a:t>Partitioning Data Key to Cloud Scale Apps</a:t>
            </a:r>
          </a:p>
          <a:p>
            <a:pPr>
              <a:spcBef>
                <a:spcPts val="800"/>
              </a:spcBef>
              <a:spcAft>
                <a:spcPts val="600"/>
              </a:spcAft>
            </a:pPr>
            <a:r>
              <a:rPr lang="en-US" sz="2800" dirty="0" smtClean="0">
                <a:solidFill>
                  <a:schemeClr val="tx2">
                    <a:alpha val="99000"/>
                  </a:schemeClr>
                </a:solidFill>
              </a:rPr>
              <a:t>Horizontally Partition for Scale Out</a:t>
            </a:r>
          </a:p>
          <a:p>
            <a:pPr>
              <a:spcBef>
                <a:spcPts val="800"/>
              </a:spcBef>
              <a:spcAft>
                <a:spcPts val="600"/>
              </a:spcAft>
            </a:pPr>
            <a:r>
              <a:rPr lang="en-US" sz="2800" dirty="0" smtClean="0">
                <a:solidFill>
                  <a:schemeClr val="tx2">
                    <a:alpha val="99000"/>
                  </a:schemeClr>
                </a:solidFill>
              </a:rPr>
              <a:t>Vertically Partition for Cost/Performance</a:t>
            </a:r>
          </a:p>
          <a:p>
            <a:pPr>
              <a:spcBef>
                <a:spcPts val="800"/>
              </a:spcBef>
              <a:spcAft>
                <a:spcPts val="600"/>
              </a:spcAft>
            </a:pPr>
            <a:r>
              <a:rPr lang="en-US" sz="2800" dirty="0" smtClean="0">
                <a:solidFill>
                  <a:schemeClr val="tx2">
                    <a:alpha val="99000"/>
                  </a:schemeClr>
                </a:solidFill>
              </a:rPr>
              <a:t>Choose appropriate partition keys  </a:t>
            </a:r>
          </a:p>
          <a:p>
            <a:pPr>
              <a:spcBef>
                <a:spcPts val="800"/>
              </a:spcBef>
              <a:spcAft>
                <a:spcPts val="600"/>
              </a:spcAft>
            </a:pPr>
            <a:r>
              <a:rPr lang="en-US" sz="2800" dirty="0" smtClean="0">
                <a:solidFill>
                  <a:schemeClr val="tx2">
                    <a:alpha val="99000"/>
                  </a:schemeClr>
                </a:solidFill>
              </a:rPr>
              <a:t>Table storage requires different approach to data modeling </a:t>
            </a:r>
          </a:p>
          <a:p>
            <a:pPr>
              <a:spcBef>
                <a:spcPts val="800"/>
              </a:spcBef>
              <a:spcAft>
                <a:spcPts val="600"/>
              </a:spcAft>
            </a:pPr>
            <a:r>
              <a:rPr lang="en-US" sz="2800" dirty="0" smtClean="0">
                <a:solidFill>
                  <a:schemeClr val="tx2">
                    <a:alpha val="99000"/>
                  </a:schemeClr>
                </a:solidFill>
              </a:rPr>
              <a:t>Don’t be afraid to aggressively </a:t>
            </a:r>
            <a:br>
              <a:rPr lang="en-US" sz="2800" dirty="0" smtClean="0">
                <a:solidFill>
                  <a:schemeClr val="tx2">
                    <a:alpha val="99000"/>
                  </a:schemeClr>
                </a:solidFill>
              </a:rPr>
            </a:br>
            <a:r>
              <a:rPr lang="en-US" sz="2800" dirty="0" smtClean="0">
                <a:solidFill>
                  <a:schemeClr val="tx2">
                    <a:alpha val="99000"/>
                  </a:schemeClr>
                </a:solidFill>
              </a:rPr>
              <a:t>de-normalize and duplicate data</a:t>
            </a:r>
            <a:endParaRPr lang="en-US" sz="2800" dirty="0">
              <a:solidFill>
                <a:schemeClr val="tx2">
                  <a:alpha val="99000"/>
                </a:schemeClr>
              </a:solidFill>
            </a:endParaRPr>
          </a:p>
        </p:txBody>
      </p:sp>
      <p:sp>
        <p:nvSpPr>
          <p:cNvPr id="5" name="Freeform 18"/>
          <p:cNvSpPr>
            <a:spLocks noEditPoints="1"/>
          </p:cNvSpPr>
          <p:nvPr/>
        </p:nvSpPr>
        <p:spPr bwMode="black">
          <a:xfrm>
            <a:off x="8356600" y="2065295"/>
            <a:ext cx="2783840" cy="3396259"/>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solidFill>
                <a:schemeClr val="accent2"/>
              </a:solidFill>
            </a:endParaRPr>
          </a:p>
        </p:txBody>
      </p:sp>
    </p:spTree>
    <p:extLst>
      <p:ext uri="{BB962C8B-B14F-4D97-AF65-F5344CB8AC3E}">
        <p14:creationId xmlns:p14="http://schemas.microsoft.com/office/powerpoint/2010/main" val="3590595726"/>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17312671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8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40936085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68569956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5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US" smtClean="0"/>
              <a:t>Why Partition</a:t>
            </a:r>
            <a:endParaRPr lang="en-US" dirty="0"/>
          </a:p>
        </p:txBody>
      </p:sp>
      <p:sp>
        <p:nvSpPr>
          <p:cNvPr id="6" name="Rectangle 5"/>
          <p:cNvSpPr/>
          <p:nvPr/>
        </p:nvSpPr>
        <p:spPr>
          <a:xfrm>
            <a:off x="549256" y="1463675"/>
            <a:ext cx="11158538" cy="45995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Rectangle 2"/>
          <p:cNvSpPr/>
          <p:nvPr/>
        </p:nvSpPr>
        <p:spPr bwMode="auto">
          <a:xfrm>
            <a:off x="709613" y="1695450"/>
            <a:ext cx="4903787" cy="18605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r>
              <a:rPr lang="en-US" sz="4000" dirty="0">
                <a:ln>
                  <a:solidFill>
                    <a:schemeClr val="bg1">
                      <a:alpha val="0"/>
                    </a:schemeClr>
                  </a:solidFill>
                </a:ln>
                <a:solidFill>
                  <a:schemeClr val="bg1"/>
                </a:solidFill>
                <a:latin typeface="Segoe Light" pitchFamily="34" charset="0"/>
              </a:rPr>
              <a:t>Traditional Reasons</a:t>
            </a:r>
          </a:p>
        </p:txBody>
      </p:sp>
      <p:sp>
        <p:nvSpPr>
          <p:cNvPr id="7" name="Rectangle 6"/>
          <p:cNvSpPr/>
          <p:nvPr/>
        </p:nvSpPr>
        <p:spPr bwMode="auto">
          <a:xfrm>
            <a:off x="709613" y="3917950"/>
            <a:ext cx="4903787" cy="18605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ts val="3800"/>
              </a:lnSpc>
              <a:spcBef>
                <a:spcPts val="200"/>
              </a:spcBef>
              <a:spcAft>
                <a:spcPct val="0"/>
              </a:spcAft>
            </a:pPr>
            <a:r>
              <a:rPr lang="en-US" sz="4000" dirty="0">
                <a:ln>
                  <a:solidFill>
                    <a:schemeClr val="bg1">
                      <a:alpha val="0"/>
                    </a:schemeClr>
                  </a:solidFill>
                </a:ln>
                <a:solidFill>
                  <a:schemeClr val="bg1"/>
                </a:solidFill>
                <a:latin typeface="Segoe Light" pitchFamily="34" charset="0"/>
              </a:rPr>
              <a:t>New </a:t>
            </a:r>
            <a:endParaRPr lang="en-US" sz="4000" dirty="0" smtClean="0">
              <a:ln>
                <a:solidFill>
                  <a:schemeClr val="bg1">
                    <a:alpha val="0"/>
                  </a:schemeClr>
                </a:solidFill>
              </a:ln>
              <a:solidFill>
                <a:schemeClr val="bg1"/>
              </a:solidFill>
              <a:latin typeface="Segoe Light" pitchFamily="34" charset="0"/>
            </a:endParaRPr>
          </a:p>
          <a:p>
            <a:pPr algn="ctr" defTabSz="914099" fontAlgn="base">
              <a:lnSpc>
                <a:spcPts val="3800"/>
              </a:lnSpc>
              <a:spcBef>
                <a:spcPts val="200"/>
              </a:spcBef>
              <a:spcAft>
                <a:spcPct val="0"/>
              </a:spcAft>
            </a:pPr>
            <a:r>
              <a:rPr lang="en-US" sz="4000" dirty="0" smtClean="0">
                <a:ln>
                  <a:solidFill>
                    <a:schemeClr val="bg1">
                      <a:alpha val="0"/>
                    </a:schemeClr>
                  </a:solidFill>
                </a:ln>
                <a:solidFill>
                  <a:schemeClr val="bg1"/>
                </a:solidFill>
                <a:latin typeface="Segoe Light" pitchFamily="34" charset="0"/>
              </a:rPr>
              <a:t>‘</a:t>
            </a:r>
            <a:r>
              <a:rPr lang="en-US" sz="4000" dirty="0">
                <a:ln>
                  <a:solidFill>
                    <a:schemeClr val="bg1">
                      <a:alpha val="0"/>
                    </a:schemeClr>
                  </a:solidFill>
                </a:ln>
                <a:solidFill>
                  <a:schemeClr val="bg1"/>
                </a:solidFill>
                <a:latin typeface="Segoe Light" pitchFamily="34" charset="0"/>
              </a:rPr>
              <a:t>Cloud Focused’ Reasons</a:t>
            </a:r>
          </a:p>
        </p:txBody>
      </p:sp>
      <p:sp>
        <p:nvSpPr>
          <p:cNvPr id="8" name="Rectangle 7"/>
          <p:cNvSpPr/>
          <p:nvPr/>
        </p:nvSpPr>
        <p:spPr bwMode="auto">
          <a:xfrm>
            <a:off x="5954712" y="1695450"/>
            <a:ext cx="4903787" cy="8064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18" rIns="274320" bIns="45718" numCol="1" spcCol="0" rtlCol="0" fromWordArt="0" anchor="ctr" anchorCtr="0" forceAA="0" compatLnSpc="1">
            <a:prstTxWarp prst="textNoShape">
              <a:avLst/>
            </a:prstTxWarp>
            <a:noAutofit/>
          </a:bodyPr>
          <a:lstStyle/>
          <a:p>
            <a:pPr marL="0" lvl="1"/>
            <a:r>
              <a:rPr lang="en-US" sz="2000" dirty="0">
                <a:solidFill>
                  <a:schemeClr val="lt1">
                    <a:alpha val="99000"/>
                  </a:schemeClr>
                </a:solidFill>
              </a:rPr>
              <a:t>Data Volume (too many bytes)</a:t>
            </a:r>
          </a:p>
        </p:txBody>
      </p:sp>
      <p:sp>
        <p:nvSpPr>
          <p:cNvPr id="9" name="Rectangle 8"/>
          <p:cNvSpPr/>
          <p:nvPr/>
        </p:nvSpPr>
        <p:spPr bwMode="auto">
          <a:xfrm>
            <a:off x="5954712" y="2749550"/>
            <a:ext cx="4903787" cy="8064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18" rIns="274320" bIns="45718" numCol="1" spcCol="0" rtlCol="0" fromWordArt="0" anchor="ctr" anchorCtr="0" forceAA="0" compatLnSpc="1">
            <a:prstTxWarp prst="textNoShape">
              <a:avLst/>
            </a:prstTxWarp>
            <a:noAutofit/>
          </a:bodyPr>
          <a:lstStyle/>
          <a:p>
            <a:pPr marL="0" lvl="1"/>
            <a:r>
              <a:rPr lang="en-US" sz="2000" dirty="0">
                <a:solidFill>
                  <a:schemeClr val="lt1">
                    <a:alpha val="99000"/>
                  </a:schemeClr>
                </a:solidFill>
              </a:rPr>
              <a:t>Work Load (too many transactions/second)</a:t>
            </a:r>
          </a:p>
        </p:txBody>
      </p:sp>
      <p:sp>
        <p:nvSpPr>
          <p:cNvPr id="10" name="Rectangle 9"/>
          <p:cNvSpPr/>
          <p:nvPr/>
        </p:nvSpPr>
        <p:spPr bwMode="auto">
          <a:xfrm>
            <a:off x="5954711" y="3917950"/>
            <a:ext cx="4903787" cy="8064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18" rIns="274320" bIns="45718" numCol="1" spcCol="0" rtlCol="0" fromWordArt="0" anchor="ctr" anchorCtr="0" forceAA="0" compatLnSpc="1">
            <a:prstTxWarp prst="textNoShape">
              <a:avLst/>
            </a:prstTxWarp>
            <a:noAutofit/>
          </a:bodyPr>
          <a:lstStyle/>
          <a:p>
            <a:pPr marL="0" lvl="1"/>
            <a:r>
              <a:rPr lang="en-US" sz="2000" dirty="0">
                <a:solidFill>
                  <a:schemeClr val="lt1">
                    <a:alpha val="99000"/>
                  </a:schemeClr>
                </a:solidFill>
              </a:rPr>
              <a:t>Cost (using different cost storage)</a:t>
            </a:r>
          </a:p>
        </p:txBody>
      </p:sp>
      <p:sp>
        <p:nvSpPr>
          <p:cNvPr id="11" name="Rectangle 10"/>
          <p:cNvSpPr/>
          <p:nvPr/>
        </p:nvSpPr>
        <p:spPr bwMode="auto">
          <a:xfrm>
            <a:off x="5954711" y="4972050"/>
            <a:ext cx="4903787" cy="8064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274320" bIns="45718" numCol="1" rtlCol="0" anchor="ctr" anchorCtr="0" compatLnSpc="1">
            <a:prstTxWarp prst="textNoShape">
              <a:avLst/>
            </a:prstTxWarp>
          </a:bodyPr>
          <a:lstStyle/>
          <a:p>
            <a:pPr marL="0" lvl="1"/>
            <a:r>
              <a:rPr lang="en-US" sz="2000" dirty="0">
                <a:solidFill>
                  <a:schemeClr val="lt1">
                    <a:alpha val="99000"/>
                  </a:schemeClr>
                </a:solidFill>
              </a:rPr>
              <a:t>Elasticity (just in time partitioning for high load periods)</a:t>
            </a:r>
          </a:p>
        </p:txBody>
      </p:sp>
    </p:spTree>
    <p:extLst>
      <p:ext uri="{BB962C8B-B14F-4D97-AF65-F5344CB8AC3E}">
        <p14:creationId xmlns:p14="http://schemas.microsoft.com/office/powerpoint/2010/main" val="298420677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54738361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78"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lstStyle/>
          <a:p>
            <a:r>
              <a:rPr lang="en-US" dirty="0"/>
              <a:t>Horizontal Partitioning</a:t>
            </a:r>
          </a:p>
        </p:txBody>
      </p:sp>
      <p:graphicFrame>
        <p:nvGraphicFramePr>
          <p:cNvPr id="3" name="Table 2"/>
          <p:cNvGraphicFramePr>
            <a:graphicFrameLocks noGrp="1"/>
          </p:cNvGraphicFramePr>
          <p:nvPr>
            <p:custDataLst>
              <p:tags r:id="rId4"/>
            </p:custDataLst>
            <p:extLst>
              <p:ext uri="{D42A27DB-BD31-4B8C-83A1-F6EECF244321}">
                <p14:modId xmlns:p14="http://schemas.microsoft.com/office/powerpoint/2010/main" val="1691317733"/>
              </p:ext>
            </p:extLst>
          </p:nvPr>
        </p:nvGraphicFramePr>
        <p:xfrm>
          <a:off x="503459" y="1463675"/>
          <a:ext cx="11155680" cy="2971800"/>
        </p:xfrm>
        <a:graphic>
          <a:graphicData uri="http://schemas.openxmlformats.org/drawingml/2006/table">
            <a:tbl>
              <a:tblPr firstRow="1" bandRow="1">
                <a:tableStyleId>{5C22544A-7EE6-4342-B048-85BDC9FD1C3A}</a:tableStyleId>
              </a:tblPr>
              <a:tblGrid>
                <a:gridCol w="1828800"/>
                <a:gridCol w="1828800"/>
                <a:gridCol w="3657600"/>
                <a:gridCol w="1920240"/>
                <a:gridCol w="1920240"/>
              </a:tblGrid>
              <a:tr h="365760">
                <a:tc>
                  <a:txBody>
                    <a:bodyPr/>
                    <a:lstStyle/>
                    <a:p>
                      <a:pPr algn="ctr"/>
                      <a:r>
                        <a:rPr lang="en-US" sz="2400" b="0" dirty="0" smtClean="0">
                          <a:ln>
                            <a:solidFill>
                              <a:schemeClr val="bg1">
                                <a:alpha val="0"/>
                              </a:schemeClr>
                            </a:solidFill>
                          </a:ln>
                          <a:solidFill>
                            <a:schemeClr val="lt1">
                              <a:alpha val="99000"/>
                            </a:schemeClr>
                          </a:solidFill>
                        </a:rPr>
                        <a:t>First Name</a:t>
                      </a:r>
                      <a:endParaRPr lang="en-US" sz="2400" b="0" dirty="0">
                        <a:ln>
                          <a:solidFill>
                            <a:schemeClr val="bg1">
                              <a:alpha val="0"/>
                            </a:schemeClr>
                          </a:solidFill>
                        </a:ln>
                        <a:solidFill>
                          <a:schemeClr val="lt1">
                            <a:alpha val="99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400" b="0" dirty="0" smtClean="0">
                          <a:ln>
                            <a:solidFill>
                              <a:schemeClr val="bg1">
                                <a:alpha val="0"/>
                              </a:schemeClr>
                            </a:solidFill>
                          </a:ln>
                          <a:solidFill>
                            <a:schemeClr val="lt1">
                              <a:alpha val="99000"/>
                            </a:schemeClr>
                          </a:solidFill>
                        </a:rPr>
                        <a:t>Last Name</a:t>
                      </a:r>
                      <a:endParaRPr lang="en-US" sz="2400" b="0" dirty="0">
                        <a:ln>
                          <a:solidFill>
                            <a:schemeClr val="bg1">
                              <a:alpha val="0"/>
                            </a:schemeClr>
                          </a:solidFill>
                        </a:ln>
                        <a:solidFill>
                          <a:schemeClr val="lt1">
                            <a:alpha val="99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400" b="0" dirty="0" smtClean="0">
                          <a:ln>
                            <a:solidFill>
                              <a:schemeClr val="bg1">
                                <a:alpha val="0"/>
                              </a:schemeClr>
                            </a:solidFill>
                          </a:ln>
                          <a:solidFill>
                            <a:schemeClr val="lt1">
                              <a:alpha val="99000"/>
                            </a:schemeClr>
                          </a:solidFill>
                        </a:rPr>
                        <a:t>Email</a:t>
                      </a:r>
                      <a:endParaRPr lang="en-US" sz="2400" b="0" dirty="0">
                        <a:ln>
                          <a:solidFill>
                            <a:schemeClr val="bg1">
                              <a:alpha val="0"/>
                            </a:schemeClr>
                          </a:solidFill>
                        </a:ln>
                        <a:solidFill>
                          <a:schemeClr val="lt1">
                            <a:alpha val="99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400" b="0" dirty="0" smtClean="0">
                          <a:ln>
                            <a:solidFill>
                              <a:schemeClr val="bg1">
                                <a:alpha val="0"/>
                              </a:schemeClr>
                            </a:solidFill>
                          </a:ln>
                          <a:solidFill>
                            <a:schemeClr val="lt1">
                              <a:alpha val="99000"/>
                            </a:schemeClr>
                          </a:solidFill>
                        </a:rPr>
                        <a:t>Thumbnail</a:t>
                      </a:r>
                      <a:endParaRPr lang="en-US" sz="2400" b="0" dirty="0">
                        <a:ln>
                          <a:solidFill>
                            <a:schemeClr val="bg1">
                              <a:alpha val="0"/>
                            </a:schemeClr>
                          </a:solidFill>
                        </a:ln>
                        <a:solidFill>
                          <a:schemeClr val="lt1">
                            <a:alpha val="99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400" b="0" dirty="0" smtClean="0">
                          <a:ln>
                            <a:solidFill>
                              <a:schemeClr val="bg1">
                                <a:alpha val="0"/>
                              </a:schemeClr>
                            </a:solidFill>
                          </a:ln>
                          <a:solidFill>
                            <a:schemeClr val="lt1">
                              <a:alpha val="99000"/>
                            </a:schemeClr>
                          </a:solidFill>
                        </a:rPr>
                        <a:t>Photo</a:t>
                      </a:r>
                      <a:endParaRPr lang="en-US" sz="2400" b="0" dirty="0">
                        <a:ln>
                          <a:solidFill>
                            <a:schemeClr val="bg1">
                              <a:alpha val="0"/>
                            </a:schemeClr>
                          </a:solidFill>
                        </a:ln>
                        <a:solidFill>
                          <a:schemeClr val="lt1">
                            <a:alpha val="99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r>
              <a:tr h="502920">
                <a:tc>
                  <a:txBody>
                    <a:bodyPr/>
                    <a:lstStyle/>
                    <a:p>
                      <a:pPr algn="l"/>
                      <a:r>
                        <a:rPr lang="en-US" sz="2000" dirty="0" smtClean="0">
                          <a:ln>
                            <a:solidFill>
                              <a:schemeClr val="bg1">
                                <a:alpha val="0"/>
                              </a:schemeClr>
                            </a:solidFill>
                          </a:ln>
                          <a:solidFill>
                            <a:srgbClr val="595959">
                              <a:alpha val="99000"/>
                            </a:srgbClr>
                          </a:solidFill>
                        </a:rPr>
                        <a:t>David</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Alexander</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davida@contoso.com</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3kb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3MB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r>
              <a:tr h="502920">
                <a:tc>
                  <a:txBody>
                    <a:bodyPr/>
                    <a:lstStyle/>
                    <a:p>
                      <a:pPr algn="l"/>
                      <a:r>
                        <a:rPr lang="en-US" sz="2000" dirty="0" smtClean="0">
                          <a:ln>
                            <a:solidFill>
                              <a:schemeClr val="bg1">
                                <a:alpha val="0"/>
                              </a:schemeClr>
                            </a:solidFill>
                          </a:ln>
                          <a:solidFill>
                            <a:srgbClr val="595959">
                              <a:alpha val="99000"/>
                            </a:srgbClr>
                          </a:solidFill>
                        </a:rPr>
                        <a:t>Jared</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Carlson</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jaredc@contoso.com</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3kb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3MB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r>
              <a:tr h="502920">
                <a:tc>
                  <a:txBody>
                    <a:bodyPr/>
                    <a:lstStyle/>
                    <a:p>
                      <a:pPr algn="l"/>
                      <a:r>
                        <a:rPr lang="en-US" sz="2000" dirty="0" smtClean="0">
                          <a:ln>
                            <a:solidFill>
                              <a:schemeClr val="bg1">
                                <a:alpha val="0"/>
                              </a:schemeClr>
                            </a:solidFill>
                          </a:ln>
                          <a:solidFill>
                            <a:srgbClr val="595959">
                              <a:alpha val="99000"/>
                            </a:srgbClr>
                          </a:solidFill>
                        </a:rPr>
                        <a:t>Sue</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Charles</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suec@contoso.com</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3kb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3MB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r>
              <a:tr h="502920">
                <a:tc>
                  <a:txBody>
                    <a:bodyPr/>
                    <a:lstStyle/>
                    <a:p>
                      <a:pPr algn="l"/>
                      <a:r>
                        <a:rPr lang="en-US" sz="2000" dirty="0" smtClean="0">
                          <a:ln>
                            <a:solidFill>
                              <a:schemeClr val="bg1">
                                <a:alpha val="0"/>
                              </a:schemeClr>
                            </a:solidFill>
                          </a:ln>
                          <a:solidFill>
                            <a:srgbClr val="595959">
                              <a:alpha val="99000"/>
                            </a:srgbClr>
                          </a:solidFill>
                        </a:rPr>
                        <a:t>Simon</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Mitchel</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simonm@contoso.com</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3kb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3MB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r>
              <a:tr h="502920">
                <a:tc>
                  <a:txBody>
                    <a:bodyPr/>
                    <a:lstStyle/>
                    <a:p>
                      <a:pPr algn="l"/>
                      <a:r>
                        <a:rPr lang="en-US" sz="2000" dirty="0" smtClean="0">
                          <a:ln>
                            <a:solidFill>
                              <a:schemeClr val="bg1">
                                <a:alpha val="0"/>
                              </a:schemeClr>
                            </a:solidFill>
                          </a:ln>
                          <a:solidFill>
                            <a:srgbClr val="595959">
                              <a:alpha val="99000"/>
                            </a:srgbClr>
                          </a:solidFill>
                        </a:rPr>
                        <a:t>Richard</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err="1" smtClean="0">
                          <a:ln>
                            <a:solidFill>
                              <a:schemeClr val="bg1">
                                <a:alpha val="0"/>
                              </a:schemeClr>
                            </a:solidFill>
                          </a:ln>
                          <a:solidFill>
                            <a:srgbClr val="595959">
                              <a:alpha val="99000"/>
                            </a:srgbClr>
                          </a:solidFill>
                        </a:rPr>
                        <a:t>Zeng</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richardz@contoso.com</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3kb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3MB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r>
            </a:tbl>
          </a:graphicData>
        </a:graphic>
      </p:graphicFrame>
      <p:grpSp>
        <p:nvGrpSpPr>
          <p:cNvPr id="33" name="Group 32"/>
          <p:cNvGrpSpPr/>
          <p:nvPr>
            <p:custDataLst>
              <p:tags r:id="rId5"/>
            </p:custDataLst>
          </p:nvPr>
        </p:nvGrpSpPr>
        <p:grpSpPr>
          <a:xfrm>
            <a:off x="1746040" y="5133975"/>
            <a:ext cx="1264013" cy="1205230"/>
            <a:chOff x="2402524" y="5133975"/>
            <a:chExt cx="1264013" cy="1205230"/>
          </a:xfrm>
        </p:grpSpPr>
        <p:pic>
          <p:nvPicPr>
            <p:cNvPr id="22" name="Picture 2" descr="\\MAGNUM\Projects\Microsoft\Cloud Power FY12\Design\Icons\PNGs\Server_2.png"/>
            <p:cNvPicPr>
              <a:picLocks noChangeAspect="1" noChangeArrowheads="1"/>
            </p:cNvPicPr>
            <p:nvPr>
              <p:custDataLst>
                <p:tags r:id="rId20"/>
              </p:custDataLst>
            </p:nvPr>
          </p:nvPicPr>
          <p:blipFill>
            <a:blip r:embed="rId25" cstate="print">
              <a:extLst>
                <a:ext uri="{BEBA8EAE-BF5A-486C-A8C5-ECC9F3942E4B}">
                  <a14:imgProps xmlns:a14="http://schemas.microsoft.com/office/drawing/2010/main">
                    <a14:imgLayer r:embed="rId26">
                      <a14:imgEffect>
                        <a14:colorTemperature colorTemp="4875"/>
                      </a14:imgEffect>
                      <a14:imgEffect>
                        <a14:saturation sat="90000"/>
                      </a14:imgEffect>
                    </a14:imgLayer>
                  </a14:imgProps>
                </a:ext>
              </a:extLst>
            </a:blip>
            <a:srcRect/>
            <a:stretch>
              <a:fillRect/>
            </a:stretch>
          </p:blipFill>
          <p:spPr bwMode="auto">
            <a:xfrm>
              <a:off x="2402524" y="5133975"/>
              <a:ext cx="1205230" cy="1205230"/>
            </a:xfrm>
            <a:prstGeom prst="rect">
              <a:avLst/>
            </a:prstGeom>
            <a:noFill/>
          </p:spPr>
        </p:pic>
        <p:grpSp>
          <p:nvGrpSpPr>
            <p:cNvPr id="30" name="Group 29"/>
            <p:cNvGrpSpPr>
              <a:grpSpLocks noChangeAspect="1"/>
            </p:cNvGrpSpPr>
            <p:nvPr/>
          </p:nvGrpSpPr>
          <p:grpSpPr>
            <a:xfrm>
              <a:off x="3238217" y="5656642"/>
              <a:ext cx="428320" cy="548640"/>
              <a:chOff x="395288" y="1184276"/>
              <a:chExt cx="1034860" cy="1325563"/>
            </a:xfrm>
            <a:solidFill>
              <a:schemeClr val="accent2"/>
            </a:solidFill>
          </p:grpSpPr>
          <p:sp>
            <p:nvSpPr>
              <p:cNvPr id="31" name="Oval 122"/>
              <p:cNvSpPr>
                <a:spLocks noChangeArrowheads="1"/>
              </p:cNvSpPr>
              <p:nvPr/>
            </p:nvSpPr>
            <p:spPr bwMode="auto">
              <a:xfrm>
                <a:off x="395288" y="1184276"/>
                <a:ext cx="985838" cy="187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23"/>
              <p:cNvSpPr>
                <a:spLocks noEditPoints="1"/>
              </p:cNvSpPr>
              <p:nvPr/>
            </p:nvSpPr>
            <p:spPr bwMode="auto">
              <a:xfrm>
                <a:off x="409385" y="1314450"/>
                <a:ext cx="1020763" cy="1195389"/>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4" name="Group 33"/>
          <p:cNvGrpSpPr/>
          <p:nvPr>
            <p:custDataLst>
              <p:tags r:id="rId6"/>
            </p:custDataLst>
          </p:nvPr>
        </p:nvGrpSpPr>
        <p:grpSpPr>
          <a:xfrm>
            <a:off x="3546539" y="5133975"/>
            <a:ext cx="1277076" cy="1205230"/>
            <a:chOff x="2402524" y="5133975"/>
            <a:chExt cx="1277076" cy="1205230"/>
          </a:xfrm>
        </p:grpSpPr>
        <p:pic>
          <p:nvPicPr>
            <p:cNvPr id="35" name="Picture 2" descr="\\MAGNUM\Projects\Microsoft\Cloud Power FY12\Design\Icons\PNGs\Server_2.png"/>
            <p:cNvPicPr>
              <a:picLocks noChangeAspect="1" noChangeArrowheads="1"/>
            </p:cNvPicPr>
            <p:nvPr>
              <p:custDataLst>
                <p:tags r:id="rId19"/>
              </p:custDataLst>
            </p:nvPr>
          </p:nvPicPr>
          <p:blipFill>
            <a:blip r:embed="rId25" cstate="print">
              <a:extLst>
                <a:ext uri="{BEBA8EAE-BF5A-486C-A8C5-ECC9F3942E4B}">
                  <a14:imgProps xmlns:a14="http://schemas.microsoft.com/office/drawing/2010/main">
                    <a14:imgLayer r:embed="rId26">
                      <a14:imgEffect>
                        <a14:colorTemperature colorTemp="4875"/>
                      </a14:imgEffect>
                      <a14:imgEffect>
                        <a14:saturation sat="90000"/>
                      </a14:imgEffect>
                    </a14:imgLayer>
                  </a14:imgProps>
                </a:ext>
              </a:extLst>
            </a:blip>
            <a:srcRect/>
            <a:stretch>
              <a:fillRect/>
            </a:stretch>
          </p:blipFill>
          <p:spPr bwMode="auto">
            <a:xfrm>
              <a:off x="2402524" y="5133975"/>
              <a:ext cx="1205230" cy="1205230"/>
            </a:xfrm>
            <a:prstGeom prst="rect">
              <a:avLst/>
            </a:prstGeom>
            <a:noFill/>
          </p:spPr>
        </p:pic>
        <p:grpSp>
          <p:nvGrpSpPr>
            <p:cNvPr id="36" name="Group 35"/>
            <p:cNvGrpSpPr>
              <a:grpSpLocks noChangeAspect="1"/>
            </p:cNvGrpSpPr>
            <p:nvPr/>
          </p:nvGrpSpPr>
          <p:grpSpPr>
            <a:xfrm>
              <a:off x="3257115" y="5656642"/>
              <a:ext cx="422485" cy="548640"/>
              <a:chOff x="440945" y="1184276"/>
              <a:chExt cx="1020763" cy="1325563"/>
            </a:xfrm>
            <a:solidFill>
              <a:schemeClr val="accent2"/>
            </a:solidFill>
          </p:grpSpPr>
          <p:sp>
            <p:nvSpPr>
              <p:cNvPr id="37" name="Oval 122"/>
              <p:cNvSpPr>
                <a:spLocks noChangeArrowheads="1"/>
              </p:cNvSpPr>
              <p:nvPr/>
            </p:nvSpPr>
            <p:spPr bwMode="auto">
              <a:xfrm>
                <a:off x="458409" y="1184276"/>
                <a:ext cx="985838" cy="1873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23"/>
              <p:cNvSpPr>
                <a:spLocks noEditPoints="1"/>
              </p:cNvSpPr>
              <p:nvPr/>
            </p:nvSpPr>
            <p:spPr bwMode="auto">
              <a:xfrm>
                <a:off x="440945" y="1314450"/>
                <a:ext cx="1020763" cy="1195389"/>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9" name="Group 38"/>
          <p:cNvGrpSpPr/>
          <p:nvPr>
            <p:custDataLst>
              <p:tags r:id="rId7"/>
            </p:custDataLst>
          </p:nvPr>
        </p:nvGrpSpPr>
        <p:grpSpPr>
          <a:xfrm>
            <a:off x="7197865" y="5133975"/>
            <a:ext cx="1290139" cy="1205230"/>
            <a:chOff x="2402524" y="5133975"/>
            <a:chExt cx="1290139" cy="1205230"/>
          </a:xfrm>
        </p:grpSpPr>
        <p:pic>
          <p:nvPicPr>
            <p:cNvPr id="40" name="Picture 2" descr="\\MAGNUM\Projects\Microsoft\Cloud Power FY12\Design\Icons\PNGs\Server_2.png"/>
            <p:cNvPicPr>
              <a:picLocks noChangeAspect="1" noChangeArrowheads="1"/>
            </p:cNvPicPr>
            <p:nvPr>
              <p:custDataLst>
                <p:tags r:id="rId18"/>
              </p:custDataLst>
            </p:nvPr>
          </p:nvPicPr>
          <p:blipFill>
            <a:blip r:embed="rId25" cstate="print">
              <a:extLst>
                <a:ext uri="{BEBA8EAE-BF5A-486C-A8C5-ECC9F3942E4B}">
                  <a14:imgProps xmlns:a14="http://schemas.microsoft.com/office/drawing/2010/main">
                    <a14:imgLayer r:embed="rId26">
                      <a14:imgEffect>
                        <a14:colorTemperature colorTemp="4875"/>
                      </a14:imgEffect>
                      <a14:imgEffect>
                        <a14:saturation sat="90000"/>
                      </a14:imgEffect>
                    </a14:imgLayer>
                  </a14:imgProps>
                </a:ext>
              </a:extLst>
            </a:blip>
            <a:srcRect/>
            <a:stretch>
              <a:fillRect/>
            </a:stretch>
          </p:blipFill>
          <p:spPr bwMode="auto">
            <a:xfrm>
              <a:off x="2402524" y="5133975"/>
              <a:ext cx="1205230" cy="1205230"/>
            </a:xfrm>
            <a:prstGeom prst="rect">
              <a:avLst/>
            </a:prstGeom>
            <a:noFill/>
          </p:spPr>
        </p:pic>
        <p:grpSp>
          <p:nvGrpSpPr>
            <p:cNvPr id="41" name="Group 40"/>
            <p:cNvGrpSpPr>
              <a:grpSpLocks noChangeAspect="1"/>
            </p:cNvGrpSpPr>
            <p:nvPr/>
          </p:nvGrpSpPr>
          <p:grpSpPr>
            <a:xfrm>
              <a:off x="3270178" y="5656642"/>
              <a:ext cx="422485" cy="548640"/>
              <a:chOff x="472508" y="1184276"/>
              <a:chExt cx="1020763" cy="1325563"/>
            </a:xfrm>
            <a:solidFill>
              <a:schemeClr val="accent2"/>
            </a:solidFill>
          </p:grpSpPr>
          <p:sp>
            <p:nvSpPr>
              <p:cNvPr id="42" name="Oval 122"/>
              <p:cNvSpPr>
                <a:spLocks noChangeArrowheads="1"/>
              </p:cNvSpPr>
              <p:nvPr/>
            </p:nvSpPr>
            <p:spPr bwMode="auto">
              <a:xfrm>
                <a:off x="489972" y="1184276"/>
                <a:ext cx="985838" cy="1873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23"/>
              <p:cNvSpPr>
                <a:spLocks noEditPoints="1"/>
              </p:cNvSpPr>
              <p:nvPr/>
            </p:nvSpPr>
            <p:spPr bwMode="auto">
              <a:xfrm>
                <a:off x="472508" y="1314450"/>
                <a:ext cx="1020763" cy="1195389"/>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4" name="Group 43"/>
          <p:cNvGrpSpPr/>
          <p:nvPr>
            <p:custDataLst>
              <p:tags r:id="rId8"/>
            </p:custDataLst>
          </p:nvPr>
        </p:nvGrpSpPr>
        <p:grpSpPr>
          <a:xfrm>
            <a:off x="9114875" y="5108761"/>
            <a:ext cx="1290139" cy="1205230"/>
            <a:chOff x="2402524" y="5133975"/>
            <a:chExt cx="1290139" cy="1205230"/>
          </a:xfrm>
        </p:grpSpPr>
        <p:pic>
          <p:nvPicPr>
            <p:cNvPr id="45" name="Picture 2" descr="\\MAGNUM\Projects\Microsoft\Cloud Power FY12\Design\Icons\PNGs\Server_2.png"/>
            <p:cNvPicPr>
              <a:picLocks noChangeAspect="1" noChangeArrowheads="1"/>
            </p:cNvPicPr>
            <p:nvPr>
              <p:custDataLst>
                <p:tags r:id="rId17"/>
              </p:custDataLst>
            </p:nvPr>
          </p:nvPicPr>
          <p:blipFill>
            <a:blip r:embed="rId25" cstate="print">
              <a:extLst>
                <a:ext uri="{BEBA8EAE-BF5A-486C-A8C5-ECC9F3942E4B}">
                  <a14:imgProps xmlns:a14="http://schemas.microsoft.com/office/drawing/2010/main">
                    <a14:imgLayer r:embed="rId26">
                      <a14:imgEffect>
                        <a14:colorTemperature colorTemp="4875"/>
                      </a14:imgEffect>
                      <a14:imgEffect>
                        <a14:saturation sat="90000"/>
                      </a14:imgEffect>
                    </a14:imgLayer>
                  </a14:imgProps>
                </a:ext>
              </a:extLst>
            </a:blip>
            <a:srcRect/>
            <a:stretch>
              <a:fillRect/>
            </a:stretch>
          </p:blipFill>
          <p:spPr bwMode="auto">
            <a:xfrm>
              <a:off x="2402524" y="5133975"/>
              <a:ext cx="1205230" cy="1205230"/>
            </a:xfrm>
            <a:prstGeom prst="rect">
              <a:avLst/>
            </a:prstGeom>
            <a:noFill/>
          </p:spPr>
        </p:pic>
        <p:grpSp>
          <p:nvGrpSpPr>
            <p:cNvPr id="46" name="Group 45"/>
            <p:cNvGrpSpPr>
              <a:grpSpLocks noChangeAspect="1"/>
            </p:cNvGrpSpPr>
            <p:nvPr/>
          </p:nvGrpSpPr>
          <p:grpSpPr>
            <a:xfrm>
              <a:off x="3270178" y="5656642"/>
              <a:ext cx="422485" cy="548640"/>
              <a:chOff x="472508" y="1184276"/>
              <a:chExt cx="1020763" cy="1325563"/>
            </a:xfrm>
            <a:solidFill>
              <a:schemeClr val="accent2"/>
            </a:solidFill>
          </p:grpSpPr>
          <p:sp>
            <p:nvSpPr>
              <p:cNvPr id="47" name="Oval 122"/>
              <p:cNvSpPr>
                <a:spLocks noChangeArrowheads="1"/>
              </p:cNvSpPr>
              <p:nvPr/>
            </p:nvSpPr>
            <p:spPr bwMode="auto">
              <a:xfrm>
                <a:off x="489972" y="1184276"/>
                <a:ext cx="985838" cy="1873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23"/>
              <p:cNvSpPr>
                <a:spLocks noEditPoints="1"/>
              </p:cNvSpPr>
              <p:nvPr/>
            </p:nvSpPr>
            <p:spPr bwMode="auto">
              <a:xfrm>
                <a:off x="472508" y="1314450"/>
                <a:ext cx="1020763" cy="1195389"/>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 name="Rounded Rectangle 4"/>
          <p:cNvSpPr/>
          <p:nvPr>
            <p:custDataLst>
              <p:tags r:id="rId9"/>
            </p:custDataLst>
          </p:nvPr>
        </p:nvSpPr>
        <p:spPr bwMode="auto">
          <a:xfrm>
            <a:off x="519113" y="1961380"/>
            <a:ext cx="11155680" cy="411480"/>
          </a:xfrm>
          <a:prstGeom prst="roundRect">
            <a:avLst>
              <a:gd name="adj" fmla="val 9807"/>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1" name="Rounded Rectangle 50"/>
          <p:cNvSpPr/>
          <p:nvPr>
            <p:custDataLst>
              <p:tags r:id="rId10"/>
            </p:custDataLst>
          </p:nvPr>
        </p:nvSpPr>
        <p:spPr bwMode="auto">
          <a:xfrm>
            <a:off x="519113" y="2472570"/>
            <a:ext cx="11155680" cy="868680"/>
          </a:xfrm>
          <a:prstGeom prst="roundRect">
            <a:avLst>
              <a:gd name="adj" fmla="val 9807"/>
            </a:avLst>
          </a:prstGeom>
          <a:no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3" name="Rounded Rectangle 52"/>
          <p:cNvSpPr/>
          <p:nvPr>
            <p:custDataLst>
              <p:tags r:id="rId11"/>
            </p:custDataLst>
          </p:nvPr>
        </p:nvSpPr>
        <p:spPr bwMode="auto">
          <a:xfrm>
            <a:off x="519113" y="3480149"/>
            <a:ext cx="11155680" cy="411480"/>
          </a:xfrm>
          <a:prstGeom prst="roundRect">
            <a:avLst>
              <a:gd name="adj" fmla="val 9807"/>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23" name="Straight Arrow Connector 22"/>
          <p:cNvCxnSpPr/>
          <p:nvPr>
            <p:custDataLst>
              <p:tags r:id="rId12"/>
            </p:custDataLst>
          </p:nvPr>
        </p:nvCxnSpPr>
        <p:spPr>
          <a:xfrm>
            <a:off x="9740350" y="4344035"/>
            <a:ext cx="0" cy="789940"/>
          </a:xfrm>
          <a:prstGeom prst="straightConnector1">
            <a:avLst/>
          </a:prstGeom>
          <a:ln w="25400">
            <a:solidFill>
              <a:schemeClr val="accent5"/>
            </a:solidFill>
            <a:tailEnd type="stealth" w="lg" len="lg"/>
          </a:ln>
        </p:spPr>
        <p:style>
          <a:lnRef idx="1">
            <a:schemeClr val="accent1"/>
          </a:lnRef>
          <a:fillRef idx="0">
            <a:schemeClr val="accent1"/>
          </a:fillRef>
          <a:effectRef idx="0">
            <a:schemeClr val="accent1"/>
          </a:effectRef>
          <a:fontRef idx="minor">
            <a:schemeClr val="tx1"/>
          </a:fontRef>
        </p:style>
      </p:cxnSp>
      <p:sp>
        <p:nvSpPr>
          <p:cNvPr id="54" name="Rounded Rectangle 53"/>
          <p:cNvSpPr/>
          <p:nvPr>
            <p:custDataLst>
              <p:tags r:id="rId13"/>
            </p:custDataLst>
          </p:nvPr>
        </p:nvSpPr>
        <p:spPr bwMode="auto">
          <a:xfrm>
            <a:off x="519113" y="3978275"/>
            <a:ext cx="11155680" cy="365760"/>
          </a:xfrm>
          <a:prstGeom prst="roundRect">
            <a:avLst>
              <a:gd name="adj" fmla="val 9807"/>
            </a:avLst>
          </a:prstGeom>
          <a:noFill/>
          <a:ln w="2540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49" name="Straight Arrow Connector 48"/>
          <p:cNvCxnSpPr/>
          <p:nvPr>
            <p:custDataLst>
              <p:tags r:id="rId14"/>
            </p:custDataLst>
          </p:nvPr>
        </p:nvCxnSpPr>
        <p:spPr>
          <a:xfrm>
            <a:off x="4172014" y="3360844"/>
            <a:ext cx="0" cy="1773131"/>
          </a:xfrm>
          <a:prstGeom prst="straightConnector1">
            <a:avLst/>
          </a:prstGeom>
          <a:ln w="25400">
            <a:solidFill>
              <a:schemeClr val="accent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custDataLst>
              <p:tags r:id="rId15"/>
            </p:custDataLst>
          </p:nvPr>
        </p:nvCxnSpPr>
        <p:spPr>
          <a:xfrm>
            <a:off x="7822088" y="3898160"/>
            <a:ext cx="0" cy="1235815"/>
          </a:xfrm>
          <a:prstGeom prst="straightConnector1">
            <a:avLst/>
          </a:prstGeom>
          <a:ln w="25400">
            <a:solidFill>
              <a:schemeClr val="accent3"/>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custDataLst>
              <p:tags r:id="rId16"/>
            </p:custDataLst>
          </p:nvPr>
        </p:nvCxnSpPr>
        <p:spPr>
          <a:xfrm>
            <a:off x="2319627" y="2366328"/>
            <a:ext cx="0" cy="2767647"/>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97498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9256" y="1463675"/>
            <a:ext cx="11158538" cy="45995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827956" y="1695450"/>
            <a:ext cx="10424243" cy="869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Title 7"/>
          <p:cNvSpPr>
            <a:spLocks noGrp="1"/>
          </p:cNvSpPr>
          <p:nvPr>
            <p:ph type="title"/>
          </p:nvPr>
        </p:nvSpPr>
        <p:spPr/>
        <p:txBody>
          <a:bodyPr/>
          <a:lstStyle/>
          <a:p>
            <a:r>
              <a:rPr lang="en-US" smtClean="0"/>
              <a:t>Horizontal Partitioning (Sharding)</a:t>
            </a:r>
            <a:endParaRPr lang="en-US" dirty="0"/>
          </a:p>
        </p:txBody>
      </p:sp>
      <p:sp>
        <p:nvSpPr>
          <p:cNvPr id="18" name="Rectangle 17"/>
          <p:cNvSpPr/>
          <p:nvPr/>
        </p:nvSpPr>
        <p:spPr bwMode="auto">
          <a:xfrm>
            <a:off x="827955" y="2762250"/>
            <a:ext cx="10424243" cy="869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9" name="Rectangle 18"/>
          <p:cNvSpPr/>
          <p:nvPr/>
        </p:nvSpPr>
        <p:spPr bwMode="auto">
          <a:xfrm>
            <a:off x="827954" y="3829050"/>
            <a:ext cx="10424243" cy="869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0" name="Rectangle 19"/>
          <p:cNvSpPr/>
          <p:nvPr/>
        </p:nvSpPr>
        <p:spPr bwMode="auto">
          <a:xfrm>
            <a:off x="827956" y="4895850"/>
            <a:ext cx="10424243" cy="869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949084" y="1908826"/>
            <a:ext cx="10011016" cy="443198"/>
          </a:xfrm>
          <a:prstGeom prst="rect">
            <a:avLst/>
          </a:prstGeom>
          <a:noFill/>
        </p:spPr>
        <p:txBody>
          <a:bodyPr wrap="square" lIns="0" tIns="0" rIns="0" bIns="0" rtlCol="0">
            <a:spAutoFit/>
          </a:bodyPr>
          <a:lstStyle/>
          <a:p>
            <a:pPr>
              <a:lnSpc>
                <a:spcPct val="90000"/>
              </a:lnSpc>
              <a:spcBef>
                <a:spcPct val="20000"/>
              </a:spcBef>
              <a:buSzPct val="80000"/>
            </a:pPr>
            <a:r>
              <a:rPr lang="en-US" sz="3200" b="1" dirty="0">
                <a:solidFill>
                  <a:schemeClr val="bg1">
                    <a:alpha val="99000"/>
                  </a:schemeClr>
                </a:solidFill>
                <a:latin typeface="Segoe UI Light" pitchFamily="34" charset="0"/>
              </a:rPr>
              <a:t>Spread Data Across </a:t>
            </a:r>
            <a:r>
              <a:rPr lang="en-US" sz="3200" b="1" dirty="0" smtClean="0">
                <a:solidFill>
                  <a:schemeClr val="bg1">
                    <a:alpha val="99000"/>
                  </a:schemeClr>
                </a:solidFill>
                <a:latin typeface="Segoe UI Light" pitchFamily="34" charset="0"/>
              </a:rPr>
              <a:t>Similar </a:t>
            </a:r>
            <a:r>
              <a:rPr lang="en-US" sz="3200" b="1" dirty="0">
                <a:solidFill>
                  <a:schemeClr val="bg1">
                    <a:alpha val="99000"/>
                  </a:schemeClr>
                </a:solidFill>
                <a:latin typeface="Segoe UI Light" pitchFamily="34" charset="0"/>
              </a:rPr>
              <a:t>Nodes</a:t>
            </a:r>
          </a:p>
        </p:txBody>
      </p:sp>
      <p:sp>
        <p:nvSpPr>
          <p:cNvPr id="11" name="TextBox 10"/>
          <p:cNvSpPr txBox="1"/>
          <p:nvPr/>
        </p:nvSpPr>
        <p:spPr>
          <a:xfrm>
            <a:off x="949084" y="2975626"/>
            <a:ext cx="10176116" cy="443198"/>
          </a:xfrm>
          <a:prstGeom prst="rect">
            <a:avLst/>
          </a:prstGeom>
          <a:noFill/>
        </p:spPr>
        <p:txBody>
          <a:bodyPr wrap="square" lIns="0" tIns="0" rIns="0" bIns="0" rtlCol="0">
            <a:spAutoFit/>
          </a:bodyPr>
          <a:lstStyle/>
          <a:p>
            <a:pPr>
              <a:lnSpc>
                <a:spcPct val="90000"/>
              </a:lnSpc>
              <a:spcBef>
                <a:spcPct val="20000"/>
              </a:spcBef>
              <a:buSzPct val="80000"/>
            </a:pPr>
            <a:r>
              <a:rPr lang="en-US" sz="3200" b="1" dirty="0">
                <a:solidFill>
                  <a:schemeClr val="bg1">
                    <a:alpha val="99000"/>
                  </a:schemeClr>
                </a:solidFill>
                <a:latin typeface="Segoe UI Light" pitchFamily="34" charset="0"/>
              </a:rPr>
              <a:t>Achieve Massive Scale Out (Data and Load)</a:t>
            </a:r>
          </a:p>
        </p:txBody>
      </p:sp>
      <p:sp>
        <p:nvSpPr>
          <p:cNvPr id="13" name="TextBox 12"/>
          <p:cNvSpPr txBox="1"/>
          <p:nvPr/>
        </p:nvSpPr>
        <p:spPr>
          <a:xfrm>
            <a:off x="949084" y="4042426"/>
            <a:ext cx="10011016" cy="443198"/>
          </a:xfrm>
          <a:prstGeom prst="rect">
            <a:avLst/>
          </a:prstGeom>
          <a:noFill/>
        </p:spPr>
        <p:txBody>
          <a:bodyPr wrap="square" lIns="0" tIns="0" rIns="0" bIns="0" rtlCol="0">
            <a:spAutoFit/>
          </a:bodyPr>
          <a:lstStyle/>
          <a:p>
            <a:pPr>
              <a:lnSpc>
                <a:spcPct val="90000"/>
              </a:lnSpc>
              <a:spcBef>
                <a:spcPct val="20000"/>
              </a:spcBef>
              <a:buSzPct val="80000"/>
            </a:pPr>
            <a:r>
              <a:rPr lang="en-US" sz="3200" b="1" dirty="0">
                <a:solidFill>
                  <a:schemeClr val="bg1">
                    <a:alpha val="99000"/>
                  </a:schemeClr>
                </a:solidFill>
                <a:latin typeface="Segoe UI Light" pitchFamily="34" charset="0"/>
              </a:rPr>
              <a:t>Intra-Partition Queries Simple</a:t>
            </a:r>
          </a:p>
        </p:txBody>
      </p:sp>
      <p:sp>
        <p:nvSpPr>
          <p:cNvPr id="14" name="TextBox 13"/>
          <p:cNvSpPr txBox="1"/>
          <p:nvPr/>
        </p:nvSpPr>
        <p:spPr>
          <a:xfrm>
            <a:off x="949084" y="5109226"/>
            <a:ext cx="9839033" cy="443198"/>
          </a:xfrm>
          <a:prstGeom prst="rect">
            <a:avLst/>
          </a:prstGeom>
          <a:noFill/>
        </p:spPr>
        <p:txBody>
          <a:bodyPr wrap="square" lIns="0" tIns="0" rIns="0" bIns="0" rtlCol="0">
            <a:spAutoFit/>
          </a:bodyPr>
          <a:lstStyle/>
          <a:p>
            <a:pPr>
              <a:lnSpc>
                <a:spcPct val="90000"/>
              </a:lnSpc>
              <a:spcBef>
                <a:spcPct val="20000"/>
              </a:spcBef>
              <a:buSzPct val="80000"/>
            </a:pPr>
            <a:r>
              <a:rPr lang="en-US" sz="3200" b="1" dirty="0">
                <a:solidFill>
                  <a:schemeClr val="bg1">
                    <a:alpha val="99000"/>
                  </a:schemeClr>
                </a:solidFill>
                <a:latin typeface="Segoe UI Light" pitchFamily="34" charset="0"/>
              </a:rPr>
              <a:t>Cross-Partition Queries Harder</a:t>
            </a:r>
          </a:p>
        </p:txBody>
      </p:sp>
    </p:spTree>
    <p:extLst>
      <p:ext uri="{BB962C8B-B14F-4D97-AF65-F5344CB8AC3E}">
        <p14:creationId xmlns:p14="http://schemas.microsoft.com/office/powerpoint/2010/main" val="129933454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8466365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224" name="think-cell Slide" r:id="rId19" imgW="270" imgH="270" progId="TCLayout.ActiveDocument.1">
                  <p:embed/>
                </p:oleObj>
              </mc:Choice>
              <mc:Fallback>
                <p:oleObj name="think-cell Slide" r:id="rId19" imgW="270" imgH="270" progId="TCLayout.ActiveDocument.1">
                  <p:embed/>
                  <p:pic>
                    <p:nvPicPr>
                      <p:cNvPr id="0" name=""/>
                      <p:cNvPicPr/>
                      <p:nvPr/>
                    </p:nvPicPr>
                    <p:blipFill>
                      <a:blip r:embed="rId20"/>
                      <a:stretch>
                        <a:fillRect/>
                      </a:stretch>
                    </p:blipFill>
                    <p:spPr>
                      <a:xfrm>
                        <a:off x="0" y="0"/>
                        <a:ext cx="158750" cy="158750"/>
                      </a:xfrm>
                      <a:prstGeom prst="rect">
                        <a:avLst/>
                      </a:prstGeom>
                    </p:spPr>
                  </p:pic>
                </p:oleObj>
              </mc:Fallback>
            </mc:AlternateContent>
          </a:graphicData>
        </a:graphic>
      </p:graphicFrame>
      <p:graphicFrame>
        <p:nvGraphicFramePr>
          <p:cNvPr id="29" name="Table 28"/>
          <p:cNvGraphicFramePr>
            <a:graphicFrameLocks noGrp="1"/>
          </p:cNvGraphicFramePr>
          <p:nvPr>
            <p:custDataLst>
              <p:tags r:id="rId3"/>
            </p:custDataLst>
            <p:extLst>
              <p:ext uri="{D42A27DB-BD31-4B8C-83A1-F6EECF244321}">
                <p14:modId xmlns:p14="http://schemas.microsoft.com/office/powerpoint/2010/main" val="3165441053"/>
              </p:ext>
            </p:extLst>
          </p:nvPr>
        </p:nvGraphicFramePr>
        <p:xfrm>
          <a:off x="503459" y="1463675"/>
          <a:ext cx="11155680" cy="2971800"/>
        </p:xfrm>
        <a:graphic>
          <a:graphicData uri="http://schemas.openxmlformats.org/drawingml/2006/table">
            <a:tbl>
              <a:tblPr firstRow="1" bandRow="1">
                <a:tableStyleId>{5C22544A-7EE6-4342-B048-85BDC9FD1C3A}</a:tableStyleId>
              </a:tblPr>
              <a:tblGrid>
                <a:gridCol w="1828800"/>
                <a:gridCol w="1828800"/>
                <a:gridCol w="3657600"/>
                <a:gridCol w="1920240"/>
                <a:gridCol w="1920240"/>
              </a:tblGrid>
              <a:tr h="365760">
                <a:tc>
                  <a:txBody>
                    <a:bodyPr/>
                    <a:lstStyle/>
                    <a:p>
                      <a:pPr algn="ctr"/>
                      <a:r>
                        <a:rPr lang="en-US" sz="2400" b="0" dirty="0" smtClean="0">
                          <a:ln>
                            <a:solidFill>
                              <a:schemeClr val="bg1">
                                <a:alpha val="0"/>
                              </a:schemeClr>
                            </a:solidFill>
                          </a:ln>
                          <a:solidFill>
                            <a:schemeClr val="lt1">
                              <a:alpha val="99000"/>
                            </a:schemeClr>
                          </a:solidFill>
                        </a:rPr>
                        <a:t>First Name</a:t>
                      </a:r>
                      <a:endParaRPr lang="en-US" sz="2400" b="0" dirty="0">
                        <a:ln>
                          <a:solidFill>
                            <a:schemeClr val="bg1">
                              <a:alpha val="0"/>
                            </a:schemeClr>
                          </a:solidFill>
                        </a:ln>
                        <a:solidFill>
                          <a:schemeClr val="lt1">
                            <a:alpha val="99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400" b="0" dirty="0" smtClean="0">
                          <a:ln>
                            <a:solidFill>
                              <a:schemeClr val="bg1">
                                <a:alpha val="0"/>
                              </a:schemeClr>
                            </a:solidFill>
                          </a:ln>
                          <a:solidFill>
                            <a:schemeClr val="lt1">
                              <a:alpha val="99000"/>
                            </a:schemeClr>
                          </a:solidFill>
                        </a:rPr>
                        <a:t>Last Name</a:t>
                      </a:r>
                      <a:endParaRPr lang="en-US" sz="2400" b="0" dirty="0">
                        <a:ln>
                          <a:solidFill>
                            <a:schemeClr val="bg1">
                              <a:alpha val="0"/>
                            </a:schemeClr>
                          </a:solidFill>
                        </a:ln>
                        <a:solidFill>
                          <a:schemeClr val="lt1">
                            <a:alpha val="99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400" b="0" dirty="0" smtClean="0">
                          <a:ln>
                            <a:solidFill>
                              <a:schemeClr val="bg1">
                                <a:alpha val="0"/>
                              </a:schemeClr>
                            </a:solidFill>
                          </a:ln>
                          <a:solidFill>
                            <a:schemeClr val="lt1">
                              <a:alpha val="99000"/>
                            </a:schemeClr>
                          </a:solidFill>
                        </a:rPr>
                        <a:t>Email</a:t>
                      </a:r>
                      <a:endParaRPr lang="en-US" sz="2400" b="0" dirty="0">
                        <a:ln>
                          <a:solidFill>
                            <a:schemeClr val="bg1">
                              <a:alpha val="0"/>
                            </a:schemeClr>
                          </a:solidFill>
                        </a:ln>
                        <a:solidFill>
                          <a:schemeClr val="lt1">
                            <a:alpha val="99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400" b="0" dirty="0" smtClean="0">
                          <a:ln>
                            <a:solidFill>
                              <a:schemeClr val="bg1">
                                <a:alpha val="0"/>
                              </a:schemeClr>
                            </a:solidFill>
                          </a:ln>
                          <a:solidFill>
                            <a:schemeClr val="lt1">
                              <a:alpha val="99000"/>
                            </a:schemeClr>
                          </a:solidFill>
                        </a:rPr>
                        <a:t>Thumbnail</a:t>
                      </a:r>
                      <a:endParaRPr lang="en-US" sz="2400" b="0" dirty="0">
                        <a:ln>
                          <a:solidFill>
                            <a:schemeClr val="bg1">
                              <a:alpha val="0"/>
                            </a:schemeClr>
                          </a:solidFill>
                        </a:ln>
                        <a:solidFill>
                          <a:schemeClr val="lt1">
                            <a:alpha val="99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400" b="0" dirty="0" smtClean="0">
                          <a:ln>
                            <a:solidFill>
                              <a:schemeClr val="bg1">
                                <a:alpha val="0"/>
                              </a:schemeClr>
                            </a:solidFill>
                          </a:ln>
                          <a:solidFill>
                            <a:schemeClr val="lt1">
                              <a:alpha val="99000"/>
                            </a:schemeClr>
                          </a:solidFill>
                        </a:rPr>
                        <a:t>Photo</a:t>
                      </a:r>
                      <a:endParaRPr lang="en-US" sz="2400" b="0" dirty="0">
                        <a:ln>
                          <a:solidFill>
                            <a:schemeClr val="bg1">
                              <a:alpha val="0"/>
                            </a:schemeClr>
                          </a:solidFill>
                        </a:ln>
                        <a:solidFill>
                          <a:schemeClr val="lt1">
                            <a:alpha val="99000"/>
                          </a:scheme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r>
              <a:tr h="502920">
                <a:tc>
                  <a:txBody>
                    <a:bodyPr/>
                    <a:lstStyle/>
                    <a:p>
                      <a:pPr algn="l"/>
                      <a:r>
                        <a:rPr lang="en-US" sz="2000" dirty="0" smtClean="0">
                          <a:ln>
                            <a:solidFill>
                              <a:schemeClr val="bg1">
                                <a:alpha val="0"/>
                              </a:schemeClr>
                            </a:solidFill>
                          </a:ln>
                          <a:solidFill>
                            <a:srgbClr val="595959">
                              <a:alpha val="99000"/>
                            </a:srgbClr>
                          </a:solidFill>
                        </a:rPr>
                        <a:t>David</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Alexander</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davida@contoso.com</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3kb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3MB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r>
              <a:tr h="502920">
                <a:tc>
                  <a:txBody>
                    <a:bodyPr/>
                    <a:lstStyle/>
                    <a:p>
                      <a:pPr algn="l"/>
                      <a:r>
                        <a:rPr lang="en-US" sz="2000" dirty="0" smtClean="0">
                          <a:ln>
                            <a:solidFill>
                              <a:schemeClr val="bg1">
                                <a:alpha val="0"/>
                              </a:schemeClr>
                            </a:solidFill>
                          </a:ln>
                          <a:solidFill>
                            <a:srgbClr val="595959">
                              <a:alpha val="99000"/>
                            </a:srgbClr>
                          </a:solidFill>
                        </a:rPr>
                        <a:t>Jared</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Carlson</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jaredc@contoso.com</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3kb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3MB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r>
              <a:tr h="502920">
                <a:tc>
                  <a:txBody>
                    <a:bodyPr/>
                    <a:lstStyle/>
                    <a:p>
                      <a:pPr algn="l"/>
                      <a:r>
                        <a:rPr lang="en-US" sz="2000" dirty="0" smtClean="0">
                          <a:ln>
                            <a:solidFill>
                              <a:schemeClr val="bg1">
                                <a:alpha val="0"/>
                              </a:schemeClr>
                            </a:solidFill>
                          </a:ln>
                          <a:solidFill>
                            <a:srgbClr val="595959">
                              <a:alpha val="99000"/>
                            </a:srgbClr>
                          </a:solidFill>
                        </a:rPr>
                        <a:t>Sue</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Charles</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suec@contoso.com</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3kb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3MB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r>
              <a:tr h="502920">
                <a:tc>
                  <a:txBody>
                    <a:bodyPr/>
                    <a:lstStyle/>
                    <a:p>
                      <a:pPr algn="l"/>
                      <a:r>
                        <a:rPr lang="en-US" sz="2000" dirty="0" smtClean="0">
                          <a:ln>
                            <a:solidFill>
                              <a:schemeClr val="bg1">
                                <a:alpha val="0"/>
                              </a:schemeClr>
                            </a:solidFill>
                          </a:ln>
                          <a:solidFill>
                            <a:srgbClr val="595959">
                              <a:alpha val="99000"/>
                            </a:srgbClr>
                          </a:solidFill>
                        </a:rPr>
                        <a:t>Simon</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Mitchel</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simonm@contoso.com</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3kb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3MB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r>
              <a:tr h="502920">
                <a:tc>
                  <a:txBody>
                    <a:bodyPr/>
                    <a:lstStyle/>
                    <a:p>
                      <a:pPr algn="l"/>
                      <a:r>
                        <a:rPr lang="en-US" sz="2000" dirty="0" smtClean="0">
                          <a:ln>
                            <a:solidFill>
                              <a:schemeClr val="bg1">
                                <a:alpha val="0"/>
                              </a:schemeClr>
                            </a:solidFill>
                          </a:ln>
                          <a:solidFill>
                            <a:srgbClr val="595959">
                              <a:alpha val="99000"/>
                            </a:srgbClr>
                          </a:solidFill>
                        </a:rPr>
                        <a:t>Richard</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err="1" smtClean="0">
                          <a:ln>
                            <a:solidFill>
                              <a:schemeClr val="bg1">
                                <a:alpha val="0"/>
                              </a:schemeClr>
                            </a:solidFill>
                          </a:ln>
                          <a:solidFill>
                            <a:srgbClr val="595959">
                              <a:alpha val="99000"/>
                            </a:srgbClr>
                          </a:solidFill>
                        </a:rPr>
                        <a:t>Zeng</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000" dirty="0" smtClean="0">
                          <a:ln>
                            <a:solidFill>
                              <a:schemeClr val="bg1">
                                <a:alpha val="0"/>
                              </a:schemeClr>
                            </a:solidFill>
                          </a:ln>
                          <a:solidFill>
                            <a:srgbClr val="595959">
                              <a:alpha val="99000"/>
                            </a:srgbClr>
                          </a:solidFill>
                        </a:rPr>
                        <a:t>richardz@contoso.com</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3kb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dirty="0" smtClean="0">
                          <a:ln>
                            <a:solidFill>
                              <a:schemeClr val="bg1">
                                <a:alpha val="0"/>
                              </a:schemeClr>
                            </a:solidFill>
                          </a:ln>
                          <a:solidFill>
                            <a:srgbClr val="595959">
                              <a:alpha val="99000"/>
                            </a:srgbClr>
                          </a:solidFill>
                        </a:rPr>
                        <a:t>3MB</a:t>
                      </a:r>
                      <a:endParaRPr lang="en-US" sz="2000" dirty="0">
                        <a:ln>
                          <a:solidFill>
                            <a:schemeClr val="bg1">
                              <a:alpha val="0"/>
                            </a:schemeClr>
                          </a:solidFill>
                        </a:ln>
                        <a:solidFill>
                          <a:srgbClr val="595959">
                            <a:alpha val="99000"/>
                          </a:srgbClr>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r>
            </a:tbl>
          </a:graphicData>
        </a:graphic>
      </p:graphicFrame>
      <p:sp>
        <p:nvSpPr>
          <p:cNvPr id="4" name="Title 3"/>
          <p:cNvSpPr>
            <a:spLocks noGrp="1"/>
          </p:cNvSpPr>
          <p:nvPr>
            <p:ph type="title"/>
            <p:custDataLst>
              <p:tags r:id="rId4"/>
            </p:custDataLst>
          </p:nvPr>
        </p:nvSpPr>
        <p:spPr/>
        <p:txBody>
          <a:bodyPr/>
          <a:lstStyle/>
          <a:p>
            <a:r>
              <a:rPr lang="en-US" dirty="0"/>
              <a:t>Vertical Partitioning</a:t>
            </a:r>
          </a:p>
        </p:txBody>
      </p:sp>
      <p:cxnSp>
        <p:nvCxnSpPr>
          <p:cNvPr id="26" name="Straight Arrow Connector 25"/>
          <p:cNvCxnSpPr>
            <a:endCxn id="59" idx="0"/>
          </p:cNvCxnSpPr>
          <p:nvPr>
            <p:custDataLst>
              <p:tags r:id="rId5"/>
            </p:custDataLst>
          </p:nvPr>
        </p:nvCxnSpPr>
        <p:spPr>
          <a:xfrm flipH="1">
            <a:off x="4108132" y="4435473"/>
            <a:ext cx="0" cy="356616"/>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27" name="Rounded Rectangle 26"/>
          <p:cNvSpPr/>
          <p:nvPr>
            <p:custDataLst>
              <p:tags r:id="rId6"/>
            </p:custDataLst>
          </p:nvPr>
        </p:nvSpPr>
        <p:spPr bwMode="auto">
          <a:xfrm>
            <a:off x="528098" y="1909128"/>
            <a:ext cx="7223760" cy="2523744"/>
          </a:xfrm>
          <a:prstGeom prst="roundRect">
            <a:avLst>
              <a:gd name="adj" fmla="val 4185"/>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Rounded Rectangle 31"/>
          <p:cNvSpPr/>
          <p:nvPr>
            <p:custDataLst>
              <p:tags r:id="rId7"/>
            </p:custDataLst>
          </p:nvPr>
        </p:nvSpPr>
        <p:spPr bwMode="auto">
          <a:xfrm>
            <a:off x="7931101" y="1909127"/>
            <a:ext cx="1737360" cy="2523744"/>
          </a:xfrm>
          <a:prstGeom prst="roundRect">
            <a:avLst>
              <a:gd name="adj" fmla="val 5270"/>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33" name="Straight Arrow Connector 32"/>
          <p:cNvCxnSpPr>
            <a:stCxn id="36" idx="2"/>
          </p:cNvCxnSpPr>
          <p:nvPr>
            <p:custDataLst>
              <p:tags r:id="rId8"/>
            </p:custDataLst>
          </p:nvPr>
        </p:nvCxnSpPr>
        <p:spPr>
          <a:xfrm>
            <a:off x="10736381" y="4432871"/>
            <a:ext cx="0" cy="356616"/>
          </a:xfrm>
          <a:prstGeom prst="straightConnector1">
            <a:avLst/>
          </a:prstGeom>
          <a:ln w="25400">
            <a:solidFill>
              <a:schemeClr val="accent5"/>
            </a:solidFill>
            <a:tailEnd type="stealth" w="lg" len="lg"/>
          </a:ln>
        </p:spPr>
        <p:style>
          <a:lnRef idx="1">
            <a:schemeClr val="accent1"/>
          </a:lnRef>
          <a:fillRef idx="0">
            <a:schemeClr val="accent1"/>
          </a:fillRef>
          <a:effectRef idx="0">
            <a:schemeClr val="accent1"/>
          </a:effectRef>
          <a:fontRef idx="minor">
            <a:schemeClr val="tx1"/>
          </a:fontRef>
        </p:style>
      </p:cxnSp>
      <p:sp>
        <p:nvSpPr>
          <p:cNvPr id="36" name="Rounded Rectangle 35"/>
          <p:cNvSpPr/>
          <p:nvPr>
            <p:custDataLst>
              <p:tags r:id="rId9"/>
            </p:custDataLst>
          </p:nvPr>
        </p:nvSpPr>
        <p:spPr bwMode="auto">
          <a:xfrm>
            <a:off x="9867701" y="1909127"/>
            <a:ext cx="1737360" cy="2523744"/>
          </a:xfrm>
          <a:prstGeom prst="roundRect">
            <a:avLst>
              <a:gd name="adj" fmla="val 5270"/>
            </a:avLst>
          </a:prstGeom>
          <a:noFill/>
          <a:ln w="2540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37" name="Straight Arrow Connector 36"/>
          <p:cNvCxnSpPr/>
          <p:nvPr>
            <p:custDataLst>
              <p:tags r:id="rId10"/>
            </p:custDataLst>
          </p:nvPr>
        </p:nvCxnSpPr>
        <p:spPr>
          <a:xfrm>
            <a:off x="8790795" y="4435473"/>
            <a:ext cx="0" cy="356616"/>
          </a:xfrm>
          <a:prstGeom prst="straightConnector1">
            <a:avLst/>
          </a:prstGeom>
          <a:ln w="25400">
            <a:solidFill>
              <a:schemeClr val="accent3"/>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66901" y="5932687"/>
            <a:ext cx="1168397" cy="276999"/>
          </a:xfrm>
          <a:prstGeom prst="rect">
            <a:avLst/>
          </a:prstGeom>
          <a:noFill/>
        </p:spPr>
        <p:txBody>
          <a:bodyPr wrap="none" lIns="0" tIns="0" rIns="0" bIns="0" rtlCol="0">
            <a:spAutoFit/>
          </a:bodyPr>
          <a:lstStyle/>
          <a:p>
            <a:pPr>
              <a:lnSpc>
                <a:spcPct val="90000"/>
              </a:lnSpc>
              <a:spcBef>
                <a:spcPct val="20000"/>
              </a:spcBef>
              <a:buSzPct val="80000"/>
            </a:pPr>
            <a:r>
              <a:rPr lang="en-US" sz="2000" dirty="0">
                <a:ln>
                  <a:solidFill>
                    <a:schemeClr val="bg1">
                      <a:alpha val="0"/>
                    </a:schemeClr>
                  </a:solidFill>
                </a:ln>
                <a:solidFill>
                  <a:srgbClr val="595959">
                    <a:alpha val="99000"/>
                  </a:srgbClr>
                </a:solidFill>
              </a:rPr>
              <a:t>SQL Azure</a:t>
            </a:r>
          </a:p>
        </p:txBody>
      </p:sp>
      <p:sp>
        <p:nvSpPr>
          <p:cNvPr id="98" name="TextBox 97"/>
          <p:cNvSpPr txBox="1"/>
          <p:nvPr/>
        </p:nvSpPr>
        <p:spPr>
          <a:xfrm>
            <a:off x="8445447" y="5932687"/>
            <a:ext cx="694164"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ln>
                  <a:solidFill>
                    <a:schemeClr val="bg1">
                      <a:alpha val="0"/>
                    </a:schemeClr>
                  </a:solidFill>
                </a:ln>
                <a:solidFill>
                  <a:srgbClr val="595959">
                    <a:alpha val="99000"/>
                  </a:srgbClr>
                </a:solidFill>
              </a:rPr>
              <a:t>Tables</a:t>
            </a:r>
            <a:endParaRPr lang="en-US" sz="2000" dirty="0">
              <a:ln>
                <a:solidFill>
                  <a:schemeClr val="bg1">
                    <a:alpha val="0"/>
                  </a:schemeClr>
                </a:solidFill>
              </a:ln>
              <a:solidFill>
                <a:srgbClr val="595959">
                  <a:alpha val="99000"/>
                </a:srgbClr>
              </a:solidFill>
            </a:endParaRPr>
          </a:p>
        </p:txBody>
      </p:sp>
      <p:sp>
        <p:nvSpPr>
          <p:cNvPr id="99" name="TextBox 98"/>
          <p:cNvSpPr txBox="1"/>
          <p:nvPr/>
        </p:nvSpPr>
        <p:spPr>
          <a:xfrm>
            <a:off x="10381298" y="5932687"/>
            <a:ext cx="736612"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ln>
                  <a:solidFill>
                    <a:schemeClr val="bg1">
                      <a:alpha val="0"/>
                    </a:schemeClr>
                  </a:solidFill>
                </a:ln>
                <a:solidFill>
                  <a:srgbClr val="595959">
                    <a:alpha val="99000"/>
                  </a:srgbClr>
                </a:solidFill>
              </a:rPr>
              <a:t>BLOBS</a:t>
            </a:r>
            <a:endParaRPr lang="en-US" sz="2000" dirty="0">
              <a:ln>
                <a:solidFill>
                  <a:schemeClr val="bg1">
                    <a:alpha val="0"/>
                  </a:schemeClr>
                </a:solidFill>
              </a:ln>
              <a:solidFill>
                <a:srgbClr val="595959">
                  <a:alpha val="99000"/>
                </a:srgbClr>
              </a:solidFill>
            </a:endParaRPr>
          </a:p>
        </p:txBody>
      </p:sp>
      <p:grpSp>
        <p:nvGrpSpPr>
          <p:cNvPr id="30" name="Group 29"/>
          <p:cNvGrpSpPr/>
          <p:nvPr>
            <p:custDataLst>
              <p:tags r:id="rId11"/>
            </p:custDataLst>
          </p:nvPr>
        </p:nvGrpSpPr>
        <p:grpSpPr>
          <a:xfrm>
            <a:off x="3300520" y="4792089"/>
            <a:ext cx="1264013" cy="1205230"/>
            <a:chOff x="2402524" y="5133975"/>
            <a:chExt cx="1264013" cy="1205230"/>
          </a:xfrm>
        </p:grpSpPr>
        <p:pic>
          <p:nvPicPr>
            <p:cNvPr id="31" name="Picture 2" descr="\\MAGNUM\Projects\Microsoft\Cloud Power FY12\Design\Icons\PNGs\Server_2.png"/>
            <p:cNvPicPr>
              <a:picLocks noChangeAspect="1" noChangeArrowheads="1"/>
            </p:cNvPicPr>
            <p:nvPr>
              <p:custDataLst>
                <p:tags r:id="rId16"/>
              </p:custDataLst>
            </p:nvPr>
          </p:nvPicPr>
          <p:blipFill>
            <a:blip r:embed="rId21" cstate="print">
              <a:extLst>
                <a:ext uri="{BEBA8EAE-BF5A-486C-A8C5-ECC9F3942E4B}">
                  <a14:imgProps xmlns:a14="http://schemas.microsoft.com/office/drawing/2010/main">
                    <a14:imgLayer r:embed="rId22">
                      <a14:imgEffect>
                        <a14:colorTemperature colorTemp="4875"/>
                      </a14:imgEffect>
                      <a14:imgEffect>
                        <a14:saturation sat="90000"/>
                      </a14:imgEffect>
                    </a14:imgLayer>
                  </a14:imgProps>
                </a:ext>
              </a:extLst>
            </a:blip>
            <a:srcRect/>
            <a:stretch>
              <a:fillRect/>
            </a:stretch>
          </p:blipFill>
          <p:spPr bwMode="auto">
            <a:xfrm>
              <a:off x="2402524" y="5133975"/>
              <a:ext cx="1205230" cy="1205230"/>
            </a:xfrm>
            <a:prstGeom prst="rect">
              <a:avLst/>
            </a:prstGeom>
            <a:noFill/>
          </p:spPr>
        </p:pic>
        <p:grpSp>
          <p:nvGrpSpPr>
            <p:cNvPr id="35" name="Group 34"/>
            <p:cNvGrpSpPr>
              <a:grpSpLocks noChangeAspect="1"/>
            </p:cNvGrpSpPr>
            <p:nvPr/>
          </p:nvGrpSpPr>
          <p:grpSpPr>
            <a:xfrm>
              <a:off x="3238217" y="5656642"/>
              <a:ext cx="428320" cy="548640"/>
              <a:chOff x="395288" y="1184276"/>
              <a:chExt cx="1034860" cy="1325563"/>
            </a:xfrm>
            <a:solidFill>
              <a:schemeClr val="accent2"/>
            </a:solidFill>
          </p:grpSpPr>
          <p:sp>
            <p:nvSpPr>
              <p:cNvPr id="38" name="Oval 122"/>
              <p:cNvSpPr>
                <a:spLocks noChangeArrowheads="1"/>
              </p:cNvSpPr>
              <p:nvPr/>
            </p:nvSpPr>
            <p:spPr bwMode="auto">
              <a:xfrm>
                <a:off x="395288" y="1184276"/>
                <a:ext cx="985838" cy="187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3"/>
              <p:cNvSpPr>
                <a:spLocks noEditPoints="1"/>
              </p:cNvSpPr>
              <p:nvPr/>
            </p:nvSpPr>
            <p:spPr bwMode="auto">
              <a:xfrm>
                <a:off x="409385" y="1314450"/>
                <a:ext cx="1020763" cy="1195389"/>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0" name="Group 39"/>
          <p:cNvGrpSpPr/>
          <p:nvPr>
            <p:custDataLst>
              <p:tags r:id="rId12"/>
            </p:custDataLst>
          </p:nvPr>
        </p:nvGrpSpPr>
        <p:grpSpPr>
          <a:xfrm>
            <a:off x="7983576" y="4792089"/>
            <a:ext cx="1264013" cy="1205230"/>
            <a:chOff x="2402524" y="5133975"/>
            <a:chExt cx="1264013" cy="1205230"/>
          </a:xfrm>
        </p:grpSpPr>
        <p:pic>
          <p:nvPicPr>
            <p:cNvPr id="41" name="Picture 2" descr="\\MAGNUM\Projects\Microsoft\Cloud Power FY12\Design\Icons\PNGs\Server_2.png"/>
            <p:cNvPicPr>
              <a:picLocks noChangeAspect="1" noChangeArrowheads="1"/>
            </p:cNvPicPr>
            <p:nvPr>
              <p:custDataLst>
                <p:tags r:id="rId15"/>
              </p:custDataLst>
            </p:nvPr>
          </p:nvPicPr>
          <p:blipFill>
            <a:blip r:embed="rId21" cstate="print">
              <a:extLst>
                <a:ext uri="{BEBA8EAE-BF5A-486C-A8C5-ECC9F3942E4B}">
                  <a14:imgProps xmlns:a14="http://schemas.microsoft.com/office/drawing/2010/main">
                    <a14:imgLayer r:embed="rId22">
                      <a14:imgEffect>
                        <a14:colorTemperature colorTemp="4875"/>
                      </a14:imgEffect>
                      <a14:imgEffect>
                        <a14:saturation sat="90000"/>
                      </a14:imgEffect>
                    </a14:imgLayer>
                  </a14:imgProps>
                </a:ext>
              </a:extLst>
            </a:blip>
            <a:srcRect/>
            <a:stretch>
              <a:fillRect/>
            </a:stretch>
          </p:blipFill>
          <p:spPr bwMode="auto">
            <a:xfrm>
              <a:off x="2402524" y="5133975"/>
              <a:ext cx="1205230" cy="1205230"/>
            </a:xfrm>
            <a:prstGeom prst="rect">
              <a:avLst/>
            </a:prstGeom>
            <a:noFill/>
          </p:spPr>
        </p:pic>
        <p:grpSp>
          <p:nvGrpSpPr>
            <p:cNvPr id="42" name="Group 41"/>
            <p:cNvGrpSpPr>
              <a:grpSpLocks noChangeAspect="1"/>
            </p:cNvGrpSpPr>
            <p:nvPr/>
          </p:nvGrpSpPr>
          <p:grpSpPr>
            <a:xfrm>
              <a:off x="3238217" y="5656642"/>
              <a:ext cx="428320" cy="548640"/>
              <a:chOff x="395288" y="1184276"/>
              <a:chExt cx="1034860" cy="1325563"/>
            </a:xfrm>
            <a:solidFill>
              <a:schemeClr val="accent2"/>
            </a:solidFill>
          </p:grpSpPr>
          <p:sp>
            <p:nvSpPr>
              <p:cNvPr id="43" name="Oval 122"/>
              <p:cNvSpPr>
                <a:spLocks noChangeArrowheads="1"/>
              </p:cNvSpPr>
              <p:nvPr/>
            </p:nvSpPr>
            <p:spPr bwMode="auto">
              <a:xfrm>
                <a:off x="395288" y="1184276"/>
                <a:ext cx="985838" cy="187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23"/>
              <p:cNvSpPr>
                <a:spLocks noEditPoints="1"/>
              </p:cNvSpPr>
              <p:nvPr/>
            </p:nvSpPr>
            <p:spPr bwMode="auto">
              <a:xfrm>
                <a:off x="409385" y="1314450"/>
                <a:ext cx="1020763" cy="1195389"/>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5" name="Group 44"/>
          <p:cNvGrpSpPr/>
          <p:nvPr>
            <p:custDataLst>
              <p:tags r:id="rId13"/>
            </p:custDataLst>
          </p:nvPr>
        </p:nvGrpSpPr>
        <p:grpSpPr>
          <a:xfrm>
            <a:off x="9893827" y="4792089"/>
            <a:ext cx="1264013" cy="1205230"/>
            <a:chOff x="2402524" y="5133975"/>
            <a:chExt cx="1264013" cy="1205230"/>
          </a:xfrm>
        </p:grpSpPr>
        <p:pic>
          <p:nvPicPr>
            <p:cNvPr id="46" name="Picture 2" descr="\\MAGNUM\Projects\Microsoft\Cloud Power FY12\Design\Icons\PNGs\Server_2.png"/>
            <p:cNvPicPr>
              <a:picLocks noChangeAspect="1" noChangeArrowheads="1"/>
            </p:cNvPicPr>
            <p:nvPr>
              <p:custDataLst>
                <p:tags r:id="rId14"/>
              </p:custDataLst>
            </p:nvPr>
          </p:nvPicPr>
          <p:blipFill>
            <a:blip r:embed="rId21" cstate="print">
              <a:extLst>
                <a:ext uri="{BEBA8EAE-BF5A-486C-A8C5-ECC9F3942E4B}">
                  <a14:imgProps xmlns:a14="http://schemas.microsoft.com/office/drawing/2010/main">
                    <a14:imgLayer r:embed="rId22">
                      <a14:imgEffect>
                        <a14:colorTemperature colorTemp="4875"/>
                      </a14:imgEffect>
                      <a14:imgEffect>
                        <a14:saturation sat="90000"/>
                      </a14:imgEffect>
                    </a14:imgLayer>
                  </a14:imgProps>
                </a:ext>
              </a:extLst>
            </a:blip>
            <a:srcRect/>
            <a:stretch>
              <a:fillRect/>
            </a:stretch>
          </p:blipFill>
          <p:spPr bwMode="auto">
            <a:xfrm>
              <a:off x="2402524" y="5133975"/>
              <a:ext cx="1205230" cy="1205230"/>
            </a:xfrm>
            <a:prstGeom prst="rect">
              <a:avLst/>
            </a:prstGeom>
            <a:noFill/>
          </p:spPr>
        </p:pic>
        <p:grpSp>
          <p:nvGrpSpPr>
            <p:cNvPr id="47" name="Group 46"/>
            <p:cNvGrpSpPr>
              <a:grpSpLocks noChangeAspect="1"/>
            </p:cNvGrpSpPr>
            <p:nvPr/>
          </p:nvGrpSpPr>
          <p:grpSpPr>
            <a:xfrm>
              <a:off x="3238217" y="5656642"/>
              <a:ext cx="428320" cy="548640"/>
              <a:chOff x="395288" y="1184276"/>
              <a:chExt cx="1034860" cy="1325563"/>
            </a:xfrm>
            <a:solidFill>
              <a:schemeClr val="accent2"/>
            </a:solidFill>
          </p:grpSpPr>
          <p:sp>
            <p:nvSpPr>
              <p:cNvPr id="48" name="Oval 122"/>
              <p:cNvSpPr>
                <a:spLocks noChangeArrowheads="1"/>
              </p:cNvSpPr>
              <p:nvPr/>
            </p:nvSpPr>
            <p:spPr bwMode="auto">
              <a:xfrm>
                <a:off x="395288" y="1184276"/>
                <a:ext cx="985838" cy="187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23"/>
              <p:cNvSpPr>
                <a:spLocks noEditPoints="1"/>
              </p:cNvSpPr>
              <p:nvPr/>
            </p:nvSpPr>
            <p:spPr bwMode="auto">
              <a:xfrm>
                <a:off x="409385" y="1314450"/>
                <a:ext cx="1020763" cy="1195389"/>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34165478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9256" y="1463675"/>
            <a:ext cx="11158538" cy="45995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827957" y="1695449"/>
            <a:ext cx="2468880" cy="41044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949084" y="1821893"/>
            <a:ext cx="2081499" cy="1772793"/>
          </a:xfrm>
          <a:prstGeom prst="rect">
            <a:avLst/>
          </a:prstGeom>
          <a:noFill/>
        </p:spPr>
        <p:txBody>
          <a:bodyPr wrap="square" lIns="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Spread Data Across Dis-Similar Nodes</a:t>
            </a:r>
          </a:p>
        </p:txBody>
      </p:sp>
      <p:sp>
        <p:nvSpPr>
          <p:cNvPr id="7" name="Rectangle 6"/>
          <p:cNvSpPr/>
          <p:nvPr/>
        </p:nvSpPr>
        <p:spPr bwMode="auto">
          <a:xfrm>
            <a:off x="3512885" y="1695450"/>
            <a:ext cx="2468880" cy="41044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6197813" y="1695449"/>
            <a:ext cx="2468880" cy="41044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TextBox 10"/>
          <p:cNvSpPr txBox="1"/>
          <p:nvPr/>
        </p:nvSpPr>
        <p:spPr>
          <a:xfrm>
            <a:off x="3632604" y="1821893"/>
            <a:ext cx="2193430" cy="3102388"/>
          </a:xfrm>
          <a:prstGeom prst="rect">
            <a:avLst/>
          </a:prstGeom>
          <a:noFill/>
        </p:spPr>
        <p:txBody>
          <a:bodyPr wrap="square" lIns="0" tIns="0" rIns="0" bIns="0" rtlCol="0">
            <a:spAutoFit/>
          </a:bodyPr>
          <a:lstStyle>
            <a:defPPr>
              <a:defRPr lang="en-US"/>
            </a:defPPr>
            <a:lvl1pPr>
              <a:lnSpc>
                <a:spcPct val="90000"/>
              </a:lnSpc>
              <a:spcBef>
                <a:spcPct val="20000"/>
              </a:spcBef>
              <a:buSzPct val="80000"/>
              <a:defRPr sz="3200">
                <a:solidFill>
                  <a:schemeClr val="bg1">
                    <a:alpha val="99000"/>
                  </a:schemeClr>
                </a:solidFill>
                <a:latin typeface="Segoe UI Light" pitchFamily="34" charset="0"/>
              </a:defRPr>
            </a:lvl1pPr>
          </a:lstStyle>
          <a:p>
            <a:r>
              <a:rPr lang="en-US" dirty="0"/>
              <a:t>Place frequently queried data in more ‘expensive’ indexed storage</a:t>
            </a:r>
          </a:p>
        </p:txBody>
      </p:sp>
      <p:sp>
        <p:nvSpPr>
          <p:cNvPr id="12" name="Rectangle 11"/>
          <p:cNvSpPr/>
          <p:nvPr/>
        </p:nvSpPr>
        <p:spPr bwMode="auto">
          <a:xfrm>
            <a:off x="8882742" y="1695450"/>
            <a:ext cx="2468880" cy="410445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TextBox 12"/>
          <p:cNvSpPr txBox="1"/>
          <p:nvPr/>
        </p:nvSpPr>
        <p:spPr>
          <a:xfrm>
            <a:off x="6335538" y="1821893"/>
            <a:ext cx="2193430" cy="2215991"/>
          </a:xfrm>
          <a:prstGeom prst="rect">
            <a:avLst/>
          </a:prstGeom>
          <a:noFill/>
        </p:spPr>
        <p:txBody>
          <a:bodyPr wrap="square" lIns="0" tIns="0" rIns="0" bIns="0" rtlCol="0">
            <a:spAutoFit/>
          </a:bodyPr>
          <a:lstStyle>
            <a:defPPr>
              <a:defRPr lang="en-US"/>
            </a:defPPr>
            <a:lvl1pPr>
              <a:lnSpc>
                <a:spcPct val="90000"/>
              </a:lnSpc>
              <a:spcBef>
                <a:spcPct val="20000"/>
              </a:spcBef>
              <a:buSzPct val="80000"/>
              <a:defRPr sz="3200">
                <a:solidFill>
                  <a:schemeClr val="bg1">
                    <a:alpha val="99000"/>
                  </a:schemeClr>
                </a:solidFill>
                <a:latin typeface="Segoe UI Light" pitchFamily="34" charset="0"/>
              </a:defRPr>
            </a:lvl1pPr>
          </a:lstStyle>
          <a:p>
            <a:r>
              <a:rPr lang="en-US" dirty="0"/>
              <a:t>Place large data in ‘cheap’ binary storage</a:t>
            </a:r>
          </a:p>
        </p:txBody>
      </p:sp>
      <p:sp>
        <p:nvSpPr>
          <p:cNvPr id="14" name="TextBox 13"/>
          <p:cNvSpPr txBox="1"/>
          <p:nvPr/>
        </p:nvSpPr>
        <p:spPr>
          <a:xfrm>
            <a:off x="9020467" y="1821892"/>
            <a:ext cx="2130133" cy="1772793"/>
          </a:xfrm>
          <a:prstGeom prst="rect">
            <a:avLst/>
          </a:prstGeom>
          <a:noFill/>
        </p:spPr>
        <p:txBody>
          <a:bodyPr wrap="square" lIns="0" tIns="0" rIns="0" bIns="0" rtlCol="0">
            <a:spAutoFit/>
          </a:bodyPr>
          <a:lstStyle>
            <a:defPPr>
              <a:defRPr lang="en-US"/>
            </a:defPPr>
            <a:lvl1pPr>
              <a:lnSpc>
                <a:spcPct val="90000"/>
              </a:lnSpc>
              <a:spcBef>
                <a:spcPct val="20000"/>
              </a:spcBef>
              <a:buSzPct val="80000"/>
              <a:defRPr sz="3200">
                <a:solidFill>
                  <a:schemeClr val="bg1">
                    <a:alpha val="99000"/>
                  </a:schemeClr>
                </a:solidFill>
                <a:latin typeface="Segoe UI Light" pitchFamily="34" charset="0"/>
              </a:defRPr>
            </a:lvl1pPr>
          </a:lstStyle>
          <a:p>
            <a:r>
              <a:rPr lang="en-US" dirty="0"/>
              <a:t>Retrieving </a:t>
            </a:r>
            <a:br>
              <a:rPr lang="en-US" dirty="0"/>
            </a:br>
            <a:r>
              <a:rPr lang="en-US" dirty="0"/>
              <a:t>a whole row requires </a:t>
            </a:r>
            <a:br>
              <a:rPr lang="en-US" dirty="0"/>
            </a:br>
            <a:r>
              <a:rPr lang="en-US" dirty="0"/>
              <a:t>&gt;1 query</a:t>
            </a:r>
          </a:p>
        </p:txBody>
      </p:sp>
      <p:sp>
        <p:nvSpPr>
          <p:cNvPr id="8" name="Title 7"/>
          <p:cNvSpPr>
            <a:spLocks noGrp="1"/>
          </p:cNvSpPr>
          <p:nvPr>
            <p:ph type="title"/>
          </p:nvPr>
        </p:nvSpPr>
        <p:spPr/>
        <p:txBody>
          <a:bodyPr/>
          <a:lstStyle/>
          <a:p>
            <a:r>
              <a:rPr lang="en-US" smtClean="0"/>
              <a:t>Vertical Partitioning</a:t>
            </a:r>
            <a:endParaRPr lang="en-US" dirty="0"/>
          </a:p>
        </p:txBody>
      </p:sp>
    </p:spTree>
    <p:extLst>
      <p:ext uri="{BB962C8B-B14F-4D97-AF65-F5344CB8AC3E}">
        <p14:creationId xmlns:p14="http://schemas.microsoft.com/office/powerpoint/2010/main" val="4122137633"/>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3"/>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pH6jP0ENyEW67tmNPtRNi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7WF.juNDfEOVYXVP9CrkA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5ItgxnIv0Uuu4HF1nbGpY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tF3bulcnhUKcVM.ygcyKp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8KdpPsYv_kKGB.OD._zUx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aeMUEtM28UuX_FIUyjZF9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R_HK424eyka0pMMp66F0I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8kdmw9MgI0CMz_07EPklp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J0Wcrt79PkqntrGyq_Yj3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2PAsDRzc7kWCWoOolsE0o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hdWbCGe4QEOJmtHNCyJ.nA"/>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5rBLJ0DEF0u3vy2Ql9n5p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VbyoPpFG6UW2QcEOqJoCB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OghbMxXTqUaGPQFqySW_a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IdohWjWpkqPFEjwuqYtE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PMG1hyiPE0i1JHnpjdMrl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RczX7FTsBUqDFn9e6_tIhA"/>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wNMWzgdIC022Uyal0Wg1B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Vfxnpbd0D0GajDrWL.6fv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TqT32nMt5EWUx7DuLuT.o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eRMGQHUV06yYlo2hnitx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v8uGb.67wkqsVspt8ktCw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wPtNNH.DIUyrifH7HMw3d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K7fhpMw93ECNY_XNRiVcN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rQ5CDMcHpUWqON3nvRS7e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Ho0geO8_WUuk.mKI14gh1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VbyoPpFG6UW2QcEOqJoCB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OghbMxXTqUaGPQFqySW_a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PMG1hyiPE0i1JHnpjdMrl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PMG1hyiPE0i1JHnpjdMrl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VbyoPpFG6UW2QcEOqJoCB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K76GJhRQkmIDSE98I5VMg"/>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VbyoPpFG6UW2QcEOqJoCB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VbyoPpFG6UW2QcEOqJoCB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OghbMxXTqUaGPQFqySW_a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PMG1hyiPE0i1JHnpjdMrl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PMG1hyiPE0i1JHnpjdMrlw"/>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VbyoPpFG6UW2QcEOqJoCB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VbyoPpFG6UW2QcEOqJoCB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PMG1hyiPE0i1JHnpjdMrl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PMG1hyiPE0i1JHnpjdMrl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dgRQrvntDEeOVhoz46iAa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gAJyrAgYikusnsLEVIG_.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qNxtjpfTakqpNznatFjiJ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02fv7xqkjk6UE7c2c8O5M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Qj7PkYynokOlj3EwNmLG6w"/>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rEHPzGxSbUuWnthRm6t6a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tdjJIby.aEGh0huaL4xkB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O65vv23OFky1ke2NMYMG8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wq8pYRE6G0GDHXzs4LWQ8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wq8pYRE6G0GDHXzs4LWQ8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O65vv23OFky1ke2NMYMG8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1aTNZNzBgECRJScT2bbHXw"/>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wq8pYRE6G0GDHXzs4LWQ8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vJGL5.PU0CAGJUCmuC66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aywljzPzxEmEd1DnozYn_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FF1S_IZZaE2sBL3DLEgtJ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iXUO7PxyQkWA3NX0h57FC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QLUMqcKGgkqxpKWsSM.iZ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QLUMqcKGgkqxpKWsSM.iZ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QLUMqcKGgkqxpKWsSM.iZ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QLUMqcKGgkqxpKWsSM.iZ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iXOKWFb.GEGj8sadGojYw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i4OYTyGp0EuE5g_TQ9urr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iXUO7PxyQkWA3NX0h57FC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NeRMGQHUV06yYlo2hnitx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gRQrvntDEeOVhoz46iAa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1aTNZNzBgECRJScT2bbHX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gRQrvntDEeOVhoz46iAa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1aTNZNzBgECRJScT2bbHX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n0oWywvzkUOhL578ELNYS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n0oWywvzkUOhL578ELNYS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n0oWywvzkUOhL578ELNYS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QLUMqcKGgkqxpKWsSM.iZ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QLUMqcKGgkqxpKWsSM.iZ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QLUMqcKGgkqxpKWsSM.iZ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4OYTyGp0EuE5g_TQ9urr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XOKWFb.GEGj8sadGojYw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n0oWywvzkUOhL578ELNYS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H6jP0ENyEW67tmNPtRNi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5ItgxnIv0Uuu4HF1nbGpY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dWbCGe4QEOJmtHNCyJ.n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NeRMGQHUV06yYlo2hnitx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aywljzPzxEmEd1DnozYn_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cK76GJhRQkmIDSE98I5VM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dgRQrvntDEeOVhoz46iAa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iXUO7PxyQkWA3NX0h57FC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1aTNZNzBgECRJScT2bbHX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dgRQrvntDEeOVhoz46iAa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1aTNZNzBgECRJScT2bbHX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QLUMqcKGgkqxpKWsSM.iZ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QLUMqcKGgkqxpKWsSM.iZ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QLUMqcKGgkqxpKWsSM.iZ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QLUMqcKGgkqxpKWsSM.iZ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7WF.juNDfEOVYXVP9CrkA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Dp0TxRTIpUKdDn2LYNOK7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bbgfSZ4sUat2lXDoedOb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AF9GffcYQUKbk46JqNdj_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yXnGlRB2kKk2dKNC1iqW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CDwJ.apBREmeo.Vrxn.dt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4OYTyGp0EuE5g_TQ9urr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7WF.juNDfEOVYXVP9CrkA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7WF.juNDfEOVYXVP9CrkA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7WF.juNDfEOVYXVP9CrkA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7WF.juNDfEOVYXVP9CrkA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XOKWFb.GEGj8sadGojYw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7WF.juNDfEOVYXVP9CrkA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7WF.juNDfEOVYXVP9CrkA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7WF.juNDfEOVYXVP9CrkA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iXOKWFb.GEGj8sadGojYw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iXUO7PxyQkWA3NX0h57FC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n0oWywvzkUOhL578ELNYS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0oWywvzkUOhL578ELNYS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pH6jP0ENyEW67tmNPtRNi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5ItgxnIv0Uuu4HF1nbGpY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NeRMGQHUV06yYlo2hnitx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dgRQrvntDEeOVhoz46iAa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1aTNZNzBgECRJScT2bbHX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dgRQrvntDEeOVhoz46iAa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1aTNZNzBgECRJScT2bbHX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QLUMqcKGgkqxpKWsSM.iZ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QLUMqcKGgkqxpKWsSM.iZ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QLUMqcKGgkqxpKWsSM.iZ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ts val="200"/>
          </a:spcBef>
          <a:spcAft>
            <a:spcPct val="0"/>
          </a:spcAft>
          <a:defRPr sz="2800" dirty="0" smtClean="0">
            <a:ln>
              <a:solidFill>
                <a:schemeClr val="bg1">
                  <a:alpha val="0"/>
                </a:schemeClr>
              </a:solidFill>
            </a:ln>
            <a:solidFill>
              <a:schemeClr val="bg1"/>
            </a:soli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863</TotalTime>
  <Words>3446</Words>
  <Application>Microsoft Office PowerPoint</Application>
  <PresentationFormat>Custom</PresentationFormat>
  <Paragraphs>908</Paragraphs>
  <Slides>41</Slides>
  <Notes>40</Notes>
  <HiddenSlides>2</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50" baseType="lpstr">
      <vt:lpstr>Arial</vt:lpstr>
      <vt:lpstr>Segoe UI Light</vt:lpstr>
      <vt:lpstr>Segoe UI</vt:lpstr>
      <vt:lpstr>Consolas</vt:lpstr>
      <vt:lpstr>Trebuchet MS</vt:lpstr>
      <vt:lpstr>Segoe Light</vt:lpstr>
      <vt:lpstr>MS1444_Windows Azure Template 16x9_r08b</vt:lpstr>
      <vt:lpstr>White with Consolas font for code slides</vt:lpstr>
      <vt:lpstr>think-cell Slide</vt:lpstr>
      <vt:lpstr>Storage Strategies</vt:lpstr>
      <vt:lpstr>Presentation Summary</vt:lpstr>
      <vt:lpstr>Agenda</vt:lpstr>
      <vt:lpstr>Outline</vt:lpstr>
      <vt:lpstr>Why Partition</vt:lpstr>
      <vt:lpstr>Horizontal Partitioning</vt:lpstr>
      <vt:lpstr>Horizontal Partitioning (Sharding)</vt:lpstr>
      <vt:lpstr>Vertical Partitioning</vt:lpstr>
      <vt:lpstr>Vertical Partitioning</vt:lpstr>
      <vt:lpstr>Horizontal Partitioning</vt:lpstr>
      <vt:lpstr>PowerPoint Presentation</vt:lpstr>
      <vt:lpstr>Table Storage – Key Points</vt:lpstr>
      <vt:lpstr>Table Storage – Key Points</vt:lpstr>
      <vt:lpstr>Horizontal – SQL Azure</vt:lpstr>
      <vt:lpstr>SQL Azure – Key Points</vt:lpstr>
      <vt:lpstr>Choosing a Partition Key</vt:lpstr>
      <vt:lpstr>Using Modulo</vt:lpstr>
      <vt:lpstr>Distributions and Partitioning Approaches</vt:lpstr>
      <vt:lpstr>Using Hash Values</vt:lpstr>
      <vt:lpstr>Re-Distribution via a Hash</vt:lpstr>
      <vt:lpstr>Partition Stability Over Time</vt:lpstr>
      <vt:lpstr>Just In Time Partitioning</vt:lpstr>
      <vt:lpstr>PowerPoint Presentation</vt:lpstr>
      <vt:lpstr>Goals for Vertical Partitioning</vt:lpstr>
      <vt:lpstr>Vertical Partitioning</vt:lpstr>
      <vt:lpstr>Worked Example</vt:lpstr>
      <vt:lpstr>PowerPoint Presentation</vt:lpstr>
      <vt:lpstr>Tables != RDBMS</vt:lpstr>
      <vt:lpstr>E.g. Tweet Storage</vt:lpstr>
      <vt:lpstr>E.g. Tweet Storage</vt:lpstr>
      <vt:lpstr>E.g. Tweet Storage</vt:lpstr>
      <vt:lpstr>E.g. Tweet Storage</vt:lpstr>
      <vt:lpstr>Modeling In Tables</vt:lpstr>
      <vt:lpstr>PowerPoint Presentation</vt:lpstr>
      <vt:lpstr>Entity Shape Change</vt:lpstr>
      <vt:lpstr>Adding Additional Property</vt:lpstr>
      <vt:lpstr>Upgrade Client to v1.5</vt:lpstr>
      <vt:lpstr>Upgrade Client to v2</vt:lpstr>
      <vt:lpstr>Upgrade Entities to v2</vt:lpstr>
      <vt:lpstr>Summary</vt:lpstr>
      <vt:lpstr>PowerPoint Presentation</vt:lpstr>
    </vt:vector>
  </TitlesOfParts>
  <Manager>&lt;Content Manager Name Here&gt;</Manager>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CB-012</dc:creator>
  <dc:description>Template: Greg Flowers, Artitudes Design
Formatting:
Event Date:
Event Location:
Audience Type:</dc:description>
  <cp:lastModifiedBy>Wenwen</cp:lastModifiedBy>
  <cp:revision>104</cp:revision>
  <dcterms:created xsi:type="dcterms:W3CDTF">2011-12-07T03:47:39Z</dcterms:created>
  <dcterms:modified xsi:type="dcterms:W3CDTF">2011-12-10T21:14:03Z</dcterms:modified>
</cp:coreProperties>
</file>