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4"/>
    <p:sldMasterId id="2147483951" r:id="rId5"/>
  </p:sldMasterIdLst>
  <p:notesMasterIdLst>
    <p:notesMasterId r:id="rId25"/>
  </p:notesMasterIdLst>
  <p:handoutMasterIdLst>
    <p:handoutMasterId r:id="rId26"/>
  </p:handoutMasterIdLst>
  <p:sldIdLst>
    <p:sldId id="458" r:id="rId6"/>
    <p:sldId id="474" r:id="rId7"/>
    <p:sldId id="468" r:id="rId8"/>
    <p:sldId id="409" r:id="rId9"/>
    <p:sldId id="460" r:id="rId10"/>
    <p:sldId id="476" r:id="rId11"/>
    <p:sldId id="479" r:id="rId12"/>
    <p:sldId id="469" r:id="rId13"/>
    <p:sldId id="480" r:id="rId14"/>
    <p:sldId id="463" r:id="rId15"/>
    <p:sldId id="464" r:id="rId16"/>
    <p:sldId id="444" r:id="rId17"/>
    <p:sldId id="465" r:id="rId18"/>
    <p:sldId id="472" r:id="rId19"/>
    <p:sldId id="477" r:id="rId20"/>
    <p:sldId id="453" r:id="rId21"/>
    <p:sldId id="400" r:id="rId22"/>
    <p:sldId id="467" r:id="rId23"/>
    <p:sldId id="478" r:id="rId24"/>
  </p:sldIdLst>
  <p:sldSz cx="12188825" cy="6858000"/>
  <p:notesSz cx="6858000" cy="91440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423"/>
    <a:srgbClr val="457EC1"/>
    <a:srgbClr val="292929"/>
    <a:srgbClr val="65BC46"/>
    <a:srgbClr val="FFFFFF"/>
    <a:srgbClr val="F8F57B"/>
    <a:srgbClr val="000000"/>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4" autoAdjust="0"/>
    <p:restoredTop sz="76225" autoAdjust="0"/>
  </p:normalViewPr>
  <p:slideViewPr>
    <p:cSldViewPr snapToGrid="0" snapToObjects="1">
      <p:cViewPr varScale="1">
        <p:scale>
          <a:sx n="69" d="100"/>
          <a:sy n="69" d="100"/>
        </p:scale>
        <p:origin x="-1440" y="-102"/>
      </p:cViewPr>
      <p:guideLst>
        <p:guide orient="horz" pos="144"/>
        <p:guide orient="horz" pos="1200"/>
        <p:guide orient="horz" pos="2173"/>
        <p:guide orient="horz" pos="4176"/>
        <p:guide orient="horz" pos="1488"/>
        <p:guide orient="horz" pos="455"/>
        <p:guide pos="3840"/>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2904"/>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should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761260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2" y="6567339"/>
            <a:ext cx="1683473" cy="261611"/>
          </a:xfrm>
          <a:prstGeom prst="rect">
            <a:avLst/>
          </a:prstGeom>
        </p:spPr>
        <p:txBody>
          <a:bodyPr wrap="none" lIns="91436" tIns="45719" rIns="91436" bIns="45719">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dirty="0"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dirty="0"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dirty="0"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dirty="0"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dirty="0" smtClean="0"/>
              <a:t>Fifth level</a:t>
            </a:r>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5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slideLayout" Target="../slideLayouts/slideLayout2.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2234114"/>
            <a:ext cx="11409651" cy="1359196"/>
          </a:xfrm>
        </p:spPr>
        <p:txBody>
          <a:bodyPr/>
          <a:lstStyle/>
          <a:p>
            <a:r>
              <a:rPr lang="en-US" dirty="0" smtClean="0"/>
              <a:t>Building Apps with </a:t>
            </a:r>
            <a:r>
              <a:rPr lang="en-US" dirty="0" err="1" smtClean="0"/>
              <a:t>IaaS</a:t>
            </a:r>
            <a:r>
              <a:rPr lang="en-US" dirty="0" smtClean="0"/>
              <a:t> and </a:t>
            </a:r>
            <a:r>
              <a:rPr lang="en-US" dirty="0" err="1" smtClean="0"/>
              <a:t>PaaS</a:t>
            </a:r>
            <a:endParaRPr lang="en-US" dirty="0"/>
          </a:p>
        </p:txBody>
      </p:sp>
      <p:sp>
        <p:nvSpPr>
          <p:cNvPr id="2" name="Content Placeholder 1"/>
          <p:cNvSpPr>
            <a:spLocks noGrp="1"/>
          </p:cNvSpPr>
          <p:nvPr>
            <p:ph type="body" sz="quarter" idx="11"/>
          </p:nvPr>
        </p:nvSpPr>
        <p:spPr/>
        <p:txBody>
          <a:bodyPr/>
          <a:lstStyle/>
          <a:p>
            <a:r>
              <a:rPr lang="en-US" smtClean="0"/>
              <a:t>Name: </a:t>
            </a:r>
          </a:p>
          <a:p>
            <a:r>
              <a:rPr lang="en-US" smtClean="0"/>
              <a:t>Title:</a:t>
            </a:r>
            <a:endParaRPr lang="en-US" dirty="0"/>
          </a:p>
        </p:txBody>
      </p:sp>
    </p:spTree>
    <p:extLst>
      <p:ext uri="{BB962C8B-B14F-4D97-AF65-F5344CB8AC3E}">
        <p14:creationId xmlns:p14="http://schemas.microsoft.com/office/powerpoint/2010/main" val="277094138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7754474" y="4193557"/>
            <a:ext cx="3908394" cy="2262673"/>
            <a:chOff x="214313" y="2174875"/>
            <a:chExt cx="990600" cy="598488"/>
          </a:xfrm>
          <a:solidFill>
            <a:schemeClr val="accent2"/>
          </a:solidFill>
        </p:grpSpPr>
        <p:sp>
          <p:nvSpPr>
            <p:cNvPr id="15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7759731" y="1402115"/>
            <a:ext cx="3908394" cy="2262673"/>
            <a:chOff x="214313" y="2174875"/>
            <a:chExt cx="990600" cy="598488"/>
          </a:xfrm>
          <a:solidFill>
            <a:schemeClr val="accent2"/>
          </a:solidFill>
        </p:grpSpPr>
        <p:sp>
          <p:nvSpPr>
            <p:cNvPr id="15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58" name="TextBox 157"/>
          <p:cNvSpPr txBox="1"/>
          <p:nvPr/>
        </p:nvSpPr>
        <p:spPr>
          <a:xfrm>
            <a:off x="8724733"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159" name="TextBox 158"/>
          <p:cNvSpPr txBox="1"/>
          <p:nvPr/>
        </p:nvSpPr>
        <p:spPr>
          <a:xfrm>
            <a:off x="9422865"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160" name="TextBox 159"/>
          <p:cNvSpPr txBox="1"/>
          <p:nvPr/>
        </p:nvSpPr>
        <p:spPr>
          <a:xfrm>
            <a:off x="9380240"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162" name="TextBox 161"/>
          <p:cNvSpPr txBox="1"/>
          <p:nvPr/>
        </p:nvSpPr>
        <p:spPr>
          <a:xfrm>
            <a:off x="6225299"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163" name="Right Arrow 162"/>
          <p:cNvSpPr/>
          <p:nvPr/>
        </p:nvSpPr>
        <p:spPr bwMode="auto">
          <a:xfrm>
            <a:off x="7297123"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164" name="Oval 163"/>
          <p:cNvSpPr/>
          <p:nvPr/>
        </p:nvSpPr>
        <p:spPr bwMode="auto">
          <a:xfrm>
            <a:off x="7001711"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65" name="Group 164"/>
          <p:cNvGrpSpPr/>
          <p:nvPr/>
        </p:nvGrpSpPr>
        <p:grpSpPr bwMode="black">
          <a:xfrm>
            <a:off x="6155713" y="2279757"/>
            <a:ext cx="1475368" cy="1138910"/>
            <a:chOff x="7010400" y="2133600"/>
            <a:chExt cx="1379538" cy="1065213"/>
          </a:xfrm>
          <a:solidFill>
            <a:schemeClr val="tx2"/>
          </a:solidFill>
        </p:grpSpPr>
        <p:sp>
          <p:nvSpPr>
            <p:cNvPr id="16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5"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6"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7"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8"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9"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0"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1"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2"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3"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4"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5"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6"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7"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8"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9"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0"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1"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2"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3"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4"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5"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6"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7"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8"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9"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0"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1"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2"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3"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4"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5"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6"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7"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8"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9"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0"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1"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2"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13" name="Group 212"/>
          <p:cNvGrpSpPr/>
          <p:nvPr/>
        </p:nvGrpSpPr>
        <p:grpSpPr>
          <a:xfrm>
            <a:off x="8808793" y="2362926"/>
            <a:ext cx="1142894" cy="1224531"/>
            <a:chOff x="3815435" y="2014965"/>
            <a:chExt cx="1240945" cy="1329586"/>
          </a:xfrm>
        </p:grpSpPr>
        <p:grpSp>
          <p:nvGrpSpPr>
            <p:cNvPr id="214" name="Group 213"/>
            <p:cNvGrpSpPr/>
            <p:nvPr/>
          </p:nvGrpSpPr>
          <p:grpSpPr>
            <a:xfrm>
              <a:off x="3939389" y="2014965"/>
              <a:ext cx="993037" cy="1196638"/>
              <a:chOff x="6416842" y="3516010"/>
              <a:chExt cx="1304729" cy="1572236"/>
            </a:xfrm>
          </p:grpSpPr>
          <p:pic>
            <p:nvPicPr>
              <p:cNvPr id="216" name="Picture 6" descr="\\magnum\Projects\Microsoft\Cloud Power FY12\Design\Icons\PNGs\Server_2.png"/>
              <p:cNvPicPr>
                <a:picLocks noChangeAspect="1" noChangeArrowheads="1"/>
              </p:cNvPicPr>
              <p:nvPr/>
            </p:nvPicPr>
            <p:blipFill rotWithShape="1">
              <a:blip r:embed="rId2" cstate="print">
                <a:biLevel thresh="25000"/>
              </a:blip>
              <a:srcRect l="27509"/>
              <a:stretch/>
            </p:blipFill>
            <p:spPr bwMode="auto">
              <a:xfrm>
                <a:off x="6416842" y="3516010"/>
                <a:ext cx="1175708" cy="1572236"/>
              </a:xfrm>
              <a:prstGeom prst="rect">
                <a:avLst/>
              </a:prstGeom>
              <a:noFill/>
            </p:spPr>
          </p:pic>
          <p:sp>
            <p:nvSpPr>
              <p:cNvPr id="217"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15" name="TextBox 214"/>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2" name="Group 21"/>
          <p:cNvGrpSpPr/>
          <p:nvPr/>
        </p:nvGrpSpPr>
        <p:grpSpPr>
          <a:xfrm>
            <a:off x="9625156" y="5335633"/>
            <a:ext cx="785758" cy="1050769"/>
            <a:chOff x="8495516" y="5335633"/>
            <a:chExt cx="785758" cy="1050769"/>
          </a:xfrm>
        </p:grpSpPr>
        <p:sp>
          <p:nvSpPr>
            <p:cNvPr id="161" name="TextBox 160"/>
            <p:cNvSpPr txBox="1"/>
            <p:nvPr/>
          </p:nvSpPr>
          <p:spPr>
            <a:xfrm>
              <a:off x="8783420"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grpSp>
          <p:nvGrpSpPr>
            <p:cNvPr id="220" name="Group 219"/>
            <p:cNvGrpSpPr/>
            <p:nvPr/>
          </p:nvGrpSpPr>
          <p:grpSpPr>
            <a:xfrm>
              <a:off x="8495516" y="5335633"/>
              <a:ext cx="785758" cy="1050769"/>
              <a:chOff x="2575715" y="5186214"/>
              <a:chExt cx="785758" cy="1050769"/>
            </a:xfrm>
          </p:grpSpPr>
          <p:pic>
            <p:nvPicPr>
              <p:cNvPr id="221" name="Picture 6" descr="\\magnum\Projects\Microsoft\Cloud Power FY12\Design\Icons\PNGs\Server_2.png"/>
              <p:cNvPicPr>
                <a:picLocks noChangeAspect="1" noChangeArrowheads="1"/>
              </p:cNvPicPr>
              <p:nvPr/>
            </p:nvPicPr>
            <p:blipFill rotWithShape="1">
              <a:blip r:embed="rId2" cstate="print">
                <a:biLevel thresh="25000"/>
              </a:blip>
              <a:srcRect l="27509"/>
              <a:stretch/>
            </p:blipFill>
            <p:spPr bwMode="auto">
              <a:xfrm>
                <a:off x="2575715" y="5186214"/>
                <a:ext cx="785758" cy="1050769"/>
              </a:xfrm>
              <a:prstGeom prst="rect">
                <a:avLst/>
              </a:prstGeom>
              <a:noFill/>
            </p:spPr>
          </p:pic>
          <p:grpSp>
            <p:nvGrpSpPr>
              <p:cNvPr id="222" name="Group 221"/>
              <p:cNvGrpSpPr/>
              <p:nvPr/>
            </p:nvGrpSpPr>
            <p:grpSpPr>
              <a:xfrm>
                <a:off x="2716724" y="5793346"/>
                <a:ext cx="619477" cy="443637"/>
                <a:chOff x="1840649" y="4818296"/>
                <a:chExt cx="966161" cy="691914"/>
              </a:xfrm>
            </p:grpSpPr>
            <p:sp>
              <p:nvSpPr>
                <p:cNvPr id="223" name="Freeform 22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4" name="Freeform 22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5" name="Oval 224"/>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6" name="Oval 225"/>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7" name="Oval 226"/>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8" name="Oval 227"/>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9" name="Oval 228"/>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0" name="Oval 229"/>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1" name="Oval 230"/>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2" name="Oval 231"/>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3" name="Arc 232"/>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4" name="Arc 233"/>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5" name="Arc 234"/>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36" name="Straight Connector 235"/>
                <p:cNvCxnSpPr>
                  <a:stCxn id="225" idx="4"/>
                  <a:endCxn id="227"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7" name="Oval 236"/>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38" name="Straight Connector 237"/>
                <p:cNvCxnSpPr>
                  <a:stCxn id="226" idx="4"/>
                  <a:endCxn id="228"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9" name="Oval 238"/>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0" name="Straight Connector 239"/>
                <p:cNvCxnSpPr>
                  <a:stCxn id="226" idx="3"/>
                  <a:endCxn id="231"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Oval 240"/>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2" name="Straight Connector 241"/>
                <p:cNvCxnSpPr>
                  <a:stCxn id="225" idx="3"/>
                  <a:endCxn id="232"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3" name="Oval 242"/>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4" name="Straight Connector 243"/>
                <p:cNvCxnSpPr>
                  <a:stCxn id="237" idx="3"/>
                  <a:endCxn id="230"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39" idx="3"/>
                  <a:endCxn id="229"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252" name="Straight Arrow Connector 251"/>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VNET Connected – Local Testing</a:t>
            </a:r>
            <a:endParaRPr lang="en-US" dirty="0"/>
          </a:p>
        </p:txBody>
      </p:sp>
      <p:sp>
        <p:nvSpPr>
          <p:cNvPr id="26" name="Text Placeholder 25"/>
          <p:cNvSpPr>
            <a:spLocks noGrp="1"/>
          </p:cNvSpPr>
          <p:nvPr>
            <p:ph type="body" sz="quarter" idx="10"/>
          </p:nvPr>
        </p:nvSpPr>
        <p:spPr>
          <a:xfrm>
            <a:off x="519113" y="2556006"/>
            <a:ext cx="5576888" cy="891013"/>
          </a:xfrm>
        </p:spPr>
        <p:txBody>
          <a:bodyPr/>
          <a:lstStyle/>
          <a:p>
            <a:r>
              <a:rPr lang="en-US" sz="2800" dirty="0">
                <a:solidFill>
                  <a:schemeClr val="tx2">
                    <a:alpha val="99000"/>
                  </a:schemeClr>
                </a:solidFill>
              </a:rPr>
              <a:t>Manage Multiple </a:t>
            </a:r>
            <a:r>
              <a:rPr lang="en-US" sz="2800" dirty="0" smtClean="0">
                <a:solidFill>
                  <a:schemeClr val="tx2">
                    <a:alpha val="99000"/>
                  </a:schemeClr>
                </a:solidFill>
              </a:rPr>
              <a:t>Connection </a:t>
            </a:r>
            <a:endParaRPr lang="en-US" sz="2800" dirty="0">
              <a:solidFill>
                <a:schemeClr val="tx2">
                  <a:alpha val="99000"/>
                </a:schemeClr>
              </a:solidFill>
            </a:endParaRPr>
          </a:p>
          <a:p>
            <a:r>
              <a:rPr lang="en-US" sz="2800" dirty="0">
                <a:solidFill>
                  <a:schemeClr val="tx2">
                    <a:alpha val="99000"/>
                  </a:schemeClr>
                </a:solidFill>
              </a:rPr>
              <a:t>Strings via Multiple </a:t>
            </a:r>
            <a:r>
              <a:rPr lang="en-US" sz="2800" dirty="0" smtClean="0">
                <a:solidFill>
                  <a:schemeClr val="tx2">
                    <a:alpha val="99000"/>
                  </a:schemeClr>
                </a:solidFill>
              </a:rPr>
              <a:t>Configurations</a:t>
            </a:r>
            <a:endParaRPr lang="en-US" sz="2800" dirty="0">
              <a:solidFill>
                <a:schemeClr val="tx2">
                  <a:alpha val="99000"/>
                </a:schemeClr>
              </a:solidFill>
            </a:endParaRPr>
          </a:p>
        </p:txBody>
      </p:sp>
      <p:sp>
        <p:nvSpPr>
          <p:cNvPr id="3" name="AutoShape 2" descr="data:image/jpeg;base64,/9j/4AAQSkZJRgABAQAAAQABAAD/2wCEAAkGBhQQERQUEhITFBQWFBcUFBQWFx4XGBUWFh0VGRcXGhQXJyYeFyAjHRcVHzIgIycqLCwsGB4xNTEqNSY3LCkBCQoKDgwOGg8PGiklHyQpLCwuMjUsLCo0MDUsLCksNCwpKSwqLCw1NTQ0KSksLCwpKSwsKSwpNCwpKSwtLywsLP/AABEIAI4AugMBIgACEQEDEQH/xAAcAAACAwEBAQEAAAAAAAAAAAAAAwUGBwQCCAH/xABEEAACAQICBgcGBAIHCQEAAAABAgMABAURBhITITGRByJBUVJhchQyM3GB0SNCobFiwTZDU3SSssIVNXN1gqKz8PEX/8QAGgEBAAMBAQEAAAAAAAAAAAAAAAMEBQIBBv/EACYRAAICAQMEAQUBAAAAAAAAAAABAgMRBBIhMUFRYSITFEKR0TL/2gAMAwEAAhEDEQA/ANrechsguf1r82zeA86F+IfT9qfQ9EbZvAedG2bwHnT6KHgjbN4Dzo2zeA86fRQCNs3gPOjbN4Dzp9FAI2zeA86Ns3gPOn0UAjbN4Dzo2zeA86fRQCNs3gPOjbN4Dzp9FAI2zeA86Ns3gPOvc1yqb3ZVH8RA/evEN9G5yWRGPcGB/amGehtm8B50bZvAedPooeCNs3gPOjbN4Dzp9FAI2zeA86Ns3gPOn0UAj2g5gFcszlxp9IueKeqn0AhfiH0/an0hfiH0/an0AUUUUAUVz3t8kK6znLuHafkKrt1pW7H8NQo7zvP2qSFcp9CGy+FfDZaqKpDY5ccdoeQr3FpXOnvBXHmMjzH2qT7eREtXB+S6UVD4VpRFOQuepIfyN2+k8D+9TFQyi4vDLMZKSygoorLukfpP2Ra2s264zWWYfkPaifxd7dnZv4d1VStltiSRi5PCLJpd0kW+H5p8Wb+yU+7624L8t58qybHelG9uSRtTCngi6nN/ePOqlLKSSSSSd5J4k/Okk1tU6SEPbLsIwgOnvCxJYlieJJzJ+p30nbV4K0p1yq2ool+oyx4NpzeWhGxuJAB+Rjrp/hbMD6ZVquh/TJFcFYrsLBIdwkB/CY+ee+P65jzFYIJKaktQW6WFi5Ry4ws6o+vwaKxzoi6QSHWyuGzVurbufyt2RE9x7O47u0VsdYN1TqltZRsg4PDCiiioiMRc8U9VPpFzxT1U+gEL8Q+n7U+kL8Q+n7U+gCvE8wRSx4AZmvdQOml5s7VvMheddQjukkR2z2QcvBXL/EGnkLE7uwdgFEUdQ1reVZ8AsDcb+EYORbvPaF+Xaf8A0ac8QXoxKoysl7YtbekXNtu4Vd7eyRPdUfPieZpxGdU/r89DSWl8sx3GVyFTGgfSRrSLaXbdYnVhlJ949kbnv7j28Dv43HGNEYLlSCuox4Om4g+Y4H61iWluh7WlwVkdXUAMuqd7d2sOKef6cc6u1uvUR2PqIwlU89jRukzT32ZDb27fjsOu4/qlPd/Ef041iEtSM7NIxZiWYnNid5JPaTXO8NXKKY1Rwi9CxJHARXnVrreKpLR7RSe+k1IUJH5nO5VHeTU7korLJVYQkcJY5KCSewVoOjXQ1PcAPcHYIRmARm57uruy+pFaToh0dW9gAxAkm4mRh7p/hHZ8+Py4VbKyr9c3xX+w7X2PlPEYZLaR4iiI0bsjAKDvU5cWzPnUc2KSD3gjjuZF/cZH9a0XpewoR4izAfFijkPz6yH/ACA/Ws7uberdfzipHcZvydFrKshBizjkHWCZ5g5b80bjmOOqfoa+m9D8b9tsoJz7zp1/WpKv/wBwNfKgQqQRuIOYPcRX0N0M3OvYt/xSwHdrqhYf4g/Oq+tj8E32OrXuhz1RfqKKKyCoIueKeqn0i54p6qfQCF+IfT9qfSF+IfT9qfQBVb09tTJaEL72sCPM78h9eFWSubErITRPGTlrDIHuPEH6HI13XLbJMjtjvg4mF2l8TuHE7h8zuH6mt0w6yEMSRrwRQvzy4n6nM/WsbxHDQJiWyinRwXBHUdlIOe7epOXHgc891a7b49A4BWVd/nV3V5aWClpHGOcvkkKKjbnSKCMZtKv031U8e09LApbgqO1zx+ndVWFM5vhFqd8IdyW0t0yW1UpHk0x5J5nz8qyO9laRy7kszHMk8Sa7ps2JJOZPEmud461qao1LgpO5zeWRMkG/Mbv50iSKpOWDPdSrfEo7W5RbqFpNRvxEPV1fI58TwOXCrOSWMyZ0O6O5L5g8mccAO9st7+Sj+dbRhWERWsYjhQIo7uJPeT2mufAMcguola3ZdXL3BuK+WrUpWHqLp2SxLj0XIYaznIUUV5dwASTkAMyT2AdtVjsx7pdYPeqB+WBAfmWkOXLLnWdXNtVy0ivfariWbsdur6FAVP0AP1qBnt6+goW2CRwrUV57at76HLIx4cCR7zsR8t3886yG0woyyKigksQMh2knID68K+isDw0W1vFEPyIAfM8WPMmq2vsWxRJ92Y58ndRRRWQRiLninqp9IueKeqn0AhfiH0/an0hfiH0/an0AUUUUBWNMNEfaxtIshMoy7g4H5Sew9x+nyzqJzGxilUowOWTDIjyP3rbKjsXwCC7GU0YbLg3Bl+TDeKuU6nYtsuhS1GkVnK4ZlbJSnSrlcdHDL8G4Or2LKutl/wBS5ftSU6PpietJEB5ax/Qiri1FfkzvtbovoU1kpljhMlw+pEhY9uXAeZPACtCs+j6Fd8jvJ5Dqj9N/61Y7SySJdWNFRe4DL/7UU9ZFf55LdWkn+fBXtGNB47XKSTKSbsOXVT0g8T5n9Kiekro/9sHtEC/jqMmUf1qj/UOzvG7uq/UVSV81PfnkvquKW1Hzfh00kDZxsyMDvy3EEcQR2GrzhHSlNEAJlEo7+Dc+361b9KOj+3vs33wzf2qdvrXg/wCh86zTF+jPEICdVduvijO/6o2R5Z1pq2m9fLr7/pCqnF5RoNp0qWj+/rxnzGY5iojS7TyO4Uw27jZkfiScNceBQd+Xee3hWX3OFTxn8SGZfUjD9xX7bYVPIckglY/wxsf2FdR0lUXuTJOZLDZNSyr4hzrheZSd289mXbUvhPRnfTka0WxXxSnI/wCAZtzArStFejyCyIc/izDg7DcvoXs+e8/KvLNRCtcPLOoUwjy8s4Oj/QowZXFwuUhH4cZ/qwfzN/GRu8h86vVV3SLRZrmTaRyCKTUjUOM8wY5opQchuO5CPr3V26N4XJbQlJZNq5lkkL7/AOsYvkAeAGeQHYMqyLJuctzJW8krRRRXB4IueKeqn0i54p6qfQHOvxD6R/KoWw04gls5rrJlSFpFkRstcNGdwAHHW6ur36wqaX4h9I/lVJwzQp9aH8aIxqM7uJTrB5YWka2OY7tfrZ8dmndQFmw7SVJYxK2rFGbeK41nkUFRJrbnXPq5Ze8dx35cK6ItILZ9TVuYG2gzjykU646wzXI9b3W4eE91VJdCLhUjP4LNFBYLqMx1JHtGmZ1Y5bgdopByO8cK9Y3hm1N1PcSW1trYebZjtA2wdpJTmzZDcQ6Z8MzmKAtUWkdqyPItzbskfxHEqFUz4azA5L9a/ZNIbZTGGuYAZQDEDKo2gPApmetn5VUXwGW8X2jZQZezxRQrbz5B9SRZVmWcJkuoVGoNU8Wz45V+y6KXhjnRxbzPd28cU0zHVMLKpQkIFycb9cAavXzOQz3ASn/6FbiaVHeJEjnW2DmVdZpSATmn5UG8axPFW3bqm7LGoppHjjbNo/eGRA35bwTubiOFV260VlCSFFid/b0u0VjlrogjBVmyOqx1WPAjnVot7FEYusaq75a5A3n5nt3k0B0UUUUAUVHR6QQNctaiVTcKgkaLfrBTlkeGXaO3tqRoAorimxqBG1GnhVvC0ihuROddisCMxvHfQBlX7lRRQBRRRQBRUfimPwWrRLPKsbTPs4gc+u+7qjL5jj30yfGIUmSB5o1mkBMcRYB3AzzIXieB5GgOyiiigEXPFPVT6Rc8U9VPoBC/EPp+1ZdgY/2XpLcW/uw4hHtoxwG0Gs37iUfUVqK/EPp+1Z303YcyQW+IQj8WynV8++NiuYPlrBOZoC/4ziiWtvLPJ7kUbSN5hQTkPM8PrWVaAYLbthF5e4oBqXspmmY6wyjV+pkU6w65YjLvFd/Sxj3tllZWtsc3xKSPV8ouqxJy7iyZ/I1MdJeHrb4BcQxjJI4I41HkrRgftQE7bYpZWNhFIskcVmsa7JiTlqEdXLPrMT3cTXLo90lWF/Lsba415MiwUo6EgcSCwANUDSnA558IweaGE3KWywyzWw37RNVPy8W4FTlmcnNXHQvTTDsScbFFiuo1P4UkYSVBwbVI94dhyPzAoCyYPpDBd7UW8ok2UhikyBGq44r1gM/pRfaQwQTQwSyhZZyRCmRJcrxyIGQ49pFULoV97Ff+YSfzr10gf79wT1zf6aAt+kem9nh+QurhI2IzVN7OR3hFBOW4768aNae2WIlltbhXdRmUIZGy79VwCR5ioHSrSvDra9yNq95f7NV1IYttIiDNlG/cnvE7t+8Z9lUyTFGk0gw2YWE1iZNeNhIApmGTDMoMuGtlv8u6gLDhf9LLr+5J+0NS/TPjk1phUjwMUd3SIuvFFfPWIPYd2rn/ABVEYX/Sy6/uSftDWi4thMV3C8M6B45F1WU9o+fYQciD2EUBQcB6GcLktIy8RneSNXacyPrMWAJYapyHHur90+0liwTDPZbe4MdysKC2DDWcoHVSc8tXPV1+PdUNeYPiOjYaazkN5hyktJbye/CvaVI4AeJd3aV7alOknE4MQ0elvIkU68cZRmUa6fjRhl1uIIOsDkaAmdDukezuLZAbpXmitRLcZhs11FG0Y7sjke6rThOLRXUKTQOHicEo4BAIBIO45HiDVOTDokwBnSKNXOGHWZUAY5w5nNgMzXV0P/7ms/Q/+d6AsMGkMD3MlqsoNxGod48jmqtqkHPLL8y8D21H6Saf2OHMEurhUcjMIAXfI8CVQEgfOqjgz6ulGInus4zyWCuboUwuO8S5xG4VZbia5dQzgNqIoUgLnw97L5KooDl6QNKLbEJcIktZllUYgobLMMpzj3MjZFfqKvWK2eHNilq04X2/Ub2cHXzKKJGJyHUOX4hGtw35VRulbR2GHEcKuIkVHku0STVAAfVaMqxA7RmRn51K6T/0nwr+73H/AI7igLtpBpVa4ege6nSIH3Qd7Nl4UXNm+gqLwLpPw69lEUN0pkO5UdWjLHuXXA1j5DfVQ0Pw9MTxzEri6US+yyC3t0cZqgBddYKd2fUz+bE1LdMmi8MmGzTrGqT24WWKVQFYarLmNYbyCM/rkeygLfFjEU0hSNs2jYBhkRx4EE8R5ipSq1ojIJbO0uCiiSeGKSVgMizFQST9ST9astAIX4h9P2pOM4Wt1bywSe7LG0Z8tYEZ/Tj9KcvxD6ftT6Axboq0LvVvle+idY7GFobYsMgxZ36y5+8AGc5+a1oHSfh8lxhV1FCjSSMihUUZsx10O4du4GrTRQFCjxu6wzD8PC2E1wBAqXCRj8SFlVNXqb8/zA/LjUHhOHz4njVviAsJLKGCNg7TDUknZg4HV7fe49w48BWs0UBkFkbzAcQvSLGe7tLqXbI0A1mRiSciBw94gg5cARX5dWuIX2MYbeS2ckMCMwWM9ZokHF5iNyFydw7AgrYKMqAyJxd4Ni97c+wzXcF3kyyQDWZMt+qR2doyOXAEV4ubTEL3GMOvJbOSGBGYLH7zRKAc3mI3KXJ4dgUVsFGVAZ5h2CzrpLcXBicQNaIiy5dQsBF1Q3fuPKrNpliV3b24ksrcXEiyLrxcC0eTa2rv456vDP5Gp2igMpxjT2/vreW2gwa6jllRoi8vVjQOCrHWYAHcTxIqRuOjyWPR1sOQh59lrbjuaTaCYqCezMaoJ8q0WigM60KxSe8tP9n3Nhc22raGF5pFyjJCiMaufEkEn6VB6GaQX+DwewT4XdTmN3EMsA1kdWJbe/ADMnf3HIgZVsNFAZVoJgl8MavLm9gKCa3XeN8a62zIiD8GKqNU5dqmuPA/bdHJp4PYpryyllMsLwDWZC2QyKjhuCgg5e7mONbDRQGMaT2uJYneYdctZSQ28dympCRrSKoZGeaXLcgOWQH8Jq0aQ4NM+kOGzrE7QxwTrJKB1ULJOAC3ZmWHOr/lRQGW4nhF5g+Jz3tnbtd2t1k1xCh/ESTiWUdu8k7s/eIOW40jSHFL/HohZwWE9nBIy+0XFyNTJFIbVVeJOYHDjw3A51rNFAR1rh628UEMYySNVjX0oAB+1SNIueKeqn0AhfiH0/an0h4TrZg5bsuFGzfxjlQ9H0UjZv4xyo2b+McqHg+ikbN/GOVGzfxjlQD6KRs38Y5UbN/GOVAPopGzfxjlRs38Y5UA+ikbN/GOVGzfxjlQD6KRs38Y5UbN/GOVAPopGzfxjlRs38Y5UA+ikbN/GOVGzfxjlQD6KRs38Y5UbN/GOVAPopGzfxjlRs38Y5UAXPFPVT659gxIJYHI58K6KA//2Q=="/>
          <p:cNvSpPr>
            <a:spLocks noChangeAspect="1" noChangeArrowheads="1"/>
          </p:cNvSpPr>
          <p:nvPr/>
        </p:nvSpPr>
        <p:spPr bwMode="auto">
          <a:xfrm>
            <a:off x="63500" y="-658813"/>
            <a:ext cx="1771650" cy="1352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3660884" y="4136383"/>
            <a:ext cx="2318776" cy="492443"/>
          </a:xfrm>
          <a:prstGeom prst="rect">
            <a:avLst/>
          </a:prstGeom>
        </p:spPr>
        <p:txBody>
          <a:bodyPr wrap="none">
            <a:spAutoFit/>
          </a:bodyPr>
          <a:lstStyle>
            <a:defPPr>
              <a:defRPr lang="en-US"/>
            </a:defPPr>
            <a:lvl1pPr>
              <a:defRPr sz="2600" spc="-100">
                <a:ln w="3175">
                  <a:noFill/>
                </a:ln>
                <a:solidFill>
                  <a:schemeClr val="accent2">
                    <a:alpha val="99000"/>
                  </a:schemeClr>
                </a:solidFill>
                <a:latin typeface="Segoe UI Light" pitchFamily="34" charset="0"/>
                <a:cs typeface="Arial" charset="0"/>
              </a:defRPr>
            </a:lvl1pPr>
          </a:lstStyle>
          <a:p>
            <a:r>
              <a:rPr lang="en-US" dirty="0"/>
              <a:t>Developer Fabric</a:t>
            </a:r>
          </a:p>
        </p:txBody>
      </p:sp>
      <p:sp>
        <p:nvSpPr>
          <p:cNvPr id="253" name="Rectangle 252"/>
          <p:cNvSpPr/>
          <p:nvPr/>
        </p:nvSpPr>
        <p:spPr>
          <a:xfrm>
            <a:off x="5843443" y="880365"/>
            <a:ext cx="5955220" cy="492443"/>
          </a:xfrm>
          <a:prstGeom prst="rect">
            <a:avLst/>
          </a:prstGeom>
        </p:spPr>
        <p:txBody>
          <a:bodyPr wrap="none">
            <a:spAutoFit/>
          </a:bodyPr>
          <a:lstStyle/>
          <a:p>
            <a:r>
              <a:rPr lang="en-US" sz="2600" spc="-100" dirty="0" err="1">
                <a:ln w="3175">
                  <a:noFill/>
                </a:ln>
                <a:solidFill>
                  <a:schemeClr val="accent2">
                    <a:alpha val="99000"/>
                  </a:schemeClr>
                </a:solidFill>
                <a:latin typeface="Segoe UI Light" pitchFamily="34" charset="0"/>
                <a:cs typeface="Arial" charset="0"/>
              </a:rPr>
              <a:t>ContosoVNet</a:t>
            </a:r>
            <a:r>
              <a:rPr lang="en-US" sz="2600" spc="-100" dirty="0">
                <a:ln w="3175">
                  <a:noFill/>
                </a:ln>
                <a:solidFill>
                  <a:schemeClr val="accent2">
                    <a:alpha val="99000"/>
                  </a:schemeClr>
                </a:solidFill>
                <a:latin typeface="Segoe UI Light" pitchFamily="34" charset="0"/>
                <a:cs typeface="Arial" charset="0"/>
              </a:rPr>
              <a:t> (10.0.0.0/8) </a:t>
            </a:r>
            <a:r>
              <a:rPr lang="en-US" sz="2600" spc="-100" dirty="0">
                <a:ln w="3175">
                  <a:noFill/>
                </a:ln>
                <a:solidFill>
                  <a:schemeClr val="accent2">
                    <a:alpha val="99000"/>
                  </a:schemeClr>
                </a:solidFill>
                <a:latin typeface="Segoe UI Light" pitchFamily="34" charset="0"/>
                <a:cs typeface="Arial" charset="0"/>
                <a:sym typeface="Wingdings" pitchFamily="2" charset="2"/>
              </a:rPr>
              <a:t></a:t>
            </a:r>
            <a:r>
              <a:rPr lang="en-US" sz="2600" spc="-100" dirty="0">
                <a:ln w="3175">
                  <a:noFill/>
                </a:ln>
                <a:solidFill>
                  <a:schemeClr val="accent2">
                    <a:alpha val="99000"/>
                  </a:schemeClr>
                </a:solidFill>
                <a:latin typeface="Segoe UI Light" pitchFamily="34" charset="0"/>
                <a:cs typeface="Arial" charset="0"/>
              </a:rPr>
              <a:t> </a:t>
            </a:r>
            <a:r>
              <a:rPr lang="en-US" sz="2600" spc="-100" dirty="0" err="1">
                <a:ln w="3175">
                  <a:noFill/>
                </a:ln>
                <a:solidFill>
                  <a:schemeClr val="accent2">
                    <a:alpha val="99000"/>
                  </a:schemeClr>
                </a:solidFill>
                <a:latin typeface="Segoe UI Light" pitchFamily="34" charset="0"/>
                <a:cs typeface="Arial" charset="0"/>
              </a:rPr>
              <a:t>MyAffinityGroup</a:t>
            </a:r>
            <a:endParaRPr lang="en-US" sz="2600" spc="-100" dirty="0">
              <a:ln w="3175">
                <a:noFill/>
              </a:ln>
              <a:solidFill>
                <a:schemeClr val="accent2">
                  <a:alpha val="99000"/>
                </a:schemeClr>
              </a:solidFill>
              <a:latin typeface="Segoe UI Light" pitchFamily="34" charset="0"/>
              <a:cs typeface="Arial" charset="0"/>
            </a:endParaRPr>
          </a:p>
        </p:txBody>
      </p:sp>
      <p:grpSp>
        <p:nvGrpSpPr>
          <p:cNvPr id="21" name="Group 20"/>
          <p:cNvGrpSpPr/>
          <p:nvPr/>
        </p:nvGrpSpPr>
        <p:grpSpPr>
          <a:xfrm>
            <a:off x="8087080" y="5642192"/>
            <a:ext cx="1285155" cy="744210"/>
            <a:chOff x="9662639" y="5587874"/>
            <a:chExt cx="1285155" cy="744210"/>
          </a:xfrm>
        </p:grpSpPr>
        <p:sp>
          <p:nvSpPr>
            <p:cNvPr id="247" name="TextBox 246"/>
            <p:cNvSpPr txBox="1"/>
            <p:nvPr/>
          </p:nvSpPr>
          <p:spPr>
            <a:xfrm>
              <a:off x="9864983" y="6116640"/>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20" name="Group 19"/>
            <p:cNvGrpSpPr/>
            <p:nvPr/>
          </p:nvGrpSpPr>
          <p:grpSpPr>
            <a:xfrm>
              <a:off x="9662639" y="5587874"/>
              <a:ext cx="1285155" cy="525255"/>
              <a:chOff x="9726104" y="5587874"/>
              <a:chExt cx="1285155" cy="525255"/>
            </a:xfrm>
          </p:grpSpPr>
          <p:grpSp>
            <p:nvGrpSpPr>
              <p:cNvPr id="248" name="Group 247"/>
              <p:cNvGrpSpPr/>
              <p:nvPr/>
            </p:nvGrpSpPr>
            <p:grpSpPr>
              <a:xfrm>
                <a:off x="9726104" y="5587874"/>
                <a:ext cx="626605" cy="525255"/>
                <a:chOff x="8480471" y="4278533"/>
                <a:chExt cx="813936" cy="682287"/>
              </a:xfrm>
            </p:grpSpPr>
            <p:sp>
              <p:nvSpPr>
                <p:cNvPr id="249"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1" name="Freeform 250"/>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nvGrpSpPr>
              <p:cNvPr id="254" name="Group 253"/>
              <p:cNvGrpSpPr/>
              <p:nvPr/>
            </p:nvGrpSpPr>
            <p:grpSpPr>
              <a:xfrm>
                <a:off x="10384654" y="5587874"/>
                <a:ext cx="626605" cy="525255"/>
                <a:chOff x="8480471" y="4278533"/>
                <a:chExt cx="813936" cy="682287"/>
              </a:xfrm>
            </p:grpSpPr>
            <p:sp>
              <p:nvSpPr>
                <p:cNvPr id="255"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6" name="Freeform 255"/>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grpSp>
      <p:sp>
        <p:nvSpPr>
          <p:cNvPr id="257" name="TextBox 256"/>
          <p:cNvSpPr txBox="1"/>
          <p:nvPr/>
        </p:nvSpPr>
        <p:spPr>
          <a:xfrm>
            <a:off x="8505924" y="5238162"/>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258" name="Right Arrow 257"/>
          <p:cNvSpPr/>
          <p:nvPr/>
        </p:nvSpPr>
        <p:spPr bwMode="auto">
          <a:xfrm>
            <a:off x="6372248" y="5486567"/>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1433</a:t>
            </a:r>
          </a:p>
        </p:txBody>
      </p:sp>
      <p:sp>
        <p:nvSpPr>
          <p:cNvPr id="14" name="Rectangle 13"/>
          <p:cNvSpPr/>
          <p:nvPr/>
        </p:nvSpPr>
        <p:spPr bwMode="auto">
          <a:xfrm>
            <a:off x="3660884" y="4628826"/>
            <a:ext cx="2743200" cy="20005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3" name="Group 32"/>
          <p:cNvGrpSpPr/>
          <p:nvPr/>
        </p:nvGrpSpPr>
        <p:grpSpPr>
          <a:xfrm>
            <a:off x="3780491" y="4722450"/>
            <a:ext cx="1507943" cy="1660120"/>
            <a:chOff x="3820435" y="4892959"/>
            <a:chExt cx="1507943" cy="1660120"/>
          </a:xfrm>
        </p:grpSpPr>
        <p:sp>
          <p:nvSpPr>
            <p:cNvPr id="269" name="TextBox 268"/>
            <p:cNvSpPr txBox="1"/>
            <p:nvPr/>
          </p:nvSpPr>
          <p:spPr>
            <a:xfrm>
              <a:off x="3820435" y="6238623"/>
              <a:ext cx="1507943" cy="314456"/>
            </a:xfrm>
            <a:prstGeom prst="rect">
              <a:avLst/>
            </a:prstGeom>
            <a:noFill/>
          </p:spPr>
          <p:txBody>
            <a:bodyPr wrap="square" lIns="0" tIns="0" rIns="0" bIns="0" rtlCol="0">
              <a:noAutofit/>
            </a:bodyPr>
            <a:lstStyle/>
            <a:p>
              <a:pPr algn="ctr"/>
              <a:r>
                <a:rPr lang="en-US" sz="1400" dirty="0">
                  <a:solidFill>
                    <a:schemeClr val="bg1">
                      <a:alpha val="99000"/>
                    </a:schemeClr>
                  </a:solidFill>
                </a:rPr>
                <a:t>WA Developer Fabric</a:t>
              </a:r>
            </a:p>
          </p:txBody>
        </p:sp>
        <p:grpSp>
          <p:nvGrpSpPr>
            <p:cNvPr id="270" name="Group 269"/>
            <p:cNvGrpSpPr/>
            <p:nvPr/>
          </p:nvGrpSpPr>
          <p:grpSpPr>
            <a:xfrm>
              <a:off x="3981781" y="4892959"/>
              <a:ext cx="1185251" cy="1428262"/>
              <a:chOff x="6416842" y="3516010"/>
              <a:chExt cx="1304729" cy="1572236"/>
            </a:xfrm>
          </p:grpSpPr>
          <p:pic>
            <p:nvPicPr>
              <p:cNvPr id="271" name="Picture 6" descr="\\magnum\Projects\Microsoft\Cloud Power FY12\Design\Icons\PNGs\Server_2.png"/>
              <p:cNvPicPr>
                <a:picLocks noChangeAspect="1" noChangeArrowheads="1"/>
              </p:cNvPicPr>
              <p:nvPr/>
            </p:nvPicPr>
            <p:blipFill rotWithShape="1">
              <a:blip r:embed="rId2" cstate="print">
                <a:biLevel thresh="25000"/>
              </a:blip>
              <a:srcRect l="27509"/>
              <a:stretch/>
            </p:blipFill>
            <p:spPr bwMode="auto">
              <a:xfrm>
                <a:off x="6416842" y="3516010"/>
                <a:ext cx="1175708" cy="1572236"/>
              </a:xfrm>
              <a:prstGeom prst="rect">
                <a:avLst/>
              </a:prstGeom>
              <a:noFill/>
            </p:spPr>
          </p:pic>
          <p:sp>
            <p:nvSpPr>
              <p:cNvPr id="27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27" name="Group 26"/>
          <p:cNvGrpSpPr/>
          <p:nvPr/>
        </p:nvGrpSpPr>
        <p:grpSpPr>
          <a:xfrm>
            <a:off x="5294185" y="4902585"/>
            <a:ext cx="1002225" cy="1541598"/>
            <a:chOff x="5093775" y="4912084"/>
            <a:chExt cx="1002225" cy="1541598"/>
          </a:xfrm>
        </p:grpSpPr>
        <p:grpSp>
          <p:nvGrpSpPr>
            <p:cNvPr id="273" name="Group 272"/>
            <p:cNvGrpSpPr/>
            <p:nvPr/>
          </p:nvGrpSpPr>
          <p:grpSpPr>
            <a:xfrm>
              <a:off x="5339880" y="4912084"/>
              <a:ext cx="510014" cy="1295543"/>
              <a:chOff x="6630187" y="1563029"/>
              <a:chExt cx="613189" cy="1557629"/>
            </a:xfrm>
            <a:solidFill>
              <a:schemeClr val="bg1"/>
            </a:solidFill>
          </p:grpSpPr>
          <p:sp>
            <p:nvSpPr>
              <p:cNvPr id="274" name="Oval 273"/>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75" name="Freeform 274"/>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76" name="TextBox 275"/>
            <p:cNvSpPr txBox="1"/>
            <p:nvPr/>
          </p:nvSpPr>
          <p:spPr>
            <a:xfrm>
              <a:off x="5093775" y="6238238"/>
              <a:ext cx="1002225"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grpSp>
      <p:sp>
        <p:nvSpPr>
          <p:cNvPr id="125" name="TextBox 124"/>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26" name="TextBox 125"/>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14193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10" presetClass="entr" presetSubtype="0" fill="hold" nodeType="withEffect">
                                  <p:stCondLst>
                                    <p:cond delay="11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22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720"/>
                            </p:stCondLst>
                            <p:childTnLst>
                              <p:par>
                                <p:cTn id="18" presetID="22" presetClass="entr" presetSubtype="8" fill="hold" grpId="0" nodeType="after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wipe(left)">
                                      <p:cBhvr>
                                        <p:cTn id="20" dur="500"/>
                                        <p:tgtEl>
                                          <p:spTgt spid="2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fade">
                                      <p:cBhvr>
                                        <p:cTn id="25" dur="500"/>
                                        <p:tgtEl>
                                          <p:spTgt spid="2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xEl>
                                              <p:pRg st="1" end="1"/>
                                            </p:txEl>
                                          </p:spTgt>
                                        </p:tgtEl>
                                        <p:attrNameLst>
                                          <p:attrName>style.visibility</p:attrName>
                                        </p:attrNameLst>
                                      </p:cBhvr>
                                      <p:to>
                                        <p:strVal val="visible"/>
                                      </p:to>
                                    </p:set>
                                    <p:animEffect transition="in" filter="fade">
                                      <p:cBhvr>
                                        <p:cTn id="28" dur="500"/>
                                        <p:tgtEl>
                                          <p:spTgt spid="26">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fade">
                                      <p:cBhvr>
                                        <p:cTn id="31" dur="500"/>
                                        <p:tgtEl>
                                          <p:spTgt spid="1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7"/>
                                        </p:tgtEl>
                                        <p:attrNameLst>
                                          <p:attrName>style.visibility</p:attrName>
                                        </p:attrNameLst>
                                      </p:cBhvr>
                                      <p:to>
                                        <p:strVal val="visible"/>
                                      </p:to>
                                    </p:set>
                                    <p:animEffect transition="in" filter="fade">
                                      <p:cBhvr>
                                        <p:cTn id="34" dur="500"/>
                                        <p:tgtEl>
                                          <p:spTgt spid="2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26" grpId="0" uiExpand="1" build="p"/>
      <p:bldP spid="46" grpId="0"/>
      <p:bldP spid="257" grpId="0"/>
      <p:bldP spid="258"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74"/>
          <p:cNvSpPr>
            <a:spLocks noEditPoints="1"/>
          </p:cNvSpPr>
          <p:nvPr/>
        </p:nvSpPr>
        <p:spPr bwMode="black">
          <a:xfrm>
            <a:off x="6507523" y="3196701"/>
            <a:ext cx="1730287" cy="1480075"/>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 name="Rectangle 18"/>
          <p:cNvSpPr/>
          <p:nvPr/>
        </p:nvSpPr>
        <p:spPr bwMode="auto">
          <a:xfrm>
            <a:off x="6707755" y="4123142"/>
            <a:ext cx="1367936" cy="766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lowchart: Delay 40"/>
          <p:cNvSpPr/>
          <p:nvPr/>
        </p:nvSpPr>
        <p:spPr bwMode="auto">
          <a:xfrm rot="16200000">
            <a:off x="8623173" y="1402115"/>
            <a:ext cx="3044952" cy="3044952"/>
          </a:xfrm>
          <a:prstGeom prst="flowChartDela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623174" y="2943414"/>
            <a:ext cx="3044951" cy="189233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1107996"/>
          </a:xfrm>
        </p:spPr>
        <p:txBody>
          <a:bodyPr/>
          <a:lstStyle/>
          <a:p>
            <a:r>
              <a:rPr lang="en-US" dirty="0" smtClean="0"/>
              <a:t>VNET Connected with VPN</a:t>
            </a:r>
            <a:br>
              <a:rPr lang="en-US" dirty="0" smtClean="0"/>
            </a:br>
            <a:r>
              <a:rPr lang="en-US" sz="2600" dirty="0" err="1">
                <a:solidFill>
                  <a:schemeClr val="accent2">
                    <a:alpha val="99000"/>
                  </a:schemeClr>
                </a:solidFill>
              </a:rPr>
              <a:t>ContosoVNet</a:t>
            </a:r>
            <a:r>
              <a:rPr lang="en-US" sz="2600" dirty="0">
                <a:solidFill>
                  <a:schemeClr val="accent2">
                    <a:alpha val="99000"/>
                  </a:schemeClr>
                </a:solidFill>
              </a:rPr>
              <a:t> (10.0.0.0/8) </a:t>
            </a:r>
            <a:r>
              <a:rPr lang="en-US" sz="2600" dirty="0">
                <a:solidFill>
                  <a:schemeClr val="accent2">
                    <a:alpha val="99000"/>
                  </a:schemeClr>
                </a:solidFill>
                <a:sym typeface="Wingdings" pitchFamily="2" charset="2"/>
              </a:rPr>
              <a:t></a:t>
            </a:r>
            <a:r>
              <a:rPr lang="en-US" sz="2600" dirty="0">
                <a:solidFill>
                  <a:schemeClr val="accent2">
                    <a:alpha val="99000"/>
                  </a:schemeClr>
                </a:solidFill>
              </a:rPr>
              <a:t> </a:t>
            </a:r>
            <a:r>
              <a:rPr lang="en-US" sz="2600" dirty="0" err="1" smtClean="0">
                <a:solidFill>
                  <a:schemeClr val="accent2">
                    <a:alpha val="99000"/>
                  </a:schemeClr>
                </a:solidFill>
              </a:rPr>
              <a:t>MyAffinityGroup</a:t>
            </a:r>
            <a:endParaRPr lang="en-US" sz="2600" dirty="0">
              <a:solidFill>
                <a:schemeClr val="accent2">
                  <a:alpha val="99000"/>
                </a:schemeClr>
              </a:solidFill>
            </a:endParaRPr>
          </a:p>
        </p:txBody>
      </p:sp>
      <p:sp>
        <p:nvSpPr>
          <p:cNvPr id="55" name="TextBox 54"/>
          <p:cNvSpPr txBox="1"/>
          <p:nvPr/>
        </p:nvSpPr>
        <p:spPr>
          <a:xfrm>
            <a:off x="9858494" y="4447067"/>
            <a:ext cx="1149814"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 / DNS</a:t>
            </a:r>
          </a:p>
        </p:txBody>
      </p:sp>
      <p:sp>
        <p:nvSpPr>
          <p:cNvPr id="74" name="TextBox 73"/>
          <p:cNvSpPr txBox="1"/>
          <p:nvPr/>
        </p:nvSpPr>
        <p:spPr>
          <a:xfrm>
            <a:off x="6507523" y="3695952"/>
            <a:ext cx="1730287" cy="292388"/>
          </a:xfrm>
          <a:prstGeom prst="rect">
            <a:avLst/>
          </a:prstGeom>
          <a:noFill/>
        </p:spPr>
        <p:txBody>
          <a:bodyPr wrap="square" lIns="0" tIns="0" rIns="0" bIns="0" rtlCol="0">
            <a:spAutoFit/>
          </a:bodyPr>
          <a:lstStyle/>
          <a:p>
            <a:pPr algn="ctr"/>
            <a:r>
              <a:rPr lang="en-US" dirty="0" err="1" smtClean="0">
                <a:solidFill>
                  <a:schemeClr val="tx2">
                    <a:alpha val="99000"/>
                  </a:schemeClr>
                </a:solidFill>
              </a:rPr>
              <a:t>VPN</a:t>
            </a:r>
            <a:r>
              <a:rPr lang="en-US" dirty="0" smtClean="0">
                <a:solidFill>
                  <a:schemeClr val="tx2">
                    <a:alpha val="99000"/>
                  </a:schemeClr>
                </a:solidFill>
              </a:rPr>
              <a:t> Tunnel</a:t>
            </a:r>
          </a:p>
        </p:txBody>
      </p:sp>
      <p:cxnSp>
        <p:nvCxnSpPr>
          <p:cNvPr id="75" name="Straight Arrow Connector 74"/>
          <p:cNvCxnSpPr/>
          <p:nvPr/>
        </p:nvCxnSpPr>
        <p:spPr>
          <a:xfrm>
            <a:off x="6096000" y="3650808"/>
            <a:ext cx="2685861" cy="0"/>
          </a:xfrm>
          <a:prstGeom prst="straightConnector1">
            <a:avLst/>
          </a:prstGeom>
          <a:ln w="31750">
            <a:solidFill>
              <a:schemeClr val="accent1"/>
            </a:solidFill>
            <a:headEnd type="arrow"/>
            <a:tailEnd type="arrow"/>
          </a:ln>
          <a:effectLst/>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6096000" y="5379176"/>
            <a:ext cx="5572125" cy="923330"/>
          </a:xfrm>
          <a:prstGeom prst="rect">
            <a:avLst/>
          </a:prstGeom>
          <a:noFill/>
        </p:spPr>
        <p:txBody>
          <a:bodyPr wrap="square" lIns="0" tIns="0" rIns="0" bIns="0" rtlCol="0">
            <a:spAutoFit/>
          </a:bodyPr>
          <a:lstStyle/>
          <a:p>
            <a:pPr marL="342900" indent="-342900">
              <a:buFont typeface="Arial" pitchFamily="34" charset="0"/>
              <a:buChar char="•"/>
            </a:pPr>
            <a:r>
              <a:rPr lang="en-US" sz="2000" dirty="0">
                <a:gradFill>
                  <a:gsLst>
                    <a:gs pos="0">
                      <a:schemeClr val="tx1"/>
                    </a:gs>
                    <a:gs pos="86000">
                      <a:schemeClr val="tx1"/>
                    </a:gs>
                  </a:gsLst>
                  <a:lin ang="5400000" scaled="0"/>
                </a:gradFill>
              </a:rPr>
              <a:t>Access on premises resources</a:t>
            </a:r>
          </a:p>
          <a:p>
            <a:pPr marL="342900" indent="-342900">
              <a:buFont typeface="Arial" pitchFamily="34" charset="0"/>
              <a:buChar char="•"/>
            </a:pPr>
            <a:r>
              <a:rPr lang="en-US" sz="2000" dirty="0" smtClean="0">
                <a:gradFill>
                  <a:gsLst>
                    <a:gs pos="0">
                      <a:schemeClr val="tx1"/>
                    </a:gs>
                    <a:gs pos="86000">
                      <a:schemeClr val="tx1"/>
                    </a:gs>
                  </a:gsLst>
                  <a:lin ang="5400000" scaled="0"/>
                </a:gradFill>
              </a:rPr>
              <a:t>Local Testing - allows direct connection </a:t>
            </a:r>
            <a:br>
              <a:rPr lang="en-US" sz="2000" dirty="0" smtClean="0">
                <a:gradFill>
                  <a:gsLst>
                    <a:gs pos="0">
                      <a:schemeClr val="tx1"/>
                    </a:gs>
                    <a:gs pos="86000">
                      <a:schemeClr val="tx1"/>
                    </a:gs>
                  </a:gsLst>
                  <a:lin ang="5400000" scaled="0"/>
                </a:gradFill>
              </a:rPr>
            </a:br>
            <a:r>
              <a:rPr lang="en-US" sz="2000" dirty="0" smtClean="0">
                <a:gradFill>
                  <a:gsLst>
                    <a:gs pos="0">
                      <a:schemeClr val="tx1"/>
                    </a:gs>
                    <a:gs pos="86000">
                      <a:schemeClr val="tx1"/>
                    </a:gs>
                  </a:gsLst>
                  <a:lin ang="5400000" scaled="0"/>
                </a:gradFill>
              </a:rPr>
              <a:t>to Virtual Machines in the cloud</a:t>
            </a:r>
          </a:p>
        </p:txBody>
      </p:sp>
      <p:grpSp>
        <p:nvGrpSpPr>
          <p:cNvPr id="125" name="Group 124"/>
          <p:cNvGrpSpPr/>
          <p:nvPr/>
        </p:nvGrpSpPr>
        <p:grpSpPr>
          <a:xfrm>
            <a:off x="2101565" y="4193557"/>
            <a:ext cx="3908394" cy="2262673"/>
            <a:chOff x="214313" y="2174875"/>
            <a:chExt cx="990600" cy="598488"/>
          </a:xfrm>
          <a:solidFill>
            <a:schemeClr val="accent2"/>
          </a:solidFill>
        </p:grpSpPr>
        <p:sp>
          <p:nvSpPr>
            <p:cNvPr id="12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2106822" y="1402115"/>
            <a:ext cx="3908394" cy="2262673"/>
            <a:chOff x="214313" y="2174875"/>
            <a:chExt cx="990600" cy="598488"/>
          </a:xfrm>
          <a:solidFill>
            <a:schemeClr val="accent2"/>
          </a:solidFill>
        </p:grpSpPr>
        <p:sp>
          <p:nvSpPr>
            <p:cNvPr id="11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3071824"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32" name="TextBox 31"/>
          <p:cNvSpPr txBox="1"/>
          <p:nvPr/>
        </p:nvSpPr>
        <p:spPr>
          <a:xfrm>
            <a:off x="3769956"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33" name="TextBox 32"/>
          <p:cNvSpPr txBox="1"/>
          <p:nvPr/>
        </p:nvSpPr>
        <p:spPr>
          <a:xfrm>
            <a:off x="3727331"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79" name="TextBox 78"/>
          <p:cNvSpPr txBox="1"/>
          <p:nvPr/>
        </p:nvSpPr>
        <p:spPr>
          <a:xfrm>
            <a:off x="3130511"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sp>
        <p:nvSpPr>
          <p:cNvPr id="50" name="TextBox 49"/>
          <p:cNvSpPr txBox="1"/>
          <p:nvPr/>
        </p:nvSpPr>
        <p:spPr>
          <a:xfrm>
            <a:off x="572390"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51" name="Right Arrow 50"/>
          <p:cNvSpPr/>
          <p:nvPr/>
        </p:nvSpPr>
        <p:spPr bwMode="auto">
          <a:xfrm>
            <a:off x="1644214"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52" name="Oval 51"/>
          <p:cNvSpPr/>
          <p:nvPr/>
        </p:nvSpPr>
        <p:spPr bwMode="auto">
          <a:xfrm>
            <a:off x="1348802"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3" name="Group 52"/>
          <p:cNvGrpSpPr/>
          <p:nvPr/>
        </p:nvGrpSpPr>
        <p:grpSpPr bwMode="black">
          <a:xfrm>
            <a:off x="502804" y="2279757"/>
            <a:ext cx="1475368" cy="1138910"/>
            <a:chOff x="7010400" y="2133600"/>
            <a:chExt cx="1379538" cy="1065213"/>
          </a:xfrm>
          <a:solidFill>
            <a:schemeClr val="tx2"/>
          </a:solidFill>
        </p:grpSpPr>
        <p:sp>
          <p:nvSpPr>
            <p:cNvPr id="5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0" name="Group 19"/>
          <p:cNvGrpSpPr/>
          <p:nvPr/>
        </p:nvGrpSpPr>
        <p:grpSpPr>
          <a:xfrm>
            <a:off x="3155884" y="2362926"/>
            <a:ext cx="1142894" cy="1224531"/>
            <a:chOff x="3815435" y="2014965"/>
            <a:chExt cx="1240945" cy="1329586"/>
          </a:xfrm>
        </p:grpSpPr>
        <p:grpSp>
          <p:nvGrpSpPr>
            <p:cNvPr id="121" name="Group 120"/>
            <p:cNvGrpSpPr/>
            <p:nvPr/>
          </p:nvGrpSpPr>
          <p:grpSpPr>
            <a:xfrm>
              <a:off x="3939389" y="2014965"/>
              <a:ext cx="993037" cy="1196638"/>
              <a:chOff x="6416842" y="3516010"/>
              <a:chExt cx="1304729" cy="1572236"/>
            </a:xfrm>
          </p:grpSpPr>
          <p:pic>
            <p:nvPicPr>
              <p:cNvPr id="122"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123"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24" name="TextBox 123"/>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5" name="Group 24"/>
          <p:cNvGrpSpPr/>
          <p:nvPr/>
        </p:nvGrpSpPr>
        <p:grpSpPr>
          <a:xfrm>
            <a:off x="2842607" y="5335633"/>
            <a:ext cx="785758" cy="1050769"/>
            <a:chOff x="2575715" y="5186214"/>
            <a:chExt cx="785758" cy="1050769"/>
          </a:xfrm>
        </p:grpSpPr>
        <p:pic>
          <p:nvPicPr>
            <p:cNvPr id="130"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55" name="Group 154"/>
            <p:cNvGrpSpPr/>
            <p:nvPr/>
          </p:nvGrpSpPr>
          <p:grpSpPr>
            <a:xfrm>
              <a:off x="2716724" y="5793346"/>
              <a:ext cx="619477" cy="443637"/>
              <a:chOff x="1840649" y="4818296"/>
              <a:chExt cx="966161" cy="691914"/>
            </a:xfrm>
          </p:grpSpPr>
          <p:sp>
            <p:nvSpPr>
              <p:cNvPr id="156" name="Freeform 155"/>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7" name="Freeform 156"/>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8" name="Oval 157"/>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9" name="Oval 158"/>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0" name="Oval 159"/>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1" name="Oval 160"/>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2" name="Oval 161"/>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3" name="Oval 162"/>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4" name="Oval 163"/>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5" name="Oval 164"/>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6" name="Arc 165"/>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7" name="Arc 166"/>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8" name="Arc 167"/>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69" name="Straight Connector 168"/>
              <p:cNvCxnSpPr>
                <a:stCxn id="158" idx="4"/>
                <a:endCxn id="160"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Oval 169"/>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1" name="Straight Connector 170"/>
              <p:cNvCxnSpPr>
                <a:stCxn id="159" idx="4"/>
                <a:endCxn id="161"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Oval 171"/>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3" name="Straight Connector 172"/>
              <p:cNvCxnSpPr>
                <a:stCxn id="159" idx="3"/>
                <a:endCxn id="164"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 name="Oval 173"/>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5" name="Straight Connector 174"/>
              <p:cNvCxnSpPr>
                <a:stCxn id="158" idx="3"/>
                <a:endCxn id="165"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7" name="Straight Connector 176"/>
              <p:cNvCxnSpPr>
                <a:stCxn id="170" idx="3"/>
                <a:endCxn id="163"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2" idx="3"/>
                <a:endCxn id="162"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3946263" y="5428393"/>
            <a:ext cx="880467" cy="903691"/>
            <a:chOff x="3803631" y="4942798"/>
            <a:chExt cx="880467" cy="903691"/>
          </a:xfrm>
        </p:grpSpPr>
        <p:sp>
          <p:nvSpPr>
            <p:cNvPr id="12" name="TextBox 11"/>
            <p:cNvSpPr txBox="1"/>
            <p:nvPr/>
          </p:nvSpPr>
          <p:spPr>
            <a:xfrm>
              <a:off x="3803632" y="5631045"/>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79" name="Group 178"/>
            <p:cNvGrpSpPr/>
            <p:nvPr/>
          </p:nvGrpSpPr>
          <p:grpSpPr>
            <a:xfrm>
              <a:off x="3803631" y="4942798"/>
              <a:ext cx="880466" cy="684737"/>
              <a:chOff x="8150715" y="4071372"/>
              <a:chExt cx="1143692" cy="889448"/>
            </a:xfrm>
          </p:grpSpPr>
          <p:sp>
            <p:nvSpPr>
              <p:cNvPr id="1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81" name="Freeform 1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182" name="Freeform 1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sp>
        <p:nvSpPr>
          <p:cNvPr id="31" name="Rectangle 30"/>
          <p:cNvSpPr/>
          <p:nvPr/>
        </p:nvSpPr>
        <p:spPr>
          <a:xfrm>
            <a:off x="9250340" y="880365"/>
            <a:ext cx="1790618" cy="492443"/>
          </a:xfrm>
          <a:prstGeom prst="rect">
            <a:avLst/>
          </a:prstGeom>
        </p:spPr>
        <p:txBody>
          <a:bodyPr wrap="none">
            <a:spAutoFit/>
          </a:bodyPr>
          <a:lstStyle/>
          <a:p>
            <a:r>
              <a:rPr lang="en-US" sz="2600" spc="-100" dirty="0">
                <a:ln w="3175">
                  <a:noFill/>
                </a:ln>
                <a:solidFill>
                  <a:schemeClr val="accent2">
                    <a:alpha val="99000"/>
                  </a:schemeClr>
                </a:solidFill>
                <a:latin typeface="Segoe UI Light" pitchFamily="34" charset="0"/>
                <a:cs typeface="Arial" charset="0"/>
              </a:rPr>
              <a:t>On Premises</a:t>
            </a:r>
          </a:p>
        </p:txBody>
      </p:sp>
      <p:cxnSp>
        <p:nvCxnSpPr>
          <p:cNvPr id="16" name="Straight Arrow Connector 15"/>
          <p:cNvCxnSpPr/>
          <p:nvPr/>
        </p:nvCxnSpPr>
        <p:spPr>
          <a:xfrm>
            <a:off x="4208014"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091210" y="2326715"/>
            <a:ext cx="1148638" cy="2384591"/>
            <a:chOff x="5091210" y="2326715"/>
            <a:chExt cx="1148638" cy="2384591"/>
          </a:xfrm>
        </p:grpSpPr>
        <p:sp>
          <p:nvSpPr>
            <p:cNvPr id="40" name="Trapezoid 39"/>
            <p:cNvSpPr/>
            <p:nvPr/>
          </p:nvSpPr>
          <p:spPr bwMode="auto">
            <a:xfrm rot="16200000">
              <a:off x="4604271" y="3213510"/>
              <a:ext cx="1780324" cy="599772"/>
            </a:xfrm>
            <a:prstGeom prst="trapezoid">
              <a:avLst>
                <a:gd name="adj" fmla="val 1898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84" name="Picture 6" descr="\\magnum\Projects\Microsoft\Cloud Power FY12\Design\Icons\PNGs\Server_2.png"/>
            <p:cNvPicPr>
              <a:picLocks noChangeAspect="1" noChangeArrowheads="1"/>
            </p:cNvPicPr>
            <p:nvPr/>
          </p:nvPicPr>
          <p:blipFill rotWithShape="1">
            <a:blip r:embed="rId3" cstate="print">
              <a:duotone>
                <a:prstClr val="black"/>
                <a:schemeClr val="tx2">
                  <a:tint val="45000"/>
                  <a:satMod val="400000"/>
                </a:schemeClr>
              </a:duotone>
            </a:blip>
            <a:srcRect l="27509" r="25796"/>
            <a:stretch/>
          </p:blipFill>
          <p:spPr bwMode="auto">
            <a:xfrm>
              <a:off x="5091210" y="2326715"/>
              <a:ext cx="1148638" cy="2384591"/>
            </a:xfrm>
            <a:prstGeom prst="rect">
              <a:avLst/>
            </a:prstGeom>
            <a:noFill/>
          </p:spPr>
        </p:pic>
      </p:grpSp>
      <p:grpSp>
        <p:nvGrpSpPr>
          <p:cNvPr id="185" name="Group 184"/>
          <p:cNvGrpSpPr/>
          <p:nvPr/>
        </p:nvGrpSpPr>
        <p:grpSpPr>
          <a:xfrm>
            <a:off x="9969366" y="3337382"/>
            <a:ext cx="785758" cy="1050769"/>
            <a:chOff x="2575715" y="5186214"/>
            <a:chExt cx="785758" cy="1050769"/>
          </a:xfrm>
        </p:grpSpPr>
        <p:pic>
          <p:nvPicPr>
            <p:cNvPr id="18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87" name="Group 186"/>
            <p:cNvGrpSpPr/>
            <p:nvPr/>
          </p:nvGrpSpPr>
          <p:grpSpPr>
            <a:xfrm>
              <a:off x="2716724" y="5793346"/>
              <a:ext cx="619477" cy="443637"/>
              <a:chOff x="1840649" y="4818296"/>
              <a:chExt cx="966161" cy="691914"/>
            </a:xfrm>
          </p:grpSpPr>
          <p:sp>
            <p:nvSpPr>
              <p:cNvPr id="188" name="Freeform 187"/>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89" name="Freeform 188"/>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0" name="Oval 189"/>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1" name="Oval 190"/>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2" name="Oval 191"/>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3" name="Oval 192"/>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4" name="Oval 193"/>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5" name="Oval 194"/>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6" name="Oval 195"/>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7" name="Oval 196"/>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8" name="Arc 197"/>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99" name="Arc 198"/>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00" name="Arc 199"/>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01" name="Straight Connector 200"/>
              <p:cNvCxnSpPr>
                <a:stCxn id="190" idx="4"/>
                <a:endCxn id="192"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3" name="Straight Connector 202"/>
              <p:cNvCxnSpPr>
                <a:stCxn id="191" idx="4"/>
                <a:endCxn id="193"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5" name="Straight Connector 204"/>
              <p:cNvCxnSpPr>
                <a:stCxn id="191" idx="3"/>
                <a:endCxn id="196"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6" name="Oval 205"/>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7" name="Straight Connector 206"/>
              <p:cNvCxnSpPr>
                <a:stCxn id="190" idx="3"/>
                <a:endCxn id="197"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Oval 207"/>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9" name="Straight Connector 208"/>
              <p:cNvCxnSpPr>
                <a:stCxn id="202" idx="3"/>
                <a:endCxn id="195"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4" idx="3"/>
                <a:endCxn id="194"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8978565" y="1724475"/>
            <a:ext cx="1336197" cy="1479683"/>
            <a:chOff x="9248815" y="2235472"/>
            <a:chExt cx="1336197" cy="1479683"/>
          </a:xfrm>
        </p:grpSpPr>
        <p:sp>
          <p:nvSpPr>
            <p:cNvPr id="67" name="TextBox 66"/>
            <p:cNvSpPr txBox="1"/>
            <p:nvPr/>
          </p:nvSpPr>
          <p:spPr>
            <a:xfrm>
              <a:off x="9248815" y="3284268"/>
              <a:ext cx="1336197" cy="430887"/>
            </a:xfrm>
            <a:prstGeom prst="rect">
              <a:avLst/>
            </a:prstGeom>
            <a:noFill/>
          </p:spPr>
          <p:txBody>
            <a:bodyPr wrap="square" lIns="0" tIns="0" rIns="0" bIns="0" rtlCol="0">
              <a:spAutoFit/>
            </a:bodyPr>
            <a:lstStyle/>
            <a:p>
              <a:pPr algn="ctr"/>
              <a:r>
                <a:rPr lang="en-US" sz="1400" dirty="0">
                  <a:solidFill>
                    <a:schemeClr val="bg1">
                      <a:alpha val="99000"/>
                    </a:schemeClr>
                  </a:solidFill>
                </a:rPr>
                <a:t>WA Developer Fabric</a:t>
              </a:r>
            </a:p>
          </p:txBody>
        </p:sp>
        <p:grpSp>
          <p:nvGrpSpPr>
            <p:cNvPr id="212" name="Group 211"/>
            <p:cNvGrpSpPr/>
            <p:nvPr/>
          </p:nvGrpSpPr>
          <p:grpSpPr>
            <a:xfrm>
              <a:off x="9459626" y="2235472"/>
              <a:ext cx="914574" cy="1102088"/>
              <a:chOff x="6416842" y="3516010"/>
              <a:chExt cx="1304729" cy="1572236"/>
            </a:xfrm>
          </p:grpSpPr>
          <p:pic>
            <p:nvPicPr>
              <p:cNvPr id="214"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5"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217" name="Freeform 92"/>
          <p:cNvSpPr>
            <a:spLocks noEditPoints="1"/>
          </p:cNvSpPr>
          <p:nvPr/>
        </p:nvSpPr>
        <p:spPr bwMode="black">
          <a:xfrm>
            <a:off x="9253138" y="3499249"/>
            <a:ext cx="177716" cy="242138"/>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18" name="Group 217"/>
          <p:cNvGrpSpPr/>
          <p:nvPr/>
        </p:nvGrpSpPr>
        <p:grpSpPr>
          <a:xfrm>
            <a:off x="10499275" y="1771776"/>
            <a:ext cx="510014" cy="1295543"/>
            <a:chOff x="6630187" y="1563029"/>
            <a:chExt cx="613189" cy="1557629"/>
          </a:xfrm>
          <a:solidFill>
            <a:schemeClr val="bg1"/>
          </a:solidFill>
        </p:grpSpPr>
        <p:sp>
          <p:nvSpPr>
            <p:cNvPr id="219" name="Oval 218"/>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20" name="Freeform 219"/>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21" name="TextBox 220"/>
          <p:cNvSpPr txBox="1"/>
          <p:nvPr/>
        </p:nvSpPr>
        <p:spPr>
          <a:xfrm>
            <a:off x="10085570" y="3097930"/>
            <a:ext cx="1336197"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pic>
        <p:nvPicPr>
          <p:cNvPr id="22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8736942" y="3069274"/>
            <a:ext cx="824134" cy="1102088"/>
          </a:xfrm>
          <a:prstGeom prst="rect">
            <a:avLst/>
          </a:prstGeom>
          <a:noFill/>
        </p:spPr>
      </p:pic>
      <p:sp>
        <p:nvSpPr>
          <p:cNvPr id="153" name="TextBox 152"/>
          <p:cNvSpPr txBox="1"/>
          <p:nvPr/>
        </p:nvSpPr>
        <p:spPr>
          <a:xfrm>
            <a:off x="4753723" y="1709777"/>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a:t>
            </a:r>
            <a:r>
              <a:rPr lang="en-US" sz="1600" dirty="0" smtClean="0">
                <a:solidFill>
                  <a:schemeClr val="bg1">
                    <a:alpha val="99000"/>
                  </a:schemeClr>
                </a:solidFill>
              </a:rPr>
              <a:t>1</a:t>
            </a:r>
            <a:endParaRPr lang="en-US" sz="1600" dirty="0">
              <a:solidFill>
                <a:schemeClr val="bg1">
                  <a:alpha val="99000"/>
                </a:schemeClr>
              </a:solidFill>
            </a:endParaRPr>
          </a:p>
        </p:txBody>
      </p:sp>
      <p:sp>
        <p:nvSpPr>
          <p:cNvPr id="154" name="TextBox 153"/>
          <p:cNvSpPr txBox="1"/>
          <p:nvPr/>
        </p:nvSpPr>
        <p:spPr>
          <a:xfrm>
            <a:off x="4753723" y="4554789"/>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267624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500"/>
                                        <p:tgtEl>
                                          <p:spTgt spid="7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smtClean="0"/>
              <a:t>VNET Connected Deployment Steps</a:t>
            </a:r>
            <a:endParaRPr lang="en-US" dirty="0"/>
          </a:p>
        </p:txBody>
      </p:sp>
      <p:sp>
        <p:nvSpPr>
          <p:cNvPr id="5" name="Rectangle 4"/>
          <p:cNvSpPr/>
          <p:nvPr/>
        </p:nvSpPr>
        <p:spPr>
          <a:xfrm>
            <a:off x="3671664" y="2257457"/>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 If AD is desired deploy at this stage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so remaining VMs can start domain joined. </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75073" y="306948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persistent </a:t>
            </a:r>
            <a:r>
              <a:rPr lang="en-US" sz="1800" dirty="0" smtClean="0">
                <a:ln>
                  <a:solidFill>
                    <a:schemeClr val="bg1">
                      <a:alpha val="0"/>
                    </a:schemeClr>
                  </a:solidFill>
                </a:ln>
                <a:solidFill>
                  <a:srgbClr val="595959">
                    <a:alpha val="99000"/>
                  </a:srgbClr>
                </a:solidFill>
              </a:rPr>
              <a:t>VM(s) </a:t>
            </a:r>
            <a:r>
              <a:rPr lang="en-US" sz="1800" dirty="0">
                <a:ln>
                  <a:solidFill>
                    <a:schemeClr val="bg1">
                      <a:alpha val="0"/>
                    </a:schemeClr>
                  </a:solidFill>
                </a:ln>
                <a:solidFill>
                  <a:srgbClr val="595959">
                    <a:alpha val="99000"/>
                  </a:srgbClr>
                </a:solidFill>
              </a:rPr>
              <a:t>by installing software, configuring roles </a:t>
            </a:r>
            <a:r>
              <a:rPr lang="en-US" sz="1800" dirty="0" smtClean="0">
                <a:ln>
                  <a:solidFill>
                    <a:schemeClr val="bg1">
                      <a:alpha val="0"/>
                    </a:schemeClr>
                  </a:solidFill>
                </a:ln>
                <a:solidFill>
                  <a:srgbClr val="595959">
                    <a:alpha val="99000"/>
                  </a:srgbClr>
                </a:solidFill>
              </a:rPr>
              <a:t>etc…</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89625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Testing live can be achieved by using </a:t>
            </a:r>
            <a:r>
              <a:rPr lang="en-US" sz="1800" dirty="0">
                <a:ln>
                  <a:solidFill>
                    <a:schemeClr val="bg1">
                      <a:alpha val="0"/>
                    </a:schemeClr>
                  </a:solidFill>
                </a:ln>
                <a:solidFill>
                  <a:srgbClr val="595959">
                    <a:alpha val="99000"/>
                  </a:srgbClr>
                </a:solidFill>
              </a:rPr>
              <a:t>public endpoints or VPN connectivity.</a:t>
            </a:r>
          </a:p>
        </p:txBody>
      </p:sp>
      <p:sp>
        <p:nvSpPr>
          <p:cNvPr id="9" name="Rectangle 8"/>
          <p:cNvSpPr/>
          <p:nvPr/>
        </p:nvSpPr>
        <p:spPr>
          <a:xfrm>
            <a:off x="3671663" y="470548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virtual network settings </a:t>
            </a:r>
            <a:r>
              <a:rPr lang="en-US" sz="1800" dirty="0">
                <a:ln>
                  <a:solidFill>
                    <a:schemeClr val="bg1">
                      <a:alpha val="0"/>
                    </a:schemeClr>
                  </a:solidFill>
                </a:ln>
                <a:solidFill>
                  <a:srgbClr val="595959">
                    <a:alpha val="99000"/>
                  </a:srgbClr>
                </a:solidFill>
              </a:rPr>
              <a:t>and other configuration details. Deploy </a:t>
            </a:r>
            <a:r>
              <a:rPr lang="en-US" sz="1800" dirty="0" smtClean="0">
                <a:ln>
                  <a:solidFill>
                    <a:schemeClr val="bg1">
                      <a:alpha val="0"/>
                    </a:schemeClr>
                  </a:solidFill>
                </a:ln>
                <a:solidFill>
                  <a:srgbClr val="595959">
                    <a:alpha val="99000"/>
                  </a:srgbClr>
                </a:solidFill>
              </a:rPr>
              <a:t>to a separate hosted service.</a:t>
            </a:r>
            <a:endParaRPr lang="en-US" sz="1800" dirty="0">
              <a:ln>
                <a:solidFill>
                  <a:schemeClr val="bg1">
                    <a:alpha val="0"/>
                  </a:schemeClr>
                </a:solidFill>
              </a:ln>
              <a:solidFill>
                <a:srgbClr val="595959">
                  <a:alpha val="99000"/>
                </a:srgbClr>
              </a:solidFill>
            </a:endParaRPr>
          </a:p>
        </p:txBody>
      </p:sp>
      <p:sp>
        <p:nvSpPr>
          <p:cNvPr id="10" name="Rectangle 9"/>
          <p:cNvSpPr/>
          <p:nvPr/>
        </p:nvSpPr>
        <p:spPr>
          <a:xfrm>
            <a:off x="3678481" y="551751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If previously opened, close public endpoints to lock down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9" y="2255552"/>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9112" y="3069489"/>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7520" y="3881521"/>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22" y="470548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6" name="Rectangle 15"/>
          <p:cNvSpPr/>
          <p:nvPr/>
        </p:nvSpPr>
        <p:spPr>
          <a:xfrm>
            <a:off x="517521" y="551751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Make</a:t>
            </a:r>
            <a:r>
              <a:rPr lang="en-US" sz="2000" dirty="0" smtClean="0">
                <a:ln>
                  <a:solidFill>
                    <a:schemeClr val="bg1">
                      <a:alpha val="0"/>
                    </a:schemeClr>
                  </a:solidFill>
                </a:ln>
                <a:solidFill>
                  <a:schemeClr val="lt1">
                    <a:alpha val="99000"/>
                  </a:schemeClr>
                </a:solidFill>
              </a:rPr>
              <a:t> Production Ready</a:t>
            </a:r>
            <a:endParaRPr lang="en-US" sz="2000" dirty="0">
              <a:ln>
                <a:solidFill>
                  <a:schemeClr val="bg1">
                    <a:alpha val="0"/>
                  </a:schemeClr>
                </a:solidFill>
              </a:ln>
              <a:solidFill>
                <a:schemeClr val="lt1">
                  <a:alpha val="99000"/>
                </a:schemeClr>
              </a:solidFill>
            </a:endParaRPr>
          </a:p>
        </p:txBody>
      </p:sp>
      <p:sp>
        <p:nvSpPr>
          <p:cNvPr id="18" name="Rectangle 17"/>
          <p:cNvSpPr/>
          <p:nvPr/>
        </p:nvSpPr>
        <p:spPr>
          <a:xfrm>
            <a:off x="517518" y="1431824"/>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Design</a:t>
            </a:r>
            <a:r>
              <a:rPr lang="en-US" sz="2000" dirty="0" smtClean="0">
                <a:ln>
                  <a:solidFill>
                    <a:schemeClr val="bg1">
                      <a:alpha val="0"/>
                    </a:schemeClr>
                  </a:solidFill>
                </a:ln>
                <a:solidFill>
                  <a:schemeClr val="lt1">
                    <a:alpha val="99000"/>
                  </a:schemeClr>
                </a:solidFill>
              </a:rPr>
              <a:t> VNET</a:t>
            </a:r>
            <a:endParaRPr lang="en-US" sz="2000" kern="1200" dirty="0">
              <a:ln>
                <a:solidFill>
                  <a:schemeClr val="bg1">
                    <a:alpha val="0"/>
                  </a:schemeClr>
                </a:solidFill>
              </a:ln>
              <a:solidFill>
                <a:schemeClr val="lt1">
                  <a:alpha val="99000"/>
                </a:schemeClr>
              </a:solidFill>
            </a:endParaRPr>
          </a:p>
        </p:txBody>
      </p:sp>
      <p:sp>
        <p:nvSpPr>
          <p:cNvPr id="19" name="Rectangle 18"/>
          <p:cNvSpPr/>
          <p:nvPr/>
        </p:nvSpPr>
        <p:spPr>
          <a:xfrm>
            <a:off x="3675073" y="1431824"/>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Define virtual networks and subnets for hosted services to reside in. </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36158802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4992415" y="1447799"/>
            <a:ext cx="6675710" cy="4033249"/>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6629988" y="3490803"/>
            <a:ext cx="1304729" cy="1572236"/>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2"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 name="Title 1"/>
          <p:cNvSpPr>
            <a:spLocks noGrp="1"/>
          </p:cNvSpPr>
          <p:nvPr>
            <p:ph type="title"/>
          </p:nvPr>
        </p:nvSpPr>
        <p:spPr/>
        <p:txBody>
          <a:bodyPr/>
          <a:lstStyle/>
          <a:p>
            <a:r>
              <a:rPr lang="en-US" dirty="0" smtClean="0"/>
              <a:t>Mixed Mode – Shared Cloud Service</a:t>
            </a:r>
            <a:endParaRPr lang="en-US" dirty="0"/>
          </a:p>
        </p:txBody>
      </p:sp>
      <p:sp>
        <p:nvSpPr>
          <p:cNvPr id="21" name="Content Placeholder 2"/>
          <p:cNvSpPr>
            <a:spLocks noGrp="1"/>
          </p:cNvSpPr>
          <p:nvPr>
            <p:ph type="body" sz="quarter" idx="10"/>
          </p:nvPr>
        </p:nvSpPr>
        <p:spPr>
          <a:xfrm>
            <a:off x="519112" y="1447799"/>
            <a:ext cx="3935193" cy="1555811"/>
          </a:xfrm>
        </p:spPr>
        <p:txBody>
          <a:bodyPr/>
          <a:lstStyle/>
          <a:p>
            <a:r>
              <a:rPr lang="en-US" sz="3200" dirty="0">
                <a:solidFill>
                  <a:schemeClr val="accent2">
                    <a:alpha val="99000"/>
                  </a:schemeClr>
                </a:solidFill>
              </a:rPr>
              <a:t>Strengths</a:t>
            </a:r>
          </a:p>
          <a:p>
            <a:pPr lvl="1"/>
            <a:r>
              <a:rPr lang="en-US" sz="2400" spc="0" dirty="0"/>
              <a:t>Simplicity</a:t>
            </a:r>
          </a:p>
          <a:p>
            <a:pPr lvl="1"/>
            <a:r>
              <a:rPr lang="en-US" sz="2400" spc="0" dirty="0"/>
              <a:t>Connectivity</a:t>
            </a:r>
          </a:p>
          <a:p>
            <a:pPr lvl="1"/>
            <a:r>
              <a:rPr lang="en-US" sz="2400" spc="0" dirty="0" err="1"/>
              <a:t>iDNS</a:t>
            </a:r>
            <a:endParaRPr lang="en-US" sz="2400" spc="0" dirty="0"/>
          </a:p>
        </p:txBody>
      </p:sp>
      <p:sp>
        <p:nvSpPr>
          <p:cNvPr id="8" name="TextBox 7"/>
          <p:cNvSpPr txBox="1"/>
          <p:nvPr/>
        </p:nvSpPr>
        <p:spPr>
          <a:xfrm>
            <a:off x="6221206" y="4918250"/>
            <a:ext cx="1993271" cy="369332"/>
          </a:xfrm>
          <a:prstGeom prst="rect">
            <a:avLst/>
          </a:prstGeom>
          <a:noFill/>
        </p:spPr>
        <p:txBody>
          <a:bodyPr wrap="square" lIns="0" tIns="0" rIns="0" bIns="0" rtlCol="0">
            <a:spAutoFit/>
          </a:bodyPr>
          <a:lstStyle/>
          <a:p>
            <a:pPr algn="ctr"/>
            <a:r>
              <a:rPr lang="en-US" sz="2400" dirty="0" smtClean="0">
                <a:solidFill>
                  <a:schemeClr val="bg1">
                    <a:alpha val="99000"/>
                  </a:schemeClr>
                </a:solidFill>
              </a:rPr>
              <a:t>WA Web Role</a:t>
            </a:r>
          </a:p>
        </p:txBody>
      </p:sp>
      <p:sp>
        <p:nvSpPr>
          <p:cNvPr id="12" name="TextBox 11"/>
          <p:cNvSpPr txBox="1"/>
          <p:nvPr/>
        </p:nvSpPr>
        <p:spPr>
          <a:xfrm>
            <a:off x="8346785" y="3861569"/>
            <a:ext cx="1336197" cy="73866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2400" dirty="0" smtClean="0"/>
              <a:t>Virtual Machine</a:t>
            </a:r>
            <a:endParaRPr lang="en-US" sz="2400" dirty="0"/>
          </a:p>
        </p:txBody>
      </p:sp>
      <p:sp>
        <p:nvSpPr>
          <p:cNvPr id="15" name="TextBox 14"/>
          <p:cNvSpPr txBox="1"/>
          <p:nvPr/>
        </p:nvSpPr>
        <p:spPr>
          <a:xfrm>
            <a:off x="2764701" y="5313391"/>
            <a:ext cx="1336197" cy="738664"/>
          </a:xfrm>
          <a:prstGeom prst="rect">
            <a:avLst/>
          </a:prstGeom>
          <a:noFill/>
        </p:spPr>
        <p:txBody>
          <a:bodyPr wrap="square" lIns="0" tIns="0" rIns="0" bIns="0" rtlCol="0">
            <a:spAutoFit/>
          </a:bodyPr>
          <a:lstStyle/>
          <a:p>
            <a:pPr algn="ctr"/>
            <a:r>
              <a:rPr lang="en-US" sz="2400" dirty="0">
                <a:gradFill>
                  <a:gsLst>
                    <a:gs pos="0">
                      <a:srgbClr val="595959"/>
                    </a:gs>
                    <a:gs pos="86000">
                      <a:srgbClr val="595959"/>
                    </a:gs>
                  </a:gsLst>
                  <a:lin ang="5400000" scaled="0"/>
                </a:gradFill>
              </a:rPr>
              <a:t>Load Balancer</a:t>
            </a:r>
          </a:p>
        </p:txBody>
      </p:sp>
      <p:sp>
        <p:nvSpPr>
          <p:cNvPr id="18" name="Right Arrow 17"/>
          <p:cNvSpPr/>
          <p:nvPr/>
        </p:nvSpPr>
        <p:spPr bwMode="auto">
          <a:xfrm>
            <a:off x="3937888" y="4193831"/>
            <a:ext cx="2019292"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36" name="TextBox 35"/>
          <p:cNvSpPr txBox="1"/>
          <p:nvPr/>
        </p:nvSpPr>
        <p:spPr>
          <a:xfrm>
            <a:off x="8626308" y="2011668"/>
            <a:ext cx="2385710" cy="984885"/>
          </a:xfrm>
          <a:prstGeom prst="rect">
            <a:avLst/>
          </a:prstGeom>
          <a:noFill/>
        </p:spPr>
        <p:txBody>
          <a:bodyPr wrap="square" lIns="0" tIns="0" rIns="0" bIns="0" rtlCol="0">
            <a:spAutoFit/>
          </a:bodyPr>
          <a:lstStyle/>
          <a:p>
            <a:pPr algn="r"/>
            <a:r>
              <a:rPr lang="en-US" sz="3200" dirty="0" smtClean="0">
                <a:solidFill>
                  <a:schemeClr val="bg1">
                    <a:alpha val="99000"/>
                  </a:schemeClr>
                </a:solidFill>
              </a:rPr>
              <a:t>Cloud </a:t>
            </a:r>
          </a:p>
          <a:p>
            <a:pPr algn="r"/>
            <a:r>
              <a:rPr lang="en-US" sz="3200" dirty="0" smtClean="0">
                <a:solidFill>
                  <a:schemeClr val="bg1">
                    <a:alpha val="99000"/>
                  </a:schemeClr>
                </a:solidFill>
              </a:rPr>
              <a:t>App</a:t>
            </a:r>
          </a:p>
        </p:txBody>
      </p:sp>
      <p:sp>
        <p:nvSpPr>
          <p:cNvPr id="25" name="TextBox 24"/>
          <p:cNvSpPr txBox="1"/>
          <p:nvPr/>
        </p:nvSpPr>
        <p:spPr>
          <a:xfrm>
            <a:off x="519112" y="3257734"/>
            <a:ext cx="3785332" cy="492443"/>
          </a:xfrm>
          <a:prstGeom prst="rect">
            <a:avLst/>
          </a:prstGeom>
          <a:noFill/>
        </p:spPr>
        <p:txBody>
          <a:bodyPr wrap="none" lIns="0" tIns="0" rIns="0" bIns="0" rtlCol="0">
            <a:spAutoFit/>
          </a:bodyPr>
          <a:lstStyle/>
          <a:p>
            <a:r>
              <a:rPr lang="en-US" sz="3200" spc="-100" dirty="0">
                <a:solidFill>
                  <a:schemeClr val="accent2">
                    <a:alpha val="99000"/>
                  </a:schemeClr>
                </a:solidFill>
                <a:latin typeface="Segoe UI Light" pitchFamily="34" charset="0"/>
              </a:rPr>
              <a:t>Available in Fall Release </a:t>
            </a:r>
          </a:p>
        </p:txBody>
      </p:sp>
      <p:sp>
        <p:nvSpPr>
          <p:cNvPr id="22" name="Content Placeholder 2"/>
          <p:cNvSpPr txBox="1">
            <a:spLocks/>
          </p:cNvSpPr>
          <p:nvPr/>
        </p:nvSpPr>
        <p:spPr>
          <a:xfrm>
            <a:off x="3209542" y="1447799"/>
            <a:ext cx="3808339" cy="94220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smtClean="0">
                <a:solidFill>
                  <a:schemeClr val="accent2">
                    <a:alpha val="99000"/>
                  </a:schemeClr>
                </a:solidFill>
                <a:latin typeface="Segoe UI Light" pitchFamily="34" charset="0"/>
              </a:rPr>
              <a:t>Weaknesses</a:t>
            </a:r>
          </a:p>
          <a:p>
            <a:pPr marL="0" indent="0">
              <a:buNone/>
            </a:pPr>
            <a:r>
              <a:rPr lang="en-US" sz="2400" dirty="0" smtClean="0">
                <a:gradFill>
                  <a:gsLst>
                    <a:gs pos="0">
                      <a:srgbClr val="595959"/>
                    </a:gs>
                    <a:gs pos="86000">
                      <a:srgbClr val="595959"/>
                    </a:gs>
                  </a:gsLst>
                  <a:lin ang="5400000" scaled="0"/>
                </a:gradFill>
              </a:rPr>
              <a:t>Lack </a:t>
            </a:r>
            <a:r>
              <a:rPr lang="en-US" sz="2400" dirty="0">
                <a:gradFill>
                  <a:gsLst>
                    <a:gs pos="0">
                      <a:srgbClr val="595959"/>
                    </a:gs>
                    <a:gs pos="86000">
                      <a:srgbClr val="595959"/>
                    </a:gs>
                  </a:gsLst>
                  <a:lin ang="5400000" scaled="0"/>
                </a:gradFill>
              </a:rPr>
              <a:t>of VIP Swap</a:t>
            </a:r>
          </a:p>
        </p:txBody>
      </p:sp>
      <p:sp>
        <p:nvSpPr>
          <p:cNvPr id="19" name="Oval 18"/>
          <p:cNvSpPr/>
          <p:nvPr/>
        </p:nvSpPr>
        <p:spPr bwMode="auto">
          <a:xfrm>
            <a:off x="3642476" y="4371972"/>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bwMode="black">
          <a:xfrm>
            <a:off x="2793586" y="4112280"/>
            <a:ext cx="1475368" cy="1138910"/>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6" name="Group 75"/>
          <p:cNvGrpSpPr/>
          <p:nvPr/>
        </p:nvGrpSpPr>
        <p:grpSpPr>
          <a:xfrm>
            <a:off x="8443037" y="2962877"/>
            <a:ext cx="1143692" cy="889448"/>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119334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to VM Performance</a:t>
            </a:r>
            <a:endParaRPr lang="en-US" dirty="0"/>
          </a:p>
        </p:txBody>
      </p:sp>
      <p:sp>
        <p:nvSpPr>
          <p:cNvPr id="6" name="Text Placeholder 5"/>
          <p:cNvSpPr>
            <a:spLocks noGrp="1"/>
          </p:cNvSpPr>
          <p:nvPr>
            <p:ph type="body" sz="quarter" idx="10"/>
          </p:nvPr>
        </p:nvSpPr>
        <p:spPr>
          <a:xfrm>
            <a:off x="519112" y="1447799"/>
            <a:ext cx="11149013" cy="946413"/>
          </a:xfrm>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38753472"/>
              </p:ext>
            </p:extLst>
          </p:nvPr>
        </p:nvGraphicFramePr>
        <p:xfrm>
          <a:off x="519111" y="1447799"/>
          <a:ext cx="11149017" cy="3108960"/>
        </p:xfrm>
        <a:graphic>
          <a:graphicData uri="http://schemas.openxmlformats.org/drawingml/2006/table">
            <a:tbl>
              <a:tblPr firstRow="1" firstCol="1" bandRow="1">
                <a:effectLst/>
                <a:tableStyleId>{18603FDC-E32A-4AB5-989C-0864C3EAD2B8}</a:tableStyleId>
              </a:tblPr>
              <a:tblGrid>
                <a:gridCol w="3645483"/>
                <a:gridCol w="2501178"/>
                <a:gridCol w="2501178"/>
                <a:gridCol w="2501178"/>
              </a:tblGrid>
              <a:tr h="1036320">
                <a:tc>
                  <a:txBody>
                    <a:bodyPr/>
                    <a:lstStyle/>
                    <a:p>
                      <a:pPr marL="0" marR="0" algn="l">
                        <a:spcBef>
                          <a:spcPts val="0"/>
                        </a:spcBef>
                        <a:spcAft>
                          <a:spcPts val="0"/>
                        </a:spcAft>
                      </a:pPr>
                      <a:r>
                        <a:rPr lang="en-US" sz="2000" dirty="0" smtClean="0">
                          <a:solidFill>
                            <a:schemeClr val="lt1">
                              <a:alpha val="99000"/>
                            </a:schemeClr>
                          </a:solidFill>
                          <a:effectLst/>
                        </a:rPr>
                        <a:t>Category</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a:solidFill>
                            <a:schemeClr val="lt1">
                              <a:alpha val="99000"/>
                            </a:schemeClr>
                          </a:solidFill>
                          <a:effectLst/>
                        </a:rPr>
                        <a:t>Latency </a:t>
                      </a:r>
                      <a:r>
                        <a:rPr lang="en-US" sz="2000" dirty="0" smtClean="0">
                          <a:solidFill>
                            <a:schemeClr val="lt1">
                              <a:alpha val="99000"/>
                            </a:schemeClr>
                          </a:solidFill>
                          <a:effectLst/>
                        </a:rPr>
                        <a:t/>
                      </a:r>
                      <a:br>
                        <a:rPr lang="en-US" sz="2000" dirty="0" smtClean="0">
                          <a:solidFill>
                            <a:schemeClr val="lt1">
                              <a:alpha val="99000"/>
                            </a:schemeClr>
                          </a:solidFill>
                          <a:effectLst/>
                        </a:rPr>
                      </a:br>
                      <a:r>
                        <a:rPr lang="en-US" sz="2000" dirty="0" smtClean="0">
                          <a:solidFill>
                            <a:schemeClr val="lt1">
                              <a:alpha val="99000"/>
                            </a:schemeClr>
                          </a:solidFill>
                          <a:effectLst/>
                        </a:rPr>
                        <a:t>(Round-Trip)</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Comment</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Network </a:t>
                      </a:r>
                      <a:br>
                        <a:rPr lang="en-US" sz="2000" dirty="0" smtClean="0">
                          <a:solidFill>
                            <a:schemeClr val="lt1">
                              <a:alpha val="99000"/>
                            </a:schemeClr>
                          </a:solidFill>
                          <a:effectLst/>
                        </a:rPr>
                      </a:br>
                      <a:r>
                        <a:rPr lang="en-US" sz="2000" dirty="0" smtClean="0">
                          <a:solidFill>
                            <a:schemeClr val="lt1">
                              <a:alpha val="99000"/>
                            </a:schemeClr>
                          </a:solidFill>
                          <a:effectLst/>
                        </a:rPr>
                        <a:t>Link Details</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within a deployment (or</a:t>
                      </a:r>
                      <a:r>
                        <a:rPr lang="en-US" sz="2000" baseline="0" dirty="0" smtClean="0">
                          <a:solidFill>
                            <a:schemeClr val="tx2">
                              <a:alpha val="99000"/>
                            </a:schemeClr>
                          </a:solidFill>
                          <a:effectLst/>
                        </a:rPr>
                        <a:t> deployment to deployment with VNET)</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0.29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DIP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DIP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 does not</a:t>
                      </a:r>
                      <a:r>
                        <a:rPr lang="en-US" sz="2000" baseline="0" dirty="0" smtClean="0">
                          <a:solidFill>
                            <a:schemeClr val="tx2">
                              <a:alpha val="99000"/>
                            </a:schemeClr>
                          </a:solidFill>
                          <a:effectLst/>
                        </a:rPr>
                        <a:t> flow through the LB</a:t>
                      </a:r>
                      <a:endParaRPr lang="en-US" sz="2000" dirty="0">
                        <a:solidFill>
                          <a:schemeClr val="tx2">
                            <a:alpha val="99000"/>
                          </a:schemeClr>
                        </a:solidFill>
                        <a:effectLst/>
                        <a:latin typeface="+mn-lt"/>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crossing a deployment</a:t>
                      </a:r>
                      <a:r>
                        <a:rPr lang="en-US" sz="2000" baseline="0" dirty="0" smtClean="0">
                          <a:solidFill>
                            <a:schemeClr val="tx2">
                              <a:alpha val="99000"/>
                            </a:schemeClr>
                          </a:solidFill>
                          <a:effectLst/>
                        </a:rPr>
                        <a:t> (same region)</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0.88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VIP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VIP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a:t>
                      </a:r>
                      <a:r>
                        <a:rPr lang="en-US" sz="2000" baseline="0" dirty="0" smtClean="0">
                          <a:solidFill>
                            <a:schemeClr val="tx2">
                              <a:alpha val="99000"/>
                            </a:schemeClr>
                          </a:solidFill>
                          <a:effectLst/>
                        </a:rPr>
                        <a:t> flows </a:t>
                      </a:r>
                      <a:br>
                        <a:rPr lang="en-US" sz="2000" baseline="0" dirty="0" smtClean="0">
                          <a:solidFill>
                            <a:schemeClr val="tx2">
                              <a:alpha val="99000"/>
                            </a:schemeClr>
                          </a:solidFill>
                          <a:effectLst/>
                        </a:rPr>
                      </a:br>
                      <a:r>
                        <a:rPr lang="en-US" sz="2000" baseline="0" dirty="0" smtClean="0">
                          <a:solidFill>
                            <a:schemeClr val="tx2">
                              <a:alpha val="99000"/>
                            </a:schemeClr>
                          </a:solidFill>
                          <a:effectLst/>
                        </a:rPr>
                        <a:t>through the LB</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3135816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Tiered Migrations</a:t>
            </a:r>
            <a:endParaRPr lang="en-US" dirty="0"/>
          </a:p>
        </p:txBody>
      </p:sp>
    </p:spTree>
    <p:extLst>
      <p:ext uri="{BB962C8B-B14F-4D97-AF65-F5344CB8AC3E}">
        <p14:creationId xmlns:p14="http://schemas.microsoft.com/office/powerpoint/2010/main" val="41747091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Taking Advantage of PaaS</a:t>
            </a:r>
            <a:endParaRPr lang="en-US" dirty="0"/>
          </a:p>
        </p:txBody>
      </p:sp>
      <p:sp>
        <p:nvSpPr>
          <p:cNvPr id="4" name="Text Placeholder 3"/>
          <p:cNvSpPr>
            <a:spLocks noGrp="1"/>
          </p:cNvSpPr>
          <p:nvPr>
            <p:ph type="body" sz="quarter" idx="10"/>
          </p:nvPr>
        </p:nvSpPr>
        <p:spPr>
          <a:xfrm>
            <a:off x="521493" y="1447799"/>
            <a:ext cx="11149013" cy="4961358"/>
          </a:xfrm>
        </p:spPr>
        <p:txBody>
          <a:bodyPr/>
          <a:lstStyle/>
          <a:p>
            <a:r>
              <a:rPr lang="en-US" sz="3200" dirty="0" smtClean="0">
                <a:solidFill>
                  <a:schemeClr val="accent2">
                    <a:alpha val="99000"/>
                  </a:schemeClr>
                </a:solidFill>
              </a:rPr>
              <a:t>Take Advantage Where You Can</a:t>
            </a:r>
          </a:p>
          <a:p>
            <a:pPr lvl="1">
              <a:lnSpc>
                <a:spcPct val="100000"/>
              </a:lnSpc>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3200" dirty="0" smtClean="0">
                <a:solidFill>
                  <a:schemeClr val="accent2">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dirty="0" smtClean="0"/>
              <a:t>Many others</a:t>
            </a:r>
            <a:endParaRPr lang="en-US" sz="2400" spc="0" dirty="0"/>
          </a:p>
        </p:txBody>
      </p:sp>
      <p:sp>
        <p:nvSpPr>
          <p:cNvPr id="5" name="Freeform 15"/>
          <p:cNvSpPr>
            <a:spLocks noEditPoints="1"/>
          </p:cNvSpPr>
          <p:nvPr/>
        </p:nvSpPr>
        <p:spPr bwMode="black">
          <a:xfrm>
            <a:off x="7170345" y="3438915"/>
            <a:ext cx="3186819" cy="319048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687398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522533" y="2175479"/>
            <a:ext cx="6675710" cy="4033249"/>
            <a:chOff x="214313" y="2174875"/>
            <a:chExt cx="990600" cy="598488"/>
          </a:xfrm>
          <a:solidFill>
            <a:schemeClr val="accent2"/>
          </a:solidFill>
        </p:grpSpPr>
        <p:sp>
          <p:nvSpPr>
            <p:cNvPr id="91"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smtClean="0"/>
              <a:t>Horizontal Migration</a:t>
            </a:r>
            <a:endParaRPr lang="en-US" dirty="0"/>
          </a:p>
        </p:txBody>
      </p:sp>
      <p:sp>
        <p:nvSpPr>
          <p:cNvPr id="6" name="Text Placeholder 5"/>
          <p:cNvSpPr>
            <a:spLocks noGrp="1"/>
          </p:cNvSpPr>
          <p:nvPr>
            <p:ph type="body" sz="quarter" idx="10"/>
          </p:nvPr>
        </p:nvSpPr>
        <p:spPr>
          <a:xfrm>
            <a:off x="519112" y="1447799"/>
            <a:ext cx="11149013" cy="553998"/>
          </a:xfrm>
        </p:spPr>
        <p:txBody>
          <a:bodyPr/>
          <a:lstStyle/>
          <a:p>
            <a:r>
              <a:rPr lang="en-US" dirty="0" smtClean="0"/>
              <a:t>Use Virtual Machines and VNET for Forklift Migration</a:t>
            </a:r>
            <a:endParaRPr lang="en-US" dirty="0"/>
          </a:p>
        </p:txBody>
      </p:sp>
      <p:sp>
        <p:nvSpPr>
          <p:cNvPr id="49" name="Freeform 48"/>
          <p:cNvSpPr>
            <a:spLocks noEditPoints="1"/>
          </p:cNvSpPr>
          <p:nvPr/>
        </p:nvSpPr>
        <p:spPr bwMode="auto">
          <a:xfrm>
            <a:off x="18808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0" name="Freeform 49"/>
          <p:cNvSpPr>
            <a:spLocks noEditPoints="1"/>
          </p:cNvSpPr>
          <p:nvPr/>
        </p:nvSpPr>
        <p:spPr bwMode="auto">
          <a:xfrm>
            <a:off x="23761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1" name="Freeform 50"/>
          <p:cNvSpPr>
            <a:spLocks noEditPoints="1"/>
          </p:cNvSpPr>
          <p:nvPr/>
        </p:nvSpPr>
        <p:spPr bwMode="auto">
          <a:xfrm>
            <a:off x="28333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2" name="Freeform 51"/>
          <p:cNvSpPr>
            <a:spLocks noEditPoints="1"/>
          </p:cNvSpPr>
          <p:nvPr/>
        </p:nvSpPr>
        <p:spPr bwMode="auto">
          <a:xfrm>
            <a:off x="3265656"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3" name="TextBox 52"/>
          <p:cNvSpPr txBox="1"/>
          <p:nvPr/>
        </p:nvSpPr>
        <p:spPr>
          <a:xfrm>
            <a:off x="3663628" y="4655267"/>
            <a:ext cx="1010148"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Web Tier</a:t>
            </a:r>
            <a:endParaRPr lang="en-US" sz="2400" dirty="0">
              <a:solidFill>
                <a:schemeClr val="bg1">
                  <a:lumMod val="75000"/>
                  <a:lumOff val="25000"/>
                  <a:alpha val="99000"/>
                </a:schemeClr>
              </a:solidFill>
            </a:endParaRPr>
          </a:p>
        </p:txBody>
      </p:sp>
      <p:sp>
        <p:nvSpPr>
          <p:cNvPr id="54" name="Freeform 53"/>
          <p:cNvSpPr>
            <a:spLocks noEditPoints="1"/>
          </p:cNvSpPr>
          <p:nvPr/>
        </p:nvSpPr>
        <p:spPr bwMode="auto">
          <a:xfrm>
            <a:off x="23761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5" name="Freeform 54"/>
          <p:cNvSpPr>
            <a:spLocks noEditPoints="1"/>
          </p:cNvSpPr>
          <p:nvPr/>
        </p:nvSpPr>
        <p:spPr bwMode="auto">
          <a:xfrm>
            <a:off x="28714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6" name="TextBox 55"/>
          <p:cNvSpPr txBox="1"/>
          <p:nvPr/>
        </p:nvSpPr>
        <p:spPr>
          <a:xfrm>
            <a:off x="3663628" y="5212318"/>
            <a:ext cx="958596"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App Tier</a:t>
            </a:r>
            <a:endParaRPr lang="en-US" sz="2400" dirty="0">
              <a:solidFill>
                <a:schemeClr val="bg1">
                  <a:lumMod val="75000"/>
                  <a:lumOff val="25000"/>
                  <a:alpha val="99000"/>
                </a:schemeClr>
              </a:solidFill>
            </a:endParaRPr>
          </a:p>
        </p:txBody>
      </p:sp>
      <p:sp>
        <p:nvSpPr>
          <p:cNvPr id="58" name="TextBox 57"/>
          <p:cNvSpPr txBox="1"/>
          <p:nvPr/>
        </p:nvSpPr>
        <p:spPr>
          <a:xfrm>
            <a:off x="1174261" y="4669117"/>
            <a:ext cx="448780" cy="249299"/>
          </a:xfrm>
          <a:prstGeom prst="rect">
            <a:avLst/>
          </a:prstGeom>
          <a:noFill/>
        </p:spPr>
        <p:txBody>
          <a:bodyPr wrap="square" lIns="0" tIns="0" rIns="0" bIns="0" rtlCol="0">
            <a:spAutoFit/>
          </a:bodyPr>
          <a:lstStyle/>
          <a:p>
            <a:pPr>
              <a:lnSpc>
                <a:spcPct val="90000"/>
              </a:lnSpc>
              <a:spcBef>
                <a:spcPct val="20000"/>
              </a:spcBef>
              <a:buSzPct val="80000"/>
            </a:pPr>
            <a:r>
              <a:rPr lang="en-US" sz="1800" dirty="0" smtClean="0">
                <a:solidFill>
                  <a:schemeClr val="bg1">
                    <a:lumMod val="75000"/>
                    <a:lumOff val="25000"/>
                    <a:alpha val="99000"/>
                  </a:schemeClr>
                </a:solidFill>
              </a:rPr>
              <a:t>AD</a:t>
            </a:r>
            <a:endParaRPr lang="en-US" sz="2400" dirty="0">
              <a:solidFill>
                <a:schemeClr val="bg1">
                  <a:lumMod val="75000"/>
                  <a:lumOff val="25000"/>
                  <a:alpha val="99000"/>
                </a:schemeClr>
              </a:solidFill>
            </a:endParaRPr>
          </a:p>
        </p:txBody>
      </p:sp>
      <p:sp>
        <p:nvSpPr>
          <p:cNvPr id="59" name="Freeform 58"/>
          <p:cNvSpPr>
            <a:spLocks noEditPoints="1"/>
          </p:cNvSpPr>
          <p:nvPr/>
        </p:nvSpPr>
        <p:spPr bwMode="auto">
          <a:xfrm>
            <a:off x="1063656" y="496363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grpSp>
        <p:nvGrpSpPr>
          <p:cNvPr id="60" name="Group 59"/>
          <p:cNvGrpSpPr/>
          <p:nvPr/>
        </p:nvGrpSpPr>
        <p:grpSpPr>
          <a:xfrm>
            <a:off x="1175607" y="5028955"/>
            <a:ext cx="705473" cy="505223"/>
            <a:chOff x="1840649" y="4818296"/>
            <a:chExt cx="966161" cy="691914"/>
          </a:xfrm>
        </p:grpSpPr>
        <p:sp>
          <p:nvSpPr>
            <p:cNvPr id="61" name="Freeform 60"/>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2" name="Freeform 61"/>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3" name="Oval 62"/>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4" name="Oval 63"/>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5" name="Oval 64"/>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6" name="Oval 65"/>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7" name="Oval 66"/>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8" name="Oval 67"/>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9" name="Oval 68"/>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0" name="Oval 69"/>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1" name="Arc 70"/>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2" name="Arc 71"/>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3" name="Arc 72"/>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74" name="Straight Connector 73"/>
            <p:cNvCxnSpPr>
              <a:stCxn id="63" idx="4"/>
              <a:endCxn id="65"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6" name="Straight Connector 75"/>
            <p:cNvCxnSpPr>
              <a:stCxn id="64" idx="4"/>
              <a:endCxn id="66"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8" name="Straight Connector 77"/>
            <p:cNvCxnSpPr>
              <a:stCxn id="64" idx="3"/>
              <a:endCxn id="69"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0" name="Straight Connector 79"/>
            <p:cNvCxnSpPr>
              <a:stCxn id="63" idx="3"/>
              <a:endCxn id="70"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2" name="Straight Connector 81"/>
            <p:cNvCxnSpPr>
              <a:stCxn id="75" idx="3"/>
              <a:endCxn id="68"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7" idx="3"/>
              <a:endCxn id="67"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3663628" y="5747163"/>
            <a:ext cx="101790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Data Tier</a:t>
            </a:r>
            <a:endParaRPr lang="en-US" sz="2400" dirty="0">
              <a:solidFill>
                <a:schemeClr val="bg1">
                  <a:lumMod val="75000"/>
                  <a:lumOff val="25000"/>
                  <a:alpha val="99000"/>
                </a:schemeClr>
              </a:solidFill>
            </a:endParaRPr>
          </a:p>
        </p:txBody>
      </p:sp>
      <p:sp>
        <p:nvSpPr>
          <p:cNvPr id="89" name="TextBox 88"/>
          <p:cNvSpPr txBox="1"/>
          <p:nvPr/>
        </p:nvSpPr>
        <p:spPr>
          <a:xfrm>
            <a:off x="7633586" y="3446462"/>
            <a:ext cx="4034539" cy="849463"/>
          </a:xfrm>
          <a:prstGeom prst="rect">
            <a:avLst/>
          </a:prstGeom>
          <a:solidFill>
            <a:schemeClr val="accent6"/>
          </a:solidFill>
        </p:spPr>
        <p:txBody>
          <a:bodyPr wrap="square" lIns="91440" tIns="91440" rIns="91440" bIns="91440" rtlCol="0">
            <a:spAutoFit/>
          </a:bodyPr>
          <a:lstStyle/>
          <a:p>
            <a:pPr>
              <a:lnSpc>
                <a:spcPct val="90000"/>
              </a:lnSpc>
              <a:spcBef>
                <a:spcPct val="20000"/>
              </a:spcBef>
              <a:buSzPct val="80000"/>
            </a:pPr>
            <a:r>
              <a:rPr lang="en-US" sz="2400" dirty="0" smtClean="0">
                <a:solidFill>
                  <a:schemeClr val="bg1">
                    <a:alpha val="98000"/>
                  </a:schemeClr>
                </a:solidFill>
              </a:rPr>
              <a:t>Convert Web Apps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Web Roles (optional)</a:t>
            </a:r>
            <a:endParaRPr lang="en-US" sz="2400" b="1" dirty="0">
              <a:solidFill>
                <a:schemeClr val="bg1">
                  <a:alpha val="98000"/>
                </a:schemeClr>
              </a:solidFill>
            </a:endParaRPr>
          </a:p>
        </p:txBody>
      </p:sp>
      <p:sp>
        <p:nvSpPr>
          <p:cNvPr id="114" name="TextBox 113"/>
          <p:cNvSpPr txBox="1"/>
          <p:nvPr/>
        </p:nvSpPr>
        <p:spPr>
          <a:xfrm>
            <a:off x="3663628" y="4655267"/>
            <a:ext cx="1148904"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Web Role</a:t>
            </a:r>
            <a:endParaRPr lang="en-US" sz="2400" b="1" dirty="0">
              <a:solidFill>
                <a:schemeClr val="bg1">
                  <a:alpha val="99000"/>
                </a:schemeClr>
              </a:solidFill>
            </a:endParaRPr>
          </a:p>
        </p:txBody>
      </p:sp>
      <p:sp>
        <p:nvSpPr>
          <p:cNvPr id="115" name="Freeform 114"/>
          <p:cNvSpPr>
            <a:spLocks noEditPoints="1"/>
          </p:cNvSpPr>
          <p:nvPr/>
        </p:nvSpPr>
        <p:spPr bwMode="auto">
          <a:xfrm>
            <a:off x="1732703"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noEditPoints="1"/>
          </p:cNvSpPr>
          <p:nvPr/>
        </p:nvSpPr>
        <p:spPr bwMode="auto">
          <a:xfrm>
            <a:off x="2241322"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noEditPoints="1"/>
          </p:cNvSpPr>
          <p:nvPr/>
        </p:nvSpPr>
        <p:spPr bwMode="auto">
          <a:xfrm>
            <a:off x="274994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noEditPoints="1"/>
          </p:cNvSpPr>
          <p:nvPr/>
        </p:nvSpPr>
        <p:spPr bwMode="auto">
          <a:xfrm>
            <a:off x="325856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9" name="TextBox 118"/>
          <p:cNvSpPr txBox="1"/>
          <p:nvPr/>
        </p:nvSpPr>
        <p:spPr>
          <a:xfrm>
            <a:off x="3663628" y="5212318"/>
            <a:ext cx="1603709"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Worker Roles</a:t>
            </a:r>
            <a:endParaRPr lang="en-US" sz="2400" b="1" dirty="0">
              <a:solidFill>
                <a:schemeClr val="bg1">
                  <a:alpha val="99000"/>
                </a:schemeClr>
              </a:solidFill>
            </a:endParaRPr>
          </a:p>
        </p:txBody>
      </p:sp>
      <p:sp>
        <p:nvSpPr>
          <p:cNvPr id="120" name="TextBox 119"/>
          <p:cNvSpPr txBox="1"/>
          <p:nvPr/>
        </p:nvSpPr>
        <p:spPr>
          <a:xfrm>
            <a:off x="3663628" y="5747163"/>
            <a:ext cx="1241302"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SQL Azure</a:t>
            </a:r>
            <a:endParaRPr lang="en-US" sz="2400" b="1" dirty="0">
              <a:solidFill>
                <a:schemeClr val="bg1">
                  <a:alpha val="99000"/>
                </a:schemeClr>
              </a:solidFill>
            </a:endParaRPr>
          </a:p>
        </p:txBody>
      </p:sp>
      <p:sp>
        <p:nvSpPr>
          <p:cNvPr id="121" name="Freeform 120"/>
          <p:cNvSpPr>
            <a:spLocks noEditPoints="1"/>
          </p:cNvSpPr>
          <p:nvPr/>
        </p:nvSpPr>
        <p:spPr bwMode="auto">
          <a:xfrm>
            <a:off x="2749444"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2" name="Freeform 121"/>
          <p:cNvSpPr>
            <a:spLocks noEditPoints="1"/>
          </p:cNvSpPr>
          <p:nvPr/>
        </p:nvSpPr>
        <p:spPr bwMode="auto">
          <a:xfrm>
            <a:off x="2241322"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3" name="Freeform 122"/>
          <p:cNvSpPr>
            <a:spLocks noEditPoints="1"/>
          </p:cNvSpPr>
          <p:nvPr/>
        </p:nvSpPr>
        <p:spPr bwMode="auto">
          <a:xfrm>
            <a:off x="2490212"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24" name="Freeform 123"/>
          <p:cNvSpPr>
            <a:spLocks noEditPoints="1"/>
          </p:cNvSpPr>
          <p:nvPr/>
        </p:nvSpPr>
        <p:spPr bwMode="auto">
          <a:xfrm>
            <a:off x="2241322"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5" name="Freeform 124"/>
          <p:cNvSpPr>
            <a:spLocks noEditPoints="1"/>
          </p:cNvSpPr>
          <p:nvPr/>
        </p:nvSpPr>
        <p:spPr bwMode="auto">
          <a:xfrm>
            <a:off x="2750949"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6" name="Freeform 125"/>
          <p:cNvSpPr>
            <a:spLocks noEditPoints="1"/>
          </p:cNvSpPr>
          <p:nvPr/>
        </p:nvSpPr>
        <p:spPr bwMode="auto">
          <a:xfrm>
            <a:off x="3000495"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 name="TextBox 2"/>
          <p:cNvSpPr txBox="1"/>
          <p:nvPr/>
        </p:nvSpPr>
        <p:spPr>
          <a:xfrm>
            <a:off x="7633585" y="4328996"/>
            <a:ext cx="4034539" cy="923330"/>
          </a:xfrm>
          <a:prstGeom prst="rect">
            <a:avLst/>
          </a:prstGeom>
          <a:solidFill>
            <a:schemeClr val="accent4"/>
          </a:solidFill>
        </p:spPr>
        <p:txBody>
          <a:bodyPr wrap="square" lIns="91440" tIns="91440" rIns="91440" bIns="91440" rtlCol="0">
            <a:spAutoFit/>
          </a:bodyPr>
          <a:lstStyle/>
          <a:p>
            <a:r>
              <a:rPr lang="en-US" sz="2400" dirty="0" smtClean="0">
                <a:solidFill>
                  <a:schemeClr val="bg1">
                    <a:alpha val="98000"/>
                  </a:schemeClr>
                </a:solidFill>
              </a:rPr>
              <a:t>Convert App Logic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Worker </a:t>
            </a:r>
            <a:r>
              <a:rPr lang="en-US" sz="2400" b="1" dirty="0">
                <a:solidFill>
                  <a:schemeClr val="bg1">
                    <a:alpha val="98000"/>
                  </a:schemeClr>
                </a:solidFill>
              </a:rPr>
              <a:t>Roles (optional</a:t>
            </a:r>
            <a:r>
              <a:rPr lang="en-US" sz="2400" b="1" dirty="0" smtClean="0">
                <a:solidFill>
                  <a:schemeClr val="bg1">
                    <a:alpha val="98000"/>
                  </a:schemeClr>
                </a:solidFill>
              </a:rPr>
              <a:t>)</a:t>
            </a:r>
            <a:endParaRPr lang="en-US" sz="2400" b="1" dirty="0">
              <a:solidFill>
                <a:schemeClr val="bg1">
                  <a:alpha val="98000"/>
                </a:schemeClr>
              </a:solidFill>
            </a:endParaRPr>
          </a:p>
        </p:txBody>
      </p:sp>
      <p:sp>
        <p:nvSpPr>
          <p:cNvPr id="13" name="TextBox 12"/>
          <p:cNvSpPr txBox="1"/>
          <p:nvPr/>
        </p:nvSpPr>
        <p:spPr>
          <a:xfrm>
            <a:off x="7633586" y="5285398"/>
            <a:ext cx="4034538" cy="923330"/>
          </a:xfrm>
          <a:prstGeom prst="rect">
            <a:avLst/>
          </a:prstGeom>
          <a:solidFill>
            <a:schemeClr val="accent1"/>
          </a:solidFill>
        </p:spPr>
        <p:txBody>
          <a:bodyPr wrap="square" lIns="91440" tIns="91440" rIns="91440" bIns="91440" rtlCol="0">
            <a:spAutoFit/>
          </a:bodyPr>
          <a:lstStyle/>
          <a:p>
            <a:r>
              <a:rPr lang="en-US" sz="2400" dirty="0" smtClean="0">
                <a:solidFill>
                  <a:schemeClr val="bg1">
                    <a:alpha val="98000"/>
                  </a:schemeClr>
                </a:solidFill>
              </a:rPr>
              <a:t>Convert Data Tier </a:t>
            </a:r>
            <a:br>
              <a:rPr lang="en-US" sz="2400" dirty="0" smtClean="0">
                <a:solidFill>
                  <a:schemeClr val="bg1">
                    <a:alpha val="98000"/>
                  </a:schemeClr>
                </a:solidFill>
              </a:rPr>
            </a:br>
            <a:r>
              <a:rPr lang="en-US" sz="2400" dirty="0" smtClean="0">
                <a:solidFill>
                  <a:schemeClr val="bg1">
                    <a:alpha val="98000"/>
                  </a:schemeClr>
                </a:solidFill>
              </a:rPr>
              <a:t>to Azure SQL DB</a:t>
            </a:r>
            <a:r>
              <a:rPr lang="en-US" sz="2400" b="1" dirty="0" smtClean="0">
                <a:solidFill>
                  <a:schemeClr val="bg1">
                    <a:alpha val="98000"/>
                  </a:schemeClr>
                </a:solidFill>
              </a:rPr>
              <a:t> </a:t>
            </a:r>
            <a:r>
              <a:rPr lang="en-US" sz="2400" b="1" dirty="0">
                <a:solidFill>
                  <a:schemeClr val="bg1">
                    <a:alpha val="98000"/>
                  </a:schemeClr>
                </a:solidFill>
              </a:rPr>
              <a:t>(optional</a:t>
            </a:r>
            <a:r>
              <a:rPr lang="en-US" sz="2400" b="1" dirty="0" smtClean="0">
                <a:solidFill>
                  <a:schemeClr val="bg1">
                    <a:alpha val="98000"/>
                  </a:schemeClr>
                </a:solidFill>
              </a:rPr>
              <a:t>)</a:t>
            </a:r>
            <a:endParaRPr lang="en-US" sz="2400" b="1" dirty="0">
              <a:solidFill>
                <a:schemeClr val="bg1">
                  <a:alpha val="98000"/>
                </a:schemeClr>
              </a:solidFill>
            </a:endParaRPr>
          </a:p>
        </p:txBody>
      </p:sp>
      <p:pic>
        <p:nvPicPr>
          <p:cNvPr id="93" name="Picture 92"/>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01864" y="4088989"/>
            <a:ext cx="3114113" cy="361974"/>
          </a:xfrm>
          <a:prstGeom prst="rect">
            <a:avLst/>
          </a:prstGeom>
        </p:spPr>
      </p:pic>
    </p:spTree>
    <p:extLst>
      <p:ext uri="{BB962C8B-B14F-4D97-AF65-F5344CB8AC3E}">
        <p14:creationId xmlns:p14="http://schemas.microsoft.com/office/powerpoint/2010/main" val="1144826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par>
                                <p:cTn id="8" presetID="1" presetClass="emph" presetSubtype="2" decel="100000" fill="hold" grpId="0" nodeType="withEffect">
                                  <p:stCondLst>
                                    <p:cond delay="110"/>
                                  </p:stCondLst>
                                  <p:childTnLst>
                                    <p:animClr clrSpc="rgb" dir="cw">
                                      <p:cBhvr>
                                        <p:cTn id="9" dur="500" fill="hold"/>
                                        <p:tgtEl>
                                          <p:spTgt spid="118"/>
                                        </p:tgtEl>
                                        <p:attrNameLst>
                                          <p:attrName>fillcolor</p:attrName>
                                        </p:attrNameLst>
                                      </p:cBhvr>
                                      <p:to>
                                        <a:schemeClr val="accent2"/>
                                      </p:to>
                                    </p:animClr>
                                    <p:set>
                                      <p:cBhvr>
                                        <p:cTn id="10" dur="500" fill="hold"/>
                                        <p:tgtEl>
                                          <p:spTgt spid="118"/>
                                        </p:tgtEl>
                                        <p:attrNameLst>
                                          <p:attrName>fill.type</p:attrName>
                                        </p:attrNameLst>
                                      </p:cBhvr>
                                      <p:to>
                                        <p:strVal val="solid"/>
                                      </p:to>
                                    </p:set>
                                    <p:set>
                                      <p:cBhvr>
                                        <p:cTn id="11" dur="500" fill="hold"/>
                                        <p:tgtEl>
                                          <p:spTgt spid="118"/>
                                        </p:tgtEl>
                                        <p:attrNameLst>
                                          <p:attrName>fill.on</p:attrName>
                                        </p:attrNameLst>
                                      </p:cBhvr>
                                      <p:to>
                                        <p:strVal val="true"/>
                                      </p:to>
                                    </p:set>
                                  </p:childTnLst>
                                </p:cTn>
                              </p:par>
                              <p:par>
                                <p:cTn id="12" presetID="1" presetClass="emph" presetSubtype="2" decel="100000" fill="hold" grpId="0" nodeType="withEffect">
                                  <p:stCondLst>
                                    <p:cond delay="220"/>
                                  </p:stCondLst>
                                  <p:childTnLst>
                                    <p:animClr clrSpc="rgb" dir="cw">
                                      <p:cBhvr>
                                        <p:cTn id="13" dur="500" fill="hold"/>
                                        <p:tgtEl>
                                          <p:spTgt spid="117"/>
                                        </p:tgtEl>
                                        <p:attrNameLst>
                                          <p:attrName>fillcolor</p:attrName>
                                        </p:attrNameLst>
                                      </p:cBhvr>
                                      <p:to>
                                        <a:schemeClr val="accent2"/>
                                      </p:to>
                                    </p:animClr>
                                    <p:set>
                                      <p:cBhvr>
                                        <p:cTn id="14" dur="500" fill="hold"/>
                                        <p:tgtEl>
                                          <p:spTgt spid="117"/>
                                        </p:tgtEl>
                                        <p:attrNameLst>
                                          <p:attrName>fill.type</p:attrName>
                                        </p:attrNameLst>
                                      </p:cBhvr>
                                      <p:to>
                                        <p:strVal val="solid"/>
                                      </p:to>
                                    </p:set>
                                    <p:set>
                                      <p:cBhvr>
                                        <p:cTn id="15" dur="500" fill="hold"/>
                                        <p:tgtEl>
                                          <p:spTgt spid="117"/>
                                        </p:tgtEl>
                                        <p:attrNameLst>
                                          <p:attrName>fill.on</p:attrName>
                                        </p:attrNameLst>
                                      </p:cBhvr>
                                      <p:to>
                                        <p:strVal val="true"/>
                                      </p:to>
                                    </p:set>
                                  </p:childTnLst>
                                </p:cTn>
                              </p:par>
                              <p:par>
                                <p:cTn id="16" presetID="1" presetClass="emph" presetSubtype="2" decel="100000" fill="hold" grpId="0" nodeType="withEffect">
                                  <p:stCondLst>
                                    <p:cond delay="330"/>
                                  </p:stCondLst>
                                  <p:childTnLst>
                                    <p:animClr clrSpc="rgb" dir="cw">
                                      <p:cBhvr>
                                        <p:cTn id="17" dur="500" fill="hold"/>
                                        <p:tgtEl>
                                          <p:spTgt spid="116"/>
                                        </p:tgtEl>
                                        <p:attrNameLst>
                                          <p:attrName>fillcolor</p:attrName>
                                        </p:attrNameLst>
                                      </p:cBhvr>
                                      <p:to>
                                        <a:schemeClr val="accent2"/>
                                      </p:to>
                                    </p:animClr>
                                    <p:set>
                                      <p:cBhvr>
                                        <p:cTn id="18" dur="500" fill="hold"/>
                                        <p:tgtEl>
                                          <p:spTgt spid="116"/>
                                        </p:tgtEl>
                                        <p:attrNameLst>
                                          <p:attrName>fill.type</p:attrName>
                                        </p:attrNameLst>
                                      </p:cBhvr>
                                      <p:to>
                                        <p:strVal val="solid"/>
                                      </p:to>
                                    </p:set>
                                    <p:set>
                                      <p:cBhvr>
                                        <p:cTn id="19" dur="500" fill="hold"/>
                                        <p:tgtEl>
                                          <p:spTgt spid="116"/>
                                        </p:tgtEl>
                                        <p:attrNameLst>
                                          <p:attrName>fill.on</p:attrName>
                                        </p:attrNameLst>
                                      </p:cBhvr>
                                      <p:to>
                                        <p:strVal val="true"/>
                                      </p:to>
                                    </p:set>
                                  </p:childTnLst>
                                </p:cTn>
                              </p:par>
                              <p:par>
                                <p:cTn id="20" presetID="1" presetClass="emph" presetSubtype="2" decel="100000" fill="hold" grpId="0" nodeType="withEffect">
                                  <p:stCondLst>
                                    <p:cond delay="440"/>
                                  </p:stCondLst>
                                  <p:childTnLst>
                                    <p:animClr clrSpc="rgb" dir="cw">
                                      <p:cBhvr>
                                        <p:cTn id="21" dur="500" fill="hold"/>
                                        <p:tgtEl>
                                          <p:spTgt spid="115"/>
                                        </p:tgtEl>
                                        <p:attrNameLst>
                                          <p:attrName>fillcolor</p:attrName>
                                        </p:attrNameLst>
                                      </p:cBhvr>
                                      <p:to>
                                        <a:schemeClr val="accent2"/>
                                      </p:to>
                                    </p:animClr>
                                    <p:set>
                                      <p:cBhvr>
                                        <p:cTn id="22" dur="500" fill="hold"/>
                                        <p:tgtEl>
                                          <p:spTgt spid="115"/>
                                        </p:tgtEl>
                                        <p:attrNameLst>
                                          <p:attrName>fill.type</p:attrName>
                                        </p:attrNameLst>
                                      </p:cBhvr>
                                      <p:to>
                                        <p:strVal val="solid"/>
                                      </p:to>
                                    </p:set>
                                    <p:set>
                                      <p:cBhvr>
                                        <p:cTn id="23" dur="500" fill="hold"/>
                                        <p:tgtEl>
                                          <p:spTgt spid="11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500" fill="hold"/>
                                        <p:tgtEl>
                                          <p:spTgt spid="115"/>
                                        </p:tgtEl>
                                        <p:attrNameLst>
                                          <p:attrName>style.color</p:attrName>
                                        </p:attrNameLst>
                                      </p:cBhvr>
                                      <p:to>
                                        <a:srgbClr val="FFFFFF"/>
                                      </p:to>
                                    </p:animClr>
                                    <p:animClr clrSpc="rgb" dir="cw">
                                      <p:cBhvr>
                                        <p:cTn id="28" dur="500" fill="hold"/>
                                        <p:tgtEl>
                                          <p:spTgt spid="115"/>
                                        </p:tgtEl>
                                        <p:attrNameLst>
                                          <p:attrName>fillcolor</p:attrName>
                                        </p:attrNameLst>
                                      </p:cBhvr>
                                      <p:to>
                                        <a:srgbClr val="FFFFFF"/>
                                      </p:to>
                                    </p:animClr>
                                    <p:set>
                                      <p:cBhvr>
                                        <p:cTn id="29" dur="500" fill="hold"/>
                                        <p:tgtEl>
                                          <p:spTgt spid="115"/>
                                        </p:tgtEl>
                                        <p:attrNameLst>
                                          <p:attrName>fill.type</p:attrName>
                                        </p:attrNameLst>
                                      </p:cBhvr>
                                      <p:to>
                                        <p:strVal val="solid"/>
                                      </p:to>
                                    </p:set>
                                    <p:set>
                                      <p:cBhvr>
                                        <p:cTn id="30" dur="500" fill="hold"/>
                                        <p:tgtEl>
                                          <p:spTgt spid="115"/>
                                        </p:tgtEl>
                                        <p:attrNameLst>
                                          <p:attrName>fill.on</p:attrName>
                                        </p:attrNameLst>
                                      </p:cBhvr>
                                      <p:to>
                                        <p:strVal val="true"/>
                                      </p:to>
                                    </p:set>
                                  </p:childTnLst>
                                </p:cTn>
                              </p:par>
                              <p:par>
                                <p:cTn id="31" presetID="42"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fade">
                                      <p:cBhvr>
                                        <p:cTn id="33" dur="1000"/>
                                        <p:tgtEl>
                                          <p:spTgt spid="89"/>
                                        </p:tgtEl>
                                      </p:cBhvr>
                                    </p:animEffect>
                                    <p:anim calcmode="lin" valueType="num">
                                      <p:cBhvr>
                                        <p:cTn id="34" dur="1000" fill="hold"/>
                                        <p:tgtEl>
                                          <p:spTgt spid="89"/>
                                        </p:tgtEl>
                                        <p:attrNameLst>
                                          <p:attrName>ppt_x</p:attrName>
                                        </p:attrNameLst>
                                      </p:cBhvr>
                                      <p:tavLst>
                                        <p:tav tm="0">
                                          <p:val>
                                            <p:strVal val="#ppt_x"/>
                                          </p:val>
                                        </p:tav>
                                        <p:tav tm="100000">
                                          <p:val>
                                            <p:strVal val="#ppt_x"/>
                                          </p:val>
                                        </p:tav>
                                      </p:tavLst>
                                    </p:anim>
                                    <p:anim calcmode="lin" valueType="num">
                                      <p:cBhvr>
                                        <p:cTn id="35" dur="1000" fill="hold"/>
                                        <p:tgtEl>
                                          <p:spTgt spid="89"/>
                                        </p:tgtEl>
                                        <p:attrNameLst>
                                          <p:attrName>ppt_y</p:attrName>
                                        </p:attrNameLst>
                                      </p:cBhvr>
                                      <p:tavLst>
                                        <p:tav tm="0">
                                          <p:val>
                                            <p:strVal val="#ppt_y+.1"/>
                                          </p:val>
                                        </p:tav>
                                        <p:tav tm="100000">
                                          <p:val>
                                            <p:strVal val="#ppt_y"/>
                                          </p:val>
                                        </p:tav>
                                      </p:tavLst>
                                    </p:anim>
                                  </p:childTnLst>
                                </p:cTn>
                              </p:par>
                              <p:par>
                                <p:cTn id="36" presetID="19" presetClass="emph" presetSubtype="0" fill="hold" grpId="1" nodeType="withEffect">
                                  <p:stCondLst>
                                    <p:cond delay="110"/>
                                  </p:stCondLst>
                                  <p:childTnLst>
                                    <p:animClr clrSpc="rgb" dir="cw">
                                      <p:cBhvr override="childStyle">
                                        <p:cTn id="37" dur="500" fill="hold"/>
                                        <p:tgtEl>
                                          <p:spTgt spid="116"/>
                                        </p:tgtEl>
                                        <p:attrNameLst>
                                          <p:attrName>style.color</p:attrName>
                                        </p:attrNameLst>
                                      </p:cBhvr>
                                      <p:to>
                                        <a:srgbClr val="FFFFFF"/>
                                      </p:to>
                                    </p:animClr>
                                    <p:animClr clrSpc="rgb" dir="cw">
                                      <p:cBhvr>
                                        <p:cTn id="38" dur="500" fill="hold"/>
                                        <p:tgtEl>
                                          <p:spTgt spid="116"/>
                                        </p:tgtEl>
                                        <p:attrNameLst>
                                          <p:attrName>fillcolor</p:attrName>
                                        </p:attrNameLst>
                                      </p:cBhvr>
                                      <p:to>
                                        <a:srgbClr val="FFFFFF"/>
                                      </p:to>
                                    </p:animClr>
                                    <p:set>
                                      <p:cBhvr>
                                        <p:cTn id="39" dur="500" fill="hold"/>
                                        <p:tgtEl>
                                          <p:spTgt spid="116"/>
                                        </p:tgtEl>
                                        <p:attrNameLst>
                                          <p:attrName>fill.type</p:attrName>
                                        </p:attrNameLst>
                                      </p:cBhvr>
                                      <p:to>
                                        <p:strVal val="solid"/>
                                      </p:to>
                                    </p:set>
                                    <p:set>
                                      <p:cBhvr>
                                        <p:cTn id="40" dur="500" fill="hold"/>
                                        <p:tgtEl>
                                          <p:spTgt spid="116"/>
                                        </p:tgtEl>
                                        <p:attrNameLst>
                                          <p:attrName>fill.on</p:attrName>
                                        </p:attrNameLst>
                                      </p:cBhvr>
                                      <p:to>
                                        <p:strVal val="true"/>
                                      </p:to>
                                    </p:set>
                                  </p:childTnLst>
                                </p:cTn>
                              </p:par>
                              <p:par>
                                <p:cTn id="41" presetID="19" presetClass="emph" presetSubtype="0" fill="hold" grpId="1" nodeType="withEffect">
                                  <p:stCondLst>
                                    <p:cond delay="220"/>
                                  </p:stCondLst>
                                  <p:childTnLst>
                                    <p:animClr clrSpc="rgb" dir="cw">
                                      <p:cBhvr override="childStyle">
                                        <p:cTn id="42" dur="500" fill="hold"/>
                                        <p:tgtEl>
                                          <p:spTgt spid="117"/>
                                        </p:tgtEl>
                                        <p:attrNameLst>
                                          <p:attrName>style.color</p:attrName>
                                        </p:attrNameLst>
                                      </p:cBhvr>
                                      <p:to>
                                        <a:srgbClr val="FFFFFF"/>
                                      </p:to>
                                    </p:animClr>
                                    <p:animClr clrSpc="rgb" dir="cw">
                                      <p:cBhvr>
                                        <p:cTn id="43" dur="500" fill="hold"/>
                                        <p:tgtEl>
                                          <p:spTgt spid="117"/>
                                        </p:tgtEl>
                                        <p:attrNameLst>
                                          <p:attrName>fillcolor</p:attrName>
                                        </p:attrNameLst>
                                      </p:cBhvr>
                                      <p:to>
                                        <a:srgbClr val="FFFFFF"/>
                                      </p:to>
                                    </p:animClr>
                                    <p:set>
                                      <p:cBhvr>
                                        <p:cTn id="44" dur="500" fill="hold"/>
                                        <p:tgtEl>
                                          <p:spTgt spid="117"/>
                                        </p:tgtEl>
                                        <p:attrNameLst>
                                          <p:attrName>fill.type</p:attrName>
                                        </p:attrNameLst>
                                      </p:cBhvr>
                                      <p:to>
                                        <p:strVal val="solid"/>
                                      </p:to>
                                    </p:set>
                                    <p:set>
                                      <p:cBhvr>
                                        <p:cTn id="45" dur="500" fill="hold"/>
                                        <p:tgtEl>
                                          <p:spTgt spid="117"/>
                                        </p:tgtEl>
                                        <p:attrNameLst>
                                          <p:attrName>fill.on</p:attrName>
                                        </p:attrNameLst>
                                      </p:cBhvr>
                                      <p:to>
                                        <p:strVal val="true"/>
                                      </p:to>
                                    </p:set>
                                  </p:childTnLst>
                                </p:cTn>
                              </p:par>
                              <p:par>
                                <p:cTn id="46" presetID="19" presetClass="emph" presetSubtype="0" fill="hold" grpId="1" nodeType="withEffect">
                                  <p:stCondLst>
                                    <p:cond delay="330"/>
                                  </p:stCondLst>
                                  <p:childTnLst>
                                    <p:animClr clrSpc="rgb" dir="cw">
                                      <p:cBhvr override="childStyle">
                                        <p:cTn id="47" dur="500" fill="hold"/>
                                        <p:tgtEl>
                                          <p:spTgt spid="118"/>
                                        </p:tgtEl>
                                        <p:attrNameLst>
                                          <p:attrName>style.color</p:attrName>
                                        </p:attrNameLst>
                                      </p:cBhvr>
                                      <p:to>
                                        <a:srgbClr val="FFFFFF"/>
                                      </p:to>
                                    </p:animClr>
                                    <p:animClr clrSpc="rgb" dir="cw">
                                      <p:cBhvr>
                                        <p:cTn id="48" dur="500" fill="hold"/>
                                        <p:tgtEl>
                                          <p:spTgt spid="118"/>
                                        </p:tgtEl>
                                        <p:attrNameLst>
                                          <p:attrName>fillcolor</p:attrName>
                                        </p:attrNameLst>
                                      </p:cBhvr>
                                      <p:to>
                                        <a:srgbClr val="FFFFFF"/>
                                      </p:to>
                                    </p:animClr>
                                    <p:set>
                                      <p:cBhvr>
                                        <p:cTn id="49" dur="500" fill="hold"/>
                                        <p:tgtEl>
                                          <p:spTgt spid="118"/>
                                        </p:tgtEl>
                                        <p:attrNameLst>
                                          <p:attrName>fill.type</p:attrName>
                                        </p:attrNameLst>
                                      </p:cBhvr>
                                      <p:to>
                                        <p:strVal val="solid"/>
                                      </p:to>
                                    </p:set>
                                    <p:set>
                                      <p:cBhvr>
                                        <p:cTn id="50" dur="500" fill="hold"/>
                                        <p:tgtEl>
                                          <p:spTgt spid="118"/>
                                        </p:tgtEl>
                                        <p:attrNameLst>
                                          <p:attrName>fill.on</p:attrName>
                                        </p:attrNameLst>
                                      </p:cBhvr>
                                      <p:to>
                                        <p:strVal val="true"/>
                                      </p:to>
                                    </p:set>
                                  </p:childTnLst>
                                </p:cTn>
                              </p:par>
                              <p:par>
                                <p:cTn id="51" presetID="22" presetClass="entr" presetSubtype="8" fill="hold" grpId="0" nodeType="withEffect">
                                  <p:stCondLst>
                                    <p:cond delay="440"/>
                                  </p:stCondLst>
                                  <p:childTnLst>
                                    <p:set>
                                      <p:cBhvr>
                                        <p:cTn id="52" dur="1" fill="hold">
                                          <p:stCondLst>
                                            <p:cond delay="0"/>
                                          </p:stCondLst>
                                        </p:cTn>
                                        <p:tgtEl>
                                          <p:spTgt spid="114"/>
                                        </p:tgtEl>
                                        <p:attrNameLst>
                                          <p:attrName>style.visibility</p:attrName>
                                        </p:attrNameLst>
                                      </p:cBhvr>
                                      <p:to>
                                        <p:strVal val="visible"/>
                                      </p:to>
                                    </p:set>
                                    <p:animEffect transition="in" filter="wipe(left)">
                                      <p:cBhvr>
                                        <p:cTn id="53" dur="500"/>
                                        <p:tgtEl>
                                          <p:spTgt spid="1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grpId="0" nodeType="clickEffect">
                                  <p:stCondLst>
                                    <p:cond delay="0"/>
                                  </p:stCondLst>
                                  <p:childTnLst>
                                    <p:animEffect transition="out" filter="wipe(right)">
                                      <p:cBhvr>
                                        <p:cTn id="57" dur="500"/>
                                        <p:tgtEl>
                                          <p:spTgt spid="56"/>
                                        </p:tgtEl>
                                      </p:cBhvr>
                                    </p:animEffect>
                                    <p:set>
                                      <p:cBhvr>
                                        <p:cTn id="58" dur="1" fill="hold">
                                          <p:stCondLst>
                                            <p:cond delay="499"/>
                                          </p:stCondLst>
                                        </p:cTn>
                                        <p:tgtEl>
                                          <p:spTgt spid="56"/>
                                        </p:tgtEl>
                                        <p:attrNameLst>
                                          <p:attrName>style.visibility</p:attrName>
                                        </p:attrNameLst>
                                      </p:cBhvr>
                                      <p:to>
                                        <p:strVal val="hidden"/>
                                      </p:to>
                                    </p:set>
                                  </p:childTnLst>
                                </p:cTn>
                              </p:par>
                              <p:par>
                                <p:cTn id="59" presetID="1" presetClass="emph" presetSubtype="2" decel="100000" fill="hold" nodeType="withEffect">
                                  <p:stCondLst>
                                    <p:cond delay="0"/>
                                  </p:stCondLst>
                                  <p:childTnLst>
                                    <p:animClr clrSpc="rgb" dir="cw">
                                      <p:cBhvr>
                                        <p:cTn id="60" dur="500" fill="hold"/>
                                        <p:tgtEl>
                                          <p:spTgt spid="121"/>
                                        </p:tgtEl>
                                        <p:attrNameLst>
                                          <p:attrName>fillcolor</p:attrName>
                                        </p:attrNameLst>
                                      </p:cBhvr>
                                      <p:to>
                                        <a:schemeClr val="accent2"/>
                                      </p:to>
                                    </p:animClr>
                                    <p:set>
                                      <p:cBhvr>
                                        <p:cTn id="61" dur="500" fill="hold"/>
                                        <p:tgtEl>
                                          <p:spTgt spid="121"/>
                                        </p:tgtEl>
                                        <p:attrNameLst>
                                          <p:attrName>fill.type</p:attrName>
                                        </p:attrNameLst>
                                      </p:cBhvr>
                                      <p:to>
                                        <p:strVal val="solid"/>
                                      </p:to>
                                    </p:set>
                                    <p:set>
                                      <p:cBhvr>
                                        <p:cTn id="62" dur="500" fill="hold"/>
                                        <p:tgtEl>
                                          <p:spTgt spid="121"/>
                                        </p:tgtEl>
                                        <p:attrNameLst>
                                          <p:attrName>fill.on</p:attrName>
                                        </p:attrNameLst>
                                      </p:cBhvr>
                                      <p:to>
                                        <p:strVal val="true"/>
                                      </p:to>
                                    </p:set>
                                  </p:childTnLst>
                                </p:cTn>
                              </p:par>
                              <p:par>
                                <p:cTn id="63" presetID="1" presetClass="emph" presetSubtype="2" decel="100000" fill="hold" nodeType="withEffect">
                                  <p:stCondLst>
                                    <p:cond delay="110"/>
                                  </p:stCondLst>
                                  <p:childTnLst>
                                    <p:animClr clrSpc="rgb" dir="cw">
                                      <p:cBhvr>
                                        <p:cTn id="64" dur="500" fill="hold"/>
                                        <p:tgtEl>
                                          <p:spTgt spid="122"/>
                                        </p:tgtEl>
                                        <p:attrNameLst>
                                          <p:attrName>fillcolor</p:attrName>
                                        </p:attrNameLst>
                                      </p:cBhvr>
                                      <p:to>
                                        <a:schemeClr val="accent2"/>
                                      </p:to>
                                    </p:animClr>
                                    <p:set>
                                      <p:cBhvr>
                                        <p:cTn id="65" dur="500" fill="hold"/>
                                        <p:tgtEl>
                                          <p:spTgt spid="122"/>
                                        </p:tgtEl>
                                        <p:attrNameLst>
                                          <p:attrName>fill.type</p:attrName>
                                        </p:attrNameLst>
                                      </p:cBhvr>
                                      <p:to>
                                        <p:strVal val="solid"/>
                                      </p:to>
                                    </p:set>
                                    <p:set>
                                      <p:cBhvr>
                                        <p:cTn id="66" dur="500" fill="hold"/>
                                        <p:tgtEl>
                                          <p:spTgt spid="122"/>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grpId="0" nodeType="clickEffect">
                                  <p:stCondLst>
                                    <p:cond delay="0"/>
                                  </p:stCondLst>
                                  <p:childTnLst>
                                    <p:animClr clrSpc="rgb" dir="cw">
                                      <p:cBhvr override="childStyle">
                                        <p:cTn id="70" dur="500" fill="hold"/>
                                        <p:tgtEl>
                                          <p:spTgt spid="122"/>
                                        </p:tgtEl>
                                        <p:attrNameLst>
                                          <p:attrName>style.color</p:attrName>
                                        </p:attrNameLst>
                                      </p:cBhvr>
                                      <p:to>
                                        <a:srgbClr val="FFFFFF"/>
                                      </p:to>
                                    </p:animClr>
                                    <p:animClr clrSpc="rgb" dir="cw">
                                      <p:cBhvr>
                                        <p:cTn id="71" dur="500" fill="hold"/>
                                        <p:tgtEl>
                                          <p:spTgt spid="122"/>
                                        </p:tgtEl>
                                        <p:attrNameLst>
                                          <p:attrName>fillcolor</p:attrName>
                                        </p:attrNameLst>
                                      </p:cBhvr>
                                      <p:to>
                                        <a:srgbClr val="FFFFFF"/>
                                      </p:to>
                                    </p:animClr>
                                    <p:set>
                                      <p:cBhvr>
                                        <p:cTn id="72" dur="500" fill="hold"/>
                                        <p:tgtEl>
                                          <p:spTgt spid="122"/>
                                        </p:tgtEl>
                                        <p:attrNameLst>
                                          <p:attrName>fill.type</p:attrName>
                                        </p:attrNameLst>
                                      </p:cBhvr>
                                      <p:to>
                                        <p:strVal val="solid"/>
                                      </p:to>
                                    </p:set>
                                    <p:set>
                                      <p:cBhvr>
                                        <p:cTn id="73" dur="500" fill="hold"/>
                                        <p:tgtEl>
                                          <p:spTgt spid="122"/>
                                        </p:tgtEl>
                                        <p:attrNameLst>
                                          <p:attrName>fill.on</p:attrName>
                                        </p:attrNameLst>
                                      </p:cBhvr>
                                      <p:to>
                                        <p:strVal val="true"/>
                                      </p:to>
                                    </p:set>
                                  </p:childTnLst>
                                </p:cTn>
                              </p:par>
                              <p:par>
                                <p:cTn id="74" presetID="42"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1000"/>
                                        <p:tgtEl>
                                          <p:spTgt spid="3"/>
                                        </p:tgtEl>
                                      </p:cBhvr>
                                    </p:animEffect>
                                    <p:anim calcmode="lin" valueType="num">
                                      <p:cBhvr>
                                        <p:cTn id="77" dur="1000" fill="hold"/>
                                        <p:tgtEl>
                                          <p:spTgt spid="3"/>
                                        </p:tgtEl>
                                        <p:attrNameLst>
                                          <p:attrName>ppt_x</p:attrName>
                                        </p:attrNameLst>
                                      </p:cBhvr>
                                      <p:tavLst>
                                        <p:tav tm="0">
                                          <p:val>
                                            <p:strVal val="#ppt_x"/>
                                          </p:val>
                                        </p:tav>
                                        <p:tav tm="100000">
                                          <p:val>
                                            <p:strVal val="#ppt_x"/>
                                          </p:val>
                                        </p:tav>
                                      </p:tavLst>
                                    </p:anim>
                                    <p:anim calcmode="lin" valueType="num">
                                      <p:cBhvr>
                                        <p:cTn id="78" dur="1000" fill="hold"/>
                                        <p:tgtEl>
                                          <p:spTgt spid="3"/>
                                        </p:tgtEl>
                                        <p:attrNameLst>
                                          <p:attrName>ppt_y</p:attrName>
                                        </p:attrNameLst>
                                      </p:cBhvr>
                                      <p:tavLst>
                                        <p:tav tm="0">
                                          <p:val>
                                            <p:strVal val="#ppt_y+.1"/>
                                          </p:val>
                                        </p:tav>
                                        <p:tav tm="100000">
                                          <p:val>
                                            <p:strVal val="#ppt_y"/>
                                          </p:val>
                                        </p:tav>
                                      </p:tavLst>
                                    </p:anim>
                                  </p:childTnLst>
                                </p:cTn>
                              </p:par>
                              <p:par>
                                <p:cTn id="79" presetID="19" presetClass="emph" presetSubtype="0" fill="hold" grpId="0" nodeType="withEffect">
                                  <p:stCondLst>
                                    <p:cond delay="110"/>
                                  </p:stCondLst>
                                  <p:childTnLst>
                                    <p:animClr clrSpc="rgb" dir="cw">
                                      <p:cBhvr override="childStyle">
                                        <p:cTn id="80" dur="500" fill="hold"/>
                                        <p:tgtEl>
                                          <p:spTgt spid="121"/>
                                        </p:tgtEl>
                                        <p:attrNameLst>
                                          <p:attrName>style.color</p:attrName>
                                        </p:attrNameLst>
                                      </p:cBhvr>
                                      <p:to>
                                        <a:srgbClr val="FFFFFF"/>
                                      </p:to>
                                    </p:animClr>
                                    <p:animClr clrSpc="rgb" dir="cw">
                                      <p:cBhvr>
                                        <p:cTn id="81" dur="500" fill="hold"/>
                                        <p:tgtEl>
                                          <p:spTgt spid="121"/>
                                        </p:tgtEl>
                                        <p:attrNameLst>
                                          <p:attrName>fillcolor</p:attrName>
                                        </p:attrNameLst>
                                      </p:cBhvr>
                                      <p:to>
                                        <a:srgbClr val="FFFFFF"/>
                                      </p:to>
                                    </p:animClr>
                                    <p:set>
                                      <p:cBhvr>
                                        <p:cTn id="82" dur="500" fill="hold"/>
                                        <p:tgtEl>
                                          <p:spTgt spid="121"/>
                                        </p:tgtEl>
                                        <p:attrNameLst>
                                          <p:attrName>fill.type</p:attrName>
                                        </p:attrNameLst>
                                      </p:cBhvr>
                                      <p:to>
                                        <p:strVal val="solid"/>
                                      </p:to>
                                    </p:set>
                                    <p:set>
                                      <p:cBhvr>
                                        <p:cTn id="83" dur="500" fill="hold"/>
                                        <p:tgtEl>
                                          <p:spTgt spid="121"/>
                                        </p:tgtEl>
                                        <p:attrNameLst>
                                          <p:attrName>fill.on</p:attrName>
                                        </p:attrNameLst>
                                      </p:cBhvr>
                                      <p:to>
                                        <p:strVal val="true"/>
                                      </p:to>
                                    </p:set>
                                  </p:childTnLst>
                                </p:cTn>
                              </p:par>
                              <p:par>
                                <p:cTn id="84" presetID="22" presetClass="entr" presetSubtype="8" fill="hold" grpId="0" nodeType="withEffect">
                                  <p:stCondLst>
                                    <p:cond delay="220"/>
                                  </p:stCondLst>
                                  <p:childTnLst>
                                    <p:set>
                                      <p:cBhvr>
                                        <p:cTn id="85" dur="1" fill="hold">
                                          <p:stCondLst>
                                            <p:cond delay="0"/>
                                          </p:stCondLst>
                                        </p:cTn>
                                        <p:tgtEl>
                                          <p:spTgt spid="119"/>
                                        </p:tgtEl>
                                        <p:attrNameLst>
                                          <p:attrName>style.visibility</p:attrName>
                                        </p:attrNameLst>
                                      </p:cBhvr>
                                      <p:to>
                                        <p:strVal val="visible"/>
                                      </p:to>
                                    </p:set>
                                    <p:animEffect transition="in" filter="wipe(left)">
                                      <p:cBhvr>
                                        <p:cTn id="86" dur="500"/>
                                        <p:tgtEl>
                                          <p:spTgt spid="1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2" fill="hold" grpId="0" nodeType="clickEffect">
                                  <p:stCondLst>
                                    <p:cond delay="0"/>
                                  </p:stCondLst>
                                  <p:childTnLst>
                                    <p:animEffect transition="out" filter="wipe(right)">
                                      <p:cBhvr>
                                        <p:cTn id="90" dur="500"/>
                                        <p:tgtEl>
                                          <p:spTgt spid="87"/>
                                        </p:tgtEl>
                                      </p:cBhvr>
                                    </p:animEffect>
                                    <p:set>
                                      <p:cBhvr>
                                        <p:cTn id="91" dur="1" fill="hold">
                                          <p:stCondLst>
                                            <p:cond delay="499"/>
                                          </p:stCondLst>
                                        </p:cTn>
                                        <p:tgtEl>
                                          <p:spTgt spid="87"/>
                                        </p:tgtEl>
                                        <p:attrNameLst>
                                          <p:attrName>style.visibility</p:attrName>
                                        </p:attrNameLst>
                                      </p:cBhvr>
                                      <p:to>
                                        <p:strVal val="hidden"/>
                                      </p:to>
                                    </p:set>
                                  </p:childTnLst>
                                </p:cTn>
                              </p:par>
                              <p:par>
                                <p:cTn id="92" presetID="1" presetClass="emph" presetSubtype="2" decel="100000" fill="hold" nodeType="withEffect">
                                  <p:stCondLst>
                                    <p:cond delay="110"/>
                                  </p:stCondLst>
                                  <p:childTnLst>
                                    <p:animClr clrSpc="rgb" dir="cw">
                                      <p:cBhvr>
                                        <p:cTn id="93" dur="500" fill="hold"/>
                                        <p:tgtEl>
                                          <p:spTgt spid="126"/>
                                        </p:tgtEl>
                                        <p:attrNameLst>
                                          <p:attrName>fillcolor</p:attrName>
                                        </p:attrNameLst>
                                      </p:cBhvr>
                                      <p:to>
                                        <a:schemeClr val="accent2"/>
                                      </p:to>
                                    </p:animClr>
                                    <p:set>
                                      <p:cBhvr>
                                        <p:cTn id="94" dur="500" fill="hold"/>
                                        <p:tgtEl>
                                          <p:spTgt spid="126"/>
                                        </p:tgtEl>
                                        <p:attrNameLst>
                                          <p:attrName>fill.type</p:attrName>
                                        </p:attrNameLst>
                                      </p:cBhvr>
                                      <p:to>
                                        <p:strVal val="solid"/>
                                      </p:to>
                                    </p:set>
                                    <p:set>
                                      <p:cBhvr>
                                        <p:cTn id="95" dur="500" fill="hold"/>
                                        <p:tgtEl>
                                          <p:spTgt spid="126"/>
                                        </p:tgtEl>
                                        <p:attrNameLst>
                                          <p:attrName>fill.on</p:attrName>
                                        </p:attrNameLst>
                                      </p:cBhvr>
                                      <p:to>
                                        <p:strVal val="true"/>
                                      </p:to>
                                    </p:set>
                                  </p:childTnLst>
                                </p:cTn>
                              </p:par>
                              <p:par>
                                <p:cTn id="96" presetID="1" presetClass="emph" presetSubtype="2" decel="100000" fill="hold" nodeType="withEffect">
                                  <p:stCondLst>
                                    <p:cond delay="220"/>
                                  </p:stCondLst>
                                  <p:childTnLst>
                                    <p:animClr clrSpc="rgb" dir="cw">
                                      <p:cBhvr>
                                        <p:cTn id="97" dur="500" fill="hold"/>
                                        <p:tgtEl>
                                          <p:spTgt spid="125"/>
                                        </p:tgtEl>
                                        <p:attrNameLst>
                                          <p:attrName>fillcolor</p:attrName>
                                        </p:attrNameLst>
                                      </p:cBhvr>
                                      <p:to>
                                        <a:schemeClr val="accent2"/>
                                      </p:to>
                                    </p:animClr>
                                    <p:set>
                                      <p:cBhvr>
                                        <p:cTn id="98" dur="500" fill="hold"/>
                                        <p:tgtEl>
                                          <p:spTgt spid="125"/>
                                        </p:tgtEl>
                                        <p:attrNameLst>
                                          <p:attrName>fill.type</p:attrName>
                                        </p:attrNameLst>
                                      </p:cBhvr>
                                      <p:to>
                                        <p:strVal val="solid"/>
                                      </p:to>
                                    </p:set>
                                    <p:set>
                                      <p:cBhvr>
                                        <p:cTn id="99" dur="500" fill="hold"/>
                                        <p:tgtEl>
                                          <p:spTgt spid="125"/>
                                        </p:tgtEl>
                                        <p:attrNameLst>
                                          <p:attrName>fill.on</p:attrName>
                                        </p:attrNameLst>
                                      </p:cBhvr>
                                      <p:to>
                                        <p:strVal val="true"/>
                                      </p:to>
                                    </p:set>
                                  </p:childTnLst>
                                </p:cTn>
                              </p:par>
                              <p:par>
                                <p:cTn id="100" presetID="1" presetClass="emph" presetSubtype="2" decel="100000" fill="hold" nodeType="withEffect">
                                  <p:stCondLst>
                                    <p:cond delay="330"/>
                                  </p:stCondLst>
                                  <p:childTnLst>
                                    <p:animClr clrSpc="rgb" dir="cw">
                                      <p:cBhvr>
                                        <p:cTn id="101" dur="500" fill="hold"/>
                                        <p:tgtEl>
                                          <p:spTgt spid="123"/>
                                        </p:tgtEl>
                                        <p:attrNameLst>
                                          <p:attrName>fillcolor</p:attrName>
                                        </p:attrNameLst>
                                      </p:cBhvr>
                                      <p:to>
                                        <a:schemeClr val="accent2"/>
                                      </p:to>
                                    </p:animClr>
                                    <p:set>
                                      <p:cBhvr>
                                        <p:cTn id="102" dur="500" fill="hold"/>
                                        <p:tgtEl>
                                          <p:spTgt spid="123"/>
                                        </p:tgtEl>
                                        <p:attrNameLst>
                                          <p:attrName>fill.type</p:attrName>
                                        </p:attrNameLst>
                                      </p:cBhvr>
                                      <p:to>
                                        <p:strVal val="solid"/>
                                      </p:to>
                                    </p:set>
                                    <p:set>
                                      <p:cBhvr>
                                        <p:cTn id="103" dur="500" fill="hold"/>
                                        <p:tgtEl>
                                          <p:spTgt spid="123"/>
                                        </p:tgtEl>
                                        <p:attrNameLst>
                                          <p:attrName>fill.on</p:attrName>
                                        </p:attrNameLst>
                                      </p:cBhvr>
                                      <p:to>
                                        <p:strVal val="true"/>
                                      </p:to>
                                    </p:set>
                                  </p:childTnLst>
                                </p:cTn>
                              </p:par>
                              <p:par>
                                <p:cTn id="104" presetID="1" presetClass="emph" presetSubtype="2" decel="100000" fill="hold" nodeType="withEffect">
                                  <p:stCondLst>
                                    <p:cond delay="440"/>
                                  </p:stCondLst>
                                  <p:childTnLst>
                                    <p:animClr clrSpc="rgb" dir="cw">
                                      <p:cBhvr>
                                        <p:cTn id="105" dur="500" fill="hold"/>
                                        <p:tgtEl>
                                          <p:spTgt spid="124"/>
                                        </p:tgtEl>
                                        <p:attrNameLst>
                                          <p:attrName>fillcolor</p:attrName>
                                        </p:attrNameLst>
                                      </p:cBhvr>
                                      <p:to>
                                        <a:schemeClr val="accent2"/>
                                      </p:to>
                                    </p:animClr>
                                    <p:set>
                                      <p:cBhvr>
                                        <p:cTn id="106" dur="500" fill="hold"/>
                                        <p:tgtEl>
                                          <p:spTgt spid="124"/>
                                        </p:tgtEl>
                                        <p:attrNameLst>
                                          <p:attrName>fill.type</p:attrName>
                                        </p:attrNameLst>
                                      </p:cBhvr>
                                      <p:to>
                                        <p:strVal val="solid"/>
                                      </p:to>
                                    </p:set>
                                    <p:set>
                                      <p:cBhvr>
                                        <p:cTn id="107" dur="500" fill="hold"/>
                                        <p:tgtEl>
                                          <p:spTgt spid="12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9" presetClass="emph" presetSubtype="0" fill="hold" grpId="0" nodeType="clickEffect">
                                  <p:stCondLst>
                                    <p:cond delay="0"/>
                                  </p:stCondLst>
                                  <p:childTnLst>
                                    <p:animClr clrSpc="rgb" dir="cw">
                                      <p:cBhvr override="childStyle">
                                        <p:cTn id="111" dur="500" fill="hold"/>
                                        <p:tgtEl>
                                          <p:spTgt spid="124"/>
                                        </p:tgtEl>
                                        <p:attrNameLst>
                                          <p:attrName>style.color</p:attrName>
                                        </p:attrNameLst>
                                      </p:cBhvr>
                                      <p:to>
                                        <a:srgbClr val="FFFFFF"/>
                                      </p:to>
                                    </p:animClr>
                                    <p:animClr clrSpc="rgb" dir="cw">
                                      <p:cBhvr>
                                        <p:cTn id="112" dur="500" fill="hold"/>
                                        <p:tgtEl>
                                          <p:spTgt spid="124"/>
                                        </p:tgtEl>
                                        <p:attrNameLst>
                                          <p:attrName>fillcolor</p:attrName>
                                        </p:attrNameLst>
                                      </p:cBhvr>
                                      <p:to>
                                        <a:srgbClr val="FFFFFF"/>
                                      </p:to>
                                    </p:animClr>
                                    <p:set>
                                      <p:cBhvr>
                                        <p:cTn id="113" dur="500" fill="hold"/>
                                        <p:tgtEl>
                                          <p:spTgt spid="124"/>
                                        </p:tgtEl>
                                        <p:attrNameLst>
                                          <p:attrName>fill.type</p:attrName>
                                        </p:attrNameLst>
                                      </p:cBhvr>
                                      <p:to>
                                        <p:strVal val="solid"/>
                                      </p:to>
                                    </p:set>
                                    <p:set>
                                      <p:cBhvr>
                                        <p:cTn id="114" dur="500" fill="hold"/>
                                        <p:tgtEl>
                                          <p:spTgt spid="124"/>
                                        </p:tgtEl>
                                        <p:attrNameLst>
                                          <p:attrName>fill.on</p:attrName>
                                        </p:attrNameLst>
                                      </p:cBhvr>
                                      <p:to>
                                        <p:strVal val="true"/>
                                      </p:to>
                                    </p:set>
                                  </p:childTnLst>
                                </p:cTn>
                              </p:par>
                              <p:par>
                                <p:cTn id="115" presetID="42"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par>
                                <p:cTn id="120" presetID="19" presetClass="emph" presetSubtype="0" fill="hold" grpId="0" nodeType="withEffect">
                                  <p:stCondLst>
                                    <p:cond delay="110"/>
                                  </p:stCondLst>
                                  <p:childTnLst>
                                    <p:animClr clrSpc="rgb" dir="cw">
                                      <p:cBhvr override="childStyle">
                                        <p:cTn id="121" dur="500" fill="hold"/>
                                        <p:tgtEl>
                                          <p:spTgt spid="123"/>
                                        </p:tgtEl>
                                        <p:attrNameLst>
                                          <p:attrName>style.color</p:attrName>
                                        </p:attrNameLst>
                                      </p:cBhvr>
                                      <p:to>
                                        <a:srgbClr val="FFFFFF"/>
                                      </p:to>
                                    </p:animClr>
                                    <p:animClr clrSpc="rgb" dir="cw">
                                      <p:cBhvr>
                                        <p:cTn id="122" dur="500" fill="hold"/>
                                        <p:tgtEl>
                                          <p:spTgt spid="123"/>
                                        </p:tgtEl>
                                        <p:attrNameLst>
                                          <p:attrName>fillcolor</p:attrName>
                                        </p:attrNameLst>
                                      </p:cBhvr>
                                      <p:to>
                                        <a:srgbClr val="FFFFFF"/>
                                      </p:to>
                                    </p:animClr>
                                    <p:set>
                                      <p:cBhvr>
                                        <p:cTn id="123" dur="500" fill="hold"/>
                                        <p:tgtEl>
                                          <p:spTgt spid="123"/>
                                        </p:tgtEl>
                                        <p:attrNameLst>
                                          <p:attrName>fill.type</p:attrName>
                                        </p:attrNameLst>
                                      </p:cBhvr>
                                      <p:to>
                                        <p:strVal val="solid"/>
                                      </p:to>
                                    </p:set>
                                    <p:set>
                                      <p:cBhvr>
                                        <p:cTn id="124" dur="500" fill="hold"/>
                                        <p:tgtEl>
                                          <p:spTgt spid="123"/>
                                        </p:tgtEl>
                                        <p:attrNameLst>
                                          <p:attrName>fill.on</p:attrName>
                                        </p:attrNameLst>
                                      </p:cBhvr>
                                      <p:to>
                                        <p:strVal val="true"/>
                                      </p:to>
                                    </p:set>
                                  </p:childTnLst>
                                </p:cTn>
                              </p:par>
                              <p:par>
                                <p:cTn id="125" presetID="19" presetClass="emph" presetSubtype="0" fill="hold" grpId="0" nodeType="withEffect">
                                  <p:stCondLst>
                                    <p:cond delay="220"/>
                                  </p:stCondLst>
                                  <p:childTnLst>
                                    <p:animClr clrSpc="rgb" dir="cw">
                                      <p:cBhvr override="childStyle">
                                        <p:cTn id="126" dur="500" fill="hold"/>
                                        <p:tgtEl>
                                          <p:spTgt spid="125"/>
                                        </p:tgtEl>
                                        <p:attrNameLst>
                                          <p:attrName>style.color</p:attrName>
                                        </p:attrNameLst>
                                      </p:cBhvr>
                                      <p:to>
                                        <a:srgbClr val="FFFFFF"/>
                                      </p:to>
                                    </p:animClr>
                                    <p:animClr clrSpc="rgb" dir="cw">
                                      <p:cBhvr>
                                        <p:cTn id="127" dur="500" fill="hold"/>
                                        <p:tgtEl>
                                          <p:spTgt spid="125"/>
                                        </p:tgtEl>
                                        <p:attrNameLst>
                                          <p:attrName>fillcolor</p:attrName>
                                        </p:attrNameLst>
                                      </p:cBhvr>
                                      <p:to>
                                        <a:srgbClr val="FFFFFF"/>
                                      </p:to>
                                    </p:animClr>
                                    <p:set>
                                      <p:cBhvr>
                                        <p:cTn id="128" dur="500" fill="hold"/>
                                        <p:tgtEl>
                                          <p:spTgt spid="125"/>
                                        </p:tgtEl>
                                        <p:attrNameLst>
                                          <p:attrName>fill.type</p:attrName>
                                        </p:attrNameLst>
                                      </p:cBhvr>
                                      <p:to>
                                        <p:strVal val="solid"/>
                                      </p:to>
                                    </p:set>
                                    <p:set>
                                      <p:cBhvr>
                                        <p:cTn id="129" dur="500" fill="hold"/>
                                        <p:tgtEl>
                                          <p:spTgt spid="125"/>
                                        </p:tgtEl>
                                        <p:attrNameLst>
                                          <p:attrName>fill.on</p:attrName>
                                        </p:attrNameLst>
                                      </p:cBhvr>
                                      <p:to>
                                        <p:strVal val="true"/>
                                      </p:to>
                                    </p:set>
                                  </p:childTnLst>
                                </p:cTn>
                              </p:par>
                              <p:par>
                                <p:cTn id="130" presetID="19" presetClass="emph" presetSubtype="0" fill="hold" grpId="0" nodeType="withEffect">
                                  <p:stCondLst>
                                    <p:cond delay="330"/>
                                  </p:stCondLst>
                                  <p:childTnLst>
                                    <p:animClr clrSpc="rgb" dir="cw">
                                      <p:cBhvr override="childStyle">
                                        <p:cTn id="131" dur="500" fill="hold"/>
                                        <p:tgtEl>
                                          <p:spTgt spid="126"/>
                                        </p:tgtEl>
                                        <p:attrNameLst>
                                          <p:attrName>style.color</p:attrName>
                                        </p:attrNameLst>
                                      </p:cBhvr>
                                      <p:to>
                                        <a:srgbClr val="FFFFFF"/>
                                      </p:to>
                                    </p:animClr>
                                    <p:animClr clrSpc="rgb" dir="cw">
                                      <p:cBhvr>
                                        <p:cTn id="132" dur="500" fill="hold"/>
                                        <p:tgtEl>
                                          <p:spTgt spid="126"/>
                                        </p:tgtEl>
                                        <p:attrNameLst>
                                          <p:attrName>fillcolor</p:attrName>
                                        </p:attrNameLst>
                                      </p:cBhvr>
                                      <p:to>
                                        <a:srgbClr val="FFFFFF"/>
                                      </p:to>
                                    </p:animClr>
                                    <p:set>
                                      <p:cBhvr>
                                        <p:cTn id="133" dur="500" fill="hold"/>
                                        <p:tgtEl>
                                          <p:spTgt spid="126"/>
                                        </p:tgtEl>
                                        <p:attrNameLst>
                                          <p:attrName>fill.type</p:attrName>
                                        </p:attrNameLst>
                                      </p:cBhvr>
                                      <p:to>
                                        <p:strVal val="solid"/>
                                      </p:to>
                                    </p:set>
                                    <p:set>
                                      <p:cBhvr>
                                        <p:cTn id="134" dur="500" fill="hold"/>
                                        <p:tgtEl>
                                          <p:spTgt spid="126"/>
                                        </p:tgtEl>
                                        <p:attrNameLst>
                                          <p:attrName>fill.on</p:attrName>
                                        </p:attrNameLst>
                                      </p:cBhvr>
                                      <p:to>
                                        <p:strVal val="true"/>
                                      </p:to>
                                    </p:set>
                                  </p:childTnLst>
                                </p:cTn>
                              </p:par>
                              <p:par>
                                <p:cTn id="135" presetID="22" presetClass="entr" presetSubtype="8" fill="hold" grpId="0" nodeType="withEffect">
                                  <p:stCondLst>
                                    <p:cond delay="440"/>
                                  </p:stCondLst>
                                  <p:childTnLst>
                                    <p:set>
                                      <p:cBhvr>
                                        <p:cTn id="136" dur="1" fill="hold">
                                          <p:stCondLst>
                                            <p:cond delay="0"/>
                                          </p:stCondLst>
                                        </p:cTn>
                                        <p:tgtEl>
                                          <p:spTgt spid="120"/>
                                        </p:tgtEl>
                                        <p:attrNameLst>
                                          <p:attrName>style.visibility</p:attrName>
                                        </p:attrNameLst>
                                      </p:cBhvr>
                                      <p:to>
                                        <p:strVal val="visible"/>
                                      </p:to>
                                    </p:set>
                                    <p:animEffect transition="in" filter="wipe(left)">
                                      <p:cBhvr>
                                        <p:cTn id="13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87" grpId="0"/>
      <p:bldP spid="89" grpId="0" animBg="1"/>
      <p:bldP spid="114" grpId="0"/>
      <p:bldP spid="115" grpId="0" animBg="1"/>
      <p:bldP spid="115" grpId="1" animBg="1"/>
      <p:bldP spid="116" grpId="0" animBg="1"/>
      <p:bldP spid="116" grpId="1" animBg="1"/>
      <p:bldP spid="117" grpId="0" animBg="1"/>
      <p:bldP spid="117" grpId="1" animBg="1"/>
      <p:bldP spid="118" grpId="0" animBg="1"/>
      <p:bldP spid="118" grpId="1" animBg="1"/>
      <p:bldP spid="119" grpId="0"/>
      <p:bldP spid="120" grpId="0"/>
      <p:bldP spid="121" grpId="0" animBg="1"/>
      <p:bldP spid="122" grpId="0" animBg="1"/>
      <p:bldP spid="123" grpId="0" animBg="1"/>
      <p:bldP spid="124" grpId="0" animBg="1"/>
      <p:bldP spid="125" grpId="0" animBg="1"/>
      <p:bldP spid="126" grpId="0" animBg="1"/>
      <p:bldP spid="3"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Wrap Up</a:t>
            </a:r>
            <a:endParaRPr lang="en-US" dirty="0"/>
          </a:p>
        </p:txBody>
      </p:sp>
      <p:sp>
        <p:nvSpPr>
          <p:cNvPr id="4" name="Text Placeholder 3"/>
          <p:cNvSpPr>
            <a:spLocks noGrp="1"/>
          </p:cNvSpPr>
          <p:nvPr>
            <p:ph type="body" sz="quarter" idx="10"/>
          </p:nvPr>
        </p:nvSpPr>
        <p:spPr>
          <a:xfrm>
            <a:off x="519112" y="1447799"/>
            <a:ext cx="11149013" cy="4455066"/>
          </a:xfrm>
        </p:spPr>
        <p:txBody>
          <a:bodyPr/>
          <a:lstStyle/>
          <a:p>
            <a:r>
              <a:rPr lang="en-US" sz="3200" spc="0" dirty="0" smtClean="0">
                <a:solidFill>
                  <a:schemeClr val="accent2">
                    <a:alpha val="99000"/>
                  </a:schemeClr>
                </a:solidFill>
              </a:rPr>
              <a:t>Connecting </a:t>
            </a:r>
            <a:r>
              <a:rPr lang="en-US" sz="3200" spc="0" dirty="0" err="1" smtClean="0">
                <a:solidFill>
                  <a:schemeClr val="accent2">
                    <a:alpha val="99000"/>
                  </a:schemeClr>
                </a:solidFill>
              </a:rPr>
              <a:t>IaaS</a:t>
            </a:r>
            <a:r>
              <a:rPr lang="en-US" sz="3200" spc="0" dirty="0" smtClean="0">
                <a:solidFill>
                  <a:schemeClr val="accent2">
                    <a:alpha val="99000"/>
                  </a:schemeClr>
                </a:solidFill>
              </a:rPr>
              <a:t> and </a:t>
            </a:r>
            <a:r>
              <a:rPr lang="en-US" sz="3200" spc="0" dirty="0" err="1" smtClean="0">
                <a:solidFill>
                  <a:schemeClr val="accent2">
                    <a:alpha val="99000"/>
                  </a:schemeClr>
                </a:solidFill>
              </a:rPr>
              <a:t>PaaS</a:t>
            </a:r>
            <a:endParaRPr lang="en-US" sz="3200" spc="0" dirty="0" smtClean="0">
              <a:solidFill>
                <a:schemeClr val="accent2">
                  <a:alpha val="99000"/>
                </a:schemeClr>
              </a:solidFill>
            </a:endParaRPr>
          </a:p>
          <a:p>
            <a:pPr lvl="1"/>
            <a:r>
              <a:rPr lang="en-US" sz="2400" spc="0" dirty="0" smtClean="0">
                <a:solidFill>
                  <a:schemeClr val="tx2">
                    <a:alpha val="99000"/>
                  </a:schemeClr>
                </a:solidFill>
              </a:rPr>
              <a:t>Connecting an application hosted in Windows Azure such </a:t>
            </a:r>
            <a:r>
              <a:rPr lang="en-US" sz="2400" spc="0" smtClean="0">
                <a:solidFill>
                  <a:schemeClr val="tx2">
                    <a:alpha val="99000"/>
                  </a:schemeClr>
                </a:solidFill>
              </a:rPr>
              <a:t>as Web Sites </a:t>
            </a:r>
            <a:r>
              <a:rPr lang="en-US" sz="2400" spc="0" dirty="0" smtClean="0">
                <a:solidFill>
                  <a:schemeClr val="tx2">
                    <a:alpha val="99000"/>
                  </a:schemeClr>
                </a:solidFill>
              </a:rPr>
              <a:t>or Web/Worker Roles with a Virtual Machine.</a:t>
            </a:r>
          </a:p>
          <a:p>
            <a:endParaRPr lang="en-US" sz="2000" spc="0" dirty="0">
              <a:solidFill>
                <a:schemeClr val="accent6"/>
              </a:solidFill>
            </a:endParaRPr>
          </a:p>
          <a:p>
            <a:r>
              <a:rPr lang="en-US" sz="3200" spc="0" dirty="0" smtClean="0">
                <a:solidFill>
                  <a:schemeClr val="accent2">
                    <a:alpha val="99000"/>
                  </a:schemeClr>
                </a:solidFill>
              </a:rPr>
              <a:t>Unblocks Building Applications with Dependencies</a:t>
            </a:r>
          </a:p>
          <a:p>
            <a:pPr lvl="1"/>
            <a:r>
              <a:rPr lang="en-US" sz="2400" spc="0" dirty="0" smtClean="0">
                <a:solidFill>
                  <a:schemeClr val="tx2">
                    <a:alpha val="99000"/>
                  </a:schemeClr>
                </a:solidFill>
              </a:rPr>
              <a:t>Dependencies such as Active Directory, SharePoint, SQL Server, Linux, Mongo DB, COM+, MSMQ etc…</a:t>
            </a:r>
          </a:p>
          <a:p>
            <a:endParaRPr lang="en-US" sz="2000" spc="0" dirty="0" smtClean="0">
              <a:solidFill>
                <a:schemeClr val="accent6"/>
              </a:solidFill>
            </a:endParaRPr>
          </a:p>
          <a:p>
            <a:r>
              <a:rPr lang="en-US" sz="3200" spc="0" dirty="0" smtClean="0">
                <a:solidFill>
                  <a:schemeClr val="accent2">
                    <a:alpha val="99000"/>
                  </a:schemeClr>
                </a:solidFill>
              </a:rPr>
              <a:t>Migration On-Ramp for Existing Applications</a:t>
            </a:r>
          </a:p>
          <a:p>
            <a:pPr lvl="1"/>
            <a:r>
              <a:rPr lang="en-US" sz="2400" spc="0" dirty="0" smtClean="0">
                <a:solidFill>
                  <a:schemeClr val="tx2">
                    <a:alpha val="99000"/>
                  </a:schemeClr>
                </a:solidFill>
              </a:rPr>
              <a:t>Migrate application from on-premises take advantage of </a:t>
            </a:r>
            <a:r>
              <a:rPr lang="en-US" sz="2400" spc="0" dirty="0" err="1" smtClean="0">
                <a:solidFill>
                  <a:schemeClr val="tx2">
                    <a:alpha val="99000"/>
                  </a:schemeClr>
                </a:solidFill>
              </a:rPr>
              <a:t>PaaS</a:t>
            </a:r>
            <a:r>
              <a:rPr lang="en-US" sz="2400" spc="0" dirty="0" smtClean="0">
                <a:solidFill>
                  <a:schemeClr val="tx2">
                    <a:alpha val="99000"/>
                  </a:schemeClr>
                </a:solidFill>
              </a:rPr>
              <a:t> efficiencies without blockers on dependencies.</a:t>
            </a:r>
            <a:endParaRPr lang="en-US" sz="2400" spc="0" dirty="0">
              <a:solidFill>
                <a:schemeClr val="tx2">
                  <a:alpha val="99000"/>
                </a:schemeClr>
              </a:solidFill>
            </a:endParaRPr>
          </a:p>
        </p:txBody>
      </p:sp>
    </p:spTree>
    <p:extLst>
      <p:ext uri="{BB962C8B-B14F-4D97-AF65-F5344CB8AC3E}">
        <p14:creationId xmlns:p14="http://schemas.microsoft.com/office/powerpoint/2010/main" val="16748345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3458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1"/>
          </p:nvPr>
        </p:nvSpPr>
        <p:spPr>
          <a:xfrm>
            <a:off x="3473804" y="2742861"/>
            <a:ext cx="7467098" cy="2591479"/>
          </a:xfrm>
        </p:spPr>
        <p:txBody>
          <a:bodyPr/>
          <a:lstStyle/>
          <a:p>
            <a:r>
              <a:rPr lang="en-US" dirty="0" err="1" smtClean="0"/>
              <a:t>IaaS</a:t>
            </a:r>
            <a:r>
              <a:rPr lang="en-US" dirty="0" smtClean="0"/>
              <a:t> and </a:t>
            </a:r>
            <a:r>
              <a:rPr lang="en-US" dirty="0" err="1" smtClean="0"/>
              <a:t>PaaS</a:t>
            </a:r>
            <a:endParaRPr lang="en-US" dirty="0" smtClean="0"/>
          </a:p>
          <a:p>
            <a:r>
              <a:rPr lang="en-US" dirty="0" smtClean="0"/>
              <a:t>Application Patterns</a:t>
            </a:r>
          </a:p>
          <a:p>
            <a:r>
              <a:rPr lang="en-US" dirty="0" smtClean="0"/>
              <a:t>Mixed Apps as a Migration Path</a:t>
            </a:r>
            <a:endParaRPr lang="en-US" dirty="0"/>
          </a:p>
        </p:txBody>
      </p:sp>
    </p:spTree>
    <p:extLst>
      <p:ext uri="{BB962C8B-B14F-4D97-AF65-F5344CB8AC3E}">
        <p14:creationId xmlns:p14="http://schemas.microsoft.com/office/powerpoint/2010/main" val="418539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Mix Models?</a:t>
            </a:r>
            <a:endParaRPr lang="en-US" dirty="0"/>
          </a:p>
        </p:txBody>
      </p:sp>
      <p:sp>
        <p:nvSpPr>
          <p:cNvPr id="5" name="Text Placeholder 4"/>
          <p:cNvSpPr>
            <a:spLocks noGrp="1"/>
          </p:cNvSpPr>
          <p:nvPr>
            <p:ph type="body" sz="quarter" idx="10"/>
          </p:nvPr>
        </p:nvSpPr>
        <p:spPr>
          <a:xfrm>
            <a:off x="519112" y="1447799"/>
            <a:ext cx="11149013" cy="3942618"/>
          </a:xfrm>
        </p:spPr>
        <p:txBody>
          <a:bodyPr/>
          <a:lstStyle/>
          <a:p>
            <a:r>
              <a:rPr lang="en-US" spc="0" dirty="0" smtClean="0">
                <a:solidFill>
                  <a:schemeClr val="accent2">
                    <a:alpha val="99000"/>
                  </a:schemeClr>
                </a:solidFill>
              </a:rPr>
              <a:t>What Value does this Provide? </a:t>
            </a:r>
          </a:p>
          <a:p>
            <a:pPr lvl="1"/>
            <a:r>
              <a:rPr lang="en-US" sz="2400" spc="0" dirty="0" smtClean="0"/>
              <a:t>Unblocks Development or Migration of new applications that have dependencies on resources that require virtual machines such as Active Directory, </a:t>
            </a:r>
            <a:r>
              <a:rPr lang="en-US" sz="2400" spc="0" dirty="0" err="1" smtClean="0"/>
              <a:t>MongoDB</a:t>
            </a:r>
            <a:r>
              <a:rPr lang="en-US" sz="2400" spc="0" dirty="0" smtClean="0"/>
              <a:t>, MySQL, SharePoint, SQL Server, COM+, MSMQ etc…</a:t>
            </a:r>
            <a:r>
              <a:rPr lang="en-US" spc="0" dirty="0" smtClean="0"/>
              <a:t/>
            </a:r>
            <a:br>
              <a:rPr lang="en-US" spc="0" dirty="0" smtClean="0"/>
            </a:br>
            <a:endParaRPr lang="en-US" spc="0" dirty="0" smtClean="0"/>
          </a:p>
          <a:p>
            <a:r>
              <a:rPr lang="en-US" spc="0" dirty="0" smtClean="0">
                <a:solidFill>
                  <a:schemeClr val="accent2">
                    <a:alpha val="99000"/>
                  </a:schemeClr>
                </a:solidFill>
              </a:rPr>
              <a:t>Migration On-Ramp for Existing Applications</a:t>
            </a:r>
          </a:p>
          <a:p>
            <a:pPr lvl="1"/>
            <a:r>
              <a:rPr lang="en-US" sz="2400" spc="0" dirty="0" smtClean="0"/>
              <a:t>Administrators can quickly take advantage of Windows Azure by migrating an existing application as-is using virtual machines. If desired, connecting different application models such as websites or web and worker roles provides the capability to take advantage of </a:t>
            </a:r>
            <a:r>
              <a:rPr lang="en-US" sz="2400" spc="0" dirty="0" err="1" smtClean="0"/>
              <a:t>PaaS</a:t>
            </a:r>
            <a:r>
              <a:rPr lang="en-US" sz="2400" spc="0" dirty="0" smtClean="0"/>
              <a:t> roles alongside </a:t>
            </a:r>
            <a:r>
              <a:rPr lang="en-US" sz="2400" spc="0" dirty="0" err="1" smtClean="0"/>
              <a:t>IaaS</a:t>
            </a:r>
            <a:r>
              <a:rPr lang="en-US" sz="2400" spc="0" dirty="0" smtClean="0"/>
              <a:t> roles.</a:t>
            </a:r>
            <a:endParaRPr lang="en-US" sz="2400" spc="0" dirty="0"/>
          </a:p>
        </p:txBody>
      </p:sp>
    </p:spTree>
    <p:extLst>
      <p:ext uri="{BB962C8B-B14F-4D97-AF65-F5344CB8AC3E}">
        <p14:creationId xmlns:p14="http://schemas.microsoft.com/office/powerpoint/2010/main" val="2263789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custDataLst>
              <p:tags r:id="rId1"/>
            </p:custDataLst>
          </p:nvPr>
        </p:nvSpPr>
        <p:spPr bwMode="auto">
          <a:xfrm>
            <a:off x="517525" y="1695450"/>
            <a:ext cx="11158538"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a:t>
            </a:r>
          </a:p>
        </p:txBody>
      </p:sp>
      <p:sp>
        <p:nvSpPr>
          <p:cNvPr id="41" name="Rectangle 40"/>
          <p:cNvSpPr/>
          <p:nvPr>
            <p:custDataLst>
              <p:tags r:id="rId2"/>
            </p:custDataLst>
          </p:nvPr>
        </p:nvSpPr>
        <p:spPr bwMode="auto">
          <a:xfrm>
            <a:off x="6168094"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6" name="Title 1"/>
          <p:cNvSpPr>
            <a:spLocks noGrp="1"/>
          </p:cNvSpPr>
          <p:nvPr>
            <p:ph type="title"/>
            <p:custDataLst>
              <p:tags r:id="rId3"/>
            </p:custDataLst>
          </p:nvPr>
        </p:nvSpPr>
        <p:spPr>
          <a:xfrm>
            <a:off x="519112" y="228600"/>
            <a:ext cx="11149013" cy="1080296"/>
          </a:xfrm>
        </p:spPr>
        <p:txBody>
          <a:bodyPr/>
          <a:lstStyle/>
          <a:p>
            <a:r>
              <a:rPr lang="en-US" dirty="0" smtClean="0"/>
              <a:t>Windows Azure Service Model </a:t>
            </a:r>
            <a:br>
              <a:rPr lang="en-US" dirty="0" smtClean="0"/>
            </a:br>
            <a:r>
              <a:rPr lang="en-US" sz="2400" dirty="0" smtClean="0">
                <a:solidFill>
                  <a:schemeClr val="accent2">
                    <a:alpha val="99000"/>
                  </a:schemeClr>
                </a:solidFill>
              </a:rPr>
              <a:t>Example cloud service configuration with a single web role and a single worker role</a:t>
            </a:r>
            <a:endParaRPr lang="en-US" sz="2400" dirty="0">
              <a:solidFill>
                <a:schemeClr val="accent2">
                  <a:alpha val="99000"/>
                </a:schemeClr>
              </a:solidFill>
            </a:endParaRPr>
          </a:p>
        </p:txBody>
      </p:sp>
      <p:grpSp>
        <p:nvGrpSpPr>
          <p:cNvPr id="3" name="Group 2"/>
          <p:cNvGrpSpPr/>
          <p:nvPr/>
        </p:nvGrpSpPr>
        <p:grpSpPr>
          <a:xfrm>
            <a:off x="651396" y="2313818"/>
            <a:ext cx="5354136" cy="3489960"/>
            <a:chOff x="651396" y="2313818"/>
            <a:chExt cx="5354136" cy="3489960"/>
          </a:xfrm>
        </p:grpSpPr>
        <p:sp>
          <p:nvSpPr>
            <p:cNvPr id="29" name="Rectangle 28"/>
            <p:cNvSpPr/>
            <p:nvPr>
              <p:custDataLst>
                <p:tags r:id="rId11"/>
              </p:custDataLst>
            </p:nvPr>
          </p:nvSpPr>
          <p:spPr bwMode="auto">
            <a:xfrm>
              <a:off x="651396"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2" name="Group 1"/>
            <p:cNvGrpSpPr/>
            <p:nvPr/>
          </p:nvGrpSpPr>
          <p:grpSpPr>
            <a:xfrm>
              <a:off x="740655" y="2823210"/>
              <a:ext cx="5175618" cy="2892552"/>
              <a:chOff x="740655" y="2823210"/>
              <a:chExt cx="5175618" cy="2892552"/>
            </a:xfrm>
          </p:grpSpPr>
          <p:grpSp>
            <p:nvGrpSpPr>
              <p:cNvPr id="30" name="Group 29"/>
              <p:cNvGrpSpPr/>
              <p:nvPr/>
            </p:nvGrpSpPr>
            <p:grpSpPr>
              <a:xfrm>
                <a:off x="740655" y="2823210"/>
                <a:ext cx="2436666" cy="2892552"/>
                <a:chOff x="740655" y="2823210"/>
                <a:chExt cx="2436666" cy="2892552"/>
              </a:xfrm>
            </p:grpSpPr>
            <p:sp>
              <p:nvSpPr>
                <p:cNvPr id="31" name="Rectangle 30"/>
                <p:cNvSpPr/>
                <p:nvPr>
                  <p:custDataLst>
                    <p:tags r:id="rId17"/>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2" name="Rectangle 31"/>
                <p:cNvSpPr/>
                <p:nvPr>
                  <p:custDataLst>
                    <p:tags r:id="rId18"/>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33" name="Rectangle 32"/>
                <p:cNvSpPr/>
                <p:nvPr>
                  <p:custDataLst>
                    <p:tags r:id="rId19"/>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36" name="Rectangle 35"/>
                <p:cNvSpPr/>
                <p:nvPr>
                  <p:custDataLst>
                    <p:tags r:id="rId22"/>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nvGrpSpPr>
              <p:cNvPr id="45" name="Group 44"/>
              <p:cNvGrpSpPr/>
              <p:nvPr/>
            </p:nvGrpSpPr>
            <p:grpSpPr>
              <a:xfrm>
                <a:off x="3479607" y="2823210"/>
                <a:ext cx="2436666" cy="2892552"/>
                <a:chOff x="740655" y="2823210"/>
                <a:chExt cx="2436666" cy="2892552"/>
              </a:xfrm>
            </p:grpSpPr>
            <p:sp>
              <p:nvSpPr>
                <p:cNvPr id="46" name="Rectangle 45"/>
                <p:cNvSpPr/>
                <p:nvPr>
                  <p:custDataLst>
                    <p:tags r:id="rId12"/>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47" name="Rectangle 46"/>
                <p:cNvSpPr/>
                <p:nvPr>
                  <p:custDataLst>
                    <p:tags r:id="rId13"/>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48" name="Rectangle 47"/>
                <p:cNvSpPr/>
                <p:nvPr>
                  <p:custDataLst>
                    <p:tags r:id="rId14"/>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7</a:t>
                  </a:r>
                </a:p>
              </p:txBody>
            </p:sp>
            <p:sp>
              <p:nvSpPr>
                <p:cNvPr id="49" name="Rectangle 48"/>
                <p:cNvSpPr/>
                <p:nvPr>
                  <p:custDataLst>
                    <p:tags r:id="rId15"/>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50" name="Rectangle 49"/>
                <p:cNvSpPr/>
                <p:nvPr>
                  <p:custDataLst>
                    <p:tags r:id="rId16"/>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grpSp>
      <p:sp>
        <p:nvSpPr>
          <p:cNvPr id="61" name="Rectangle 60"/>
          <p:cNvSpPr/>
          <p:nvPr>
            <p:custDataLst>
              <p:tags r:id="rId4"/>
            </p:custDataLst>
          </p:nvPr>
        </p:nvSpPr>
        <p:spPr bwMode="auto">
          <a:xfrm>
            <a:off x="6257353"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62" name="Rectangle 61"/>
          <p:cNvSpPr/>
          <p:nvPr>
            <p:custDataLst>
              <p:tags r:id="rId5"/>
            </p:custDataLst>
          </p:nvPr>
        </p:nvSpPr>
        <p:spPr bwMode="auto">
          <a:xfrm>
            <a:off x="7527237"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63" name="Rectangle 62"/>
          <p:cNvSpPr/>
          <p:nvPr>
            <p:custDataLst>
              <p:tags r:id="rId6"/>
            </p:custDataLst>
          </p:nvPr>
        </p:nvSpPr>
        <p:spPr bwMode="auto">
          <a:xfrm>
            <a:off x="6257353"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66" name="Rectangle 65"/>
          <p:cNvSpPr/>
          <p:nvPr>
            <p:custDataLst>
              <p:tags r:id="rId7"/>
            </p:custDataLst>
          </p:nvPr>
        </p:nvSpPr>
        <p:spPr>
          <a:xfrm>
            <a:off x="7917992"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56" name="Rectangle 55"/>
          <p:cNvSpPr/>
          <p:nvPr>
            <p:custDataLst>
              <p:tags r:id="rId8"/>
            </p:custDataLst>
          </p:nvPr>
        </p:nvSpPr>
        <p:spPr bwMode="auto">
          <a:xfrm>
            <a:off x="899630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57" name="Rectangle 56"/>
          <p:cNvSpPr/>
          <p:nvPr>
            <p:custDataLst>
              <p:tags r:id="rId9"/>
            </p:custDataLst>
          </p:nvPr>
        </p:nvSpPr>
        <p:spPr bwMode="auto">
          <a:xfrm>
            <a:off x="1026618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58" name="Rectangle 57"/>
          <p:cNvSpPr/>
          <p:nvPr>
            <p:custDataLst>
              <p:tags r:id="rId10"/>
            </p:custDataLst>
          </p:nvPr>
        </p:nvSpPr>
        <p:spPr bwMode="auto">
          <a:xfrm>
            <a:off x="899630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err="1" smtClean="0">
                <a:ln>
                  <a:solidFill>
                    <a:schemeClr val="bg1">
                      <a:alpha val="0"/>
                    </a:schemeClr>
                  </a:solidFill>
                </a:ln>
                <a:solidFill>
                  <a:srgbClr val="595959">
                    <a:alpha val="99000"/>
                  </a:srgbClr>
                </a:solidFill>
              </a:rPr>
              <a:t>VM</a:t>
            </a:r>
            <a:r>
              <a:rPr lang="en-US" sz="2200" baseline="-25000" dirty="0" err="1"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8000079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bwMode="auto">
          <a:xfrm>
            <a:off x="6086061" y="1695450"/>
            <a:ext cx="5564383" cy="424423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 2</a:t>
            </a:r>
          </a:p>
        </p:txBody>
      </p:sp>
      <p:sp>
        <p:nvSpPr>
          <p:cNvPr id="6" name="Title 1"/>
          <p:cNvSpPr>
            <a:spLocks noGrp="1"/>
          </p:cNvSpPr>
          <p:nvPr>
            <p:ph type="title"/>
            <p:custDataLst>
              <p:tags r:id="rId2"/>
            </p:custDataLst>
          </p:nvPr>
        </p:nvSpPr>
        <p:spPr>
          <a:xfrm>
            <a:off x="519112" y="228600"/>
            <a:ext cx="11149013" cy="1024896"/>
          </a:xfrm>
        </p:spPr>
        <p:txBody>
          <a:bodyPr/>
          <a:lstStyle/>
          <a:p>
            <a:r>
              <a:rPr lang="en-US" sz="4800" dirty="0" smtClean="0"/>
              <a:t>Mixing Virtual Machines and Stateless Roles</a:t>
            </a:r>
            <a:br>
              <a:rPr lang="en-US" sz="4800" dirty="0" smtClean="0"/>
            </a:br>
            <a:r>
              <a:rPr lang="en-US" sz="2400" dirty="0" smtClean="0">
                <a:solidFill>
                  <a:schemeClr val="accent2">
                    <a:alpha val="99000"/>
                  </a:schemeClr>
                </a:solidFill>
              </a:rPr>
              <a:t>Multiple cloud services with stateless and virtual machines</a:t>
            </a:r>
            <a:endParaRPr lang="en-US" sz="2400" dirty="0">
              <a:solidFill>
                <a:schemeClr val="accent2">
                  <a:alpha val="99000"/>
                </a:schemeClr>
              </a:solidFill>
            </a:endParaRPr>
          </a:p>
        </p:txBody>
      </p:sp>
      <p:sp>
        <p:nvSpPr>
          <p:cNvPr id="7" name="Rectangle 6"/>
          <p:cNvSpPr/>
          <p:nvPr>
            <p:custDataLst>
              <p:tags r:id="rId3"/>
            </p:custDataLst>
          </p:nvPr>
        </p:nvSpPr>
        <p:spPr bwMode="auto">
          <a:xfrm>
            <a:off x="519113" y="1695450"/>
            <a:ext cx="5568479"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 1</a:t>
            </a:r>
          </a:p>
        </p:txBody>
      </p:sp>
      <p:grpSp>
        <p:nvGrpSpPr>
          <p:cNvPr id="21" name="Group 20"/>
          <p:cNvGrpSpPr/>
          <p:nvPr/>
        </p:nvGrpSpPr>
        <p:grpSpPr>
          <a:xfrm>
            <a:off x="651396" y="2313818"/>
            <a:ext cx="2615184" cy="3489960"/>
            <a:chOff x="651396" y="2313818"/>
            <a:chExt cx="2615184" cy="3489960"/>
          </a:xfrm>
        </p:grpSpPr>
        <p:sp>
          <p:nvSpPr>
            <p:cNvPr id="8" name="Rectangle 7"/>
            <p:cNvSpPr/>
            <p:nvPr>
              <p:custDataLst>
                <p:tags r:id="rId14"/>
              </p:custDataLst>
            </p:nvPr>
          </p:nvSpPr>
          <p:spPr bwMode="auto">
            <a:xfrm>
              <a:off x="65139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16" name="Group 15"/>
            <p:cNvGrpSpPr/>
            <p:nvPr/>
          </p:nvGrpSpPr>
          <p:grpSpPr>
            <a:xfrm>
              <a:off x="740655" y="2823210"/>
              <a:ext cx="2436666" cy="2892552"/>
              <a:chOff x="740655" y="2823210"/>
              <a:chExt cx="2436666" cy="2892552"/>
            </a:xfrm>
          </p:grpSpPr>
          <p:sp>
            <p:nvSpPr>
              <p:cNvPr id="10" name="Rectangle 9"/>
              <p:cNvSpPr/>
              <p:nvPr>
                <p:custDataLst>
                  <p:tags r:id="rId15"/>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1" name="Rectangle 10"/>
              <p:cNvSpPr/>
              <p:nvPr>
                <p:custDataLst>
                  <p:tags r:id="rId16"/>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7"/>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8"/>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9" name="Rectangle 18"/>
              <p:cNvSpPr/>
              <p:nvPr>
                <p:custDataLst>
                  <p:tags r:id="rId19"/>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26" name="Rectangle 25"/>
              <p:cNvSpPr/>
              <p:nvPr>
                <p:custDataLst>
                  <p:tags r:id="rId20"/>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sp>
        <p:nvSpPr>
          <p:cNvPr id="35" name="Rectangle 34"/>
          <p:cNvSpPr/>
          <p:nvPr>
            <p:custDataLst>
              <p:tags r:id="rId4"/>
            </p:custDataLst>
          </p:nvPr>
        </p:nvSpPr>
        <p:spPr bwMode="auto">
          <a:xfrm>
            <a:off x="6168094"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36" name="Rectangle 35"/>
          <p:cNvSpPr/>
          <p:nvPr>
            <p:custDataLst>
              <p:tags r:id="rId5"/>
            </p:custDataLst>
          </p:nvPr>
        </p:nvSpPr>
        <p:spPr bwMode="auto">
          <a:xfrm>
            <a:off x="6890470"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41" name="Rectangle 40"/>
          <p:cNvSpPr/>
          <p:nvPr>
            <p:custDataLst>
              <p:tags r:id="rId6"/>
            </p:custDataLst>
          </p:nvPr>
        </p:nvSpPr>
        <p:spPr bwMode="auto">
          <a:xfrm>
            <a:off x="890704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p:txBody>
      </p:sp>
      <p:sp>
        <p:nvSpPr>
          <p:cNvPr id="42" name="Rectangle 41"/>
          <p:cNvSpPr/>
          <p:nvPr>
            <p:custDataLst>
              <p:tags r:id="rId7"/>
            </p:custDataLst>
          </p:nvPr>
        </p:nvSpPr>
        <p:spPr bwMode="auto">
          <a:xfrm>
            <a:off x="9629422"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grpSp>
        <p:nvGrpSpPr>
          <p:cNvPr id="20" name="Group 19"/>
          <p:cNvGrpSpPr/>
          <p:nvPr/>
        </p:nvGrpSpPr>
        <p:grpSpPr>
          <a:xfrm>
            <a:off x="3390348" y="2313818"/>
            <a:ext cx="2615184" cy="3489960"/>
            <a:chOff x="3390348" y="2313818"/>
            <a:chExt cx="2615184" cy="3489960"/>
          </a:xfrm>
        </p:grpSpPr>
        <p:sp>
          <p:nvSpPr>
            <p:cNvPr id="29" name="Rectangle 28"/>
            <p:cNvSpPr/>
            <p:nvPr>
              <p:custDataLst>
                <p:tags r:id="rId8"/>
              </p:custDataLst>
            </p:nvPr>
          </p:nvSpPr>
          <p:spPr bwMode="auto">
            <a:xfrm>
              <a:off x="3390348"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37" name="Group 36"/>
            <p:cNvGrpSpPr/>
            <p:nvPr/>
          </p:nvGrpSpPr>
          <p:grpSpPr>
            <a:xfrm>
              <a:off x="3479607" y="2823210"/>
              <a:ext cx="2436666" cy="2892552"/>
              <a:chOff x="740655" y="2823210"/>
              <a:chExt cx="2436666" cy="2892552"/>
            </a:xfrm>
          </p:grpSpPr>
          <p:sp>
            <p:nvSpPr>
              <p:cNvPr id="38" name="Rectangle 37"/>
              <p:cNvSpPr/>
              <p:nvPr>
                <p:custDataLst>
                  <p:tags r:id="rId9"/>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9" name="Rectangle 38"/>
              <p:cNvSpPr/>
              <p:nvPr>
                <p:custDataLst>
                  <p:tags r:id="rId10"/>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40" name="Rectangle 39"/>
              <p:cNvSpPr/>
              <p:nvPr>
                <p:custDataLst>
                  <p:tags r:id="rId11"/>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43" name="Rectangle 42"/>
              <p:cNvSpPr/>
              <p:nvPr>
                <p:custDataLst>
                  <p:tags r:id="rId12"/>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44" name="Rectangle 43"/>
              <p:cNvSpPr/>
              <p:nvPr>
                <p:custDataLst>
                  <p:tags r:id="rId13"/>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spTree>
    <p:extLst>
      <p:ext uri="{BB962C8B-B14F-4D97-AF65-F5344CB8AC3E}">
        <p14:creationId xmlns:p14="http://schemas.microsoft.com/office/powerpoint/2010/main" val="869536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Application Patterns</a:t>
            </a:r>
            <a:endParaRPr lang="en-US" dirty="0"/>
          </a:p>
        </p:txBody>
      </p:sp>
    </p:spTree>
    <p:extLst>
      <p:ext uri="{BB962C8B-B14F-4D97-AF65-F5344CB8AC3E}">
        <p14:creationId xmlns:p14="http://schemas.microsoft.com/office/powerpoint/2010/main" val="16758946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6248650" y="1481772"/>
            <a:ext cx="4477670" cy="451104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5209313" y="4070992"/>
            <a:ext cx="2746593" cy="4207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8" name="Rounded Rectangle 117"/>
          <p:cNvSpPr/>
          <p:nvPr/>
        </p:nvSpPr>
        <p:spPr bwMode="auto">
          <a:xfrm rot="1804617">
            <a:off x="6306560" y="2685321"/>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 name="Rounded Rectangle 10"/>
          <p:cNvSpPr/>
          <p:nvPr/>
        </p:nvSpPr>
        <p:spPr bwMode="auto">
          <a:xfrm rot="19727983">
            <a:off x="6782715" y="2621688"/>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3" y="228600"/>
            <a:ext cx="11149013" cy="664797"/>
          </a:xfrm>
        </p:spPr>
        <p:txBody>
          <a:bodyPr/>
          <a:lstStyle/>
          <a:p>
            <a:r>
              <a:rPr lang="en-US" sz="4800" dirty="0"/>
              <a:t>Connecting Cloud </a:t>
            </a:r>
            <a:r>
              <a:rPr lang="en-US" sz="4800" dirty="0" smtClean="0"/>
              <a:t>Services via </a:t>
            </a:r>
            <a:r>
              <a:rPr lang="en-US" sz="4800" dirty="0"/>
              <a:t>VIPs</a:t>
            </a:r>
          </a:p>
        </p:txBody>
      </p:sp>
      <p:sp>
        <p:nvSpPr>
          <p:cNvPr id="28" name="Content Placeholder 2"/>
          <p:cNvSpPr>
            <a:spLocks noGrp="1"/>
          </p:cNvSpPr>
          <p:nvPr>
            <p:ph type="body" sz="quarter" idx="10"/>
          </p:nvPr>
        </p:nvSpPr>
        <p:spPr>
          <a:xfrm>
            <a:off x="519113" y="1447799"/>
            <a:ext cx="5159444" cy="3217804"/>
          </a:xfrm>
        </p:spPr>
        <p:txBody>
          <a:bodyPr/>
          <a:lstStyle/>
          <a:p>
            <a:pPr marL="0"/>
            <a:r>
              <a:rPr lang="en-US" sz="3200" dirty="0">
                <a:solidFill>
                  <a:schemeClr val="accent2">
                    <a:alpha val="99000"/>
                  </a:schemeClr>
                </a:solidFill>
              </a:rPr>
              <a:t>Strengths</a:t>
            </a:r>
          </a:p>
          <a:p>
            <a:pPr lvl="1"/>
            <a:r>
              <a:rPr lang="en-US" sz="2400" spc="0" dirty="0"/>
              <a:t>Simplicity</a:t>
            </a:r>
          </a:p>
          <a:p>
            <a:pPr lvl="1"/>
            <a:r>
              <a:rPr lang="en-US" sz="2400" spc="0" dirty="0"/>
              <a:t>Tenant Autonomy</a:t>
            </a:r>
          </a:p>
          <a:p>
            <a:pPr lvl="1"/>
            <a:r>
              <a:rPr lang="en-US" sz="2400" spc="0" dirty="0"/>
              <a:t>VIP Swap (stateless roles)</a:t>
            </a:r>
          </a:p>
          <a:p>
            <a:pPr lvl="1"/>
            <a:r>
              <a:rPr lang="en-US" sz="2400" spc="0" dirty="0"/>
              <a:t>Easy Local </a:t>
            </a:r>
            <a:r>
              <a:rPr lang="en-US" sz="2400" spc="0" dirty="0" err="1"/>
              <a:t>Dev</a:t>
            </a:r>
            <a:r>
              <a:rPr lang="en-US" sz="2400" spc="0" dirty="0"/>
              <a:t>/Test</a:t>
            </a:r>
          </a:p>
          <a:p>
            <a:pPr lvl="1"/>
            <a:r>
              <a:rPr lang="en-US" sz="2400" spc="0" dirty="0"/>
              <a:t>Persistent Service is </a:t>
            </a:r>
            <a:br>
              <a:rPr lang="en-US" sz="2400" spc="0" dirty="0"/>
            </a:br>
            <a:r>
              <a:rPr lang="en-US" sz="2400" spc="0" dirty="0"/>
              <a:t>Easily Accessible </a:t>
            </a:r>
            <a:br>
              <a:rPr lang="en-US" sz="2400" spc="0" dirty="0"/>
            </a:br>
            <a:r>
              <a:rPr lang="en-US" sz="2400" spc="0" dirty="0"/>
              <a:t>(even from other services!)</a:t>
            </a:r>
          </a:p>
          <a:p>
            <a:pPr lvl="1"/>
            <a:endParaRPr lang="en-US" sz="2400" spc="0" dirty="0"/>
          </a:p>
        </p:txBody>
      </p:sp>
      <p:sp>
        <p:nvSpPr>
          <p:cNvPr id="29" name="TextBox 28"/>
          <p:cNvSpPr txBox="1"/>
          <p:nvPr/>
        </p:nvSpPr>
        <p:spPr>
          <a:xfrm>
            <a:off x="4342360" y="1905732"/>
            <a:ext cx="1336197"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519112" y="4453891"/>
            <a:ext cx="5159444" cy="2183976"/>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0" indent="0">
              <a:buNone/>
            </a:pPr>
            <a:r>
              <a:rPr lang="en-US" sz="2400" dirty="0">
                <a:gradFill>
                  <a:gsLst>
                    <a:gs pos="0">
                      <a:srgbClr val="595959"/>
                    </a:gs>
                    <a:gs pos="86000">
                      <a:srgbClr val="595959"/>
                    </a:gs>
                  </a:gsLst>
                  <a:lin ang="5400000" scaled="0"/>
                </a:gradFill>
              </a:rPr>
              <a:t>Higher Latency</a:t>
            </a:r>
            <a:br>
              <a:rPr lang="en-US" sz="2400" dirty="0">
                <a:gradFill>
                  <a:gsLst>
                    <a:gs pos="0">
                      <a:srgbClr val="595959"/>
                    </a:gs>
                    <a:gs pos="86000">
                      <a:srgbClr val="595959"/>
                    </a:gs>
                  </a:gsLst>
                  <a:lin ang="5400000" scaled="0"/>
                </a:gradFill>
              </a:rPr>
            </a:br>
            <a:r>
              <a:rPr lang="en-US" sz="2400" dirty="0">
                <a:gradFill>
                  <a:gsLst>
                    <a:gs pos="0">
                      <a:srgbClr val="595959"/>
                    </a:gs>
                    <a:gs pos="86000">
                      <a:srgbClr val="595959"/>
                    </a:gs>
                  </a:gsLst>
                  <a:lin ang="5400000" scaled="0"/>
                </a:gradFill>
              </a:rPr>
              <a:t>Less Secure</a:t>
            </a:r>
          </a:p>
          <a:p>
            <a:pPr marL="0" indent="0">
              <a:buNone/>
            </a:pPr>
            <a:r>
              <a:rPr lang="en-US" sz="24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7759733" y="4193558"/>
            <a:ext cx="3908394" cy="2262673"/>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7759731" y="1402117"/>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8808794" y="2362927"/>
            <a:ext cx="1142894" cy="1487774"/>
            <a:chOff x="3815435" y="2014965"/>
            <a:chExt cx="1240945" cy="1615414"/>
          </a:xfrm>
        </p:grpSpPr>
        <p:grpSp>
          <p:nvGrpSpPr>
            <p:cNvPr id="49" name="Group 48"/>
            <p:cNvGrpSpPr/>
            <p:nvPr/>
          </p:nvGrpSpPr>
          <p:grpSpPr>
            <a:xfrm>
              <a:off x="3939389" y="2014965"/>
              <a:ext cx="993037" cy="1196638"/>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50" name="TextBox 49"/>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53" name="TextBox 52"/>
          <p:cNvSpPr txBox="1"/>
          <p:nvPr/>
        </p:nvSpPr>
        <p:spPr>
          <a:xfrm>
            <a:off x="10524275" y="1669412"/>
            <a:ext cx="1031123"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1</a:t>
            </a:r>
          </a:p>
        </p:txBody>
      </p:sp>
      <p:sp>
        <p:nvSpPr>
          <p:cNvPr id="54" name="TextBox 53"/>
          <p:cNvSpPr txBox="1"/>
          <p:nvPr/>
        </p:nvSpPr>
        <p:spPr>
          <a:xfrm>
            <a:off x="10415320" y="4503687"/>
            <a:ext cx="1077379"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2</a:t>
            </a:r>
          </a:p>
        </p:txBody>
      </p:sp>
      <p:sp>
        <p:nvSpPr>
          <p:cNvPr id="56" name="TextBox 55"/>
          <p:cNvSpPr txBox="1"/>
          <p:nvPr/>
        </p:nvSpPr>
        <p:spPr>
          <a:xfrm>
            <a:off x="9756534" y="5545879"/>
            <a:ext cx="880467"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9181471" y="5564797"/>
            <a:ext cx="626605" cy="525255"/>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sp>
        <p:nvSpPr>
          <p:cNvPr id="64" name="TextBox 63"/>
          <p:cNvSpPr txBox="1"/>
          <p:nvPr/>
        </p:nvSpPr>
        <p:spPr>
          <a:xfrm>
            <a:off x="6225301" y="1828864"/>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65" name="Right Arrow 6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66" name="Oval 6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5" name="Right Arrow 114"/>
          <p:cNvSpPr/>
          <p:nvPr/>
        </p:nvSpPr>
        <p:spPr bwMode="auto">
          <a:xfrm>
            <a:off x="7596412" y="5407243"/>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2001-1433</a:t>
            </a:r>
          </a:p>
        </p:txBody>
      </p:sp>
      <p:grpSp>
        <p:nvGrpSpPr>
          <p:cNvPr id="67" name="Group 66"/>
          <p:cNvGrpSpPr/>
          <p:nvPr/>
        </p:nvGrpSpPr>
        <p:grpSpPr bwMode="black">
          <a:xfrm>
            <a:off x="6166314" y="2283409"/>
            <a:ext cx="1475368" cy="1138911"/>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6" name="Group 125"/>
          <p:cNvGrpSpPr/>
          <p:nvPr/>
        </p:nvGrpSpPr>
        <p:grpSpPr>
          <a:xfrm>
            <a:off x="7496847" y="4246662"/>
            <a:ext cx="3995852" cy="646331"/>
            <a:chOff x="3567318" y="6236754"/>
            <a:chExt cx="3995852" cy="646331"/>
          </a:xfrm>
        </p:grpSpPr>
        <p:sp>
          <p:nvSpPr>
            <p:cNvPr id="41" name="TextBox 40"/>
            <p:cNvSpPr txBox="1"/>
            <p:nvPr/>
          </p:nvSpPr>
          <p:spPr>
            <a:xfrm>
              <a:off x="3567318" y="6236754"/>
              <a:ext cx="3995852"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5097956" y="6483227"/>
              <a:ext cx="177716" cy="24213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8" name="TextBox 167"/>
          <p:cNvSpPr txBox="1"/>
          <p:nvPr/>
        </p:nvSpPr>
        <p:spPr>
          <a:xfrm>
            <a:off x="6314432" y="6373455"/>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169" name="Oval 168"/>
          <p:cNvSpPr/>
          <p:nvPr/>
        </p:nvSpPr>
        <p:spPr bwMode="auto">
          <a:xfrm>
            <a:off x="7049153" y="5545879"/>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0" name="Rounded Rectangle 169"/>
          <p:cNvSpPr/>
          <p:nvPr/>
        </p:nvSpPr>
        <p:spPr bwMode="auto">
          <a:xfrm rot="3637710">
            <a:off x="6432917" y="5540561"/>
            <a:ext cx="576025" cy="54616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16" name="Group 115"/>
          <p:cNvGrpSpPr/>
          <p:nvPr/>
        </p:nvGrpSpPr>
        <p:grpSpPr bwMode="black">
          <a:xfrm>
            <a:off x="6212996" y="5294941"/>
            <a:ext cx="1475368" cy="1138911"/>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30918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xEl>
                                              <p:pRg st="5" end="5"/>
                                            </p:txEl>
                                          </p:spTgt>
                                        </p:tgtEl>
                                        <p:attrNameLst>
                                          <p:attrName>style.visibility</p:attrName>
                                        </p:attrNameLst>
                                      </p:cBhvr>
                                      <p:to>
                                        <p:strVal val="visible"/>
                                      </p:to>
                                    </p:set>
                                    <p:animEffect transition="in" filter="fade">
                                      <p:cBhvr>
                                        <p:cTn id="25" dur="500"/>
                                        <p:tgtEl>
                                          <p:spTgt spid="2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sz="4400" dirty="0" smtClean="0"/>
              <a:t>Deployment Steps (VIP Connectivity)</a:t>
            </a:r>
            <a:endParaRPr lang="en-US" sz="4400" dirty="0"/>
          </a:p>
        </p:txBody>
      </p:sp>
      <p:sp>
        <p:nvSpPr>
          <p:cNvPr id="5" name="Rectangle 4"/>
          <p:cNvSpPr/>
          <p:nvPr/>
        </p:nvSpPr>
        <p:spPr>
          <a:xfrm>
            <a:off x="3668255" y="1415580"/>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68255" y="2252905"/>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a:t>
            </a:r>
            <a:r>
              <a:rPr lang="en-US" sz="1800" dirty="0" smtClean="0">
                <a:ln>
                  <a:solidFill>
                    <a:schemeClr val="bg1">
                      <a:alpha val="0"/>
                    </a:schemeClr>
                  </a:solidFill>
                </a:ln>
                <a:solidFill>
                  <a:srgbClr val="595959">
                    <a:alpha val="99000"/>
                  </a:srgbClr>
                </a:solidFill>
              </a:rPr>
              <a:t>virtual machine(s) by </a:t>
            </a:r>
            <a:r>
              <a:rPr lang="en-US" sz="1800" dirty="0">
                <a:ln>
                  <a:solidFill>
                    <a:schemeClr val="bg1">
                      <a:alpha val="0"/>
                    </a:schemeClr>
                  </a:solidFill>
                </a:ln>
                <a:solidFill>
                  <a:srgbClr val="595959">
                    <a:alpha val="99000"/>
                  </a:srgbClr>
                </a:solidFill>
              </a:rPr>
              <a:t>installing software, configuring roles </a:t>
            </a:r>
            <a:r>
              <a:rPr lang="en-US" sz="1800" dirty="0" smtClean="0">
                <a:ln>
                  <a:solidFill>
                    <a:schemeClr val="bg1">
                      <a:alpha val="0"/>
                    </a:schemeClr>
                  </a:solidFill>
                </a:ln>
                <a:solidFill>
                  <a:srgbClr val="595959">
                    <a:alpha val="99000"/>
                  </a:srgbClr>
                </a:solidFill>
              </a:rPr>
              <a:t>etc. </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920926"/>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Testing live can be achieved by using </a:t>
            </a:r>
            <a:r>
              <a:rPr lang="en-US" sz="1800" dirty="0">
                <a:ln>
                  <a:solidFill>
                    <a:schemeClr val="bg1">
                      <a:alpha val="0"/>
                    </a:schemeClr>
                  </a:solidFill>
                </a:ln>
                <a:solidFill>
                  <a:srgbClr val="595959">
                    <a:alpha val="99000"/>
                  </a:srgbClr>
                </a:solidFill>
              </a:rPr>
              <a:t>public </a:t>
            </a:r>
            <a:r>
              <a:rPr lang="en-US" sz="1800" dirty="0" smtClean="0">
                <a:ln>
                  <a:solidFill>
                    <a:schemeClr val="bg1">
                      <a:alpha val="0"/>
                    </a:schemeClr>
                  </a:solidFill>
                </a:ln>
                <a:solidFill>
                  <a:srgbClr val="595959">
                    <a:alpha val="99000"/>
                  </a:srgbClr>
                </a:solidFill>
              </a:rPr>
              <a:t>endpoints.</a:t>
            </a:r>
            <a:endParaRPr lang="en-US" sz="1800" dirty="0">
              <a:ln>
                <a:solidFill>
                  <a:schemeClr val="bg1">
                    <a:alpha val="0"/>
                  </a:schemeClr>
                </a:solidFill>
              </a:ln>
              <a:solidFill>
                <a:srgbClr val="595959">
                  <a:alpha val="99000"/>
                </a:srgbClr>
              </a:solidFill>
            </a:endParaRPr>
          </a:p>
        </p:txBody>
      </p:sp>
      <p:sp>
        <p:nvSpPr>
          <p:cNvPr id="9" name="Rectangle 8"/>
          <p:cNvSpPr/>
          <p:nvPr/>
        </p:nvSpPr>
        <p:spPr>
          <a:xfrm>
            <a:off x="3661435" y="4745400"/>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and </a:t>
            </a:r>
            <a:r>
              <a:rPr lang="en-US" sz="1800" dirty="0">
                <a:ln>
                  <a:solidFill>
                    <a:schemeClr val="bg1">
                      <a:alpha val="0"/>
                    </a:schemeClr>
                  </a:solidFill>
                </a:ln>
                <a:solidFill>
                  <a:srgbClr val="595959">
                    <a:alpha val="99000"/>
                  </a:srgbClr>
                </a:solidFill>
              </a:rPr>
              <a:t>other configuration details. </a:t>
            </a:r>
            <a:r>
              <a:rPr lang="en-US" sz="1800" dirty="0" smtClean="0">
                <a:ln>
                  <a:solidFill>
                    <a:schemeClr val="bg1">
                      <a:alpha val="0"/>
                    </a:schemeClr>
                  </a:solidFill>
                </a:ln>
                <a:solidFill>
                  <a:srgbClr val="595959">
                    <a:alpha val="99000"/>
                  </a:srgbClr>
                </a:solidFill>
              </a:rP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Deploy to a separate hosted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8" y="141558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7517" y="225290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9112" y="3920926"/>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18" y="474540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7" name="Rectangle 16"/>
          <p:cNvSpPr/>
          <p:nvPr/>
        </p:nvSpPr>
        <p:spPr>
          <a:xfrm>
            <a:off x="519112" y="3081247"/>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Configure</a:t>
            </a:r>
            <a:r>
              <a:rPr lang="en-US" sz="2000" dirty="0" smtClean="0">
                <a:ln>
                  <a:solidFill>
                    <a:schemeClr val="bg1">
                      <a:alpha val="0"/>
                    </a:schemeClr>
                  </a:solidFill>
                </a:ln>
                <a:solidFill>
                  <a:schemeClr val="lt1">
                    <a:alpha val="99000"/>
                  </a:schemeClr>
                </a:solidFill>
              </a:rPr>
              <a:t> Endpoints</a:t>
            </a:r>
            <a:endParaRPr lang="en-US" sz="2000" dirty="0">
              <a:ln>
                <a:solidFill>
                  <a:schemeClr val="bg1">
                    <a:alpha val="0"/>
                  </a:schemeClr>
                </a:solidFill>
              </a:ln>
              <a:solidFill>
                <a:schemeClr val="lt1">
                  <a:alpha val="99000"/>
                </a:schemeClr>
              </a:solidFill>
            </a:endParaRPr>
          </a:p>
        </p:txBody>
      </p:sp>
      <p:sp>
        <p:nvSpPr>
          <p:cNvPr id="20" name="Rectangle 19"/>
          <p:cNvSpPr/>
          <p:nvPr/>
        </p:nvSpPr>
        <p:spPr>
          <a:xfrm>
            <a:off x="3671664" y="3081247"/>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Configure public endpoints to virtual machine services.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ACL with firewall as appropriate.</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8333807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Connecting Cloud Services with VNET</a:t>
            </a:r>
          </a:p>
        </p:txBody>
      </p:sp>
      <p:sp>
        <p:nvSpPr>
          <p:cNvPr id="34" name="Content Placeholder 2"/>
          <p:cNvSpPr>
            <a:spLocks noGrp="1"/>
          </p:cNvSpPr>
          <p:nvPr>
            <p:ph type="body" sz="quarter" idx="10"/>
          </p:nvPr>
        </p:nvSpPr>
        <p:spPr>
          <a:xfrm>
            <a:off x="519113" y="1447799"/>
            <a:ext cx="11149013" cy="2220608"/>
          </a:xfrm>
        </p:spPr>
        <p:txBody>
          <a:bodyPr/>
          <a:lstStyle/>
          <a:p>
            <a:r>
              <a:rPr lang="en-US" sz="3200" dirty="0">
                <a:solidFill>
                  <a:schemeClr val="accent2">
                    <a:alpha val="99000"/>
                  </a:schemeClr>
                </a:solidFill>
              </a:rPr>
              <a:t>Strengths</a:t>
            </a:r>
          </a:p>
          <a:p>
            <a:pPr lvl="1"/>
            <a:r>
              <a:rPr lang="en-US" sz="2400" spc="0" dirty="0"/>
              <a:t>More Secure</a:t>
            </a:r>
          </a:p>
          <a:p>
            <a:pPr lvl="1"/>
            <a:r>
              <a:rPr lang="en-US" sz="2400" spc="0" dirty="0"/>
              <a:t>Low Latency</a:t>
            </a:r>
          </a:p>
          <a:p>
            <a:pPr lvl="1"/>
            <a:r>
              <a:rPr lang="en-US" sz="2400" spc="0" dirty="0"/>
              <a:t>Cloud App Autonomy</a:t>
            </a:r>
          </a:p>
          <a:p>
            <a:pPr lvl="1"/>
            <a:r>
              <a:rPr lang="en-US" sz="2400" spc="0" dirty="0"/>
              <a:t>VIP Swap (stateless roles)</a:t>
            </a:r>
          </a:p>
          <a:p>
            <a:pPr lvl="1"/>
            <a:r>
              <a:rPr lang="en-US" sz="2400" spc="0" dirty="0"/>
              <a:t>Advanced Connectivity Requirements</a:t>
            </a:r>
          </a:p>
        </p:txBody>
      </p:sp>
      <p:sp>
        <p:nvSpPr>
          <p:cNvPr id="40" name="Content Placeholder 2"/>
          <p:cNvSpPr txBox="1">
            <a:spLocks/>
          </p:cNvSpPr>
          <p:nvPr/>
        </p:nvSpPr>
        <p:spPr>
          <a:xfrm>
            <a:off x="519113" y="3828084"/>
            <a:ext cx="3808339" cy="205740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65085" indent="0">
              <a:buNone/>
            </a:pPr>
            <a:r>
              <a:rPr lang="en-US" sz="2400" dirty="0">
                <a:gradFill>
                  <a:gsLst>
                    <a:gs pos="0">
                      <a:srgbClr val="595959"/>
                    </a:gs>
                    <a:gs pos="86000">
                      <a:srgbClr val="595959"/>
                    </a:gs>
                  </a:gsLst>
                  <a:lin ang="5400000" scaled="0"/>
                </a:gradFill>
              </a:rPr>
              <a:t>VNET Complexity</a:t>
            </a:r>
          </a:p>
          <a:p>
            <a:pPr marL="65085" indent="0">
              <a:buNone/>
            </a:pPr>
            <a:r>
              <a:rPr lang="en-US" sz="2400" dirty="0">
                <a:gradFill>
                  <a:gsLst>
                    <a:gs pos="0">
                      <a:srgbClr val="595959"/>
                    </a:gs>
                    <a:gs pos="86000">
                      <a:srgbClr val="595959"/>
                    </a:gs>
                  </a:gsLst>
                  <a:lin ang="5400000" scaled="0"/>
                </a:gradFill>
              </a:rPr>
              <a:t>No </a:t>
            </a:r>
            <a:r>
              <a:rPr lang="en-US" sz="2400" dirty="0" err="1">
                <a:gradFill>
                  <a:gsLst>
                    <a:gs pos="0">
                      <a:srgbClr val="595959"/>
                    </a:gs>
                    <a:gs pos="86000">
                      <a:srgbClr val="595959"/>
                    </a:gs>
                  </a:gsLst>
                  <a:lin ang="5400000" scaled="0"/>
                </a:gradFill>
              </a:rPr>
              <a:t>iDNS</a:t>
            </a:r>
            <a:r>
              <a:rPr lang="en-US" sz="2400" dirty="0">
                <a:gradFill>
                  <a:gsLst>
                    <a:gs pos="0">
                      <a:srgbClr val="595959"/>
                    </a:gs>
                    <a:gs pos="86000">
                      <a:srgbClr val="595959"/>
                    </a:gs>
                  </a:gsLst>
                  <a:lin ang="5400000" scaled="0"/>
                </a:gradFill>
              </a:rPr>
              <a:t> – use BYOD</a:t>
            </a:r>
          </a:p>
        </p:txBody>
      </p:sp>
      <p:grpSp>
        <p:nvGrpSpPr>
          <p:cNvPr id="45" name="Group 44"/>
          <p:cNvGrpSpPr/>
          <p:nvPr/>
        </p:nvGrpSpPr>
        <p:grpSpPr>
          <a:xfrm>
            <a:off x="7754474" y="4193558"/>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7759731" y="1402117"/>
            <a:ext cx="3908394" cy="2262673"/>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8724735" y="3866144"/>
            <a:ext cx="1163349" cy="461665"/>
          </a:xfrm>
          <a:prstGeom prst="rect">
            <a:avLst/>
          </a:prstGeom>
          <a:noFill/>
        </p:spPr>
        <p:txBody>
          <a:bodyPr wrap="square" lIns="0" tIns="0" rIns="0" bIns="0" rtlCol="0">
            <a:spAutoFit/>
          </a:bodyPr>
          <a:lstStyle/>
          <a:p>
            <a:pPr algn="ctr"/>
            <a:r>
              <a:rPr lang="en-US" sz="1500" dirty="0">
                <a:solidFill>
                  <a:schemeClr val="tx2">
                    <a:alpha val="99000"/>
                  </a:schemeClr>
                </a:solidFill>
              </a:rPr>
              <a:t>Direct Access </a:t>
            </a:r>
            <a:br>
              <a:rPr lang="en-US" sz="1500" dirty="0">
                <a:solidFill>
                  <a:schemeClr val="tx2">
                    <a:alpha val="99000"/>
                  </a:schemeClr>
                </a:solidFill>
              </a:rPr>
            </a:br>
            <a:r>
              <a:rPr lang="en-US" sz="1500" dirty="0">
                <a:solidFill>
                  <a:schemeClr val="tx2">
                    <a:alpha val="99000"/>
                  </a:schemeClr>
                </a:solidFill>
              </a:rPr>
              <a:t>via VNET</a:t>
            </a:r>
          </a:p>
        </p:txBody>
      </p:sp>
      <p:sp>
        <p:nvSpPr>
          <p:cNvPr id="52" name="TextBox 51"/>
          <p:cNvSpPr txBox="1"/>
          <p:nvPr/>
        </p:nvSpPr>
        <p:spPr>
          <a:xfrm>
            <a:off x="9422866" y="2316089"/>
            <a:ext cx="1382084" cy="369332"/>
          </a:xfrm>
          <a:prstGeom prst="rect">
            <a:avLst/>
          </a:prstGeom>
          <a:noFill/>
        </p:spPr>
        <p:txBody>
          <a:bodyPr wrap="square" lIns="0" tIns="0" rIns="0" bIns="0" rtlCol="0">
            <a:spAutoFit/>
          </a:bodyPr>
          <a:lstStyle/>
          <a:p>
            <a:pPr algn="ctr"/>
            <a:r>
              <a:rPr lang="en-US" sz="1200" b="1" dirty="0" err="1">
                <a:solidFill>
                  <a:schemeClr val="accent6">
                    <a:alpha val="99000"/>
                  </a:schemeClr>
                </a:solidFill>
              </a:rPr>
              <a:t>FrontEndSubnet</a:t>
            </a:r>
            <a:r>
              <a:rPr lang="en-US" sz="1200" b="1" dirty="0">
                <a:solidFill>
                  <a:schemeClr val="accent6">
                    <a:alpha val="99000"/>
                  </a:schemeClr>
                </a:solidFill>
              </a:rPr>
              <a:t> </a:t>
            </a:r>
          </a:p>
          <a:p>
            <a:pPr algn="ctr"/>
            <a:r>
              <a:rPr lang="en-US" sz="1200" b="1" dirty="0">
                <a:solidFill>
                  <a:schemeClr val="accent6">
                    <a:alpha val="99000"/>
                  </a:schemeClr>
                </a:solidFill>
              </a:rPr>
              <a:t>(10.0.0.0/16)</a:t>
            </a:r>
          </a:p>
        </p:txBody>
      </p:sp>
      <p:sp>
        <p:nvSpPr>
          <p:cNvPr id="53" name="TextBox 52"/>
          <p:cNvSpPr txBox="1"/>
          <p:nvPr/>
        </p:nvSpPr>
        <p:spPr>
          <a:xfrm>
            <a:off x="9380239" y="4971086"/>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54" name="TextBox 53"/>
          <p:cNvSpPr txBox="1"/>
          <p:nvPr/>
        </p:nvSpPr>
        <p:spPr>
          <a:xfrm>
            <a:off x="6225301" y="3480868"/>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55" name="Right Arrow 5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56" name="Oval 5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57" name="Group 56"/>
          <p:cNvGrpSpPr/>
          <p:nvPr/>
        </p:nvGrpSpPr>
        <p:grpSpPr bwMode="black">
          <a:xfrm>
            <a:off x="6155712" y="2279758"/>
            <a:ext cx="1475368" cy="1138911"/>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05" name="Group 104"/>
          <p:cNvGrpSpPr/>
          <p:nvPr/>
        </p:nvGrpSpPr>
        <p:grpSpPr>
          <a:xfrm>
            <a:off x="8808794" y="2362927"/>
            <a:ext cx="1142894" cy="1487774"/>
            <a:chOff x="3815435" y="2014965"/>
            <a:chExt cx="1240945" cy="1615414"/>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07" name="TextBox 106"/>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110" name="TextBox 109"/>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11" name="TextBox 110"/>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
        <p:nvSpPr>
          <p:cNvPr id="113" name="TextBox 112"/>
          <p:cNvSpPr txBox="1"/>
          <p:nvPr/>
        </p:nvSpPr>
        <p:spPr>
          <a:xfrm>
            <a:off x="8890872" y="5252377"/>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8835353" y="5360101"/>
            <a:ext cx="785758" cy="1050769"/>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9440344" y="5504217"/>
            <a:ext cx="1285155" cy="744212"/>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grpSp>
      <p:sp>
        <p:nvSpPr>
          <p:cNvPr id="150" name="TextBox 149"/>
          <p:cNvSpPr txBox="1"/>
          <p:nvPr/>
        </p:nvSpPr>
        <p:spPr>
          <a:xfrm>
            <a:off x="7754475" y="5777605"/>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7786973" y="1454141"/>
            <a:ext cx="2043641" cy="338568"/>
          </a:xfrm>
          <a:prstGeom prst="rect">
            <a:avLst/>
          </a:prstGeom>
        </p:spPr>
        <p:txBody>
          <a:bodyPr wrap="none" lIns="91436" tIns="45719" rIns="91436" bIns="45719">
            <a:spAutoFit/>
          </a:bodyPr>
          <a:lstStyle/>
          <a:p>
            <a:r>
              <a:rPr lang="en-US" sz="1600" b="1" spc="-100" dirty="0" err="1">
                <a:ln w="3175">
                  <a:noFill/>
                </a:ln>
                <a:solidFill>
                  <a:schemeClr val="accent4">
                    <a:alpha val="99000"/>
                  </a:schemeClr>
                </a:solidFill>
                <a:latin typeface="Segoe UI Light" pitchFamily="34" charset="0"/>
                <a:cs typeface="Arial" charset="0"/>
              </a:rPr>
              <a:t>ContosoVNet</a:t>
            </a:r>
            <a:r>
              <a:rPr lang="en-US" sz="1600" b="1" spc="-100"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7631081" y="1281723"/>
            <a:ext cx="4245210" cy="5335303"/>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0274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3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78DC18-E11C-48FF-BE94-9EC696D82DA9}">
  <ds:schemaRefs>
    <ds:schemaRef ds:uri="http://purl.org/dc/terms/"/>
    <ds:schemaRef ds:uri="http://schemas.microsoft.com/office/2006/documentManagement/types"/>
    <ds:schemaRef ds:uri="http://www.w3.org/XML/1998/namespace"/>
    <ds:schemaRef ds:uri="http://schemas.microsoft.com/office/infopath/2007/PartnerControls"/>
    <ds:schemaRef ds:uri="f847e7ad-bfae-49c8-aedd-39ec05321f40"/>
    <ds:schemaRef ds:uri="http://purl.org/dc/elements/1.1/"/>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D33C621B-8E37-4DFE-A7CC-AE76A08EC3A3}">
  <ds:schemaRefs>
    <ds:schemaRef ds:uri="http://schemas.microsoft.com/sharepoint/v3/contenttype/forms"/>
  </ds:schemaRefs>
</ds:datastoreItem>
</file>

<file path=customXml/itemProps3.xml><?xml version="1.0" encoding="utf-8"?>
<ds:datastoreItem xmlns:ds="http://schemas.openxmlformats.org/officeDocument/2006/customXml" ds:itemID="{09E9338C-4915-454C-B9E2-ECE68464D4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BUILD_Template BLUE Final</Template>
  <TotalTime>24797</TotalTime>
  <Words>721</Words>
  <Application>Microsoft Office PowerPoint</Application>
  <PresentationFormat>Custom</PresentationFormat>
  <Paragraphs>248</Paragraphs>
  <Slides>19</Slides>
  <Notes>3</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MS1444_Windows Azure Template 16x9_r08a</vt:lpstr>
      <vt:lpstr>3_White with Consolas font for code slides</vt:lpstr>
      <vt:lpstr>Building Apps with IaaS and PaaS</vt:lpstr>
      <vt:lpstr>Agenda</vt:lpstr>
      <vt:lpstr>Why Mix Models?</vt:lpstr>
      <vt:lpstr>Windows Azure Service Model  Example cloud service configuration with a single web role and a single worker role</vt:lpstr>
      <vt:lpstr>Mixing Virtual Machines and Stateless Roles Multiple cloud services with stateless and virtual machines</vt:lpstr>
      <vt:lpstr>PowerPoint Presentation</vt:lpstr>
      <vt:lpstr>Connecting Cloud Services via VIPs</vt:lpstr>
      <vt:lpstr>Deployment Steps (VIP Connectivity)</vt:lpstr>
      <vt:lpstr>Connecting Cloud Services with VNET</vt:lpstr>
      <vt:lpstr>VNET Connected – Local Testing</vt:lpstr>
      <vt:lpstr>VNET Connected with VPN ContosoVNet (10.0.0.0/8)  MyAffinityGroup</vt:lpstr>
      <vt:lpstr>VNET Connected Deployment Steps</vt:lpstr>
      <vt:lpstr>Mixed Mode – Shared Cloud Service</vt:lpstr>
      <vt:lpstr>VM to VM Performance</vt:lpstr>
      <vt:lpstr>PowerPoint Presentation</vt:lpstr>
      <vt:lpstr>Taking Advantage of PaaS</vt:lpstr>
      <vt:lpstr>Horizontal Migration</vt:lpstr>
      <vt:lpstr>Wrap Up</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dc:subject>
  <dc:creator>Michael Washam</dc:creator>
  <cp:keywords>Developers, IT Pros, TDMs, Technical Decision Makers, PDC, Build, Developer Conference, ISVs, Programmers, Partners</cp:keywords>
  <dc:description>Template: Sam Moore, Silver Fox Productions, Inc._x000d_
Formatting:_x000d_
Event Date: September 13th–16th_x000d_
Event Location: Anaheim, CA_x000d_
Audience Type: External Developers, Programmers</dc:description>
  <cp:lastModifiedBy>Michael Washam</cp:lastModifiedBy>
  <cp:revision>586</cp:revision>
  <cp:lastPrinted>2010-05-11T05:02:34Z</cp:lastPrinted>
  <dcterms:created xsi:type="dcterms:W3CDTF">2011-08-22T22:34:00Z</dcterms:created>
  <dcterms:modified xsi:type="dcterms:W3CDTF">2012-06-14T19:41:44Z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ies>
</file>