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93" r:id="rId1"/>
    <p:sldMasterId id="2147483718" r:id="rId2"/>
  </p:sldMasterIdLst>
  <p:notesMasterIdLst>
    <p:notesMasterId r:id="rId27"/>
  </p:notesMasterIdLst>
  <p:handoutMasterIdLst>
    <p:handoutMasterId r:id="rId28"/>
  </p:handoutMasterIdLst>
  <p:sldIdLst>
    <p:sldId id="385" r:id="rId3"/>
    <p:sldId id="378" r:id="rId4"/>
    <p:sldId id="379" r:id="rId5"/>
    <p:sldId id="403" r:id="rId6"/>
    <p:sldId id="381" r:id="rId7"/>
    <p:sldId id="407" r:id="rId8"/>
    <p:sldId id="383" r:id="rId9"/>
    <p:sldId id="384" r:id="rId10"/>
    <p:sldId id="388" r:id="rId11"/>
    <p:sldId id="389" r:id="rId12"/>
    <p:sldId id="390" r:id="rId13"/>
    <p:sldId id="391" r:id="rId14"/>
    <p:sldId id="393" r:id="rId15"/>
    <p:sldId id="394" r:id="rId16"/>
    <p:sldId id="395" r:id="rId17"/>
    <p:sldId id="396" r:id="rId18"/>
    <p:sldId id="397" r:id="rId19"/>
    <p:sldId id="398" r:id="rId20"/>
    <p:sldId id="406" r:id="rId21"/>
    <p:sldId id="405" r:id="rId22"/>
    <p:sldId id="404" r:id="rId23"/>
    <p:sldId id="400" r:id="rId24"/>
    <p:sldId id="401" r:id="rId25"/>
    <p:sldId id="402" r:id="rId26"/>
  </p:sldIdLst>
  <p:sldSz cx="12188825" cy="6858000"/>
  <p:notesSz cx="6858000" cy="9144000"/>
  <p:embeddedFontLst>
    <p:embeddedFont>
      <p:font typeface="Consolas" pitchFamily="49" charset="0"/>
      <p:regular r:id="rId29"/>
      <p:bold r:id="rId30"/>
      <p:italic r:id="rId31"/>
      <p:boldItalic r:id="rId32"/>
    </p:embeddedFont>
    <p:embeddedFont>
      <p:font typeface="Segoe UI Light" pitchFamily="34" charset="0"/>
      <p:regular r:id="rId33"/>
      <p:italic r:id="rId34"/>
    </p:embeddedFont>
    <p:embeddedFont>
      <p:font typeface="Segoe Light" charset="0"/>
      <p:regular r:id="rId35"/>
      <p:italic r:id="rId36"/>
    </p:embeddedFont>
    <p:embeddedFont>
      <p:font typeface="Segoe UI" pitchFamily="34" charset="0"/>
      <p:regular r:id="rId37"/>
      <p:bold r:id="rId38"/>
      <p:italic r:id="rId39"/>
      <p:boldItalic r:id="rId40"/>
    </p:embeddedFont>
  </p:embeddedFontLst>
  <p:custDataLst>
    <p:tags r:id="rId41"/>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0D0"/>
    <a:srgbClr val="595959"/>
    <a:srgbClr val="FFE497"/>
    <a:srgbClr val="FFE18B"/>
    <a:srgbClr val="FFDA71"/>
    <a:srgbClr val="FFD253"/>
    <a:srgbClr val="FFBE00"/>
    <a:srgbClr val="FCFCFC"/>
    <a:srgbClr val="FBFBFB"/>
    <a:srgbClr val="8CC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33" autoAdjust="0"/>
    <p:restoredTop sz="81936" autoAdjust="0"/>
  </p:normalViewPr>
  <p:slideViewPr>
    <p:cSldViewPr snapToGrid="0">
      <p:cViewPr>
        <p:scale>
          <a:sx n="100" d="100"/>
          <a:sy n="100" d="100"/>
        </p:scale>
        <p:origin x="-558" y="522"/>
      </p:cViewPr>
      <p:guideLst>
        <p:guide orient="horz" pos="144"/>
        <p:guide orient="horz" pos="1241"/>
        <p:guide orient="horz" pos="2158"/>
        <p:guide orient="horz" pos="922"/>
        <p:guide orient="horz" pos="3948"/>
        <p:guide orient="horz" pos="1068"/>
        <p:guide pos="327"/>
        <p:guide pos="735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36"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20" Type="http://schemas.openxmlformats.org/officeDocument/2006/relationships/slide" Target="slides/slide18.xml"/><Relationship Id="rId41"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6/12/2012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6/12/2012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2235112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46892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46892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2504567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8349432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2" y="2834640"/>
            <a:ext cx="11155680" cy="1015663"/>
          </a:xfrm>
        </p:spPr>
        <p:txBody>
          <a:bodyPr anchor="b" anchorCtr="0">
            <a:spAutoFit/>
          </a:bodyPr>
          <a:lstStyle>
            <a:lvl1pPr>
              <a:lnSpc>
                <a:spcPct val="10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297680"/>
            <a:ext cx="5454333" cy="1261884"/>
          </a:xfrm>
        </p:spPr>
        <p:txBody>
          <a:bodyPr/>
          <a:lstStyle>
            <a:lvl1pPr marL="0" indent="0">
              <a:lnSpc>
                <a:spcPct val="100000"/>
              </a:lnSpc>
              <a:spcBef>
                <a:spcPts val="600"/>
              </a:spcBef>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 </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dirty="0" smtClean="0"/>
              <a:t>Click to edit Master text styles</a:t>
            </a:r>
          </a:p>
          <a:p>
            <a:pPr marL="403225" lvl="1" indent="-403225" algn="l" defTabSz="914363" rtl="0" eaLnBrk="1" latinLnBrk="0" hangingPunct="1">
              <a:lnSpc>
                <a:spcPct val="90000"/>
              </a:lnSpc>
              <a:spcBef>
                <a:spcPct val="20000"/>
              </a:spcBef>
              <a:buSzPct val="80000"/>
            </a:pPr>
            <a:r>
              <a:rPr lang="en-US" dirty="0" smtClean="0"/>
              <a:t>Second level</a:t>
            </a:r>
          </a:p>
          <a:p>
            <a:pPr marL="403225" lvl="2" indent="-403225" algn="l" defTabSz="914363" rtl="0" eaLnBrk="1" latinLnBrk="0" hangingPunct="1">
              <a:lnSpc>
                <a:spcPct val="90000"/>
              </a:lnSpc>
              <a:spcBef>
                <a:spcPct val="20000"/>
              </a:spcBef>
              <a:buSzPct val="80000"/>
            </a:pPr>
            <a:r>
              <a:rPr lang="en-US" dirty="0" smtClean="0"/>
              <a:t>Third level</a:t>
            </a:r>
          </a:p>
          <a:p>
            <a:pPr marL="403225" lvl="3" indent="-403225" algn="l" defTabSz="914363" rtl="0" eaLnBrk="1" latinLnBrk="0" hangingPunct="1">
              <a:lnSpc>
                <a:spcPct val="90000"/>
              </a:lnSpc>
              <a:spcBef>
                <a:spcPct val="20000"/>
              </a:spcBef>
              <a:buSzPct val="80000"/>
            </a:pPr>
            <a:r>
              <a:rPr lang="en-US" dirty="0" smtClean="0"/>
              <a:t>Fourth level</a:t>
            </a:r>
          </a:p>
          <a:p>
            <a:pPr marL="403225" lvl="4" indent="-403225" algn="l" defTabSz="914363" rtl="0" eaLnBrk="1" latinLnBrk="0" hangingPunct="1">
              <a:lnSpc>
                <a:spcPct val="90000"/>
              </a:lnSpc>
              <a:spcBef>
                <a:spcPct val="20000"/>
              </a:spcBef>
              <a:buSzPct val="80000"/>
            </a:pPr>
            <a:r>
              <a:rPr lang="en-US" dirty="0"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33485236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a:t>
            </a:r>
            <a:r>
              <a:rPr lang="en-US" sz="700" dirty="0" smtClean="0">
                <a:solidFill>
                  <a:schemeClr val="bg1">
                    <a:alpha val="99000"/>
                  </a:schemeClr>
                </a:solidFill>
                <a:latin typeface="Segoe UI" pitchFamily="34" charset="0"/>
                <a:cs typeface="Arial" charset="0"/>
              </a:rPr>
              <a:t>. Because </a:t>
            </a:r>
            <a:r>
              <a:rPr lang="en-US" sz="700" dirty="0">
                <a:solidFill>
                  <a:schemeClr val="bg1">
                    <a:alpha val="99000"/>
                  </a:schemeClr>
                </a:solidFill>
                <a:latin typeface="Segoe UI" pitchFamily="34" charset="0"/>
                <a:cs typeface="Arial"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solidFill>
                  <a:schemeClr val="bg1">
                    <a:alpha val="99000"/>
                  </a:schemeClr>
                </a:solidFill>
                <a:latin typeface="Segoe UI" pitchFamily="34" charset="0"/>
                <a:cs typeface="Arial" charset="0"/>
              </a:rPr>
              <a:t>. 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516572" y="1690688"/>
            <a:ext cx="11155680" cy="1815882"/>
          </a:xfrm>
        </p:spPr>
        <p:txBody>
          <a:bodyPr/>
          <a:lstStyle>
            <a:lvl1pPr>
              <a:defRPr sz="2400"/>
            </a:lvl1pPr>
            <a:lvl2pPr>
              <a:defRPr sz="20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6572" y="2834640"/>
            <a:ext cx="11155680" cy="1218795"/>
          </a:xfrm>
        </p:spPr>
        <p:txBody>
          <a:bodyPr anchor="b"/>
          <a:lstStyle>
            <a:lvl1pPr marL="0" indent="0">
              <a:lnSpc>
                <a:spcPct val="100000"/>
              </a:lnSpc>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297680"/>
            <a:ext cx="7513637" cy="443198"/>
          </a:xfrm>
        </p:spPr>
        <p:txBody>
          <a:bodyPr/>
          <a:lstStyle>
            <a:lvl1pPr marL="0" indent="0">
              <a:lnSpc>
                <a:spcPct val="100000"/>
              </a:lnSpc>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16572" y="1920240"/>
            <a:ext cx="11155680" cy="2708434"/>
          </a:xfrm>
        </p:spPr>
        <p:txBody>
          <a:bodyPr anchor="ctr" anchorCtr="0">
            <a:sp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spcAft>
                <a:spcPts val="900"/>
              </a:spcAft>
              <a:buSzPct val="80000"/>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961802"/>
          </a:xfrm>
        </p:spPr>
        <p:txBody>
          <a:bodyPr>
            <a:spAutoFit/>
          </a:bodyPr>
          <a:lstStyle>
            <a:lvl1pPr marL="0" indent="0">
              <a:buFontTx/>
              <a:buNone/>
              <a:defRPr sz="4000" spc="-100" baseline="0">
                <a:latin typeface="Segoe UI Light" pitchFamily="34" charset="0"/>
              </a:defRPr>
            </a:lvl1pPr>
            <a:lvl2pPr marL="3175" indent="0">
              <a:buFontTx/>
              <a:buNone/>
              <a:defRPr sz="2000" spc="-50" baseline="0"/>
            </a:lvl2pPr>
          </a:lstStyle>
          <a:p>
            <a:pPr lvl="0"/>
            <a:r>
              <a:rPr lang="en-US" dirty="0" smtClean="0"/>
              <a:t>Click to edit Master text styles</a:t>
            </a:r>
          </a:p>
          <a:p>
            <a:pPr lvl="1"/>
            <a:r>
              <a:rPr lang="en-US" dirty="0" smtClean="0"/>
              <a:t>Second level</a:t>
            </a:r>
            <a:endParaRPr lang="en-US" dirty="0"/>
          </a:p>
        </p:txBody>
      </p:sp>
    </p:spTree>
    <p:extLst>
      <p:ext uri="{BB962C8B-B14F-4D97-AF65-F5344CB8AC3E}">
        <p14:creationId xmlns:p14="http://schemas.microsoft.com/office/powerpoint/2010/main" val="11836946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42693882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microsoft.com/office/2007/relationships/hdphoto" Target="../media/hdphoto1.wdp"/><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6572" y="228600"/>
            <a:ext cx="11155680"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6572" y="1463040"/>
            <a:ext cx="11155680" cy="2062103"/>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p:nvPicPr>
        <p:blipFill>
          <a:blip r:embed="rId20" cstate="print">
            <a:duotone>
              <a:prstClr val="black"/>
              <a:schemeClr val="tx2">
                <a:tint val="45000"/>
                <a:satMod val="400000"/>
              </a:schemeClr>
            </a:duotone>
            <a:extLst>
              <a:ext uri="{BEBA8EAE-BF5A-486C-A8C5-ECC9F3942E4B}">
                <a14:imgProps xmlns:a14="http://schemas.microsoft.com/office/drawing/2010/main">
                  <a14:imgLayer r:embed="rId21">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 bg1="lt1" tx1="dk1" bg2="lt2" tx2="dk2" accent1="accent1" accent2="accent2" accent3="accent3" accent4="accent4" accent5="accent5" accent6="accent6" hlink="hlink" folHlink="folHlink"/>
  <p:sldLayoutIdLst>
    <p:sldLayoutId id="2147483742" r:id="rId1"/>
    <p:sldLayoutId id="2147483702" r:id="rId2"/>
    <p:sldLayoutId id="2147483748" r:id="rId3"/>
    <p:sldLayoutId id="2147483780" r:id="rId4"/>
    <p:sldLayoutId id="2147483781" r:id="rId5"/>
    <p:sldLayoutId id="2147483768" r:id="rId6"/>
    <p:sldLayoutId id="2147483700" r:id="rId7"/>
    <p:sldLayoutId id="2147483701" r:id="rId8"/>
    <p:sldLayoutId id="2147483782" r:id="rId9"/>
    <p:sldLayoutId id="2147483783" r:id="rId10"/>
    <p:sldLayoutId id="2147483774" r:id="rId11"/>
    <p:sldLayoutId id="2147483775" r:id="rId12"/>
    <p:sldLayoutId id="2147483776" r:id="rId13"/>
    <p:sldLayoutId id="2147483777" r:id="rId14"/>
    <p:sldLayoutId id="2147483778" r:id="rId15"/>
    <p:sldLayoutId id="2147483779" r:id="rId16"/>
    <p:sldLayoutId id="2147483703" r:id="rId17"/>
    <p:sldLayoutId id="2147483704"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solidFill>
              <a:schemeClr val="bg1">
                <a:alpha val="0"/>
              </a:schemeClr>
            </a:solid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6572" y="228601"/>
            <a:ext cx="1115568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691640"/>
            <a:ext cx="11149012" cy="181588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solidFill>
              <a:schemeClr val="bg1">
                <a:alpha val="0"/>
              </a:schemeClr>
            </a:solid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100000"/>
        </a:lnSpc>
        <a:spcBef>
          <a:spcPts val="600"/>
        </a:spcBef>
        <a:buFont typeface="Arial" pitchFamily="34" charset="0"/>
        <a:buNone/>
        <a:defRPr sz="2400" b="0" kern="1200">
          <a:ln>
            <a:solidFill>
              <a:schemeClr val="bg1">
                <a:alpha val="0"/>
              </a:schemeClr>
            </a:solidFill>
          </a:ln>
          <a:solidFill>
            <a:srgbClr val="595959"/>
          </a:solidFill>
          <a:latin typeface="Consolas" pitchFamily="49" charset="0"/>
          <a:ea typeface="+mn-ea"/>
          <a:cs typeface="Consolas" pitchFamily="49" charset="0"/>
        </a:defRPr>
      </a:lvl1pPr>
      <a:lvl2pPr marL="460375"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2pPr>
      <a:lvl3pPr marL="912813" indent="-635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3pPr>
      <a:lvl4pPr marL="1373188" indent="635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4pPr>
      <a:lvl5pPr marL="1831975" indent="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notesSlide" Target="../notesSlides/notesSlide3.xml"/><Relationship Id="rId5" Type="http://schemas.openxmlformats.org/officeDocument/2006/relationships/slideLayout" Target="../slideLayouts/slideLayout19.xml"/><Relationship Id="rId4" Type="http://schemas.openxmlformats.org/officeDocument/2006/relationships/tags" Target="../tags/tag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hyperlink" Target="http://wappowershell.codeplex.com/" TargetMode="External"/><Relationship Id="rId7" Type="http://schemas.openxmlformats.org/officeDocument/2006/relationships/hyperlink" Target="http://www.cerebrata.com/" TargetMode="External"/><Relationship Id="rId2" Type="http://schemas.openxmlformats.org/officeDocument/2006/relationships/hyperlink" Target="http://michaelwasham.com/" TargetMode="External"/><Relationship Id="rId1" Type="http://schemas.openxmlformats.org/officeDocument/2006/relationships/slideLayout" Target="../slideLayouts/slideLayout6.xml"/><Relationship Id="rId6" Type="http://schemas.openxmlformats.org/officeDocument/2006/relationships/hyperlink" Target="http://aka.ms/AzureSCOM2007" TargetMode="External"/><Relationship Id="rId5" Type="http://schemas.openxmlformats.org/officeDocument/2006/relationships/hyperlink" Target="http://blog.smarx.com/posts/lightweight-tracing-to-windows-azure-tables" TargetMode="External"/><Relationship Id="rId4" Type="http://schemas.openxmlformats.org/officeDocument/2006/relationships/hyperlink" Target="http://blog.smarx.com/posts/printf-here-in-the-clou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9.emf"/><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5" Type="http://schemas.microsoft.com/office/2007/relationships/hdphoto" Target="../media/hdphoto4.wdp"/><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notesSlide" Target="../notesSlides/notesSlide2.xml"/><Relationship Id="rId4"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2" y="2003644"/>
            <a:ext cx="11155680" cy="1846659"/>
          </a:xfrm>
        </p:spPr>
        <p:txBody>
          <a:bodyPr/>
          <a:lstStyle/>
          <a:p>
            <a:r>
              <a:rPr lang="en-US" sz="6000" dirty="0" smtClean="0"/>
              <a:t>Advanced Diagnostics and Troubleshooting for Windows Azure</a:t>
            </a:r>
            <a:endParaRPr lang="en-US" sz="6000" dirty="0"/>
          </a:p>
        </p:txBody>
      </p:sp>
      <p:sp>
        <p:nvSpPr>
          <p:cNvPr id="5" name="Text Placeholder 4"/>
          <p:cNvSpPr>
            <a:spLocks noGrp="1"/>
          </p:cNvSpPr>
          <p:nvPr>
            <p:ph type="body" sz="quarter" idx="11"/>
          </p:nvPr>
        </p:nvSpPr>
        <p:spPr>
          <a:xfrm>
            <a:off x="519113" y="4297680"/>
            <a:ext cx="5454333" cy="1708160"/>
          </a:xfrm>
        </p:spPr>
        <p:txBody>
          <a:bodyPr/>
          <a:lstStyle/>
          <a:p>
            <a:pPr lvl="0"/>
            <a:r>
              <a:rPr lang="en-US" dirty="0" smtClean="0"/>
              <a:t>Name </a:t>
            </a:r>
          </a:p>
          <a:p>
            <a:pPr lvl="0"/>
            <a:r>
              <a:rPr lang="en-US" dirty="0" smtClean="0"/>
              <a:t>Title</a:t>
            </a:r>
          </a:p>
          <a:p>
            <a:pPr lvl="0"/>
            <a:r>
              <a:rPr lang="en-US" dirty="0" smtClean="0"/>
              <a:t>Microsoft Corporation</a:t>
            </a:r>
          </a:p>
          <a:p>
            <a:endParaRPr lang="en-US" dirty="0"/>
          </a:p>
        </p:txBody>
      </p:sp>
    </p:spTree>
    <p:extLst>
      <p:ext uri="{BB962C8B-B14F-4D97-AF65-F5344CB8AC3E}">
        <p14:creationId xmlns:p14="http://schemas.microsoft.com/office/powerpoint/2010/main" val="287206101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6572" y="228601"/>
            <a:ext cx="11155680" cy="664797"/>
          </a:xfrm>
        </p:spPr>
        <p:txBody>
          <a:bodyPr/>
          <a:lstStyle/>
          <a:p>
            <a:r>
              <a:rPr lang="en-US" dirty="0"/>
              <a:t>RoleInstanceDiagnosticManager (anytime)</a:t>
            </a:r>
          </a:p>
        </p:txBody>
      </p:sp>
      <p:sp>
        <p:nvSpPr>
          <p:cNvPr id="2" name="Content Placeholder 1"/>
          <p:cNvSpPr>
            <a:spLocks noGrp="1"/>
          </p:cNvSpPr>
          <p:nvPr>
            <p:ph sz="quarter" idx="10"/>
          </p:nvPr>
        </p:nvSpPr>
        <p:spPr>
          <a:xfrm>
            <a:off x="516572" y="1690688"/>
            <a:ext cx="11155680" cy="3939540"/>
          </a:xfrm>
        </p:spPr>
        <p:txBody>
          <a:bodyPr/>
          <a:lstStyle/>
          <a:p>
            <a:pPr>
              <a:spcBef>
                <a:spcPts val="0"/>
              </a:spcBef>
            </a:pPr>
            <a:r>
              <a:rPr lang="en-US" sz="1600" dirty="0">
                <a:solidFill>
                  <a:schemeClr val="accent6"/>
                </a:solidFill>
              </a:rPr>
              <a:t>CloudStorageAccount </a:t>
            </a:r>
            <a:r>
              <a:rPr lang="en-US" sz="1600" dirty="0"/>
              <a:t>storage = </a:t>
            </a:r>
            <a:r>
              <a:rPr lang="en-US" sz="1600" dirty="0">
                <a:solidFill>
                  <a:schemeClr val="accent6"/>
                </a:solidFill>
              </a:rPr>
              <a:t>CloudStorageAccount</a:t>
            </a:r>
            <a:r>
              <a:rPr lang="en-US" sz="1600" dirty="0"/>
              <a:t>.Parse(</a:t>
            </a:r>
            <a:r>
              <a:rPr lang="en-US" sz="1600" dirty="0">
                <a:solidFill>
                  <a:schemeClr val="accent5"/>
                </a:solidFill>
              </a:rPr>
              <a:t>…</a:t>
            </a:r>
            <a:r>
              <a:rPr lang="en-US" sz="1600" dirty="0"/>
              <a:t>);</a:t>
            </a:r>
          </a:p>
          <a:p>
            <a:pPr>
              <a:spcBef>
                <a:spcPts val="0"/>
              </a:spcBef>
            </a:pPr>
            <a:endParaRPr lang="en-US" sz="1600" dirty="0"/>
          </a:p>
          <a:p>
            <a:pPr>
              <a:spcBef>
                <a:spcPts val="0"/>
              </a:spcBef>
            </a:pPr>
            <a:r>
              <a:rPr lang="en-US" sz="1600" dirty="0">
                <a:solidFill>
                  <a:schemeClr val="accent6"/>
                </a:solidFill>
              </a:rPr>
              <a:t>RoleInstanceDiagnosticManager</a:t>
            </a:r>
            <a:r>
              <a:rPr lang="en-US" sz="1600" dirty="0"/>
              <a:t> rdm = new        </a:t>
            </a:r>
          </a:p>
          <a:p>
            <a:pPr>
              <a:spcBef>
                <a:spcPts val="0"/>
              </a:spcBef>
            </a:pPr>
            <a:r>
              <a:rPr lang="en-US" sz="1600" dirty="0"/>
              <a:t>RoleInstanceDiagnosticManager(storage, DeploymentId, </a:t>
            </a:r>
          </a:p>
          <a:p>
            <a:pPr marL="3657600">
              <a:spcBef>
                <a:spcPts val="0"/>
              </a:spcBef>
            </a:pPr>
            <a:r>
              <a:rPr lang="en-US" sz="1600" dirty="0"/>
              <a:t>RoleName, RoleInstanceId);</a:t>
            </a:r>
          </a:p>
          <a:p>
            <a:pPr>
              <a:spcBef>
                <a:spcPts val="0"/>
              </a:spcBef>
            </a:pPr>
            <a:endParaRPr lang="en-US" sz="1600" dirty="0"/>
          </a:p>
          <a:p>
            <a:pPr>
              <a:spcBef>
                <a:spcPts val="0"/>
              </a:spcBef>
            </a:pPr>
            <a:r>
              <a:rPr lang="en-US" sz="1600" dirty="0">
                <a:solidFill>
                  <a:schemeClr val="accent6"/>
                </a:solidFill>
              </a:rPr>
              <a:t>DiagnosticMonitorConfiguration </a:t>
            </a:r>
            <a:r>
              <a:rPr lang="en-US" sz="1600" dirty="0"/>
              <a:t>config = rdm.GetCurrentConfiguration();</a:t>
            </a:r>
          </a:p>
          <a:p>
            <a:pPr>
              <a:spcBef>
                <a:spcPts val="0"/>
              </a:spcBef>
            </a:pPr>
            <a:endParaRPr lang="en-US" sz="1600" dirty="0"/>
          </a:p>
          <a:p>
            <a:pPr>
              <a:spcBef>
                <a:spcPts val="0"/>
              </a:spcBef>
            </a:pPr>
            <a:r>
              <a:rPr lang="en-US" sz="1600" dirty="0"/>
              <a:t>dc.WindowsEventLog.DataSources.Add(</a:t>
            </a:r>
            <a:r>
              <a:rPr lang="en-US" sz="1600" dirty="0">
                <a:solidFill>
                  <a:schemeClr val="accent5"/>
                </a:solidFill>
              </a:rPr>
              <a:t>"Application!*"</a:t>
            </a:r>
            <a:r>
              <a:rPr lang="en-US" sz="1600" dirty="0"/>
              <a:t>);</a:t>
            </a:r>
          </a:p>
          <a:p>
            <a:pPr>
              <a:spcBef>
                <a:spcPts val="0"/>
              </a:spcBef>
            </a:pPr>
            <a:r>
              <a:rPr lang="en-US" sz="1600" dirty="0"/>
              <a:t>dc.WindowsEventLog. ScheduledTransferLogLevelFilter = </a:t>
            </a:r>
          </a:p>
          <a:p>
            <a:pPr>
              <a:spcBef>
                <a:spcPts val="0"/>
              </a:spcBef>
            </a:pPr>
            <a:r>
              <a:rPr lang="en-US" sz="1600" dirty="0"/>
              <a:t>LogLevel.Error;</a:t>
            </a:r>
          </a:p>
          <a:p>
            <a:pPr>
              <a:spcBef>
                <a:spcPts val="0"/>
              </a:spcBef>
            </a:pPr>
            <a:r>
              <a:rPr lang="en-US" sz="1600" dirty="0"/>
              <a:t>dc.WindowsEventLog.ScheduledTransferPeriod = </a:t>
            </a:r>
          </a:p>
          <a:p>
            <a:pPr>
              <a:spcBef>
                <a:spcPts val="0"/>
              </a:spcBef>
            </a:pPr>
            <a:r>
              <a:rPr lang="en-US" sz="1600" dirty="0">
                <a:solidFill>
                  <a:schemeClr val="accent6"/>
                </a:solidFill>
              </a:rPr>
              <a:t>TimeSpan</a:t>
            </a:r>
            <a:r>
              <a:rPr lang="en-US" sz="1600" dirty="0"/>
              <a:t>.FromMinutes(5.0);</a:t>
            </a:r>
          </a:p>
          <a:p>
            <a:pPr>
              <a:spcBef>
                <a:spcPts val="0"/>
              </a:spcBef>
            </a:pPr>
            <a:r>
              <a:rPr lang="en-US" sz="1600" dirty="0">
                <a:solidFill>
                  <a:schemeClr val="accent4"/>
                </a:solidFill>
              </a:rPr>
              <a:t>// add other sources</a:t>
            </a:r>
          </a:p>
          <a:p>
            <a:pPr>
              <a:spcBef>
                <a:spcPts val="0"/>
              </a:spcBef>
            </a:pPr>
            <a:endParaRPr lang="en-US" sz="1600" dirty="0"/>
          </a:p>
          <a:p>
            <a:pPr>
              <a:spcBef>
                <a:spcPts val="0"/>
              </a:spcBef>
            </a:pPr>
            <a:r>
              <a:rPr lang="en-US" sz="1600" dirty="0"/>
              <a:t>rdm.SetCurrentConfiguration(config</a:t>
            </a:r>
            <a:r>
              <a:rPr lang="en-US" sz="1600" dirty="0" smtClean="0"/>
              <a:t>);</a:t>
            </a:r>
            <a:endParaRPr lang="en-US" sz="1600" dirty="0"/>
          </a:p>
        </p:txBody>
      </p:sp>
      <p:grpSp>
        <p:nvGrpSpPr>
          <p:cNvPr id="8" name="Group 7"/>
          <p:cNvGrpSpPr/>
          <p:nvPr/>
        </p:nvGrpSpPr>
        <p:grpSpPr>
          <a:xfrm>
            <a:off x="8640082" y="1690688"/>
            <a:ext cx="3032170" cy="1188720"/>
            <a:chOff x="8640082" y="1690688"/>
            <a:chExt cx="3032170" cy="1188720"/>
          </a:xfrm>
        </p:grpSpPr>
        <p:sp>
          <p:nvSpPr>
            <p:cNvPr id="18" name="Rectangle 17"/>
            <p:cNvSpPr/>
            <p:nvPr>
              <p:custDataLst>
                <p:tags r:id="rId4"/>
              </p:custDataLst>
            </p:nvPr>
          </p:nvSpPr>
          <p:spPr bwMode="auto">
            <a:xfrm>
              <a:off x="9020492" y="1690688"/>
              <a:ext cx="2651760" cy="11887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rgbClr val="FFFFFF">
                        <a:alpha val="0"/>
                      </a:srgbClr>
                    </a:solidFill>
                  </a:ln>
                  <a:solidFill>
                    <a:srgbClr val="FFFFFF">
                      <a:alpha val="99000"/>
                    </a:srgbClr>
                  </a:solidFill>
                </a:rPr>
                <a:t>Initialize </a:t>
              </a:r>
            </a:p>
            <a:p>
              <a:pPr algn="ctr" defTabSz="913788" fontAlgn="base">
                <a:spcBef>
                  <a:spcPct val="0"/>
                </a:spcBef>
                <a:spcAft>
                  <a:spcPct val="0"/>
                </a:spcAft>
              </a:pPr>
              <a:r>
                <a:rPr lang="en-US" dirty="0">
                  <a:ln>
                    <a:solidFill>
                      <a:srgbClr val="FFFFFF">
                        <a:alpha val="0"/>
                      </a:srgbClr>
                    </a:solidFill>
                  </a:ln>
                  <a:solidFill>
                    <a:srgbClr val="FFFFFF">
                      <a:alpha val="99000"/>
                    </a:srgbClr>
                  </a:solidFill>
                </a:rPr>
                <a:t>RoleInstanceDiagnosticManager</a:t>
              </a:r>
            </a:p>
          </p:txBody>
        </p:sp>
        <p:sp>
          <p:nvSpPr>
            <p:cNvPr id="27" name="Right Brace 26"/>
            <p:cNvSpPr/>
            <p:nvPr/>
          </p:nvSpPr>
          <p:spPr>
            <a:xfrm>
              <a:off x="8640082" y="1690688"/>
              <a:ext cx="365760" cy="1188720"/>
            </a:xfrm>
            <a:prstGeom prst="rightBrace">
              <a:avLst>
                <a:gd name="adj1" fmla="val 0"/>
                <a:gd name="adj2"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1218987"/>
              <a:endParaRPr lang="en-US" sz="2400" dirty="0">
                <a:solidFill>
                  <a:srgbClr val="292929"/>
                </a:solidFill>
              </a:endParaRPr>
            </a:p>
          </p:txBody>
        </p:sp>
      </p:grpSp>
      <p:grpSp>
        <p:nvGrpSpPr>
          <p:cNvPr id="7" name="Group 6"/>
          <p:cNvGrpSpPr/>
          <p:nvPr/>
        </p:nvGrpSpPr>
        <p:grpSpPr>
          <a:xfrm>
            <a:off x="8640082" y="2980282"/>
            <a:ext cx="3032170" cy="548640"/>
            <a:chOff x="8640082" y="3153728"/>
            <a:chExt cx="3032170" cy="548640"/>
          </a:xfrm>
        </p:grpSpPr>
        <p:sp>
          <p:nvSpPr>
            <p:cNvPr id="10" name="Right Brace 9"/>
            <p:cNvSpPr/>
            <p:nvPr/>
          </p:nvSpPr>
          <p:spPr>
            <a:xfrm>
              <a:off x="8640082" y="3153728"/>
              <a:ext cx="365760" cy="548640"/>
            </a:xfrm>
            <a:prstGeom prst="rightBrace">
              <a:avLst>
                <a:gd name="adj1" fmla="val 0"/>
                <a:gd name="adj2"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1218987"/>
              <a:endParaRPr lang="en-US" sz="2400" dirty="0">
                <a:solidFill>
                  <a:srgbClr val="292929"/>
                </a:solidFill>
              </a:endParaRPr>
            </a:p>
          </p:txBody>
        </p:sp>
        <p:sp>
          <p:nvSpPr>
            <p:cNvPr id="11" name="Rectangle 10"/>
            <p:cNvSpPr/>
            <p:nvPr>
              <p:custDataLst>
                <p:tags r:id="rId3"/>
              </p:custDataLst>
            </p:nvPr>
          </p:nvSpPr>
          <p:spPr bwMode="auto">
            <a:xfrm>
              <a:off x="9020492" y="3153728"/>
              <a:ext cx="265176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rgbClr val="FFFFFF">
                        <a:alpha val="0"/>
                      </a:srgbClr>
                    </a:solidFill>
                  </a:ln>
                  <a:solidFill>
                    <a:srgbClr val="FFFFFF">
                      <a:alpha val="99000"/>
                    </a:srgbClr>
                  </a:solidFill>
                </a:rPr>
                <a:t>Get Current Config</a:t>
              </a:r>
            </a:p>
          </p:txBody>
        </p:sp>
      </p:grpSp>
      <p:grpSp>
        <p:nvGrpSpPr>
          <p:cNvPr id="6" name="Group 5"/>
          <p:cNvGrpSpPr/>
          <p:nvPr/>
        </p:nvGrpSpPr>
        <p:grpSpPr>
          <a:xfrm>
            <a:off x="6608218" y="3629797"/>
            <a:ext cx="3017520" cy="1005840"/>
            <a:chOff x="6392273" y="3629797"/>
            <a:chExt cx="3017520" cy="1005840"/>
          </a:xfrm>
        </p:grpSpPr>
        <p:sp>
          <p:nvSpPr>
            <p:cNvPr id="12" name="Right Brace 11"/>
            <p:cNvSpPr/>
            <p:nvPr/>
          </p:nvSpPr>
          <p:spPr>
            <a:xfrm>
              <a:off x="6392273" y="3629797"/>
              <a:ext cx="365760" cy="1005840"/>
            </a:xfrm>
            <a:prstGeom prst="rightBrace">
              <a:avLst>
                <a:gd name="adj1" fmla="val 0"/>
                <a:gd name="adj2"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1218987"/>
              <a:endParaRPr lang="en-US" sz="2400" dirty="0">
                <a:solidFill>
                  <a:srgbClr val="292929"/>
                </a:solidFill>
              </a:endParaRPr>
            </a:p>
          </p:txBody>
        </p:sp>
        <p:sp>
          <p:nvSpPr>
            <p:cNvPr id="13" name="Rectangle 12"/>
            <p:cNvSpPr/>
            <p:nvPr>
              <p:custDataLst>
                <p:tags r:id="rId2"/>
              </p:custDataLst>
            </p:nvPr>
          </p:nvSpPr>
          <p:spPr bwMode="auto">
            <a:xfrm>
              <a:off x="6758033" y="3629797"/>
              <a:ext cx="2651760" cy="10058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rgbClr val="FFFFFF">
                        <a:alpha val="0"/>
                      </a:srgbClr>
                    </a:solidFill>
                  </a:ln>
                  <a:solidFill>
                    <a:srgbClr val="FFFFFF">
                      <a:alpha val="99000"/>
                    </a:srgbClr>
                  </a:solidFill>
                </a:rPr>
                <a:t>What to log and when to transfer it to </a:t>
              </a:r>
              <a:r>
                <a:rPr lang="en-US" dirty="0" smtClean="0">
                  <a:ln>
                    <a:solidFill>
                      <a:srgbClr val="FFFFFF">
                        <a:alpha val="0"/>
                      </a:srgbClr>
                    </a:solidFill>
                  </a:ln>
                  <a:solidFill>
                    <a:srgbClr val="FFFFFF">
                      <a:alpha val="99000"/>
                    </a:srgbClr>
                  </a:solidFill>
                </a:rPr>
                <a:t>storage</a:t>
              </a:r>
              <a:endParaRPr lang="en-US" dirty="0">
                <a:ln>
                  <a:solidFill>
                    <a:srgbClr val="FFFFFF">
                      <a:alpha val="0"/>
                    </a:srgbClr>
                  </a:solidFill>
                </a:ln>
                <a:solidFill>
                  <a:srgbClr val="FFFFFF">
                    <a:alpha val="99000"/>
                  </a:srgbClr>
                </a:solidFill>
              </a:endParaRPr>
            </a:p>
          </p:txBody>
        </p:sp>
      </p:grpSp>
      <p:grpSp>
        <p:nvGrpSpPr>
          <p:cNvPr id="3" name="Group 2"/>
          <p:cNvGrpSpPr/>
          <p:nvPr/>
        </p:nvGrpSpPr>
        <p:grpSpPr>
          <a:xfrm>
            <a:off x="4779282" y="5126468"/>
            <a:ext cx="2926080" cy="548640"/>
            <a:chOff x="4779282" y="5126468"/>
            <a:chExt cx="2926080" cy="548640"/>
          </a:xfrm>
        </p:grpSpPr>
        <p:sp>
          <p:nvSpPr>
            <p:cNvPr id="14" name="Right Brace 13"/>
            <p:cNvSpPr/>
            <p:nvPr/>
          </p:nvSpPr>
          <p:spPr>
            <a:xfrm>
              <a:off x="4779282" y="5126468"/>
              <a:ext cx="274320" cy="548640"/>
            </a:xfrm>
            <a:prstGeom prst="rightBrace">
              <a:avLst>
                <a:gd name="adj1" fmla="val 0"/>
                <a:gd name="adj2"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1218987"/>
              <a:endParaRPr lang="en-US" sz="2400" dirty="0">
                <a:solidFill>
                  <a:srgbClr val="292929"/>
                </a:solidFill>
              </a:endParaRPr>
            </a:p>
          </p:txBody>
        </p:sp>
        <p:sp>
          <p:nvSpPr>
            <p:cNvPr id="15" name="Rectangle 14"/>
            <p:cNvSpPr/>
            <p:nvPr>
              <p:custDataLst>
                <p:tags r:id="rId1"/>
              </p:custDataLst>
            </p:nvPr>
          </p:nvSpPr>
          <p:spPr bwMode="auto">
            <a:xfrm>
              <a:off x="5053602" y="5126468"/>
              <a:ext cx="265176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rgbClr val="FFFFFF">
                        <a:alpha val="0"/>
                      </a:srgbClr>
                    </a:solidFill>
                  </a:ln>
                  <a:solidFill>
                    <a:srgbClr val="FFFFFF">
                      <a:alpha val="99000"/>
                    </a:srgbClr>
                  </a:solidFill>
                </a:rPr>
                <a:t>Set Current Config</a:t>
              </a:r>
            </a:p>
          </p:txBody>
        </p:sp>
      </p:grpSp>
    </p:spTree>
    <p:extLst>
      <p:ext uri="{BB962C8B-B14F-4D97-AF65-F5344CB8AC3E}">
        <p14:creationId xmlns:p14="http://schemas.microsoft.com/office/powerpoint/2010/main" val="42723872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nodeType="with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xit" presetSubtype="0" fill="hold"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xit" presetSubtype="0" fill="hold" nodeType="withEffect">
                                  <p:stCondLst>
                                    <p:cond delay="0"/>
                                  </p:stCondLst>
                                  <p:childTnLst>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Understanding Diagnostics Configuration</a:t>
            </a:r>
          </a:p>
        </p:txBody>
      </p:sp>
      <p:sp>
        <p:nvSpPr>
          <p:cNvPr id="2" name="Content Placeholder 1"/>
          <p:cNvSpPr>
            <a:spLocks noGrp="1"/>
          </p:cNvSpPr>
          <p:nvPr>
            <p:ph sz="quarter" idx="10"/>
          </p:nvPr>
        </p:nvSpPr>
        <p:spPr>
          <a:xfrm>
            <a:off x="519113" y="1463675"/>
            <a:ext cx="11155680" cy="4370427"/>
          </a:xfrm>
        </p:spPr>
        <p:txBody>
          <a:bodyPr/>
          <a:lstStyle/>
          <a:p>
            <a:r>
              <a:rPr lang="en-US" sz="2800" dirty="0">
                <a:solidFill>
                  <a:schemeClr val="accent2">
                    <a:alpha val="99000"/>
                  </a:schemeClr>
                </a:solidFill>
                <a:latin typeface="Segoe UI Light" pitchFamily="34" charset="0"/>
              </a:rPr>
              <a:t>Common Properties</a:t>
            </a:r>
          </a:p>
          <a:p>
            <a:pPr marL="0" lvl="1"/>
            <a:r>
              <a:rPr lang="en-US" sz="2000" dirty="0"/>
              <a:t>OverallQuotaInMB</a:t>
            </a:r>
          </a:p>
          <a:p>
            <a:pPr marL="0" lvl="1"/>
            <a:r>
              <a:rPr lang="en-US" sz="2000" dirty="0"/>
              <a:t>BufferQuotaInMB (per source)</a:t>
            </a:r>
          </a:p>
          <a:p>
            <a:pPr marL="0" lvl="1"/>
            <a:r>
              <a:rPr lang="en-US" sz="2000" dirty="0"/>
              <a:t>ScheduledTransferPeriodInMinutes (per source)</a:t>
            </a:r>
          </a:p>
          <a:p>
            <a:r>
              <a:rPr lang="en-US" sz="2800" dirty="0">
                <a:solidFill>
                  <a:schemeClr val="accent2">
                    <a:alpha val="99000"/>
                  </a:schemeClr>
                </a:solidFill>
                <a:latin typeface="Segoe UI Light" pitchFamily="34" charset="0"/>
              </a:rPr>
              <a:t>ScheduledTransferLogLevelFilter</a:t>
            </a:r>
            <a:r>
              <a:rPr lang="en-US" sz="2800" dirty="0">
                <a:solidFill>
                  <a:schemeClr val="accent2"/>
                </a:solidFill>
                <a:latin typeface="Segoe UI Light" pitchFamily="34" charset="0"/>
              </a:rPr>
              <a:t> </a:t>
            </a:r>
          </a:p>
          <a:p>
            <a:pPr marL="0" lvl="1"/>
            <a:r>
              <a:rPr lang="en-US" sz="2000" dirty="0"/>
              <a:t>Windows Event Logs, Windows Azure Logs</a:t>
            </a:r>
          </a:p>
          <a:p>
            <a:pPr marL="0" lvl="1"/>
            <a:r>
              <a:rPr lang="en-US" sz="2000" dirty="0"/>
              <a:t>Diagnostic Infrastructure Logs)</a:t>
            </a:r>
          </a:p>
          <a:p>
            <a:r>
              <a:rPr lang="en-US" sz="2800" dirty="0">
                <a:solidFill>
                  <a:schemeClr val="accent2">
                    <a:alpha val="99000"/>
                  </a:schemeClr>
                </a:solidFill>
                <a:latin typeface="Segoe UI Light" pitchFamily="34" charset="0"/>
              </a:rPr>
              <a:t>Subscriptions</a:t>
            </a:r>
          </a:p>
          <a:p>
            <a:pPr marL="0" lvl="1"/>
            <a:r>
              <a:rPr lang="en-US" sz="2000" dirty="0"/>
              <a:t>Windows Event Logs (Application, System etc... )</a:t>
            </a:r>
          </a:p>
          <a:p>
            <a:pPr marL="0" lvl="1"/>
            <a:r>
              <a:rPr lang="en-US" sz="2000" dirty="0"/>
              <a:t>Performance Counters (Counter Specifier, Sample Interval)</a:t>
            </a:r>
          </a:p>
          <a:p>
            <a:pPr marL="0" lvl="1"/>
            <a:r>
              <a:rPr lang="en-US" sz="2000" dirty="0"/>
              <a:t>Directories (Path, Container and DirectoryQuotaInMB</a:t>
            </a:r>
            <a:r>
              <a:rPr lang="en-US" sz="2000" dirty="0" smtClean="0"/>
              <a:t>)</a:t>
            </a:r>
            <a:endParaRPr lang="en-US" sz="2000" dirty="0"/>
          </a:p>
        </p:txBody>
      </p:sp>
      <p:sp>
        <p:nvSpPr>
          <p:cNvPr id="5" name="Freeform 84"/>
          <p:cNvSpPr>
            <a:spLocks noEditPoints="1"/>
          </p:cNvSpPr>
          <p:nvPr/>
        </p:nvSpPr>
        <p:spPr bwMode="black">
          <a:xfrm>
            <a:off x="7996721" y="2224372"/>
            <a:ext cx="2172038" cy="2596489"/>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366293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500"/>
                                        <p:tgtEl>
                                          <p:spTgt spid="2">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Effect transition="in" filter="fade">
                                      <p:cBhvr>
                                        <p:cTn id="38" dur="500"/>
                                        <p:tgtEl>
                                          <p:spTgt spid="2">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animEffect transition="in" filter="fade">
                                      <p:cBhvr>
                                        <p:cTn id="41"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6243144" y="1454533"/>
            <a:ext cx="5391869" cy="39372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4" name="Title 3"/>
          <p:cNvSpPr>
            <a:spLocks noGrp="1"/>
          </p:cNvSpPr>
          <p:nvPr>
            <p:ph type="title"/>
          </p:nvPr>
        </p:nvSpPr>
        <p:spPr>
          <a:xfrm>
            <a:off x="519112" y="228600"/>
            <a:ext cx="11149013" cy="664797"/>
          </a:xfrm>
        </p:spPr>
        <p:txBody>
          <a:bodyPr/>
          <a:lstStyle/>
          <a:p>
            <a:r>
              <a:rPr lang="en-US" sz="4800" dirty="0"/>
              <a:t>PowerShell </a:t>
            </a:r>
            <a:r>
              <a:rPr lang="en-US" sz="4800" dirty="0" smtClean="0"/>
              <a:t>Cmdlets </a:t>
            </a:r>
            <a:r>
              <a:rPr lang="en-US" sz="4800" dirty="0"/>
              <a:t>for Windows Azure</a:t>
            </a:r>
          </a:p>
        </p:txBody>
      </p:sp>
      <p:sp>
        <p:nvSpPr>
          <p:cNvPr id="2" name="Content Placeholder 1"/>
          <p:cNvSpPr>
            <a:spLocks noGrp="1"/>
          </p:cNvSpPr>
          <p:nvPr>
            <p:ph sz="quarter" idx="10"/>
          </p:nvPr>
        </p:nvSpPr>
        <p:spPr>
          <a:xfrm>
            <a:off x="6494304" y="1652867"/>
            <a:ext cx="5519024" cy="3600986"/>
          </a:xfrm>
        </p:spPr>
        <p:txBody>
          <a:bodyPr/>
          <a:lstStyle/>
          <a:p>
            <a:pPr marL="0" lvl="1">
              <a:spcBef>
                <a:spcPts val="600"/>
              </a:spcBef>
            </a:pPr>
            <a:r>
              <a:rPr lang="en-US" sz="2000" b="1" dirty="0" smtClean="0">
                <a:solidFill>
                  <a:schemeClr val="bg1">
                    <a:alpha val="99000"/>
                  </a:schemeClr>
                </a:solidFill>
              </a:rPr>
              <a:t>Download </a:t>
            </a:r>
            <a:r>
              <a:rPr lang="en-US" sz="2000" b="1" dirty="0">
                <a:solidFill>
                  <a:schemeClr val="bg1">
                    <a:alpha val="99000"/>
                  </a:schemeClr>
                </a:solidFill>
              </a:rPr>
              <a:t>Diagnostic Data</a:t>
            </a:r>
          </a:p>
          <a:p>
            <a:pPr marL="0" lvl="2"/>
            <a:r>
              <a:rPr lang="en-US" sz="1800" dirty="0">
                <a:solidFill>
                  <a:schemeClr val="bg1">
                    <a:alpha val="99000"/>
                  </a:schemeClr>
                </a:solidFill>
              </a:rPr>
              <a:t>Convert Performance Counters to BLG format</a:t>
            </a:r>
          </a:p>
          <a:p>
            <a:pPr marL="0" lvl="2"/>
            <a:r>
              <a:rPr lang="en-US" sz="1800" dirty="0">
                <a:solidFill>
                  <a:schemeClr val="bg1">
                    <a:alpha val="99000"/>
                  </a:schemeClr>
                </a:solidFill>
              </a:rPr>
              <a:t>Blobs/CSV Data for the Rest</a:t>
            </a:r>
          </a:p>
          <a:p>
            <a:pPr marL="0" lvl="1">
              <a:spcBef>
                <a:spcPts val="600"/>
              </a:spcBef>
            </a:pPr>
            <a:r>
              <a:rPr lang="en-US" sz="2000" b="1" dirty="0">
                <a:solidFill>
                  <a:schemeClr val="bg1">
                    <a:alpha val="99000"/>
                  </a:schemeClr>
                </a:solidFill>
              </a:rPr>
              <a:t>Delete/Clean Diagnostic Data in Storage</a:t>
            </a:r>
          </a:p>
          <a:p>
            <a:pPr marL="0" lvl="1">
              <a:spcBef>
                <a:spcPts val="600"/>
              </a:spcBef>
            </a:pPr>
            <a:r>
              <a:rPr lang="en-US" sz="2000" b="1" dirty="0">
                <a:solidFill>
                  <a:schemeClr val="bg1">
                    <a:alpha val="99000"/>
                  </a:schemeClr>
                </a:solidFill>
              </a:rPr>
              <a:t>Other New Functionality</a:t>
            </a:r>
          </a:p>
          <a:p>
            <a:pPr marL="0" lvl="2"/>
            <a:r>
              <a:rPr lang="en-US" sz="1800" dirty="0">
                <a:solidFill>
                  <a:schemeClr val="bg1">
                    <a:alpha val="99000"/>
                  </a:schemeClr>
                </a:solidFill>
              </a:rPr>
              <a:t>Hosted Services</a:t>
            </a:r>
          </a:p>
          <a:p>
            <a:pPr marL="0" lvl="2"/>
            <a:r>
              <a:rPr lang="en-US" sz="1800" dirty="0">
                <a:solidFill>
                  <a:schemeClr val="bg1">
                    <a:alpha val="99000"/>
                  </a:schemeClr>
                </a:solidFill>
              </a:rPr>
              <a:t>Storage Accounts</a:t>
            </a:r>
          </a:p>
          <a:p>
            <a:pPr marL="0" lvl="2"/>
            <a:r>
              <a:rPr lang="en-US" sz="1800" dirty="0">
                <a:solidFill>
                  <a:schemeClr val="bg1">
                    <a:alpha val="99000"/>
                  </a:schemeClr>
                </a:solidFill>
              </a:rPr>
              <a:t>Affinity Groups</a:t>
            </a:r>
          </a:p>
          <a:p>
            <a:pPr marL="0" lvl="2"/>
            <a:r>
              <a:rPr lang="en-US" sz="1800" dirty="0">
                <a:solidFill>
                  <a:schemeClr val="bg1">
                    <a:alpha val="99000"/>
                  </a:schemeClr>
                </a:solidFill>
              </a:rPr>
              <a:t>SQL Azure</a:t>
            </a:r>
          </a:p>
          <a:p>
            <a:pPr marL="0" lvl="2"/>
            <a:r>
              <a:rPr lang="en-US" sz="1800" dirty="0">
                <a:solidFill>
                  <a:schemeClr val="bg1">
                    <a:alpha val="99000"/>
                  </a:schemeClr>
                </a:solidFill>
              </a:rPr>
              <a:t>Storage Analytics</a:t>
            </a:r>
          </a:p>
          <a:p>
            <a:pPr marL="0" lvl="2"/>
            <a:r>
              <a:rPr lang="en-US" sz="1800" dirty="0">
                <a:solidFill>
                  <a:schemeClr val="bg1">
                    <a:alpha val="99000"/>
                  </a:schemeClr>
                </a:solidFill>
              </a:rPr>
              <a:t>Download from Storage </a:t>
            </a:r>
            <a:r>
              <a:rPr lang="en-US" sz="1800" dirty="0" smtClean="0">
                <a:solidFill>
                  <a:schemeClr val="bg1">
                    <a:alpha val="99000"/>
                  </a:schemeClr>
                </a:solidFill>
              </a:rPr>
              <a:t>Containers</a:t>
            </a:r>
            <a:endParaRPr lang="en-US" sz="1800" dirty="0">
              <a:solidFill>
                <a:schemeClr val="bg1">
                  <a:alpha val="99000"/>
                </a:schemeClr>
              </a:solidFill>
            </a:endParaRPr>
          </a:p>
        </p:txBody>
      </p:sp>
      <p:sp>
        <p:nvSpPr>
          <p:cNvPr id="3" name="TextBox 2"/>
          <p:cNvSpPr txBox="1"/>
          <p:nvPr/>
        </p:nvSpPr>
        <p:spPr>
          <a:xfrm>
            <a:off x="519108" y="2316939"/>
            <a:ext cx="5597973" cy="2154436"/>
          </a:xfrm>
          <a:prstGeom prst="rect">
            <a:avLst/>
          </a:prstGeom>
          <a:noFill/>
        </p:spPr>
        <p:txBody>
          <a:bodyPr wrap="square" lIns="0" tIns="0" rIns="0" bIns="0" rtlCol="0">
            <a:spAutoFit/>
          </a:bodyPr>
          <a:lstStyle/>
          <a:p>
            <a:pPr>
              <a:lnSpc>
                <a:spcPts val="8400"/>
              </a:lnSpc>
              <a:spcBef>
                <a:spcPct val="20000"/>
              </a:spcBef>
              <a:buSzPct val="80000"/>
            </a:pPr>
            <a:r>
              <a:rPr lang="en-US" sz="8800" spc="-300" dirty="0">
                <a:solidFill>
                  <a:schemeClr val="accent2">
                    <a:alpha val="99000"/>
                  </a:schemeClr>
                </a:solidFill>
                <a:latin typeface="Segoe UI Light" pitchFamily="34" charset="0"/>
              </a:rPr>
              <a:t>NEW </a:t>
            </a:r>
            <a:r>
              <a:rPr lang="en-US" sz="8800" spc="-300" dirty="0" smtClean="0">
                <a:solidFill>
                  <a:schemeClr val="accent2">
                    <a:alpha val="99000"/>
                  </a:schemeClr>
                </a:solidFill>
                <a:latin typeface="Segoe UI Light" pitchFamily="34" charset="0"/>
              </a:rPr>
              <a:t/>
            </a:r>
            <a:br>
              <a:rPr lang="en-US" sz="8800" spc="-300" dirty="0" smtClean="0">
                <a:solidFill>
                  <a:schemeClr val="accent2">
                    <a:alpha val="99000"/>
                  </a:schemeClr>
                </a:solidFill>
                <a:latin typeface="Segoe UI Light" pitchFamily="34" charset="0"/>
              </a:rPr>
            </a:br>
            <a:r>
              <a:rPr lang="en-US" sz="8800" spc="-300" dirty="0" smtClean="0">
                <a:solidFill>
                  <a:schemeClr val="accent2">
                    <a:alpha val="99000"/>
                  </a:schemeClr>
                </a:solidFill>
                <a:latin typeface="Segoe UI Light" pitchFamily="34" charset="0"/>
              </a:rPr>
              <a:t>Functionality</a:t>
            </a:r>
            <a:endParaRPr lang="en-US" sz="8800" spc="-300"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3283531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fade">
                                      <p:cBhvr>
                                        <p:cTn id="33" dur="500"/>
                                        <p:tgtEl>
                                          <p:spTgt spid="2">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fade">
                                      <p:cBhvr>
                                        <p:cTn id="36" dur="500"/>
                                        <p:tgtEl>
                                          <p:spTgt spid="2">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fade">
                                      <p:cBhvr>
                                        <p:cTn id="39" dur="500"/>
                                        <p:tgtEl>
                                          <p:spTgt spid="2">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fade">
                                      <p:cBhvr>
                                        <p:cTn id="42" dur="500"/>
                                        <p:tgtEl>
                                          <p:spTgt spid="2">
                                            <p:txEl>
                                              <p:pRg st="9" end="9"/>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
                                            <p:txEl>
                                              <p:pRg st="10" end="10"/>
                                            </p:txEl>
                                          </p:spTgt>
                                        </p:tgtEl>
                                        <p:attrNameLst>
                                          <p:attrName>style.visibility</p:attrName>
                                        </p:attrNameLst>
                                      </p:cBhvr>
                                      <p:to>
                                        <p:strVal val="visible"/>
                                      </p:to>
                                    </p:set>
                                    <p:animEffect transition="in" filter="fade">
                                      <p:cBhvr>
                                        <p:cTn id="4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Diagnostics with PowerShell</a:t>
            </a:r>
          </a:p>
        </p:txBody>
      </p:sp>
      <p:sp>
        <p:nvSpPr>
          <p:cNvPr id="3" name="Content Placeholder 2"/>
          <p:cNvSpPr>
            <a:spLocks noGrp="1"/>
          </p:cNvSpPr>
          <p:nvPr>
            <p:ph sz="quarter" idx="10"/>
          </p:nvPr>
        </p:nvSpPr>
        <p:spPr>
          <a:xfrm>
            <a:off x="516572" y="1690688"/>
            <a:ext cx="11155680" cy="4924425"/>
          </a:xfrm>
        </p:spPr>
        <p:txBody>
          <a:bodyPr/>
          <a:lstStyle/>
          <a:p>
            <a:r>
              <a:rPr lang="en-US" sz="2000" dirty="0">
                <a:solidFill>
                  <a:srgbClr val="595959">
                    <a:alpha val="99000"/>
                  </a:srgbClr>
                </a:solidFill>
              </a:rPr>
              <a:t>Add-PsSnapin WAPPSCmdlets</a:t>
            </a:r>
          </a:p>
          <a:p>
            <a:endParaRPr lang="en-US" sz="2000" dirty="0">
              <a:solidFill>
                <a:srgbClr val="595959">
                  <a:alpha val="99000"/>
                </a:srgbClr>
              </a:solidFill>
            </a:endParaRPr>
          </a:p>
          <a:p>
            <a:r>
              <a:rPr lang="en-US" sz="2000" dirty="0" smtClean="0">
                <a:solidFill>
                  <a:srgbClr val="595959">
                    <a:alpha val="99000"/>
                  </a:srgbClr>
                </a:solidFill>
              </a:rPr>
              <a:t>get-hostedservice –servicename </a:t>
            </a:r>
            <a:r>
              <a:rPr lang="en-US" sz="2000" dirty="0">
                <a:solidFill>
                  <a:srgbClr val="595959">
                    <a:alpha val="99000"/>
                  </a:srgbClr>
                </a:solidFill>
              </a:rPr>
              <a:t>$</a:t>
            </a:r>
            <a:r>
              <a:rPr lang="en-US" sz="2000" dirty="0" smtClean="0">
                <a:solidFill>
                  <a:srgbClr val="595959">
                    <a:alpha val="99000"/>
                  </a:srgbClr>
                </a:solidFill>
              </a:rPr>
              <a:t>name –cert </a:t>
            </a:r>
            <a:r>
              <a:rPr lang="en-US" sz="2000" dirty="0">
                <a:solidFill>
                  <a:srgbClr val="595959">
                    <a:alpha val="99000"/>
                  </a:srgbClr>
                </a:solidFill>
              </a:rPr>
              <a:t>$</a:t>
            </a:r>
            <a:r>
              <a:rPr lang="en-US" sz="2000" dirty="0" smtClean="0">
                <a:solidFill>
                  <a:srgbClr val="595959">
                    <a:alpha val="99000"/>
                  </a:srgbClr>
                </a:solidFill>
              </a:rPr>
              <a:t>cert –subscriptionid </a:t>
            </a:r>
            <a:r>
              <a:rPr lang="en-US" sz="2000" dirty="0">
                <a:solidFill>
                  <a:srgbClr val="595959">
                    <a:alpha val="99000"/>
                  </a:srgbClr>
                </a:solidFill>
              </a:rPr>
              <a:t>$id |</a:t>
            </a:r>
          </a:p>
          <a:p>
            <a:r>
              <a:rPr lang="en-US" sz="2000" dirty="0">
                <a:solidFill>
                  <a:srgbClr val="595959">
                    <a:alpha val="99000"/>
                  </a:srgbClr>
                </a:solidFill>
              </a:rPr>
              <a:t>get-deployment $deploymentSlot | </a:t>
            </a:r>
          </a:p>
          <a:p>
            <a:r>
              <a:rPr lang="en-US" sz="2000" dirty="0">
                <a:solidFill>
                  <a:srgbClr val="595959">
                    <a:alpha val="99000"/>
                  </a:srgbClr>
                </a:solidFill>
              </a:rPr>
              <a:t>Get-DiagnosticAwareRoles -StorageAccountName $acc -StorageAccountKey $key | </a:t>
            </a:r>
          </a:p>
          <a:p>
            <a:r>
              <a:rPr lang="en-US" sz="2000" dirty="0">
                <a:solidFill>
                  <a:srgbClr val="595959">
                    <a:alpha val="99000"/>
                  </a:srgbClr>
                </a:solidFill>
              </a:rPr>
              <a:t>foreach { </a:t>
            </a:r>
          </a:p>
          <a:p>
            <a:pPr marL="457200"/>
            <a:r>
              <a:rPr lang="en-US" sz="2000" dirty="0">
                <a:solidFill>
                  <a:srgbClr val="595959">
                    <a:alpha val="99000"/>
                  </a:srgbClr>
                </a:solidFill>
              </a:rPr>
              <a:t># Configure diagnostics for each role instance in the role </a:t>
            </a:r>
          </a:p>
          <a:p>
            <a:pPr marL="457200"/>
            <a:r>
              <a:rPr lang="en-US" sz="2000" dirty="0">
                <a:solidFill>
                  <a:srgbClr val="595959">
                    <a:alpha val="99000"/>
                  </a:srgbClr>
                </a:solidFill>
              </a:rPr>
              <a:t>$_ | Set-WindowsEventLog … </a:t>
            </a:r>
          </a:p>
          <a:p>
            <a:pPr marL="457200"/>
            <a:r>
              <a:rPr lang="en-US" sz="2000" dirty="0">
                <a:solidFill>
                  <a:srgbClr val="595959">
                    <a:alpha val="99000"/>
                  </a:srgbClr>
                </a:solidFill>
              </a:rPr>
              <a:t>$_ | Set-PerfmonLog …</a:t>
            </a:r>
          </a:p>
          <a:p>
            <a:pPr marL="457200"/>
            <a:r>
              <a:rPr lang="en-US" sz="2000" dirty="0">
                <a:solidFill>
                  <a:srgbClr val="595959">
                    <a:alpha val="99000"/>
                  </a:srgbClr>
                </a:solidFill>
              </a:rPr>
              <a:t>$_ | Set-FileBasedLog …</a:t>
            </a:r>
          </a:p>
          <a:p>
            <a:pPr marL="457200"/>
            <a:r>
              <a:rPr lang="en-US" sz="2000" dirty="0">
                <a:solidFill>
                  <a:srgbClr val="595959">
                    <a:alpha val="99000"/>
                  </a:srgbClr>
                </a:solidFill>
              </a:rPr>
              <a:t>$_ | Set-InfrastructureLog …</a:t>
            </a:r>
          </a:p>
          <a:p>
            <a:pPr marL="457200"/>
            <a:r>
              <a:rPr lang="en-US" sz="2000" dirty="0">
                <a:solidFill>
                  <a:srgbClr val="595959">
                    <a:alpha val="99000"/>
                  </a:srgbClr>
                </a:solidFill>
              </a:rPr>
              <a:t>$_ | Set-WindowsAzureLog …</a:t>
            </a:r>
          </a:p>
          <a:p>
            <a:r>
              <a:rPr lang="en-US" sz="2000" dirty="0" smtClean="0"/>
              <a:t>}</a:t>
            </a:r>
            <a:endParaRPr lang="en-US" sz="2000" dirty="0"/>
          </a:p>
        </p:txBody>
      </p:sp>
    </p:spTree>
    <p:extLst>
      <p:ext uri="{BB962C8B-B14F-4D97-AF65-F5344CB8AC3E}">
        <p14:creationId xmlns:p14="http://schemas.microsoft.com/office/powerpoint/2010/main" val="19867980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fade">
                                      <p:cBhvr>
                                        <p:cTn id="4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Windows Azure Diagnostics</a:t>
            </a:r>
            <a:endParaRPr lang="en-US" dirty="0"/>
          </a:p>
        </p:txBody>
      </p:sp>
      <p:sp>
        <p:nvSpPr>
          <p:cNvPr id="7" name="Subtitle 6"/>
          <p:cNvSpPr>
            <a:spLocks noGrp="1"/>
          </p:cNvSpPr>
          <p:nvPr>
            <p:ph type="subTitle" idx="1"/>
          </p:nvPr>
        </p:nvSpPr>
        <p:spPr/>
        <p:txBody>
          <a:bodyPr/>
          <a:lstStyle/>
          <a:p>
            <a:endParaRPr lang="en-US" dirty="0"/>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1906143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549256" y="1463675"/>
            <a:ext cx="11158538" cy="4599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Title 4"/>
          <p:cNvSpPr>
            <a:spLocks noGrp="1"/>
          </p:cNvSpPr>
          <p:nvPr>
            <p:ph type="title"/>
          </p:nvPr>
        </p:nvSpPr>
        <p:spPr>
          <a:xfrm>
            <a:off x="519112" y="228600"/>
            <a:ext cx="11149013" cy="747897"/>
          </a:xfrm>
        </p:spPr>
        <p:txBody>
          <a:bodyPr/>
          <a:lstStyle/>
          <a:p>
            <a:r>
              <a:rPr lang="en-US" dirty="0"/>
              <a:t>Debugging Windows Azure Apps</a:t>
            </a:r>
          </a:p>
        </p:txBody>
      </p:sp>
      <p:sp>
        <p:nvSpPr>
          <p:cNvPr id="2" name="Content Placeholder 1"/>
          <p:cNvSpPr>
            <a:spLocks noGrp="1"/>
          </p:cNvSpPr>
          <p:nvPr>
            <p:ph sz="quarter" idx="10"/>
          </p:nvPr>
        </p:nvSpPr>
        <p:spPr>
          <a:xfrm>
            <a:off x="710181" y="2597296"/>
            <a:ext cx="6511479" cy="2269852"/>
          </a:xfrm>
        </p:spPr>
        <p:txBody>
          <a:bodyPr/>
          <a:lstStyle/>
          <a:p>
            <a:pPr>
              <a:lnSpc>
                <a:spcPts val="7500"/>
              </a:lnSpc>
            </a:pPr>
            <a:r>
              <a:rPr lang="en-US" sz="7200" dirty="0">
                <a:solidFill>
                  <a:schemeClr val="bg1">
                    <a:alpha val="99000"/>
                  </a:schemeClr>
                </a:solidFill>
                <a:latin typeface="Segoe UI Light" pitchFamily="34" charset="0"/>
              </a:rPr>
              <a:t>Where Does </a:t>
            </a:r>
            <a:r>
              <a:rPr lang="en-US" sz="7200" dirty="0" smtClean="0">
                <a:solidFill>
                  <a:schemeClr val="bg1">
                    <a:alpha val="99000"/>
                  </a:schemeClr>
                </a:solidFill>
                <a:latin typeface="Segoe UI Light" pitchFamily="34" charset="0"/>
              </a:rPr>
              <a:t/>
            </a:r>
            <a:br>
              <a:rPr lang="en-US" sz="7200" dirty="0" smtClean="0">
                <a:solidFill>
                  <a:schemeClr val="bg1">
                    <a:alpha val="99000"/>
                  </a:schemeClr>
                </a:solidFill>
                <a:latin typeface="Segoe UI Light" pitchFamily="34" charset="0"/>
              </a:rPr>
            </a:br>
            <a:r>
              <a:rPr lang="en-US" sz="7200" dirty="0" smtClean="0">
                <a:solidFill>
                  <a:schemeClr val="bg1">
                    <a:alpha val="99000"/>
                  </a:schemeClr>
                </a:solidFill>
                <a:latin typeface="Segoe UI Light" pitchFamily="34" charset="0"/>
              </a:rPr>
              <a:t>My </a:t>
            </a:r>
            <a:r>
              <a:rPr lang="en-US" sz="7200" dirty="0">
                <a:solidFill>
                  <a:schemeClr val="bg1">
                    <a:alpha val="99000"/>
                  </a:schemeClr>
                </a:solidFill>
                <a:latin typeface="Segoe UI Light" pitchFamily="34" charset="0"/>
              </a:rPr>
              <a:t>Code Run?</a:t>
            </a:r>
          </a:p>
          <a:p>
            <a:pPr marL="0" lvl="1"/>
            <a:r>
              <a:rPr lang="en-US" sz="2000" b="1" dirty="0">
                <a:solidFill>
                  <a:schemeClr val="bg1">
                    <a:alpha val="99000"/>
                  </a:schemeClr>
                </a:solidFill>
              </a:rPr>
              <a:t>Windbg.exe –pn </a:t>
            </a:r>
            <a:r>
              <a:rPr lang="en-US" sz="2000" b="1" dirty="0" smtClean="0">
                <a:solidFill>
                  <a:schemeClr val="bg1">
                    <a:alpha val="99000"/>
                  </a:schemeClr>
                </a:solidFill>
              </a:rPr>
              <a:t>???</a:t>
            </a:r>
            <a:endParaRPr lang="en-US" sz="2000" b="1" dirty="0">
              <a:solidFill>
                <a:schemeClr val="bg1">
                  <a:alpha val="99000"/>
                </a:schemeClr>
              </a:solidFill>
            </a:endParaRPr>
          </a:p>
        </p:txBody>
      </p:sp>
      <p:grpSp>
        <p:nvGrpSpPr>
          <p:cNvPr id="4" name="Group 3"/>
          <p:cNvGrpSpPr/>
          <p:nvPr/>
        </p:nvGrpSpPr>
        <p:grpSpPr>
          <a:xfrm>
            <a:off x="7899839" y="2468108"/>
            <a:ext cx="2403853" cy="2403853"/>
            <a:chOff x="7119957" y="2084798"/>
            <a:chExt cx="2959823" cy="2959823"/>
          </a:xfrm>
        </p:grpSpPr>
        <p:grpSp>
          <p:nvGrpSpPr>
            <p:cNvPr id="7" name="Group 6"/>
            <p:cNvGrpSpPr/>
            <p:nvPr/>
          </p:nvGrpSpPr>
          <p:grpSpPr bwMode="black">
            <a:xfrm rot="2236788">
              <a:off x="7678249" y="2581008"/>
              <a:ext cx="1874434" cy="1917124"/>
              <a:chOff x="307975" y="1987550"/>
              <a:chExt cx="1377950" cy="1409701"/>
            </a:xfrm>
            <a:solidFill>
              <a:schemeClr val="accent2"/>
            </a:solidFill>
          </p:grpSpPr>
          <p:sp>
            <p:nvSpPr>
              <p:cNvPr id="9"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0"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1"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2"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3"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4"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5"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6"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7"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8" name="Oval 127"/>
              <p:cNvSpPr>
                <a:spLocks noChangeArrowheads="1"/>
              </p:cNvSpPr>
              <p:nvPr/>
            </p:nvSpPr>
            <p:spPr bwMode="black">
              <a:xfrm>
                <a:off x="731838" y="1987550"/>
                <a:ext cx="87313" cy="8572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9" name="Oval 128"/>
              <p:cNvSpPr>
                <a:spLocks noChangeArrowheads="1"/>
              </p:cNvSpPr>
              <p:nvPr/>
            </p:nvSpPr>
            <p:spPr bwMode="black">
              <a:xfrm>
                <a:off x="1174750" y="1987550"/>
                <a:ext cx="87313" cy="8572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2"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3"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4"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5"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
          <p:nvSpPr>
            <p:cNvPr id="3" name="&quot;No&quot; Symbol 2"/>
            <p:cNvSpPr/>
            <p:nvPr/>
          </p:nvSpPr>
          <p:spPr bwMode="auto">
            <a:xfrm>
              <a:off x="7119957" y="2084798"/>
              <a:ext cx="2959823" cy="2959823"/>
            </a:xfrm>
            <a:prstGeom prst="noSmoking">
              <a:avLst>
                <a:gd name="adj" fmla="val 9028"/>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spTree>
    <p:extLst>
      <p:ext uri="{BB962C8B-B14F-4D97-AF65-F5344CB8AC3E}">
        <p14:creationId xmlns:p14="http://schemas.microsoft.com/office/powerpoint/2010/main" val="1312438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525247" y="959667"/>
            <a:ext cx="3005986" cy="708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WAHostBootStrapper.exe</a:t>
            </a:r>
          </a:p>
        </p:txBody>
      </p:sp>
      <p:sp>
        <p:nvSpPr>
          <p:cNvPr id="6" name="Rectangle 5"/>
          <p:cNvSpPr/>
          <p:nvPr/>
        </p:nvSpPr>
        <p:spPr bwMode="auto">
          <a:xfrm>
            <a:off x="7681934" y="959667"/>
            <a:ext cx="3196273" cy="3180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0" rIns="91436" bIns="0" numCol="1" rtlCol="0" anchor="ctr" anchorCtr="0" compatLnSpc="1">
            <a:prstTxWarp prst="textNoShape">
              <a:avLst/>
            </a:prstTxWarp>
            <a:noAutofit/>
          </a:bodyPr>
          <a:lstStyle/>
          <a:p>
            <a:pPr defTabSz="914099" fontAlgn="base">
              <a:spcBef>
                <a:spcPct val="0"/>
              </a:spcBef>
              <a:spcAft>
                <a:spcPct val="0"/>
              </a:spcAft>
            </a:pPr>
            <a:r>
              <a:rPr lang="en-US" sz="1400" dirty="0">
                <a:ln>
                  <a:solidFill>
                    <a:schemeClr val="bg1">
                      <a:alpha val="0"/>
                    </a:schemeClr>
                  </a:solidFill>
                </a:ln>
                <a:solidFill>
                  <a:schemeClr val="bg1">
                    <a:alpha val="99000"/>
                  </a:schemeClr>
                </a:solidFill>
              </a:rPr>
              <a:t>Full IIS Host (&lt;sites&gt;)</a:t>
            </a:r>
          </a:p>
        </p:txBody>
      </p:sp>
      <p:sp>
        <p:nvSpPr>
          <p:cNvPr id="7" name="Rectangle 6"/>
          <p:cNvSpPr/>
          <p:nvPr/>
        </p:nvSpPr>
        <p:spPr bwMode="auto">
          <a:xfrm>
            <a:off x="7681934" y="1355400"/>
            <a:ext cx="3196273" cy="3130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0" numCol="1" rtlCol="0" anchor="ctr" anchorCtr="0" compatLnSpc="1">
            <a:prstTxWarp prst="textNoShape">
              <a:avLst/>
            </a:prstTxWarp>
            <a:noAutofit/>
          </a:bodyPr>
          <a:lstStyle/>
          <a:p>
            <a:pPr defTabSz="914099" fontAlgn="base">
              <a:spcBef>
                <a:spcPct val="0"/>
              </a:spcBef>
              <a:spcAft>
                <a:spcPct val="0"/>
              </a:spcAft>
            </a:pPr>
            <a:r>
              <a:rPr lang="en-US" sz="1400" dirty="0">
                <a:ln>
                  <a:solidFill>
                    <a:schemeClr val="bg1">
                      <a:alpha val="0"/>
                    </a:schemeClr>
                  </a:solidFill>
                </a:ln>
                <a:solidFill>
                  <a:schemeClr val="bg1">
                    <a:alpha val="99000"/>
                  </a:schemeClr>
                </a:solidFill>
              </a:rPr>
              <a:t>Hosted Web Core (No &lt;sites&gt;)</a:t>
            </a:r>
          </a:p>
        </p:txBody>
      </p:sp>
      <p:sp>
        <p:nvSpPr>
          <p:cNvPr id="8" name="Rectangle 7"/>
          <p:cNvSpPr/>
          <p:nvPr/>
        </p:nvSpPr>
        <p:spPr bwMode="auto">
          <a:xfrm>
            <a:off x="1182414" y="2395050"/>
            <a:ext cx="1815565" cy="70880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Startup Tasks</a:t>
            </a:r>
          </a:p>
        </p:txBody>
      </p:sp>
      <p:sp>
        <p:nvSpPr>
          <p:cNvPr id="9" name="Rectangle 8"/>
          <p:cNvSpPr/>
          <p:nvPr/>
        </p:nvSpPr>
        <p:spPr bwMode="auto">
          <a:xfrm>
            <a:off x="3152471" y="2395050"/>
            <a:ext cx="1815565" cy="708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IISConfigurator.exe</a:t>
            </a:r>
          </a:p>
        </p:txBody>
      </p:sp>
      <p:sp>
        <p:nvSpPr>
          <p:cNvPr id="10" name="Rectangle 9"/>
          <p:cNvSpPr/>
          <p:nvPr/>
        </p:nvSpPr>
        <p:spPr bwMode="auto">
          <a:xfrm>
            <a:off x="5122528" y="2395050"/>
            <a:ext cx="1815565" cy="708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WAIISHost.exe</a:t>
            </a:r>
          </a:p>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Web Role Startup </a:t>
            </a:r>
          </a:p>
        </p:txBody>
      </p:sp>
      <p:sp>
        <p:nvSpPr>
          <p:cNvPr id="11" name="Rectangle 10"/>
          <p:cNvSpPr/>
          <p:nvPr/>
        </p:nvSpPr>
        <p:spPr bwMode="auto">
          <a:xfrm>
            <a:off x="7092584" y="2395050"/>
            <a:ext cx="1815565" cy="7088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WAWebHost.exe</a:t>
            </a:r>
          </a:p>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Web Role Startup</a:t>
            </a:r>
          </a:p>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ASP.NET Code</a:t>
            </a:r>
          </a:p>
        </p:txBody>
      </p:sp>
      <p:sp>
        <p:nvSpPr>
          <p:cNvPr id="12" name="Rectangle 11"/>
          <p:cNvSpPr/>
          <p:nvPr/>
        </p:nvSpPr>
        <p:spPr bwMode="auto">
          <a:xfrm>
            <a:off x="9062642" y="2395050"/>
            <a:ext cx="1815565" cy="708804"/>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WAWorkerHost.exe</a:t>
            </a:r>
          </a:p>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Worker Role Code</a:t>
            </a:r>
          </a:p>
        </p:txBody>
      </p:sp>
      <p:sp>
        <p:nvSpPr>
          <p:cNvPr id="13" name="Rectangle 12"/>
          <p:cNvSpPr/>
          <p:nvPr/>
        </p:nvSpPr>
        <p:spPr bwMode="auto">
          <a:xfrm>
            <a:off x="5122528" y="3235630"/>
            <a:ext cx="1815565" cy="708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W3WP.exe</a:t>
            </a:r>
          </a:p>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ASP.NET Code</a:t>
            </a:r>
          </a:p>
        </p:txBody>
      </p:sp>
      <p:sp>
        <p:nvSpPr>
          <p:cNvPr id="14" name="Rectangle 13"/>
          <p:cNvSpPr/>
          <p:nvPr/>
        </p:nvSpPr>
        <p:spPr bwMode="auto">
          <a:xfrm>
            <a:off x="5122528" y="4076210"/>
            <a:ext cx="1815565" cy="708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Other Frameworks</a:t>
            </a:r>
          </a:p>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PHP etc..</a:t>
            </a:r>
          </a:p>
        </p:txBody>
      </p:sp>
      <p:sp>
        <p:nvSpPr>
          <p:cNvPr id="15" name="Rectangle 14"/>
          <p:cNvSpPr/>
          <p:nvPr/>
        </p:nvSpPr>
        <p:spPr bwMode="auto">
          <a:xfrm>
            <a:off x="7092584" y="3227426"/>
            <a:ext cx="1815565" cy="7088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Other Frameworks</a:t>
            </a:r>
          </a:p>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PHP etc..</a:t>
            </a:r>
          </a:p>
        </p:txBody>
      </p:sp>
      <p:sp>
        <p:nvSpPr>
          <p:cNvPr id="16" name="Rectangle 15"/>
          <p:cNvSpPr/>
          <p:nvPr/>
        </p:nvSpPr>
        <p:spPr bwMode="auto">
          <a:xfrm>
            <a:off x="9062642" y="3227426"/>
            <a:ext cx="1815565" cy="708804"/>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Optional – Custom Executable Started by Worker Role</a:t>
            </a:r>
          </a:p>
        </p:txBody>
      </p:sp>
      <p:sp>
        <p:nvSpPr>
          <p:cNvPr id="17" name="Rectangle 16"/>
          <p:cNvSpPr/>
          <p:nvPr/>
        </p:nvSpPr>
        <p:spPr bwMode="auto">
          <a:xfrm>
            <a:off x="1182414" y="3244014"/>
            <a:ext cx="1815565" cy="70880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Diagnostics Agent</a:t>
            </a:r>
          </a:p>
        </p:txBody>
      </p:sp>
      <p:sp>
        <p:nvSpPr>
          <p:cNvPr id="18" name="Rectangle 17"/>
          <p:cNvSpPr/>
          <p:nvPr/>
        </p:nvSpPr>
        <p:spPr bwMode="auto">
          <a:xfrm>
            <a:off x="1182414" y="4092977"/>
            <a:ext cx="1815565" cy="70880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Remote Access Agent</a:t>
            </a:r>
          </a:p>
        </p:txBody>
      </p:sp>
      <p:sp>
        <p:nvSpPr>
          <p:cNvPr id="19" name="Rectangle 18"/>
          <p:cNvSpPr/>
          <p:nvPr/>
        </p:nvSpPr>
        <p:spPr bwMode="auto">
          <a:xfrm>
            <a:off x="1182414" y="4941940"/>
            <a:ext cx="1815565" cy="70880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Remote Forwarder Agent</a:t>
            </a:r>
          </a:p>
        </p:txBody>
      </p:sp>
      <p:sp>
        <p:nvSpPr>
          <p:cNvPr id="20" name="Rectangle 19"/>
          <p:cNvSpPr/>
          <p:nvPr/>
        </p:nvSpPr>
        <p:spPr bwMode="auto">
          <a:xfrm>
            <a:off x="6779737" y="4971028"/>
            <a:ext cx="2441260" cy="5690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Load Balancer</a:t>
            </a:r>
          </a:p>
        </p:txBody>
      </p:sp>
      <p:sp>
        <p:nvSpPr>
          <p:cNvPr id="21" name="Rectangle 20"/>
          <p:cNvSpPr/>
          <p:nvPr/>
        </p:nvSpPr>
        <p:spPr bwMode="auto">
          <a:xfrm>
            <a:off x="6779737" y="5726320"/>
            <a:ext cx="2441260" cy="35440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a:ln>
                  <a:solidFill>
                    <a:schemeClr val="bg1">
                      <a:alpha val="0"/>
                    </a:schemeClr>
                  </a:solidFill>
                </a:ln>
                <a:solidFill>
                  <a:schemeClr val="bg1">
                    <a:alpha val="99000"/>
                  </a:schemeClr>
                </a:solidFill>
              </a:rPr>
              <a:t>External Requests</a:t>
            </a:r>
          </a:p>
        </p:txBody>
      </p:sp>
      <p:cxnSp>
        <p:nvCxnSpPr>
          <p:cNvPr id="27" name="Straight Arrow Connector 26"/>
          <p:cNvCxnSpPr>
            <a:stCxn id="5" idx="2"/>
          </p:cNvCxnSpPr>
          <p:nvPr/>
        </p:nvCxnSpPr>
        <p:spPr>
          <a:xfrm>
            <a:off x="6028240" y="1668471"/>
            <a:ext cx="2071" cy="699701"/>
          </a:xfrm>
          <a:prstGeom prst="straightConnector1">
            <a:avLst/>
          </a:prstGeom>
          <a:ln w="1905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0" idx="0"/>
            <a:endCxn id="15" idx="2"/>
          </p:cNvCxnSpPr>
          <p:nvPr/>
        </p:nvCxnSpPr>
        <p:spPr>
          <a:xfrm flipV="1">
            <a:off x="8000367" y="3936230"/>
            <a:ext cx="0" cy="1034798"/>
          </a:xfrm>
          <a:prstGeom prst="straightConnector1">
            <a:avLst/>
          </a:prstGeom>
          <a:ln w="1905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0" idx="1"/>
            <a:endCxn id="14" idx="2"/>
          </p:cNvCxnSpPr>
          <p:nvPr/>
        </p:nvCxnSpPr>
        <p:spPr>
          <a:xfrm rot="10800000">
            <a:off x="6030310" y="4785015"/>
            <a:ext cx="749427" cy="470525"/>
          </a:xfrm>
          <a:prstGeom prst="bentConnector2">
            <a:avLst/>
          </a:prstGeom>
          <a:ln w="1905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20" idx="3"/>
            <a:endCxn id="16" idx="2"/>
          </p:cNvCxnSpPr>
          <p:nvPr/>
        </p:nvCxnSpPr>
        <p:spPr>
          <a:xfrm flipV="1">
            <a:off x="9220997" y="3936230"/>
            <a:ext cx="749428" cy="1319309"/>
          </a:xfrm>
          <a:prstGeom prst="bentConnector2">
            <a:avLst/>
          </a:prstGeom>
          <a:ln w="1905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0"/>
          </p:cNvCxnSpPr>
          <p:nvPr/>
        </p:nvCxnSpPr>
        <p:spPr>
          <a:xfrm flipH="1" flipV="1">
            <a:off x="7999332" y="5540050"/>
            <a:ext cx="1035" cy="186270"/>
          </a:xfrm>
          <a:prstGeom prst="straightConnector1">
            <a:avLst/>
          </a:prstGeom>
          <a:ln w="1905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999332" y="1943210"/>
            <a:ext cx="0" cy="424962"/>
          </a:xfrm>
          <a:prstGeom prst="straightConnector1">
            <a:avLst/>
          </a:prstGeom>
          <a:ln w="1905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9941522" y="1943210"/>
            <a:ext cx="0" cy="424962"/>
          </a:xfrm>
          <a:prstGeom prst="straightConnector1">
            <a:avLst/>
          </a:prstGeom>
          <a:ln w="1905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4060253" y="1943210"/>
            <a:ext cx="0" cy="424962"/>
          </a:xfrm>
          <a:prstGeom prst="straightConnector1">
            <a:avLst/>
          </a:prstGeom>
          <a:ln w="1905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061293" y="1943210"/>
            <a:ext cx="0" cy="424962"/>
          </a:xfrm>
          <a:prstGeom prst="straightConnector1">
            <a:avLst/>
          </a:prstGeom>
          <a:ln w="1905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054035" y="1943210"/>
            <a:ext cx="7887487"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630908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0"/>
            <a:ext cx="1218882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2" name="Title 1"/>
          <p:cNvSpPr>
            <a:spLocks noGrp="1"/>
          </p:cNvSpPr>
          <p:nvPr>
            <p:ph type="title"/>
          </p:nvPr>
        </p:nvSpPr>
        <p:spPr>
          <a:xfrm>
            <a:off x="519112" y="228600"/>
            <a:ext cx="11149013" cy="747897"/>
          </a:xfrm>
        </p:spPr>
        <p:txBody>
          <a:bodyPr/>
          <a:lstStyle/>
          <a:p>
            <a:r>
              <a:rPr lang="en-US" dirty="0" smtClean="0">
                <a:solidFill>
                  <a:schemeClr val="bg1">
                    <a:alpha val="99000"/>
                  </a:schemeClr>
                </a:solidFill>
              </a:rPr>
              <a:t>Debugging Unhandled Exceptions</a:t>
            </a:r>
            <a:endParaRPr lang="en-US" dirty="0">
              <a:solidFill>
                <a:schemeClr val="bg1">
                  <a:alpha val="99000"/>
                </a:schemeClr>
              </a:solidFill>
            </a:endParaRPr>
          </a:p>
        </p:txBody>
      </p:sp>
      <p:sp>
        <p:nvSpPr>
          <p:cNvPr id="3" name="Content Placeholder 2"/>
          <p:cNvSpPr>
            <a:spLocks noGrp="1"/>
          </p:cNvSpPr>
          <p:nvPr>
            <p:ph sz="quarter" idx="10"/>
          </p:nvPr>
        </p:nvSpPr>
        <p:spPr>
          <a:xfrm>
            <a:off x="519113" y="1463675"/>
            <a:ext cx="5486400" cy="4693593"/>
          </a:xfrm>
        </p:spPr>
        <p:txBody>
          <a:bodyPr/>
          <a:lstStyle/>
          <a:p>
            <a:r>
              <a:rPr lang="en-US" sz="2800" dirty="0" smtClean="0">
                <a:solidFill>
                  <a:schemeClr val="bg1">
                    <a:alpha val="99000"/>
                  </a:schemeClr>
                </a:solidFill>
                <a:latin typeface="Segoe UI Light" pitchFamily="34" charset="0"/>
              </a:rPr>
              <a:t>First Line of Defense </a:t>
            </a:r>
          </a:p>
          <a:p>
            <a:pPr marL="0" lvl="1"/>
            <a:r>
              <a:rPr lang="en-US" sz="2000" dirty="0" smtClean="0"/>
              <a:t>Exception Handling/Tracing </a:t>
            </a:r>
          </a:p>
          <a:p>
            <a:r>
              <a:rPr lang="en-US" sz="2800" dirty="0" smtClean="0">
                <a:solidFill>
                  <a:schemeClr val="bg1">
                    <a:alpha val="99000"/>
                  </a:schemeClr>
                </a:solidFill>
                <a:latin typeface="Segoe UI Light" pitchFamily="34" charset="0"/>
              </a:rPr>
              <a:t>CrashDumps.EnableCollection(bool)</a:t>
            </a:r>
          </a:p>
          <a:p>
            <a:pPr marL="0" lvl="1"/>
            <a:r>
              <a:rPr lang="en-US" sz="2000" dirty="0" smtClean="0"/>
              <a:t>Doesn’t Support ASP.NET Well </a:t>
            </a:r>
          </a:p>
          <a:p>
            <a:pPr marL="0" lvl="1"/>
            <a:r>
              <a:rPr lang="en-US" sz="2000" dirty="0" smtClean="0"/>
              <a:t>Worker Role Process Only</a:t>
            </a:r>
          </a:p>
          <a:p>
            <a:r>
              <a:rPr lang="en-US" sz="2800" dirty="0" smtClean="0">
                <a:solidFill>
                  <a:schemeClr val="bg1">
                    <a:alpha val="99000"/>
                  </a:schemeClr>
                </a:solidFill>
                <a:latin typeface="Segoe UI Light" pitchFamily="34" charset="0"/>
              </a:rPr>
              <a:t>Visual Studio Intellitrace </a:t>
            </a:r>
          </a:p>
          <a:p>
            <a:pPr marL="0" lvl="1"/>
            <a:r>
              <a:rPr lang="en-US" sz="2000" dirty="0" smtClean="0"/>
              <a:t>Non Production (for VS2010 anyways)</a:t>
            </a:r>
          </a:p>
          <a:p>
            <a:pPr marL="0" lvl="1"/>
            <a:r>
              <a:rPr lang="en-US" sz="2000" dirty="0" smtClean="0"/>
              <a:t>Allows Playback of Execution Environment</a:t>
            </a:r>
          </a:p>
          <a:p>
            <a:pPr marL="0" lvl="1"/>
            <a:r>
              <a:rPr lang="en-US" sz="2000" dirty="0" smtClean="0"/>
              <a:t>Managed Code Only</a:t>
            </a:r>
          </a:p>
          <a:p>
            <a:r>
              <a:rPr lang="en-US" sz="2800" dirty="0" smtClean="0">
                <a:solidFill>
                  <a:schemeClr val="bg1">
                    <a:alpha val="99000"/>
                  </a:schemeClr>
                </a:solidFill>
                <a:latin typeface="Segoe UI Light" pitchFamily="34" charset="0"/>
              </a:rPr>
              <a:t>Traditional Tools – ADPlus/DebugDiag/WinDBG </a:t>
            </a:r>
            <a:endParaRPr lang="en-US" sz="2800" dirty="0">
              <a:solidFill>
                <a:schemeClr val="bg1">
                  <a:alpha val="99000"/>
                </a:schemeClr>
              </a:solidFill>
              <a:latin typeface="Segoe UI Light" pitchFamily="34" charset="0"/>
            </a:endParaRPr>
          </a:p>
        </p:txBody>
      </p:sp>
      <p:pic>
        <p:nvPicPr>
          <p:cNvPr id="4" name="Picture 2" descr="C:\Users\miwasham\Desktop\ErrorReports\ReferAFriend.png"/>
          <p:cNvPicPr>
            <a:picLocks noChangeAspect="1" noChangeArrowheads="1"/>
          </p:cNvPicPr>
          <p:nvPr/>
        </p:nvPicPr>
        <p:blipFill rotWithShape="1">
          <a:blip r:embed="rId3">
            <a:extLst>
              <a:ext uri="{28A0092B-C50C-407E-A947-70E740481C1C}">
                <a14:useLocalDpi xmlns:a14="http://schemas.microsoft.com/office/drawing/2010/main" val="0"/>
              </a:ext>
            </a:extLst>
          </a:blip>
          <a:srcRect t="1555"/>
          <a:stretch/>
        </p:blipFill>
        <p:spPr bwMode="auto">
          <a:xfrm>
            <a:off x="6108057" y="1463675"/>
            <a:ext cx="6094413" cy="4090293"/>
          </a:xfrm>
          <a:prstGeom prst="rect">
            <a:avLst/>
          </a:prstGeom>
          <a:noFill/>
          <a:ln w="3175">
            <a:noFill/>
          </a:ln>
          <a:extLst>
            <a:ext uri="{909E8E84-426E-40DD-AFC4-6F175D3DCCD1}">
              <a14:hiddenFill xmlns:a14="http://schemas.microsoft.com/office/drawing/2010/main">
                <a:solidFill>
                  <a:srgbClr val="FFFFFF"/>
                </a:solidFill>
              </a14:hiddenFill>
            </a:ext>
          </a:extLst>
        </p:spPr>
      </p:pic>
      <p:sp>
        <p:nvSpPr>
          <p:cNvPr id="6" name="Rectangle 5"/>
          <p:cNvSpPr/>
          <p:nvPr/>
        </p:nvSpPr>
        <p:spPr bwMode="auto">
          <a:xfrm>
            <a:off x="6108057" y="5418398"/>
            <a:ext cx="6094413" cy="143960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Tree>
    <p:extLst>
      <p:ext uri="{BB962C8B-B14F-4D97-AF65-F5344CB8AC3E}">
        <p14:creationId xmlns:p14="http://schemas.microsoft.com/office/powerpoint/2010/main" val="78517893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0"/>
            <a:ext cx="12188825" cy="68580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4" name="Rectangle 3"/>
          <p:cNvSpPr/>
          <p:nvPr/>
        </p:nvSpPr>
        <p:spPr bwMode="auto">
          <a:xfrm>
            <a:off x="6111100" y="1463676"/>
            <a:ext cx="6077725" cy="5394324"/>
          </a:xfrm>
          <a:prstGeom prst="rect">
            <a:avLst/>
          </a:prstGeom>
          <a:solidFill>
            <a:srgbClr val="D6D0D0"/>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2" name="Title 1"/>
          <p:cNvSpPr>
            <a:spLocks noGrp="1"/>
          </p:cNvSpPr>
          <p:nvPr>
            <p:ph type="title"/>
          </p:nvPr>
        </p:nvSpPr>
        <p:spPr>
          <a:xfrm>
            <a:off x="519112" y="228600"/>
            <a:ext cx="11149013" cy="747897"/>
          </a:xfrm>
        </p:spPr>
        <p:txBody>
          <a:bodyPr/>
          <a:lstStyle/>
          <a:p>
            <a:r>
              <a:rPr lang="en-US" dirty="0" smtClean="0">
                <a:solidFill>
                  <a:schemeClr val="bg1">
                    <a:alpha val="99000"/>
                  </a:schemeClr>
                </a:solidFill>
              </a:rPr>
              <a:t>Troubleshooting Performance Problems</a:t>
            </a:r>
            <a:endParaRPr lang="en-US" dirty="0">
              <a:solidFill>
                <a:schemeClr val="bg1">
                  <a:alpha val="99000"/>
                </a:schemeClr>
              </a:solidFill>
            </a:endParaRPr>
          </a:p>
        </p:txBody>
      </p:sp>
      <p:sp>
        <p:nvSpPr>
          <p:cNvPr id="3" name="Content Placeholder 2"/>
          <p:cNvSpPr>
            <a:spLocks noGrp="1"/>
          </p:cNvSpPr>
          <p:nvPr>
            <p:ph sz="quarter" idx="10"/>
          </p:nvPr>
        </p:nvSpPr>
        <p:spPr>
          <a:xfrm>
            <a:off x="519111" y="1463675"/>
            <a:ext cx="5453426" cy="5086008"/>
          </a:xfrm>
        </p:spPr>
        <p:txBody>
          <a:bodyPr/>
          <a:lstStyle/>
          <a:p>
            <a:r>
              <a:rPr lang="en-US" sz="2800" dirty="0" smtClean="0">
                <a:solidFill>
                  <a:schemeClr val="bg1">
                    <a:alpha val="99000"/>
                  </a:schemeClr>
                </a:solidFill>
                <a:latin typeface="Segoe UI Light" pitchFamily="34" charset="0"/>
              </a:rPr>
              <a:t>Analyzing Performance </a:t>
            </a:r>
            <a:br>
              <a:rPr lang="en-US" sz="2800" dirty="0" smtClean="0">
                <a:solidFill>
                  <a:schemeClr val="bg1">
                    <a:alpha val="99000"/>
                  </a:schemeClr>
                </a:solidFill>
                <a:latin typeface="Segoe UI Light" pitchFamily="34" charset="0"/>
              </a:rPr>
            </a:br>
            <a:r>
              <a:rPr lang="en-US" sz="2800" dirty="0" smtClean="0">
                <a:solidFill>
                  <a:schemeClr val="bg1">
                    <a:alpha val="99000"/>
                  </a:schemeClr>
                </a:solidFill>
                <a:latin typeface="Segoe UI Light" pitchFamily="34" charset="0"/>
              </a:rPr>
              <a:t>Counter Data</a:t>
            </a:r>
          </a:p>
          <a:p>
            <a:pPr marL="0" lvl="1"/>
            <a:r>
              <a:rPr lang="en-US" sz="2000" dirty="0" smtClean="0"/>
              <a:t>High CPU Utilization, Disk Queuing, </a:t>
            </a:r>
          </a:p>
          <a:p>
            <a:pPr marL="0" lvl="1"/>
            <a:r>
              <a:rPr lang="en-US" sz="2000" dirty="0" smtClean="0"/>
              <a:t>Memory Leaks etc.. </a:t>
            </a:r>
          </a:p>
          <a:p>
            <a:r>
              <a:rPr lang="en-US" sz="2800" dirty="0" smtClean="0">
                <a:solidFill>
                  <a:schemeClr val="bg1">
                    <a:alpha val="99000"/>
                  </a:schemeClr>
                </a:solidFill>
                <a:latin typeface="Segoe UI Light" pitchFamily="34" charset="0"/>
              </a:rPr>
              <a:t>Using the Visual Studio Profiler</a:t>
            </a:r>
          </a:p>
          <a:p>
            <a:pPr marL="0" lvl="1"/>
            <a:r>
              <a:rPr lang="en-US" sz="2000" dirty="0" smtClean="0"/>
              <a:t>Inefficient Code, Memory Leaks, “Hot Areas” </a:t>
            </a:r>
          </a:p>
          <a:p>
            <a:r>
              <a:rPr lang="en-US" sz="2800" dirty="0" smtClean="0">
                <a:solidFill>
                  <a:schemeClr val="bg1">
                    <a:alpha val="99000"/>
                  </a:schemeClr>
                </a:solidFill>
                <a:latin typeface="Segoe UI Light" pitchFamily="34" charset="0"/>
              </a:rPr>
              <a:t>Conditional Tracing </a:t>
            </a:r>
          </a:p>
          <a:p>
            <a:pPr marL="0" lvl="1"/>
            <a:r>
              <a:rPr lang="en-US" sz="2000" dirty="0" smtClean="0"/>
              <a:t>Track Call Times of Suspect Code</a:t>
            </a:r>
          </a:p>
          <a:p>
            <a:r>
              <a:rPr lang="en-US" sz="2800" dirty="0" smtClean="0">
                <a:solidFill>
                  <a:schemeClr val="bg1">
                    <a:alpha val="99000"/>
                  </a:schemeClr>
                </a:solidFill>
                <a:latin typeface="Segoe UI Light" pitchFamily="34" charset="0"/>
              </a:rPr>
              <a:t>Gaining insight into your app with Storage Analytics</a:t>
            </a:r>
          </a:p>
          <a:p>
            <a:pPr marL="0" lvl="1"/>
            <a:r>
              <a:rPr lang="en-US" sz="2000" dirty="0" smtClean="0"/>
              <a:t>Why do I read/write to/from that blob so much? </a:t>
            </a:r>
            <a:endParaRPr lang="en-US" sz="2000"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30" t="1063" r="6890" b="1"/>
          <a:stretch/>
        </p:blipFill>
        <p:spPr bwMode="auto">
          <a:xfrm>
            <a:off x="6122675" y="1475251"/>
            <a:ext cx="6066150" cy="4103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085835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 Call Times – (Cheap profiler…)</a:t>
            </a:r>
          </a:p>
        </p:txBody>
      </p:sp>
      <p:sp>
        <p:nvSpPr>
          <p:cNvPr id="3" name="Content Placeholder 2"/>
          <p:cNvSpPr>
            <a:spLocks noGrp="1"/>
          </p:cNvSpPr>
          <p:nvPr>
            <p:ph sz="quarter" idx="10"/>
          </p:nvPr>
        </p:nvSpPr>
        <p:spPr>
          <a:xfrm>
            <a:off x="516572" y="1690688"/>
            <a:ext cx="11155680" cy="4370427"/>
          </a:xfrm>
        </p:spPr>
        <p:txBody>
          <a:bodyPr/>
          <a:lstStyle/>
          <a:p>
            <a:pPr>
              <a:spcBef>
                <a:spcPts val="0"/>
              </a:spcBef>
            </a:pPr>
            <a:r>
              <a:rPr lang="en-US" sz="2000" dirty="0"/>
              <a:t>BooleanSwitch perfSwitch = new BooleanSwitch("perfSwitch", "perfSwitch“, </a:t>
            </a:r>
            <a:r>
              <a:rPr lang="en-US" sz="2000" b="1" dirty="0"/>
              <a:t>RoleEnvironment.GetConfigurationSettingValue(“TestPerfSwitch"));</a:t>
            </a:r>
          </a:p>
          <a:p>
            <a:pPr>
              <a:spcBef>
                <a:spcPts val="0"/>
              </a:spcBef>
            </a:pPr>
            <a:endParaRPr lang="en-US" sz="2000" dirty="0"/>
          </a:p>
          <a:p>
            <a:pPr>
              <a:spcBef>
                <a:spcPts val="0"/>
              </a:spcBef>
            </a:pPr>
            <a:r>
              <a:rPr lang="en-US" sz="2000" dirty="0"/>
              <a:t>Stopwatch sw = null;</a:t>
            </a:r>
          </a:p>
          <a:p>
            <a:pPr>
              <a:spcBef>
                <a:spcPts val="0"/>
              </a:spcBef>
            </a:pPr>
            <a:r>
              <a:rPr lang="en-US" sz="2000" dirty="0"/>
              <a:t>if (perfSwitch.Enabled) {</a:t>
            </a:r>
          </a:p>
          <a:p>
            <a:pPr marL="457200">
              <a:spcBef>
                <a:spcPts val="0"/>
              </a:spcBef>
            </a:pPr>
            <a:r>
              <a:rPr lang="en-US" sz="2000" dirty="0" smtClean="0"/>
              <a:t>sw </a:t>
            </a:r>
            <a:r>
              <a:rPr lang="en-US" sz="2000" dirty="0"/>
              <a:t>= new Stopwatch();</a:t>
            </a:r>
          </a:p>
          <a:p>
            <a:pPr marL="457200">
              <a:spcBef>
                <a:spcPts val="0"/>
              </a:spcBef>
            </a:pPr>
            <a:r>
              <a:rPr lang="en-US" sz="2000" dirty="0" smtClean="0"/>
              <a:t>sw.Start</a:t>
            </a:r>
            <a:r>
              <a:rPr lang="en-US" sz="2000" dirty="0"/>
              <a:t>();</a:t>
            </a:r>
          </a:p>
          <a:p>
            <a:pPr>
              <a:spcBef>
                <a:spcPts val="0"/>
              </a:spcBef>
            </a:pPr>
            <a:r>
              <a:rPr lang="en-US" sz="2000" dirty="0"/>
              <a:t>}</a:t>
            </a:r>
          </a:p>
          <a:p>
            <a:pPr>
              <a:spcBef>
                <a:spcPts val="0"/>
              </a:spcBef>
            </a:pPr>
            <a:r>
              <a:rPr lang="en-US" sz="2000" dirty="0"/>
              <a:t>// lengthy operation </a:t>
            </a:r>
          </a:p>
          <a:p>
            <a:pPr>
              <a:spcBef>
                <a:spcPts val="0"/>
              </a:spcBef>
            </a:pPr>
            <a:r>
              <a:rPr lang="en-US" sz="2000" dirty="0"/>
              <a:t>if (perfSwitch.Enabled) {</a:t>
            </a:r>
          </a:p>
          <a:p>
            <a:pPr marL="457200">
              <a:spcBef>
                <a:spcPts val="0"/>
              </a:spcBef>
            </a:pPr>
            <a:r>
              <a:rPr lang="en-US" sz="2000" dirty="0" smtClean="0"/>
              <a:t>sw.Stop</a:t>
            </a:r>
            <a:r>
              <a:rPr lang="en-US" sz="2000" dirty="0"/>
              <a:t>();</a:t>
            </a:r>
          </a:p>
          <a:p>
            <a:pPr marL="457200">
              <a:spcBef>
                <a:spcPts val="0"/>
              </a:spcBef>
            </a:pPr>
            <a:r>
              <a:rPr lang="en-US" sz="2000" dirty="0" smtClean="0"/>
              <a:t>System.Diagnostics.Trace.WriteLine</a:t>
            </a:r>
            <a:r>
              <a:rPr lang="en-US" sz="2000" dirty="0"/>
              <a:t>("Method time (ms): " + sw.ElapsedMilliseconds);</a:t>
            </a:r>
          </a:p>
          <a:p>
            <a:pPr>
              <a:spcBef>
                <a:spcPts val="0"/>
              </a:spcBef>
            </a:pPr>
            <a:r>
              <a:rPr lang="en-US" sz="2000" dirty="0" smtClean="0"/>
              <a:t>}</a:t>
            </a:r>
            <a:endParaRPr lang="en-US" sz="2000" dirty="0"/>
          </a:p>
        </p:txBody>
      </p:sp>
    </p:spTree>
    <p:extLst>
      <p:ext uri="{BB962C8B-B14F-4D97-AF65-F5344CB8AC3E}">
        <p14:creationId xmlns:p14="http://schemas.microsoft.com/office/powerpoint/2010/main" val="79765730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1"/>
          </p:nvPr>
        </p:nvSpPr>
        <p:spPr>
          <a:xfrm>
            <a:off x="3473803" y="1761051"/>
            <a:ext cx="8194321" cy="4555093"/>
          </a:xfrm>
        </p:spPr>
        <p:txBody>
          <a:bodyPr/>
          <a:lstStyle/>
          <a:p>
            <a:pPr marL="0" indent="3175"/>
            <a:r>
              <a:rPr lang="en-US" sz="3200" dirty="0"/>
              <a:t>Windows Azure Diagnostics for </a:t>
            </a:r>
            <a:r>
              <a:rPr lang="en-US" sz="3200" dirty="0" smtClean="0"/>
              <a:t/>
            </a:r>
            <a:br>
              <a:rPr lang="en-US" sz="3200" dirty="0" smtClean="0"/>
            </a:br>
            <a:r>
              <a:rPr lang="en-US" sz="3200" dirty="0" smtClean="0"/>
              <a:t>Application </a:t>
            </a:r>
            <a:r>
              <a:rPr lang="en-US" sz="3200" dirty="0"/>
              <a:t>Monitoring</a:t>
            </a:r>
          </a:p>
          <a:p>
            <a:pPr marL="0" indent="3175"/>
            <a:r>
              <a:rPr lang="en-US" sz="3200" dirty="0"/>
              <a:t>Windows Azure PowerShell Cmdlets </a:t>
            </a:r>
            <a:r>
              <a:rPr lang="en-US" sz="3200" dirty="0" smtClean="0"/>
              <a:t/>
            </a:r>
            <a:br>
              <a:rPr lang="en-US" sz="3200" dirty="0" smtClean="0"/>
            </a:br>
            <a:r>
              <a:rPr lang="en-US" sz="3200" dirty="0" smtClean="0"/>
              <a:t>for </a:t>
            </a:r>
            <a:r>
              <a:rPr lang="en-US" sz="3200" dirty="0"/>
              <a:t>Diagnostics </a:t>
            </a:r>
          </a:p>
          <a:p>
            <a:pPr marL="0" indent="3175"/>
            <a:r>
              <a:rPr lang="en-US" sz="3200" dirty="0"/>
              <a:t>Configuring and Analyzing Diagnostic Data  </a:t>
            </a:r>
          </a:p>
          <a:p>
            <a:pPr marL="0" indent="3175"/>
            <a:r>
              <a:rPr lang="en-US" sz="3200" dirty="0"/>
              <a:t>Debugging and Troubleshooting </a:t>
            </a:r>
            <a:r>
              <a:rPr lang="en-US" sz="3200" dirty="0" smtClean="0"/>
              <a:t/>
            </a:r>
            <a:br>
              <a:rPr lang="en-US" sz="3200" dirty="0" smtClean="0"/>
            </a:br>
            <a:r>
              <a:rPr lang="en-US" sz="3200" dirty="0" smtClean="0"/>
              <a:t>Windows </a:t>
            </a:r>
            <a:r>
              <a:rPr lang="en-US" sz="3200" dirty="0"/>
              <a:t>Azure </a:t>
            </a:r>
            <a:r>
              <a:rPr lang="en-US" sz="3200" dirty="0" smtClean="0"/>
              <a:t>Applications</a:t>
            </a:r>
            <a:endParaRPr lang="en-US" sz="3200" dirty="0"/>
          </a:p>
        </p:txBody>
      </p:sp>
    </p:spTree>
    <p:extLst>
      <p:ext uri="{BB962C8B-B14F-4D97-AF65-F5344CB8AC3E}">
        <p14:creationId xmlns:p14="http://schemas.microsoft.com/office/powerpoint/2010/main" val="336694266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Troubleshooting Startup Tasks</a:t>
            </a:r>
          </a:p>
        </p:txBody>
      </p:sp>
      <p:sp>
        <p:nvSpPr>
          <p:cNvPr id="5" name="Content Placeholder 4"/>
          <p:cNvSpPr>
            <a:spLocks noGrp="1"/>
          </p:cNvSpPr>
          <p:nvPr>
            <p:ph sz="quarter" idx="10"/>
          </p:nvPr>
        </p:nvSpPr>
        <p:spPr>
          <a:xfrm>
            <a:off x="519113" y="1463675"/>
            <a:ext cx="11155680" cy="4393510"/>
          </a:xfrm>
        </p:spPr>
        <p:txBody>
          <a:bodyPr/>
          <a:lstStyle/>
          <a:p>
            <a:r>
              <a:rPr lang="en-US" sz="2800" dirty="0">
                <a:solidFill>
                  <a:schemeClr val="accent2">
                    <a:alpha val="99000"/>
                  </a:schemeClr>
                </a:solidFill>
                <a:latin typeface="Segoe UI Light" pitchFamily="34" charset="0"/>
              </a:rPr>
              <a:t>Understand the architecture</a:t>
            </a:r>
          </a:p>
          <a:p>
            <a:pPr marL="0" lvl="1"/>
            <a:r>
              <a:rPr lang="en-US" sz="2000" dirty="0"/>
              <a:t>Simple, Foreground and Background Startup Tasks</a:t>
            </a:r>
          </a:p>
          <a:p>
            <a:r>
              <a:rPr lang="en-US" sz="2800" dirty="0">
                <a:solidFill>
                  <a:schemeClr val="accent2">
                    <a:alpha val="99000"/>
                  </a:schemeClr>
                </a:solidFill>
                <a:latin typeface="Segoe UI Light" pitchFamily="34" charset="0"/>
              </a:rPr>
              <a:t>Logging output of batch file </a:t>
            </a:r>
            <a:r>
              <a:rPr lang="en-US" sz="2800" dirty="0" smtClean="0">
                <a:solidFill>
                  <a:schemeClr val="accent2">
                    <a:alpha val="99000"/>
                  </a:schemeClr>
                </a:solidFill>
                <a:latin typeface="Segoe UI Light" pitchFamily="34" charset="0"/>
              </a:rPr>
              <a:t>commands</a:t>
            </a:r>
          </a:p>
          <a:p>
            <a:pPr marL="0" lvl="1"/>
            <a:r>
              <a:rPr lang="en-US" sz="2000" dirty="0" smtClean="0"/>
              <a:t>command  </a:t>
            </a:r>
            <a:r>
              <a:rPr lang="en-US" sz="2000" dirty="0"/>
              <a:t>&gt; cmdOutput.txt</a:t>
            </a:r>
          </a:p>
          <a:p>
            <a:r>
              <a:rPr lang="en-US" sz="2800" dirty="0">
                <a:solidFill>
                  <a:schemeClr val="accent2">
                    <a:alpha val="99000"/>
                  </a:schemeClr>
                </a:solidFill>
                <a:latin typeface="Segoe UI Light" pitchFamily="34" charset="0"/>
              </a:rPr>
              <a:t>Weird PowerShell Errors? osFamily=“2” to use PowerShell 2.0</a:t>
            </a:r>
          </a:p>
          <a:p>
            <a:pPr marL="0" lvl="1"/>
            <a:r>
              <a:rPr lang="en-US" sz="2000" dirty="0"/>
              <a:t>Runs the Server with Server 2008 R2</a:t>
            </a:r>
          </a:p>
          <a:p>
            <a:r>
              <a:rPr lang="en-US" sz="2800" dirty="0">
                <a:solidFill>
                  <a:schemeClr val="accent2">
                    <a:alpha val="99000"/>
                  </a:schemeClr>
                </a:solidFill>
                <a:latin typeface="Segoe UI Light" pitchFamily="34" charset="0"/>
              </a:rPr>
              <a:t>Ensure that added content is marked “Copy Always”</a:t>
            </a:r>
          </a:p>
          <a:p>
            <a:r>
              <a:rPr lang="en-US" sz="2800" dirty="0">
                <a:solidFill>
                  <a:schemeClr val="accent2">
                    <a:alpha val="99000"/>
                  </a:schemeClr>
                </a:solidFill>
                <a:latin typeface="Segoe UI Light" pitchFamily="34" charset="0"/>
              </a:rPr>
              <a:t>Use RDP and test locally from the E: </a:t>
            </a:r>
            <a:r>
              <a:rPr lang="en-US" sz="2800" dirty="0" smtClean="0">
                <a:solidFill>
                  <a:schemeClr val="accent2">
                    <a:alpha val="99000"/>
                  </a:schemeClr>
                </a:solidFill>
                <a:latin typeface="Segoe UI Light" pitchFamily="34" charset="0"/>
              </a:rPr>
              <a:t>drive</a:t>
            </a:r>
            <a:endParaRPr lang="en-US" sz="2800" dirty="0">
              <a:solidFill>
                <a:schemeClr val="accent2">
                  <a:alpha val="99000"/>
                </a:schemeClr>
              </a:solidFill>
              <a:latin typeface="Segoe UI Light" pitchFamily="34" charset="0"/>
            </a:endParaRPr>
          </a:p>
          <a:p>
            <a:r>
              <a:rPr lang="en-US" sz="2800" dirty="0">
                <a:solidFill>
                  <a:schemeClr val="accent2">
                    <a:alpha val="99000"/>
                  </a:schemeClr>
                </a:solidFill>
                <a:latin typeface="Segoe UI Light" pitchFamily="34" charset="0"/>
              </a:rPr>
              <a:t>exit /b </a:t>
            </a:r>
            <a:r>
              <a:rPr lang="en-US" sz="2800" dirty="0" smtClean="0">
                <a:solidFill>
                  <a:schemeClr val="accent2">
                    <a:alpha val="99000"/>
                  </a:schemeClr>
                </a:solidFill>
                <a:latin typeface="Segoe UI Light" pitchFamily="34" charset="0"/>
              </a:rPr>
              <a:t>0</a:t>
            </a:r>
            <a:endParaRPr lang="en-US" sz="2800"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346778277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Debugging Tips &amp; Tricks</a:t>
            </a:r>
            <a:endParaRPr lang="en-US" dirty="0"/>
          </a:p>
        </p:txBody>
      </p:sp>
      <p:sp>
        <p:nvSpPr>
          <p:cNvPr id="7" name="Subtitle 6"/>
          <p:cNvSpPr>
            <a:spLocks noGrp="1"/>
          </p:cNvSpPr>
          <p:nvPr>
            <p:ph type="subTitle" idx="1"/>
          </p:nvPr>
        </p:nvSpPr>
        <p:spPr/>
        <p:txBody>
          <a:bodyPr/>
          <a:lstStyle/>
          <a:p>
            <a:endParaRPr lang="en-US" dirty="0"/>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72555395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Other Resources</a:t>
            </a:r>
            <a:endParaRPr lang="en-US" dirty="0"/>
          </a:p>
        </p:txBody>
      </p:sp>
      <p:sp>
        <p:nvSpPr>
          <p:cNvPr id="6" name="Content Placeholder 5"/>
          <p:cNvSpPr>
            <a:spLocks noGrp="1"/>
          </p:cNvSpPr>
          <p:nvPr>
            <p:ph sz="quarter" idx="10"/>
          </p:nvPr>
        </p:nvSpPr>
        <p:spPr>
          <a:xfrm>
            <a:off x="519113" y="1463675"/>
            <a:ext cx="11155680" cy="4624343"/>
          </a:xfrm>
        </p:spPr>
        <p:txBody>
          <a:bodyPr/>
          <a:lstStyle/>
          <a:p>
            <a:r>
              <a:rPr lang="en-US" sz="2000" dirty="0" smtClean="0">
                <a:solidFill>
                  <a:schemeClr val="tx2">
                    <a:alpha val="99000"/>
                  </a:schemeClr>
                </a:solidFill>
              </a:rPr>
              <a:t>WA PowerShell Cmdlets Download and Tips – </a:t>
            </a:r>
          </a:p>
          <a:p>
            <a:pPr lvl="1" indent="-460375"/>
            <a:r>
              <a:rPr lang="en-US" sz="1800" dirty="0" smtClean="0">
                <a:hlinkClick r:id="rId2"/>
              </a:rPr>
              <a:t>http://michaelwasham.com</a:t>
            </a:r>
            <a:r>
              <a:rPr lang="en-US" sz="1800" dirty="0" smtClean="0"/>
              <a:t> and </a:t>
            </a:r>
            <a:r>
              <a:rPr lang="en-US" sz="1800" dirty="0" smtClean="0">
                <a:hlinkClick r:id="rId3"/>
              </a:rPr>
              <a:t>http://wappowershell.codeplex.com</a:t>
            </a:r>
            <a:r>
              <a:rPr lang="en-US" sz="1800" dirty="0" smtClean="0"/>
              <a:t> </a:t>
            </a:r>
          </a:p>
          <a:p>
            <a:r>
              <a:rPr lang="en-US" sz="2000" dirty="0" smtClean="0">
                <a:solidFill>
                  <a:schemeClr val="tx2">
                    <a:alpha val="99000"/>
                  </a:schemeClr>
                </a:solidFill>
              </a:rPr>
              <a:t>Logging exceptions to blob storage example: </a:t>
            </a:r>
          </a:p>
          <a:p>
            <a:pPr lvl="1" indent="-460375"/>
            <a:r>
              <a:rPr lang="en-US" sz="1800" dirty="0" smtClean="0">
                <a:hlinkClick r:id="rId4"/>
              </a:rPr>
              <a:t>http://blog.smarx.com/posts/printf-here-in-the-cloud</a:t>
            </a:r>
            <a:r>
              <a:rPr lang="en-US" sz="1800" dirty="0" smtClean="0"/>
              <a:t> </a:t>
            </a:r>
          </a:p>
          <a:p>
            <a:r>
              <a:rPr lang="en-US" sz="2000" dirty="0" smtClean="0">
                <a:solidFill>
                  <a:schemeClr val="tx2">
                    <a:alpha val="99000"/>
                  </a:schemeClr>
                </a:solidFill>
              </a:rPr>
              <a:t>TraceListener to Storage Tables: </a:t>
            </a:r>
          </a:p>
          <a:p>
            <a:pPr lvl="1" indent="-460375"/>
            <a:r>
              <a:rPr lang="en-US" sz="1800" dirty="0" smtClean="0">
                <a:hlinkClick r:id="rId5"/>
              </a:rPr>
              <a:t>http://blog.smarx.com/posts/lightweight-tracing-to-windows-azure-tables</a:t>
            </a:r>
            <a:r>
              <a:rPr lang="en-US" sz="1800" dirty="0" smtClean="0"/>
              <a:t> </a:t>
            </a:r>
          </a:p>
          <a:p>
            <a:r>
              <a:rPr lang="en-US" sz="2000" dirty="0" smtClean="0">
                <a:solidFill>
                  <a:schemeClr val="tx2">
                    <a:alpha val="99000"/>
                  </a:schemeClr>
                </a:solidFill>
              </a:rPr>
              <a:t>For In-Depth Information on Logging and Tracing See the June 2010 Issue of MSDN Magazine: “Take Control of Logging and Tracing in Windows Azure”</a:t>
            </a:r>
          </a:p>
          <a:p>
            <a:r>
              <a:rPr lang="en-US" sz="2000" dirty="0" smtClean="0">
                <a:solidFill>
                  <a:schemeClr val="tx2">
                    <a:alpha val="99000"/>
                  </a:schemeClr>
                </a:solidFill>
              </a:rPr>
              <a:t>Monitoring Windows Azure with Operations Manager </a:t>
            </a:r>
          </a:p>
          <a:p>
            <a:pPr lvl="1" indent="-460375"/>
            <a:r>
              <a:rPr lang="en-US" sz="1800" dirty="0" smtClean="0">
                <a:hlinkClick r:id="rId6"/>
              </a:rPr>
              <a:t>http://aka.ms/AzureSCOM2007</a:t>
            </a:r>
            <a:r>
              <a:rPr lang="en-US" sz="1800" dirty="0" smtClean="0"/>
              <a:t> </a:t>
            </a:r>
          </a:p>
          <a:p>
            <a:r>
              <a:rPr lang="en-US" sz="2000" dirty="0" smtClean="0">
                <a:solidFill>
                  <a:schemeClr val="tx2">
                    <a:alpha val="99000"/>
                  </a:schemeClr>
                </a:solidFill>
              </a:rPr>
              <a:t>Cerebrata – Diagnostics Manager and other great Windows Azure Tools</a:t>
            </a:r>
          </a:p>
          <a:p>
            <a:pPr lvl="1" indent="-460375"/>
            <a:r>
              <a:rPr lang="en-US" sz="1800" dirty="0" smtClean="0">
                <a:hlinkClick r:id="rId7"/>
              </a:rPr>
              <a:t>http://www.cerebrata.com/</a:t>
            </a:r>
            <a:r>
              <a:rPr lang="en-US" sz="1800" dirty="0" smtClean="0"/>
              <a:t> </a:t>
            </a:r>
            <a:endParaRPr lang="en-US" sz="1800" dirty="0"/>
          </a:p>
        </p:txBody>
      </p:sp>
    </p:spTree>
    <p:extLst>
      <p:ext uri="{BB962C8B-B14F-4D97-AF65-F5344CB8AC3E}">
        <p14:creationId xmlns:p14="http://schemas.microsoft.com/office/powerpoint/2010/main" val="279217074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Thank You</a:t>
            </a:r>
            <a:endParaRPr lang="en-US" dirty="0"/>
          </a:p>
        </p:txBody>
      </p:sp>
    </p:spTree>
    <p:extLst>
      <p:ext uri="{BB962C8B-B14F-4D97-AF65-F5344CB8AC3E}">
        <p14:creationId xmlns:p14="http://schemas.microsoft.com/office/powerpoint/2010/main" val="163185853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311359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Windows Azure Diagnostics</a:t>
            </a:r>
            <a:endParaRPr lang="en-US" dirty="0"/>
          </a:p>
        </p:txBody>
      </p:sp>
      <p:sp>
        <p:nvSpPr>
          <p:cNvPr id="5" name="Content Placeholder 4"/>
          <p:cNvSpPr>
            <a:spLocks noGrp="1"/>
          </p:cNvSpPr>
          <p:nvPr>
            <p:ph sz="quarter" idx="10"/>
          </p:nvPr>
        </p:nvSpPr>
        <p:spPr>
          <a:xfrm>
            <a:off x="519113" y="1463675"/>
            <a:ext cx="11155680" cy="4611519"/>
          </a:xfrm>
        </p:spPr>
        <p:txBody>
          <a:bodyPr/>
          <a:lstStyle/>
          <a:p>
            <a:pPr>
              <a:spcBef>
                <a:spcPts val="1000"/>
              </a:spcBef>
            </a:pPr>
            <a:r>
              <a:rPr lang="en-US" sz="2800" dirty="0" smtClean="0">
                <a:solidFill>
                  <a:schemeClr val="accent2">
                    <a:alpha val="99000"/>
                  </a:schemeClr>
                </a:solidFill>
                <a:latin typeface="Segoe UI Light" pitchFamily="34" charset="0"/>
              </a:rPr>
              <a:t>Distributed Application Monitoring and Data Collection </a:t>
            </a:r>
          </a:p>
          <a:p>
            <a:pPr>
              <a:spcBef>
                <a:spcPts val="1000"/>
              </a:spcBef>
            </a:pPr>
            <a:r>
              <a:rPr lang="en-US" sz="2800" dirty="0" smtClean="0">
                <a:solidFill>
                  <a:schemeClr val="accent2">
                    <a:alpha val="99000"/>
                  </a:schemeClr>
                </a:solidFill>
                <a:latin typeface="Segoe UI Light" pitchFamily="34" charset="0"/>
              </a:rPr>
              <a:t>Choose what to collect &amp; when to collect it</a:t>
            </a:r>
          </a:p>
          <a:p>
            <a:pPr marL="0" lvl="1"/>
            <a:r>
              <a:rPr lang="en-US" sz="2000" dirty="0" smtClean="0"/>
              <a:t>Event Logs, Trace Logs, Performance Counters</a:t>
            </a:r>
          </a:p>
          <a:p>
            <a:pPr marL="0" lvl="1"/>
            <a:r>
              <a:rPr lang="en-US" sz="2000" dirty="0" smtClean="0"/>
              <a:t>IIS Web/Failed Request Logs, Crash Dumps,</a:t>
            </a:r>
          </a:p>
          <a:p>
            <a:pPr marL="0" lvl="1"/>
            <a:r>
              <a:rPr lang="en-US" sz="2000" dirty="0" smtClean="0"/>
              <a:t>Other Log files (custom apps, other web/app servers)</a:t>
            </a:r>
          </a:p>
          <a:p>
            <a:pPr>
              <a:spcBef>
                <a:spcPts val="1000"/>
              </a:spcBef>
            </a:pPr>
            <a:r>
              <a:rPr lang="en-US" sz="2800" dirty="0" smtClean="0">
                <a:solidFill>
                  <a:schemeClr val="accent2">
                    <a:alpha val="99000"/>
                  </a:schemeClr>
                </a:solidFill>
                <a:latin typeface="Segoe UI Light" pitchFamily="34" charset="0"/>
              </a:rPr>
              <a:t>Cloud Friendly</a:t>
            </a:r>
          </a:p>
          <a:p>
            <a:pPr marL="0" lvl="1"/>
            <a:r>
              <a:rPr lang="en-US" sz="2000" dirty="0" smtClean="0"/>
              <a:t>Manage multiple role instances centrally</a:t>
            </a:r>
          </a:p>
          <a:p>
            <a:pPr>
              <a:spcBef>
                <a:spcPts val="1000"/>
              </a:spcBef>
            </a:pPr>
            <a:r>
              <a:rPr lang="en-US" sz="2800" dirty="0" smtClean="0">
                <a:solidFill>
                  <a:schemeClr val="accent2">
                    <a:alpha val="99000"/>
                  </a:schemeClr>
                </a:solidFill>
                <a:latin typeface="Segoe UI Light" pitchFamily="34" charset="0"/>
              </a:rPr>
              <a:t>Scalable</a:t>
            </a:r>
          </a:p>
          <a:p>
            <a:pPr>
              <a:spcBef>
                <a:spcPts val="1000"/>
              </a:spcBef>
            </a:pPr>
            <a:r>
              <a:rPr lang="en-US" sz="2800" dirty="0" smtClean="0">
                <a:solidFill>
                  <a:schemeClr val="accent2">
                    <a:alpha val="99000"/>
                  </a:schemeClr>
                </a:solidFill>
                <a:latin typeface="Segoe UI Light" pitchFamily="34" charset="0"/>
              </a:rPr>
              <a:t>Remotely Configurable</a:t>
            </a:r>
          </a:p>
          <a:p>
            <a:pPr>
              <a:spcBef>
                <a:spcPts val="1000"/>
              </a:spcBef>
            </a:pPr>
            <a:r>
              <a:rPr lang="en-US" sz="2800" dirty="0" smtClean="0">
                <a:solidFill>
                  <a:schemeClr val="accent2">
                    <a:alpha val="99000"/>
                  </a:schemeClr>
                </a:solidFill>
                <a:latin typeface="Segoe UI Light" pitchFamily="34" charset="0"/>
              </a:rPr>
              <a:t>(Not a replacement for Outside-In Monitoring)</a:t>
            </a:r>
            <a:endParaRPr lang="en-US" sz="2800" dirty="0">
              <a:solidFill>
                <a:schemeClr val="accent2">
                  <a:alpha val="99000"/>
                </a:schemeClr>
              </a:solidFill>
              <a:latin typeface="Segoe UI Light" pitchFamily="34" charset="0"/>
            </a:endParaRPr>
          </a:p>
        </p:txBody>
      </p:sp>
      <p:sp>
        <p:nvSpPr>
          <p:cNvPr id="6" name="Freeform 8"/>
          <p:cNvSpPr>
            <a:spLocks noEditPoints="1"/>
          </p:cNvSpPr>
          <p:nvPr/>
        </p:nvSpPr>
        <p:spPr bwMode="black">
          <a:xfrm>
            <a:off x="8040414" y="2132946"/>
            <a:ext cx="3023168" cy="3022380"/>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0784503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fade">
                                      <p:cBhvr>
                                        <p:cTn id="34" dur="500"/>
                                        <p:tgtEl>
                                          <p:spTgt spid="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fade">
                                      <p:cBhvr>
                                        <p:cTn id="39" dur="500"/>
                                        <p:tgtEl>
                                          <p:spTgt spid="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9" end="9"/>
                                            </p:txEl>
                                          </p:spTgt>
                                        </p:tgtEl>
                                        <p:attrNameLst>
                                          <p:attrName>style.visibility</p:attrName>
                                        </p:attrNameLst>
                                      </p:cBhvr>
                                      <p:to>
                                        <p:strVal val="visible"/>
                                      </p:to>
                                    </p:set>
                                    <p:animEffect transition="in" filter="fade">
                                      <p:cBhvr>
                                        <p:cTn id="44"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549256" y="1463675"/>
            <a:ext cx="11158538" cy="45995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747897"/>
          </a:xfrm>
        </p:spPr>
        <p:txBody>
          <a:bodyPr/>
          <a:lstStyle/>
          <a:p>
            <a:r>
              <a:rPr lang="en-US" dirty="0"/>
              <a:t>Diagnostics: Single Server vs. the Cloud</a:t>
            </a:r>
          </a:p>
        </p:txBody>
      </p:sp>
      <p:grpSp>
        <p:nvGrpSpPr>
          <p:cNvPr id="5" name="Group 4"/>
          <p:cNvGrpSpPr/>
          <p:nvPr/>
        </p:nvGrpSpPr>
        <p:grpSpPr>
          <a:xfrm>
            <a:off x="6251358" y="1826717"/>
            <a:ext cx="5120640" cy="3926384"/>
            <a:chOff x="6251358" y="1826717"/>
            <a:chExt cx="5120640" cy="3926384"/>
          </a:xfrm>
        </p:grpSpPr>
        <p:sp>
          <p:nvSpPr>
            <p:cNvPr id="47" name="Rectangle 46"/>
            <p:cNvSpPr/>
            <p:nvPr/>
          </p:nvSpPr>
          <p:spPr bwMode="auto">
            <a:xfrm>
              <a:off x="6251358" y="1826717"/>
              <a:ext cx="5120640" cy="392638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9" name="TextBox 48"/>
            <p:cNvSpPr txBox="1"/>
            <p:nvPr/>
          </p:nvSpPr>
          <p:spPr>
            <a:xfrm>
              <a:off x="6421124" y="1970088"/>
              <a:ext cx="4782977" cy="3133165"/>
            </a:xfrm>
            <a:prstGeom prst="rect">
              <a:avLst/>
            </a:prstGeom>
            <a:noFill/>
          </p:spPr>
          <p:txBody>
            <a:bodyPr wrap="square" lIns="0" tIns="0" rIns="0" bIns="0" rtlCol="0">
              <a:spAutoFit/>
            </a:bodyPr>
            <a:lstStyle/>
            <a:p>
              <a:pPr>
                <a:lnSpc>
                  <a:spcPct val="90000"/>
                </a:lnSpc>
                <a:spcBef>
                  <a:spcPct val="20000"/>
                </a:spcBef>
                <a:buSzPct val="80000"/>
              </a:pPr>
              <a:r>
                <a:rPr lang="en-US" sz="4000" dirty="0" smtClean="0">
                  <a:solidFill>
                    <a:schemeClr val="bg1">
                      <a:alpha val="99000"/>
                    </a:schemeClr>
                  </a:solidFill>
                  <a:latin typeface="Segoe UI Light" pitchFamily="34" charset="0"/>
                </a:rPr>
                <a:t>Cloud</a:t>
              </a:r>
              <a:endParaRPr lang="en-US" sz="4000" dirty="0">
                <a:solidFill>
                  <a:schemeClr val="bg1">
                    <a:alpha val="99000"/>
                  </a:schemeClr>
                </a:solidFill>
                <a:latin typeface="Segoe UI Light" pitchFamily="34" charset="0"/>
              </a:endParaRPr>
            </a:p>
            <a:p>
              <a:pPr>
                <a:lnSpc>
                  <a:spcPct val="90000"/>
                </a:lnSpc>
                <a:spcBef>
                  <a:spcPct val="20000"/>
                </a:spcBef>
                <a:buSzPct val="80000"/>
              </a:pPr>
              <a:endParaRPr lang="en-US" sz="800" b="1" dirty="0" smtClean="0">
                <a:solidFill>
                  <a:schemeClr val="bg1">
                    <a:alpha val="99000"/>
                  </a:schemeClr>
                </a:solidFill>
              </a:endParaRPr>
            </a:p>
            <a:p>
              <a:pPr>
                <a:lnSpc>
                  <a:spcPct val="90000"/>
                </a:lnSpc>
                <a:spcBef>
                  <a:spcPct val="20000"/>
                </a:spcBef>
                <a:buSzPct val="80000"/>
              </a:pPr>
              <a:r>
                <a:rPr lang="en-US" sz="2000" b="1" dirty="0" smtClean="0">
                  <a:solidFill>
                    <a:schemeClr val="bg1">
                      <a:alpha val="99000"/>
                    </a:schemeClr>
                  </a:solidFill>
                </a:rPr>
                <a:t>Dynamic Environment</a:t>
              </a:r>
            </a:p>
            <a:p>
              <a:pPr marL="1588">
                <a:buSzPct val="80000"/>
              </a:pPr>
              <a:r>
                <a:rPr lang="en-US" sz="2000" dirty="0">
                  <a:ln>
                    <a:solidFill>
                      <a:schemeClr val="bg1">
                        <a:alpha val="0"/>
                      </a:schemeClr>
                    </a:solidFill>
                  </a:ln>
                  <a:solidFill>
                    <a:schemeClr val="bg1">
                      <a:alpha val="99000"/>
                    </a:schemeClr>
                  </a:solidFill>
                </a:rPr>
                <a:t>Multi-instance, elastic capacity</a:t>
              </a:r>
            </a:p>
            <a:p>
              <a:pPr marL="1588">
                <a:buSzPct val="80000"/>
              </a:pPr>
              <a:r>
                <a:rPr lang="en-US" sz="2000" dirty="0">
                  <a:ln>
                    <a:solidFill>
                      <a:schemeClr val="bg1">
                        <a:alpha val="0"/>
                      </a:schemeClr>
                    </a:solidFill>
                  </a:ln>
                  <a:solidFill>
                    <a:schemeClr val="bg1">
                      <a:alpha val="99000"/>
                    </a:schemeClr>
                  </a:solidFill>
                </a:rPr>
                <a:t>Distributed work loads</a:t>
              </a:r>
            </a:p>
            <a:p>
              <a:pPr>
                <a:lnSpc>
                  <a:spcPct val="90000"/>
                </a:lnSpc>
                <a:spcBef>
                  <a:spcPct val="20000"/>
                </a:spcBef>
                <a:buSzPct val="80000"/>
              </a:pPr>
              <a:endParaRPr lang="en-US" sz="800" b="1" dirty="0">
                <a:solidFill>
                  <a:schemeClr val="bg1">
                    <a:alpha val="99000"/>
                  </a:schemeClr>
                </a:solidFill>
              </a:endParaRPr>
            </a:p>
            <a:p>
              <a:pPr>
                <a:lnSpc>
                  <a:spcPct val="90000"/>
                </a:lnSpc>
                <a:spcBef>
                  <a:spcPct val="20000"/>
                </a:spcBef>
                <a:buSzPct val="80000"/>
              </a:pPr>
              <a:r>
                <a:rPr lang="en-US" sz="2000" b="1" dirty="0">
                  <a:solidFill>
                    <a:schemeClr val="bg1">
                      <a:alpha val="99000"/>
                    </a:schemeClr>
                  </a:solidFill>
                </a:rPr>
                <a:t>Local Access </a:t>
              </a:r>
              <a:r>
                <a:rPr lang="en-US" sz="2000" b="1" dirty="0" smtClean="0">
                  <a:solidFill>
                    <a:schemeClr val="bg1">
                      <a:alpha val="99000"/>
                    </a:schemeClr>
                  </a:solidFill>
                </a:rPr>
                <a:t>Infeasible</a:t>
              </a:r>
            </a:p>
            <a:p>
              <a:pPr>
                <a:lnSpc>
                  <a:spcPct val="90000"/>
                </a:lnSpc>
                <a:spcBef>
                  <a:spcPct val="20000"/>
                </a:spcBef>
                <a:buSzPct val="80000"/>
              </a:pPr>
              <a:r>
                <a:rPr lang="en-US" sz="2000" dirty="0">
                  <a:solidFill>
                    <a:schemeClr val="bg1">
                      <a:alpha val="99000"/>
                    </a:schemeClr>
                  </a:solidFill>
                </a:rPr>
                <a:t>Many nodes</a:t>
              </a:r>
            </a:p>
            <a:p>
              <a:pPr>
                <a:lnSpc>
                  <a:spcPct val="90000"/>
                </a:lnSpc>
                <a:spcBef>
                  <a:spcPct val="20000"/>
                </a:spcBef>
                <a:buSzPct val="80000"/>
              </a:pPr>
              <a:r>
                <a:rPr lang="en-US" sz="2000" dirty="0">
                  <a:solidFill>
                    <a:schemeClr val="bg1">
                      <a:alpha val="99000"/>
                    </a:schemeClr>
                  </a:solidFill>
                </a:rPr>
                <a:t>Distributed, scaled-out data</a:t>
              </a:r>
            </a:p>
            <a:p>
              <a:pPr>
                <a:lnSpc>
                  <a:spcPct val="90000"/>
                </a:lnSpc>
                <a:spcBef>
                  <a:spcPct val="20000"/>
                </a:spcBef>
                <a:buSzPct val="80000"/>
              </a:pPr>
              <a:endParaRPr lang="en-US" sz="2000" b="1" dirty="0">
                <a:solidFill>
                  <a:schemeClr val="bg1">
                    <a:alpha val="99000"/>
                  </a:schemeClr>
                </a:solidFill>
              </a:endParaRPr>
            </a:p>
          </p:txBody>
        </p:sp>
        <p:grpSp>
          <p:nvGrpSpPr>
            <p:cNvPr id="53" name="Group 52"/>
            <p:cNvGrpSpPr/>
            <p:nvPr/>
          </p:nvGrpSpPr>
          <p:grpSpPr>
            <a:xfrm>
              <a:off x="9977623" y="4738696"/>
              <a:ext cx="1162677" cy="702452"/>
              <a:chOff x="214313" y="2174875"/>
              <a:chExt cx="990600" cy="598488"/>
            </a:xfrm>
          </p:grpSpPr>
          <p:sp>
            <p:nvSpPr>
              <p:cNvPr id="54"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5"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grpSp>
        <p:nvGrpSpPr>
          <p:cNvPr id="2" name="Group 1"/>
          <p:cNvGrpSpPr/>
          <p:nvPr/>
        </p:nvGrpSpPr>
        <p:grpSpPr>
          <a:xfrm>
            <a:off x="827956" y="1826716"/>
            <a:ext cx="5120640" cy="3926385"/>
            <a:chOff x="827956" y="1826716"/>
            <a:chExt cx="5120640" cy="3926385"/>
          </a:xfrm>
        </p:grpSpPr>
        <p:sp>
          <p:nvSpPr>
            <p:cNvPr id="24" name="Rectangle 23"/>
            <p:cNvSpPr/>
            <p:nvPr/>
          </p:nvSpPr>
          <p:spPr bwMode="auto">
            <a:xfrm>
              <a:off x="827956" y="1826716"/>
              <a:ext cx="5120640" cy="392638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5" name="TextBox 24"/>
            <p:cNvSpPr txBox="1"/>
            <p:nvPr/>
          </p:nvSpPr>
          <p:spPr>
            <a:xfrm>
              <a:off x="949083" y="1970088"/>
              <a:ext cx="4782977" cy="3471720"/>
            </a:xfrm>
            <a:prstGeom prst="rect">
              <a:avLst/>
            </a:prstGeom>
            <a:noFill/>
          </p:spPr>
          <p:txBody>
            <a:bodyPr wrap="square" lIns="0" tIns="0" rIns="0" bIns="0" rtlCol="0">
              <a:spAutoFit/>
            </a:bodyPr>
            <a:lstStyle/>
            <a:p>
              <a:pPr>
                <a:lnSpc>
                  <a:spcPct val="90000"/>
                </a:lnSpc>
                <a:spcBef>
                  <a:spcPct val="20000"/>
                </a:spcBef>
                <a:buSzPct val="80000"/>
              </a:pPr>
              <a:r>
                <a:rPr lang="en-US" sz="4000" dirty="0">
                  <a:solidFill>
                    <a:schemeClr val="bg1">
                      <a:alpha val="99000"/>
                    </a:schemeClr>
                  </a:solidFill>
                  <a:latin typeface="Segoe UI Light" pitchFamily="34" charset="0"/>
                </a:rPr>
                <a:t>Single Server</a:t>
              </a:r>
            </a:p>
            <a:p>
              <a:pPr>
                <a:lnSpc>
                  <a:spcPct val="90000"/>
                </a:lnSpc>
                <a:spcBef>
                  <a:spcPct val="20000"/>
                </a:spcBef>
                <a:buSzPct val="80000"/>
              </a:pPr>
              <a:endParaRPr lang="en-US" sz="800" b="1" dirty="0" smtClean="0">
                <a:solidFill>
                  <a:schemeClr val="bg1">
                    <a:alpha val="99000"/>
                  </a:schemeClr>
                </a:solidFill>
              </a:endParaRPr>
            </a:p>
            <a:p>
              <a:pPr>
                <a:lnSpc>
                  <a:spcPct val="90000"/>
                </a:lnSpc>
                <a:spcBef>
                  <a:spcPct val="20000"/>
                </a:spcBef>
                <a:buSzPct val="80000"/>
              </a:pPr>
              <a:r>
                <a:rPr lang="en-US" sz="2000" b="1" dirty="0">
                  <a:solidFill>
                    <a:schemeClr val="bg1">
                      <a:alpha val="99000"/>
                    </a:schemeClr>
                  </a:solidFill>
                </a:rPr>
                <a:t>Static </a:t>
              </a:r>
              <a:r>
                <a:rPr lang="en-US" sz="2000" b="1" dirty="0" smtClean="0">
                  <a:solidFill>
                    <a:schemeClr val="bg1">
                      <a:alpha val="99000"/>
                    </a:schemeClr>
                  </a:solidFill>
                </a:rPr>
                <a:t>Environment</a:t>
              </a:r>
            </a:p>
            <a:p>
              <a:pPr marL="1588">
                <a:buSzPct val="80000"/>
              </a:pPr>
              <a:r>
                <a:rPr lang="en-US" sz="2000" dirty="0">
                  <a:ln>
                    <a:solidFill>
                      <a:schemeClr val="bg1">
                        <a:alpha val="0"/>
                      </a:schemeClr>
                    </a:solidFill>
                  </a:ln>
                  <a:solidFill>
                    <a:schemeClr val="bg1">
                      <a:alpha val="99000"/>
                    </a:schemeClr>
                  </a:solidFill>
                </a:rPr>
                <a:t>Single well-known instance</a:t>
              </a:r>
            </a:p>
            <a:p>
              <a:pPr marL="1588">
                <a:buSzPct val="80000"/>
              </a:pPr>
              <a:r>
                <a:rPr lang="en-US" sz="2000" dirty="0">
                  <a:ln>
                    <a:solidFill>
                      <a:schemeClr val="bg1">
                        <a:alpha val="0"/>
                      </a:schemeClr>
                    </a:solidFill>
                  </a:ln>
                  <a:solidFill>
                    <a:schemeClr val="bg1">
                      <a:alpha val="99000"/>
                    </a:schemeClr>
                  </a:solidFill>
                </a:rPr>
                <a:t>Traceable local </a:t>
              </a:r>
              <a:r>
                <a:rPr lang="en-US" sz="2000" dirty="0" smtClean="0">
                  <a:ln>
                    <a:solidFill>
                      <a:schemeClr val="bg1">
                        <a:alpha val="0"/>
                      </a:schemeClr>
                    </a:solidFill>
                  </a:ln>
                  <a:solidFill>
                    <a:schemeClr val="bg1">
                      <a:alpha val="99000"/>
                    </a:schemeClr>
                  </a:solidFill>
                </a:rPr>
                <a:t>transactions</a:t>
              </a:r>
              <a:endParaRPr lang="en-US" sz="2000" b="1" dirty="0">
                <a:solidFill>
                  <a:schemeClr val="bg1">
                    <a:alpha val="99000"/>
                  </a:schemeClr>
                </a:solidFill>
              </a:endParaRPr>
            </a:p>
            <a:p>
              <a:pPr>
                <a:lnSpc>
                  <a:spcPct val="90000"/>
                </a:lnSpc>
                <a:spcBef>
                  <a:spcPct val="20000"/>
                </a:spcBef>
                <a:buSzPct val="80000"/>
              </a:pPr>
              <a:endParaRPr lang="en-US" sz="800" b="1" dirty="0">
                <a:solidFill>
                  <a:schemeClr val="bg1">
                    <a:alpha val="99000"/>
                  </a:schemeClr>
                </a:solidFill>
              </a:endParaRPr>
            </a:p>
            <a:p>
              <a:pPr>
                <a:lnSpc>
                  <a:spcPct val="90000"/>
                </a:lnSpc>
                <a:spcBef>
                  <a:spcPct val="20000"/>
                </a:spcBef>
                <a:buSzPct val="80000"/>
              </a:pPr>
              <a:r>
                <a:rPr lang="en-US" sz="2000" b="1" dirty="0">
                  <a:solidFill>
                    <a:schemeClr val="bg1">
                      <a:alpha val="99000"/>
                    </a:schemeClr>
                  </a:solidFill>
                </a:rPr>
                <a:t>Local Access </a:t>
              </a:r>
              <a:r>
                <a:rPr lang="en-US" sz="2000" b="1" dirty="0" smtClean="0">
                  <a:solidFill>
                    <a:schemeClr val="bg1">
                      <a:alpha val="99000"/>
                    </a:schemeClr>
                  </a:solidFill>
                </a:rPr>
                <a:t>Feasible</a:t>
              </a:r>
            </a:p>
            <a:p>
              <a:pPr>
                <a:buSzPct val="80000"/>
              </a:pPr>
              <a:r>
                <a:rPr lang="en-US" sz="2000" dirty="0">
                  <a:solidFill>
                    <a:schemeClr val="bg1">
                      <a:alpha val="99000"/>
                    </a:schemeClr>
                  </a:solidFill>
                </a:rPr>
                <a:t>All in one TS session</a:t>
              </a:r>
            </a:p>
            <a:p>
              <a:pPr>
                <a:buSzPct val="80000"/>
              </a:pPr>
              <a:r>
                <a:rPr lang="en-US" sz="2000" dirty="0">
                  <a:solidFill>
                    <a:schemeClr val="bg1">
                      <a:alpha val="99000"/>
                    </a:schemeClr>
                  </a:solidFill>
                </a:rPr>
                <a:t>Data &amp; tools co-located</a:t>
              </a:r>
            </a:p>
            <a:p>
              <a:pPr>
                <a:buSzPct val="80000"/>
              </a:pPr>
              <a:r>
                <a:rPr lang="en-US" sz="2000" dirty="0">
                  <a:solidFill>
                    <a:schemeClr val="bg1">
                      <a:alpha val="99000"/>
                    </a:schemeClr>
                  </a:solidFill>
                </a:rPr>
                <a:t>In-Place Changes</a:t>
              </a:r>
            </a:p>
            <a:p>
              <a:pPr>
                <a:lnSpc>
                  <a:spcPct val="90000"/>
                </a:lnSpc>
                <a:spcBef>
                  <a:spcPct val="20000"/>
                </a:spcBef>
                <a:buSzPct val="80000"/>
              </a:pPr>
              <a:endParaRPr lang="en-US" sz="2000" b="1" dirty="0">
                <a:solidFill>
                  <a:schemeClr val="bg1">
                    <a:alpha val="99000"/>
                  </a:schemeClr>
                </a:solidFill>
              </a:endParaRPr>
            </a:p>
          </p:txBody>
        </p:sp>
        <p:sp>
          <p:nvSpPr>
            <p:cNvPr id="56" name="Freeform 34"/>
            <p:cNvSpPr>
              <a:spLocks noEditPoints="1"/>
            </p:cNvSpPr>
            <p:nvPr/>
          </p:nvSpPr>
          <p:spPr bwMode="auto">
            <a:xfrm>
              <a:off x="4886545" y="4738696"/>
              <a:ext cx="743008" cy="729114"/>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175081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7096125" y="1463674"/>
            <a:ext cx="4572000" cy="2560320"/>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t" anchorCtr="0" forceAA="0" compatLnSpc="1">
            <a:prstTxWarp prst="textNoShape">
              <a:avLst/>
            </a:prstTxWarp>
            <a:noAutofit/>
          </a:bodyPr>
          <a:lstStyle/>
          <a:p>
            <a:pPr defTabSz="914099" fontAlgn="base">
              <a:spcBef>
                <a:spcPct val="0"/>
              </a:spcBef>
              <a:spcAft>
                <a:spcPct val="0"/>
              </a:spcAft>
            </a:pPr>
            <a:r>
              <a:rPr lang="en-US" sz="2400" dirty="0">
                <a:ln>
                  <a:solidFill>
                    <a:schemeClr val="bg1">
                      <a:alpha val="0"/>
                    </a:schemeClr>
                  </a:solidFill>
                </a:ln>
                <a:solidFill>
                  <a:srgbClr val="595959"/>
                </a:solidFill>
              </a:rPr>
              <a:t>Role Instance</a:t>
            </a:r>
          </a:p>
        </p:txBody>
      </p:sp>
      <p:sp>
        <p:nvSpPr>
          <p:cNvPr id="2" name="Title 1"/>
          <p:cNvSpPr>
            <a:spLocks noGrp="1"/>
          </p:cNvSpPr>
          <p:nvPr>
            <p:ph type="title"/>
          </p:nvPr>
        </p:nvSpPr>
        <p:spPr>
          <a:xfrm>
            <a:off x="519112" y="228600"/>
            <a:ext cx="11149013" cy="747897"/>
          </a:xfrm>
        </p:spPr>
        <p:txBody>
          <a:bodyPr/>
          <a:lstStyle/>
          <a:p>
            <a:r>
              <a:rPr lang="en-US" dirty="0" smtClean="0"/>
              <a:t>How Does </a:t>
            </a:r>
            <a:r>
              <a:rPr lang="en-US" dirty="0"/>
              <a:t>I</a:t>
            </a:r>
            <a:r>
              <a:rPr lang="en-US" dirty="0" smtClean="0"/>
              <a:t>t </a:t>
            </a:r>
            <a:r>
              <a:rPr lang="en-US" dirty="0"/>
              <a:t>W</a:t>
            </a:r>
            <a:r>
              <a:rPr lang="en-US" dirty="0" smtClean="0"/>
              <a:t>ork (in a nutshell)?</a:t>
            </a:r>
            <a:endParaRPr lang="en-US" dirty="0"/>
          </a:p>
        </p:txBody>
      </p:sp>
      <p:sp>
        <p:nvSpPr>
          <p:cNvPr id="3" name="Content Placeholder 2"/>
          <p:cNvSpPr>
            <a:spLocks noGrp="1"/>
          </p:cNvSpPr>
          <p:nvPr>
            <p:ph sz="quarter" idx="10"/>
          </p:nvPr>
        </p:nvSpPr>
        <p:spPr>
          <a:xfrm>
            <a:off x="519112" y="1463675"/>
            <a:ext cx="7806022" cy="4662815"/>
          </a:xfrm>
        </p:spPr>
        <p:txBody>
          <a:bodyPr/>
          <a:lstStyle/>
          <a:p>
            <a:r>
              <a:rPr lang="en-US" sz="2800" dirty="0" smtClean="0">
                <a:solidFill>
                  <a:schemeClr val="accent2">
                    <a:alpha val="99000"/>
                  </a:schemeClr>
                </a:solidFill>
                <a:latin typeface="Segoe UI Light" pitchFamily="34" charset="0"/>
              </a:rPr>
              <a:t>Role Instance Starts</a:t>
            </a:r>
          </a:p>
          <a:p>
            <a:r>
              <a:rPr lang="en-US" sz="2800" dirty="0" smtClean="0">
                <a:solidFill>
                  <a:schemeClr val="accent2">
                    <a:alpha val="99000"/>
                  </a:schemeClr>
                </a:solidFill>
                <a:latin typeface="Segoe UI Light" pitchFamily="34" charset="0"/>
              </a:rPr>
              <a:t>Diagnostic Monitor Starts</a:t>
            </a:r>
          </a:p>
          <a:p>
            <a:r>
              <a:rPr lang="en-US" sz="2800" dirty="0" smtClean="0">
                <a:solidFill>
                  <a:schemeClr val="accent2">
                    <a:alpha val="99000"/>
                  </a:schemeClr>
                </a:solidFill>
                <a:latin typeface="Segoe UI Light" pitchFamily="34" charset="0"/>
              </a:rPr>
              <a:t>Monitor is configured</a:t>
            </a:r>
          </a:p>
          <a:p>
            <a:pPr marL="0" lvl="1"/>
            <a:r>
              <a:rPr lang="en-US" sz="1800" dirty="0" smtClean="0"/>
              <a:t>Imperatively at Start time</a:t>
            </a:r>
          </a:p>
          <a:p>
            <a:pPr marL="0" lvl="1"/>
            <a:r>
              <a:rPr lang="en-US" sz="1800" dirty="0" smtClean="0"/>
              <a:t>Remotely any time</a:t>
            </a:r>
          </a:p>
          <a:p>
            <a:pPr marL="0" lvl="1"/>
            <a:r>
              <a:rPr lang="en-US" sz="1800" dirty="0" smtClean="0"/>
              <a:t>Configuration is saved in Storage</a:t>
            </a:r>
          </a:p>
          <a:p>
            <a:r>
              <a:rPr lang="en-US" sz="2800" dirty="0" smtClean="0">
                <a:solidFill>
                  <a:schemeClr val="accent2">
                    <a:alpha val="99000"/>
                  </a:schemeClr>
                </a:solidFill>
                <a:latin typeface="Segoe UI Light" pitchFamily="34" charset="0"/>
              </a:rPr>
              <a:t>Monitor buffers data locally</a:t>
            </a:r>
          </a:p>
          <a:p>
            <a:pPr marL="0" lvl="1"/>
            <a:r>
              <a:rPr lang="en-US" sz="1800" dirty="0" smtClean="0"/>
              <a:t>User can set a quota (FIFO)</a:t>
            </a:r>
          </a:p>
          <a:p>
            <a:r>
              <a:rPr lang="en-US" sz="2800" dirty="0" smtClean="0">
                <a:solidFill>
                  <a:schemeClr val="accent2">
                    <a:alpha val="99000"/>
                  </a:schemeClr>
                </a:solidFill>
                <a:latin typeface="Segoe UI Light" pitchFamily="34" charset="0"/>
              </a:rPr>
              <a:t>User initiates transfer to storage from local buffer</a:t>
            </a:r>
          </a:p>
          <a:p>
            <a:pPr marL="0" lvl="1"/>
            <a:r>
              <a:rPr lang="en-US" sz="1800" dirty="0" smtClean="0"/>
              <a:t>Scheduled </a:t>
            </a:r>
          </a:p>
          <a:p>
            <a:pPr marL="0" lvl="1"/>
            <a:r>
              <a:rPr lang="en-US" sz="1800" dirty="0" smtClean="0"/>
              <a:t>On Demand</a:t>
            </a:r>
            <a:endParaRPr lang="en-US" sz="1800" dirty="0"/>
          </a:p>
        </p:txBody>
      </p:sp>
      <p:sp>
        <p:nvSpPr>
          <p:cNvPr id="6" name="Rectangle 5"/>
          <p:cNvSpPr/>
          <p:nvPr/>
        </p:nvSpPr>
        <p:spPr bwMode="auto">
          <a:xfrm>
            <a:off x="7187565" y="1950085"/>
            <a:ext cx="1828800" cy="73152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Role</a:t>
            </a:r>
            <a:endParaRPr lang="en-US" sz="2000" dirty="0">
              <a:ln>
                <a:solidFill>
                  <a:schemeClr val="bg1">
                    <a:alpha val="0"/>
                  </a:schemeClr>
                </a:solidFill>
              </a:ln>
              <a:gradFill>
                <a:gsLst>
                  <a:gs pos="0">
                    <a:srgbClr val="FFFFFF"/>
                  </a:gs>
                  <a:gs pos="100000">
                    <a:srgbClr val="FFFFFF"/>
                  </a:gs>
                </a:gsLst>
                <a:lin ang="5400000" scaled="0"/>
              </a:gradFill>
            </a:endParaRPr>
          </a:p>
        </p:txBody>
      </p:sp>
      <p:sp>
        <p:nvSpPr>
          <p:cNvPr id="32" name="Down Arrow 31"/>
          <p:cNvSpPr/>
          <p:nvPr/>
        </p:nvSpPr>
        <p:spPr bwMode="auto">
          <a:xfrm>
            <a:off x="9107805" y="4023994"/>
            <a:ext cx="548640" cy="640080"/>
          </a:xfrm>
          <a:prstGeom prst="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1" name="Group 10"/>
          <p:cNvGrpSpPr/>
          <p:nvPr/>
        </p:nvGrpSpPr>
        <p:grpSpPr>
          <a:xfrm>
            <a:off x="7999551" y="4751386"/>
            <a:ext cx="2516049" cy="1508559"/>
            <a:chOff x="8793360" y="5181022"/>
            <a:chExt cx="844133" cy="506121"/>
          </a:xfrm>
        </p:grpSpPr>
        <p:sp>
          <p:nvSpPr>
            <p:cNvPr id="34" name="Freeform 6"/>
            <p:cNvSpPr>
              <a:spLocks/>
            </p:cNvSpPr>
            <p:nvPr/>
          </p:nvSpPr>
          <p:spPr bwMode="auto">
            <a:xfrm>
              <a:off x="9034154" y="5181022"/>
              <a:ext cx="603339" cy="323315"/>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accent2"/>
            </a:solidFill>
            <a:ln w="6350">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7"/>
            <p:cNvSpPr>
              <a:spLocks/>
            </p:cNvSpPr>
            <p:nvPr/>
          </p:nvSpPr>
          <p:spPr bwMode="auto">
            <a:xfrm>
              <a:off x="8793360" y="5321893"/>
              <a:ext cx="684505" cy="36525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accent2"/>
            </a:solidFill>
            <a:ln w="6350">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1" name="Group 40"/>
          <p:cNvGrpSpPr/>
          <p:nvPr/>
        </p:nvGrpSpPr>
        <p:grpSpPr>
          <a:xfrm>
            <a:off x="9473565" y="1950085"/>
            <a:ext cx="2103120" cy="731520"/>
            <a:chOff x="9473565" y="1950085"/>
            <a:chExt cx="2103120" cy="731520"/>
          </a:xfrm>
        </p:grpSpPr>
        <p:sp>
          <p:nvSpPr>
            <p:cNvPr id="8" name="Rectangle 7"/>
            <p:cNvSpPr/>
            <p:nvPr/>
          </p:nvSpPr>
          <p:spPr bwMode="auto">
            <a:xfrm>
              <a:off x="9747885" y="1950085"/>
              <a:ext cx="1828800" cy="7315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Diagnostic</a:t>
              </a:r>
            </a:p>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Monitors</a:t>
              </a:r>
            </a:p>
          </p:txBody>
        </p:sp>
        <p:cxnSp>
          <p:nvCxnSpPr>
            <p:cNvPr id="14" name="Straight Arrow Connector 13"/>
            <p:cNvCxnSpPr/>
            <p:nvPr/>
          </p:nvCxnSpPr>
          <p:spPr>
            <a:xfrm flipH="1">
              <a:off x="9473565" y="2315845"/>
              <a:ext cx="274320" cy="0"/>
            </a:xfrm>
            <a:prstGeom prst="straightConnector1">
              <a:avLst/>
            </a:prstGeom>
            <a:ln w="25400">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a:stCxn id="6" idx="3"/>
          </p:cNvCxnSpPr>
          <p:nvPr/>
        </p:nvCxnSpPr>
        <p:spPr>
          <a:xfrm>
            <a:off x="9016365" y="2315845"/>
            <a:ext cx="640080" cy="0"/>
          </a:xfrm>
          <a:prstGeom prst="straightConnector1">
            <a:avLst/>
          </a:prstGeom>
          <a:ln w="2540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7736205" y="2681605"/>
            <a:ext cx="3291840" cy="1221740"/>
            <a:chOff x="7736205" y="2681605"/>
            <a:chExt cx="3291840" cy="1221740"/>
          </a:xfrm>
        </p:grpSpPr>
        <p:sp>
          <p:nvSpPr>
            <p:cNvPr id="7" name="Rectangle 6"/>
            <p:cNvSpPr/>
            <p:nvPr/>
          </p:nvSpPr>
          <p:spPr bwMode="auto">
            <a:xfrm>
              <a:off x="7736205" y="3171825"/>
              <a:ext cx="329184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solidFill>
                    <a:schemeClr val="bg1">
                      <a:alpha val="99000"/>
                    </a:schemeClr>
                  </a:solidFill>
                </a:rPr>
                <a:t>Local directory storage</a:t>
              </a:r>
              <a:endParaRPr lang="en-US" sz="2000" dirty="0">
                <a:ln>
                  <a:solidFill>
                    <a:schemeClr val="bg1">
                      <a:alpha val="0"/>
                    </a:schemeClr>
                  </a:solidFill>
                </a:ln>
                <a:solidFill>
                  <a:schemeClr val="bg1">
                    <a:alpha val="99000"/>
                  </a:schemeClr>
                </a:solidFill>
              </a:endParaRPr>
            </a:p>
          </p:txBody>
        </p:sp>
        <p:cxnSp>
          <p:nvCxnSpPr>
            <p:cNvPr id="37" name="Straight Arrow Connector 36"/>
            <p:cNvCxnSpPr>
              <a:stCxn id="6" idx="2"/>
            </p:cNvCxnSpPr>
            <p:nvPr/>
          </p:nvCxnSpPr>
          <p:spPr>
            <a:xfrm>
              <a:off x="8101965" y="2681605"/>
              <a:ext cx="0" cy="490220"/>
            </a:xfrm>
            <a:prstGeom prst="straightConnector1">
              <a:avLst/>
            </a:prstGeom>
            <a:ln w="2540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662285" y="2681605"/>
              <a:ext cx="0" cy="490220"/>
            </a:xfrm>
            <a:prstGeom prst="straightConnector1">
              <a:avLst/>
            </a:prstGeom>
            <a:ln w="254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0338435" y="2681605"/>
              <a:ext cx="0" cy="490220"/>
            </a:xfrm>
            <a:prstGeom prst="straightConnector1">
              <a:avLst/>
            </a:prstGeom>
            <a:ln w="254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7979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500"/>
                                        <p:tgtEl>
                                          <p:spTgt spid="3">
                                            <p:txEl>
                                              <p:pRg st="8" end="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fade">
                                      <p:cBhvr>
                                        <p:cTn id="60" dur="500"/>
                                        <p:tgtEl>
                                          <p:spTgt spid="3">
                                            <p:txEl>
                                              <p:pRg st="10" end="10"/>
                                            </p:txEl>
                                          </p:spTgt>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up)">
                                      <p:cBhvr>
                                        <p:cTn id="63" dur="500"/>
                                        <p:tgtEl>
                                          <p:spTgt spid="32"/>
                                        </p:tgtEl>
                                      </p:cBhvr>
                                    </p:animEffect>
                                  </p:childTnLst>
                                </p:cTn>
                              </p:par>
                              <p:par>
                                <p:cTn id="64" presetID="10" presetClass="entr" presetSubtype="0" fill="hold"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549256" y="1463675"/>
            <a:ext cx="11158538" cy="45995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9" name="Freeform 20"/>
          <p:cNvSpPr>
            <a:spLocks noEditPoints="1"/>
          </p:cNvSpPr>
          <p:nvPr/>
        </p:nvSpPr>
        <p:spPr bwMode="black">
          <a:xfrm>
            <a:off x="9783962" y="5038785"/>
            <a:ext cx="1213113" cy="843400"/>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chemeClr val="bg1">
              <a:lumMod val="50000"/>
            </a:schemeClr>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sp>
        <p:nvSpPr>
          <p:cNvPr id="37" name="Freeform 18"/>
          <p:cNvSpPr>
            <a:spLocks/>
          </p:cNvSpPr>
          <p:nvPr/>
        </p:nvSpPr>
        <p:spPr bwMode="black">
          <a:xfrm>
            <a:off x="1311636" y="1596788"/>
            <a:ext cx="9117443" cy="4285397"/>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32228574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0199" name="think-cell Slide" r:id="rId12" imgW="270" imgH="270" progId="TCLayout.ActiveDocument.1">
                  <p:embed/>
                </p:oleObj>
              </mc:Choice>
              <mc:Fallback>
                <p:oleObj name="think-cell Slide" r:id="rId12" imgW="270" imgH="270" progId="TCLayout.ActiveDocument.1">
                  <p:embed/>
                  <p:pic>
                    <p:nvPicPr>
                      <p:cNvPr id="0" name=""/>
                      <p:cNvPicPr/>
                      <p:nvPr/>
                    </p:nvPicPr>
                    <p:blipFill>
                      <a:blip r:embed="rId13"/>
                      <a:stretch>
                        <a:fillRect/>
                      </a:stretch>
                    </p:blipFill>
                    <p:spPr>
                      <a:xfrm>
                        <a:off x="0" y="0"/>
                        <a:ext cx="158750" cy="158750"/>
                      </a:xfrm>
                      <a:prstGeom prst="rect">
                        <a:avLst/>
                      </a:prstGeom>
                    </p:spPr>
                  </p:pic>
                </p:oleObj>
              </mc:Fallback>
            </mc:AlternateContent>
          </a:graphicData>
        </a:graphic>
      </p:graphicFrame>
      <p:grpSp>
        <p:nvGrpSpPr>
          <p:cNvPr id="109" name="Group 108"/>
          <p:cNvGrpSpPr/>
          <p:nvPr>
            <p:custDataLst>
              <p:tags r:id="rId3"/>
            </p:custDataLst>
          </p:nvPr>
        </p:nvGrpSpPr>
        <p:grpSpPr>
          <a:xfrm>
            <a:off x="2347533" y="2682729"/>
            <a:ext cx="3383280" cy="1711849"/>
            <a:chOff x="2347533" y="2396121"/>
            <a:chExt cx="3383280" cy="1711849"/>
          </a:xfrm>
        </p:grpSpPr>
        <p:sp>
          <p:nvSpPr>
            <p:cNvPr id="100" name="Rectangle 99"/>
            <p:cNvSpPr/>
            <p:nvPr/>
          </p:nvSpPr>
          <p:spPr bwMode="auto">
            <a:xfrm>
              <a:off x="2347533" y="2396121"/>
              <a:ext cx="3383280" cy="171184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t" anchorCtr="0" forceAA="0" compatLnSpc="1">
              <a:prstTxWarp prst="textNoShape">
                <a:avLst/>
              </a:prstTxWarp>
              <a:noAutofit/>
            </a:bodyPr>
            <a:lstStyle/>
            <a:p>
              <a:pPr defTabSz="914099" fontAlgn="base">
                <a:spcBef>
                  <a:spcPct val="0"/>
                </a:spcBef>
                <a:spcAft>
                  <a:spcPct val="0"/>
                </a:spcAft>
              </a:pPr>
              <a:r>
                <a:rPr lang="en-US" sz="1400" dirty="0">
                  <a:ln>
                    <a:solidFill>
                      <a:schemeClr val="bg1">
                        <a:alpha val="0"/>
                      </a:schemeClr>
                    </a:solidFill>
                  </a:ln>
                  <a:solidFill>
                    <a:srgbClr val="595959">
                      <a:alpha val="99000"/>
                    </a:srgbClr>
                  </a:solidFill>
                </a:rPr>
                <a:t>Role Instance</a:t>
              </a:r>
            </a:p>
          </p:txBody>
        </p:sp>
        <p:sp>
          <p:nvSpPr>
            <p:cNvPr id="101" name="Rectangle 100"/>
            <p:cNvSpPr/>
            <p:nvPr/>
          </p:nvSpPr>
          <p:spPr bwMode="auto">
            <a:xfrm>
              <a:off x="4265204" y="2676981"/>
              <a:ext cx="1303638" cy="46693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ln>
                    <a:solidFill>
                      <a:schemeClr val="bg1">
                        <a:alpha val="0"/>
                      </a:schemeClr>
                    </a:solidFill>
                  </a:ln>
                  <a:gradFill>
                    <a:gsLst>
                      <a:gs pos="0">
                        <a:srgbClr val="FFFFFF"/>
                      </a:gs>
                      <a:gs pos="100000">
                        <a:srgbClr val="FFFFFF"/>
                      </a:gs>
                    </a:gsLst>
                    <a:lin ang="5400000" scaled="0"/>
                  </a:gradFill>
                </a:rPr>
                <a:t>Diagnostic</a:t>
              </a:r>
            </a:p>
            <a:p>
              <a:pPr algn="ctr" defTabSz="914099" fontAlgn="base">
                <a:spcBef>
                  <a:spcPct val="0"/>
                </a:spcBef>
                <a:spcAft>
                  <a:spcPct val="0"/>
                </a:spcAft>
              </a:pPr>
              <a:r>
                <a:rPr lang="en-US" sz="1200" dirty="0" smtClean="0">
                  <a:ln>
                    <a:solidFill>
                      <a:schemeClr val="bg1">
                        <a:alpha val="0"/>
                      </a:schemeClr>
                    </a:solidFill>
                  </a:ln>
                  <a:gradFill>
                    <a:gsLst>
                      <a:gs pos="0">
                        <a:srgbClr val="FFFFFF"/>
                      </a:gs>
                      <a:gs pos="100000">
                        <a:srgbClr val="FFFFFF"/>
                      </a:gs>
                    </a:gsLst>
                    <a:lin ang="5400000" scaled="0"/>
                  </a:gradFill>
                </a:rPr>
                <a:t>Monitors</a:t>
              </a:r>
            </a:p>
          </p:txBody>
        </p:sp>
        <p:sp>
          <p:nvSpPr>
            <p:cNvPr id="103" name="Rectangle 102"/>
            <p:cNvSpPr/>
            <p:nvPr/>
          </p:nvSpPr>
          <p:spPr bwMode="auto">
            <a:xfrm>
              <a:off x="2479786" y="2676981"/>
              <a:ext cx="1010792" cy="46693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ln>
                    <a:solidFill>
                      <a:schemeClr val="bg1">
                        <a:alpha val="0"/>
                      </a:schemeClr>
                    </a:solidFill>
                  </a:ln>
                  <a:gradFill>
                    <a:gsLst>
                      <a:gs pos="0">
                        <a:srgbClr val="FFFFFF"/>
                      </a:gs>
                      <a:gs pos="100000">
                        <a:srgbClr val="FFFFFF"/>
                      </a:gs>
                    </a:gsLst>
                    <a:lin ang="5400000" scaled="0"/>
                  </a:gradFill>
                </a:rPr>
                <a:t>Role</a:t>
              </a:r>
              <a:endParaRPr lang="en-US" sz="1200" dirty="0">
                <a:ln>
                  <a:solidFill>
                    <a:schemeClr val="bg1">
                      <a:alpha val="0"/>
                    </a:schemeClr>
                  </a:solidFill>
                </a:ln>
                <a:gradFill>
                  <a:gsLst>
                    <a:gs pos="0">
                      <a:srgbClr val="FFFFFF"/>
                    </a:gs>
                    <a:gs pos="100000">
                      <a:srgbClr val="FFFFFF"/>
                    </a:gs>
                  </a:gsLst>
                  <a:lin ang="5400000" scaled="0"/>
                </a:gradFill>
              </a:endParaRPr>
            </a:p>
          </p:txBody>
        </p:sp>
        <p:sp>
          <p:nvSpPr>
            <p:cNvPr id="104" name="Rectangle 103"/>
            <p:cNvSpPr/>
            <p:nvPr/>
          </p:nvSpPr>
          <p:spPr bwMode="auto">
            <a:xfrm>
              <a:off x="2908555" y="3420623"/>
              <a:ext cx="2261235" cy="46693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smtClean="0">
                  <a:ln>
                    <a:solidFill>
                      <a:schemeClr val="bg1">
                        <a:alpha val="0"/>
                      </a:schemeClr>
                    </a:solidFill>
                  </a:ln>
                  <a:solidFill>
                    <a:schemeClr val="bg1">
                      <a:alpha val="99000"/>
                    </a:schemeClr>
                  </a:solidFill>
                </a:rPr>
                <a:t>Local directory storage</a:t>
              </a:r>
              <a:endParaRPr lang="en-US" sz="1200" dirty="0">
                <a:ln>
                  <a:solidFill>
                    <a:schemeClr val="bg1">
                      <a:alpha val="0"/>
                    </a:schemeClr>
                  </a:solidFill>
                </a:ln>
                <a:solidFill>
                  <a:schemeClr val="bg1">
                    <a:alpha val="99000"/>
                  </a:schemeClr>
                </a:solidFill>
              </a:endParaRPr>
            </a:p>
          </p:txBody>
        </p:sp>
        <p:cxnSp>
          <p:nvCxnSpPr>
            <p:cNvPr id="105" name="Straight Arrow Connector 104"/>
            <p:cNvCxnSpPr/>
            <p:nvPr/>
          </p:nvCxnSpPr>
          <p:spPr>
            <a:xfrm>
              <a:off x="3490578" y="2910450"/>
              <a:ext cx="613570" cy="1"/>
            </a:xfrm>
            <a:prstGeom prst="straightConnector1">
              <a:avLst/>
            </a:prstGeom>
            <a:ln w="1905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103" idx="2"/>
            </p:cNvCxnSpPr>
            <p:nvPr/>
          </p:nvCxnSpPr>
          <p:spPr>
            <a:xfrm>
              <a:off x="2985182" y="3143919"/>
              <a:ext cx="0" cy="276704"/>
            </a:xfrm>
            <a:prstGeom prst="straightConnector1">
              <a:avLst/>
            </a:prstGeom>
            <a:ln w="1905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5057316" y="3143919"/>
              <a:ext cx="0" cy="276704"/>
            </a:xfrm>
            <a:prstGeom prst="straightConnector1">
              <a:avLst/>
            </a:prstGeom>
            <a:ln w="1905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V="1">
              <a:off x="4939233" y="3143919"/>
              <a:ext cx="0" cy="276704"/>
            </a:xfrm>
            <a:prstGeom prst="straightConnector1">
              <a:avLst/>
            </a:prstGeom>
            <a:ln w="1905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custDataLst>
              <p:tags r:id="rId4"/>
            </p:custDataLst>
          </p:nvPr>
        </p:nvSpPr>
        <p:spPr/>
        <p:txBody>
          <a:bodyPr/>
          <a:lstStyle/>
          <a:p>
            <a:r>
              <a:rPr lang="en-US" dirty="0">
                <a:solidFill>
                  <a:srgbClr val="595959"/>
                </a:solidFill>
              </a:rPr>
              <a:t>Remote Configuration</a:t>
            </a:r>
          </a:p>
        </p:txBody>
      </p:sp>
      <p:pic>
        <p:nvPicPr>
          <p:cNvPr id="82" name="Picture 4" descr="\\SFP\Work\White_Whale\3-22036_Kuleen_Bharadwaj\PPT\3_PlatformVision_Kuleen\SFP_Art\Plane Slide\woman.png"/>
          <p:cNvPicPr>
            <a:picLocks noChangeAspect="1" noChangeArrowheads="1"/>
          </p:cNvPicPr>
          <p:nvPr>
            <p:custDataLst>
              <p:tags r:id="rId5"/>
            </p:custDataLst>
          </p:nvPr>
        </p:nvPicPr>
        <p:blipFill>
          <a:blip r:embed="rId14" cstate="print">
            <a:grayscl/>
            <a:extLst>
              <a:ext uri="{BEBA8EAE-BF5A-486C-A8C5-ECC9F3942E4B}">
                <a14:imgProps xmlns:a14="http://schemas.microsoft.com/office/drawing/2010/main">
                  <a14:imgLayer r:embed="rId15">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899446" y="4978027"/>
            <a:ext cx="830256" cy="964915"/>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66" name="Circular Arrow 20"/>
          <p:cNvSpPr/>
          <p:nvPr>
            <p:custDataLst>
              <p:tags r:id="rId6"/>
            </p:custDataLst>
          </p:nvPr>
        </p:nvSpPr>
        <p:spPr bwMode="auto">
          <a:xfrm>
            <a:off x="5964274" y="2836418"/>
            <a:ext cx="1645920" cy="1371600"/>
          </a:xfrm>
          <a:custGeom>
            <a:avLst/>
            <a:gdLst/>
            <a:ahLst/>
            <a:cxnLst/>
            <a:rect l="l" t="t" r="r" b="b"/>
            <a:pathLst>
              <a:path w="1364321" h="1290858">
                <a:moveTo>
                  <a:pt x="1312189" y="521240"/>
                </a:moveTo>
                <a:cubicBezTo>
                  <a:pt x="1379241" y="843309"/>
                  <a:pt x="1188492" y="1167020"/>
                  <a:pt x="867907" y="1263384"/>
                </a:cubicBezTo>
                <a:cubicBezTo>
                  <a:pt x="529995" y="1364956"/>
                  <a:pt x="173160" y="1176268"/>
                  <a:pt x="66869" y="839810"/>
                </a:cubicBezTo>
                <a:lnTo>
                  <a:pt x="0" y="850045"/>
                </a:lnTo>
                <a:lnTo>
                  <a:pt x="152456" y="726510"/>
                </a:lnTo>
                <a:lnTo>
                  <a:pt x="353136" y="795994"/>
                </a:lnTo>
                <a:lnTo>
                  <a:pt x="287098" y="806102"/>
                </a:lnTo>
                <a:cubicBezTo>
                  <a:pt x="372455" y="1015983"/>
                  <a:pt x="607026" y="1122486"/>
                  <a:pt x="821219" y="1048610"/>
                </a:cubicBezTo>
                <a:cubicBezTo>
                  <a:pt x="1030724" y="976351"/>
                  <a:pt x="1149194" y="756193"/>
                  <a:pt x="1094944" y="542996"/>
                </a:cubicBezTo>
                <a:lnTo>
                  <a:pt x="1215340" y="591768"/>
                </a:lnTo>
                <a:close/>
                <a:moveTo>
                  <a:pt x="745284" y="3100"/>
                </a:moveTo>
                <a:cubicBezTo>
                  <a:pt x="994626" y="27712"/>
                  <a:pt x="1217266" y="197230"/>
                  <a:pt x="1297452" y="451055"/>
                </a:cubicBezTo>
                <a:lnTo>
                  <a:pt x="1364321" y="440820"/>
                </a:lnTo>
                <a:lnTo>
                  <a:pt x="1211865" y="564355"/>
                </a:lnTo>
                <a:lnTo>
                  <a:pt x="1011185" y="494871"/>
                </a:lnTo>
                <a:lnTo>
                  <a:pt x="1077223" y="484763"/>
                </a:lnTo>
                <a:cubicBezTo>
                  <a:pt x="991354" y="273623"/>
                  <a:pt x="754642" y="167323"/>
                  <a:pt x="539785" y="243415"/>
                </a:cubicBezTo>
                <a:cubicBezTo>
                  <a:pt x="331664" y="317122"/>
                  <a:pt x="215315" y="536727"/>
                  <a:pt x="269858" y="748290"/>
                </a:cubicBezTo>
                <a:lnTo>
                  <a:pt x="149014" y="699422"/>
                </a:lnTo>
                <a:lnTo>
                  <a:pt x="52313" y="769932"/>
                </a:lnTo>
                <a:cubicBezTo>
                  <a:pt x="-14595" y="450322"/>
                  <a:pt x="172911" y="127612"/>
                  <a:pt x="491328" y="29033"/>
                </a:cubicBezTo>
                <a:cubicBezTo>
                  <a:pt x="576089" y="2792"/>
                  <a:pt x="662170" y="-5105"/>
                  <a:pt x="745284" y="3100"/>
                </a:cubicBez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grpSp>
        <p:nvGrpSpPr>
          <p:cNvPr id="78" name="Group 77"/>
          <p:cNvGrpSpPr>
            <a:grpSpLocks noChangeAspect="1"/>
          </p:cNvGrpSpPr>
          <p:nvPr>
            <p:custDataLst>
              <p:tags r:id="rId7"/>
            </p:custDataLst>
          </p:nvPr>
        </p:nvGrpSpPr>
        <p:grpSpPr>
          <a:xfrm>
            <a:off x="7836480" y="2896169"/>
            <a:ext cx="1270746" cy="1188720"/>
            <a:chOff x="377825" y="1184276"/>
            <a:chExt cx="1020763" cy="1325563"/>
          </a:xfrm>
          <a:solidFill>
            <a:schemeClr val="tx2"/>
          </a:solidFill>
        </p:grpSpPr>
        <p:sp>
          <p:nvSpPr>
            <p:cNvPr id="79" name="Oval 122"/>
            <p:cNvSpPr>
              <a:spLocks noChangeArrowheads="1"/>
            </p:cNvSpPr>
            <p:nvPr/>
          </p:nvSpPr>
          <p:spPr bwMode="auto">
            <a:xfrm>
              <a:off x="395288" y="1184276"/>
              <a:ext cx="985838" cy="187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n>
                  <a:solidFill>
                    <a:schemeClr val="bg1">
                      <a:alpha val="0"/>
                    </a:schemeClr>
                  </a:solidFill>
                </a:ln>
              </a:endParaRPr>
            </a:p>
          </p:txBody>
        </p:sp>
        <p:sp>
          <p:nvSpPr>
            <p:cNvPr id="80"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n>
                  <a:solidFill>
                    <a:schemeClr val="bg1">
                      <a:alpha val="0"/>
                    </a:schemeClr>
                  </a:solidFill>
                </a:ln>
              </a:endParaRPr>
            </a:p>
          </p:txBody>
        </p:sp>
      </p:grpSp>
      <p:grpSp>
        <p:nvGrpSpPr>
          <p:cNvPr id="83" name="Group 82"/>
          <p:cNvGrpSpPr/>
          <p:nvPr>
            <p:custDataLst>
              <p:tags r:id="rId8"/>
            </p:custDataLst>
          </p:nvPr>
        </p:nvGrpSpPr>
        <p:grpSpPr>
          <a:xfrm>
            <a:off x="9424972" y="3242666"/>
            <a:ext cx="640080" cy="731520"/>
            <a:chOff x="8739358" y="3391118"/>
            <a:chExt cx="876992" cy="1034976"/>
          </a:xfrm>
        </p:grpSpPr>
        <p:sp>
          <p:nvSpPr>
            <p:cNvPr id="84" name="Round Diagonal Corner Rectangle 32"/>
            <p:cNvSpPr/>
            <p:nvPr/>
          </p:nvSpPr>
          <p:spPr bwMode="auto">
            <a:xfrm>
              <a:off x="8739358" y="3391118"/>
              <a:ext cx="874186" cy="1034976"/>
            </a:xfrm>
            <a:custGeom>
              <a:avLst/>
              <a:gdLst/>
              <a:ahLst/>
              <a:cxnLst/>
              <a:rect l="l" t="t" r="r" b="b"/>
              <a:pathLst>
                <a:path w="1024426" h="1212850">
                  <a:moveTo>
                    <a:pt x="170741" y="0"/>
                  </a:moveTo>
                  <a:lnTo>
                    <a:pt x="725176" y="0"/>
                  </a:lnTo>
                  <a:lnTo>
                    <a:pt x="1024426" y="292066"/>
                  </a:lnTo>
                  <a:lnTo>
                    <a:pt x="1024426" y="1042109"/>
                  </a:lnTo>
                  <a:cubicBezTo>
                    <a:pt x="1024426" y="1136407"/>
                    <a:pt x="947983" y="1212850"/>
                    <a:pt x="853685" y="1212850"/>
                  </a:cubicBezTo>
                  <a:lnTo>
                    <a:pt x="0" y="1212850"/>
                  </a:lnTo>
                  <a:lnTo>
                    <a:pt x="0" y="170741"/>
                  </a:lnTo>
                  <a:cubicBezTo>
                    <a:pt x="0" y="76443"/>
                    <a:pt x="76443" y="0"/>
                    <a:pt x="170741"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85" name="Round Diagonal Corner Rectangle 34"/>
            <p:cNvSpPr/>
            <p:nvPr/>
          </p:nvSpPr>
          <p:spPr bwMode="auto">
            <a:xfrm>
              <a:off x="8782838" y="3442596"/>
              <a:ext cx="787225" cy="932020"/>
            </a:xfrm>
            <a:custGeom>
              <a:avLst/>
              <a:gdLst/>
              <a:ahLst/>
              <a:cxnLst/>
              <a:rect l="l" t="t" r="r" b="b"/>
              <a:pathLst>
                <a:path w="922520" h="1092200">
                  <a:moveTo>
                    <a:pt x="153756" y="0"/>
                  </a:moveTo>
                  <a:lnTo>
                    <a:pt x="736032" y="0"/>
                  </a:lnTo>
                  <a:lnTo>
                    <a:pt x="922520" y="182011"/>
                  </a:lnTo>
                  <a:lnTo>
                    <a:pt x="922520" y="938444"/>
                  </a:lnTo>
                  <a:cubicBezTo>
                    <a:pt x="922520" y="1023361"/>
                    <a:pt x="853681" y="1092200"/>
                    <a:pt x="768764" y="1092200"/>
                  </a:cubicBezTo>
                  <a:lnTo>
                    <a:pt x="0" y="1092200"/>
                  </a:lnTo>
                  <a:lnTo>
                    <a:pt x="0" y="153756"/>
                  </a:lnTo>
                  <a:cubicBezTo>
                    <a:pt x="0" y="68839"/>
                    <a:pt x="68839" y="0"/>
                    <a:pt x="15375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86" name="Rounded Rectangle 85"/>
            <p:cNvSpPr/>
            <p:nvPr/>
          </p:nvSpPr>
          <p:spPr bwMode="auto">
            <a:xfrm>
              <a:off x="8874358" y="3683730"/>
              <a:ext cx="302093" cy="78571"/>
            </a:xfrm>
            <a:prstGeom prst="roundRect">
              <a:avLst>
                <a:gd name="adj" fmla="val 5000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87" name="Rounded Rectangle 86"/>
            <p:cNvSpPr/>
            <p:nvPr/>
          </p:nvSpPr>
          <p:spPr bwMode="auto">
            <a:xfrm>
              <a:off x="8874358" y="3819198"/>
              <a:ext cx="604188" cy="78571"/>
            </a:xfrm>
            <a:prstGeom prst="roundRect">
              <a:avLst>
                <a:gd name="adj" fmla="val 5000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88" name="Rounded Rectangle 87"/>
            <p:cNvSpPr/>
            <p:nvPr/>
          </p:nvSpPr>
          <p:spPr bwMode="auto">
            <a:xfrm>
              <a:off x="8874358" y="3951957"/>
              <a:ext cx="604188" cy="78571"/>
            </a:xfrm>
            <a:prstGeom prst="roundRect">
              <a:avLst>
                <a:gd name="adj" fmla="val 5000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89" name="Rounded Rectangle 88"/>
            <p:cNvSpPr/>
            <p:nvPr/>
          </p:nvSpPr>
          <p:spPr bwMode="auto">
            <a:xfrm>
              <a:off x="8874358" y="4087425"/>
              <a:ext cx="604188" cy="78571"/>
            </a:xfrm>
            <a:prstGeom prst="roundRect">
              <a:avLst>
                <a:gd name="adj" fmla="val 5000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90" name="Rounded Rectangle 38"/>
            <p:cNvSpPr/>
            <p:nvPr/>
          </p:nvSpPr>
          <p:spPr bwMode="auto">
            <a:xfrm>
              <a:off x="9359115" y="3392029"/>
              <a:ext cx="257235" cy="251059"/>
            </a:xfrm>
            <a:custGeom>
              <a:avLst/>
              <a:gdLst/>
              <a:ahLst/>
              <a:cxnLst/>
              <a:rect l="l" t="t" r="r" b="b"/>
              <a:pathLst>
                <a:path w="301444" h="294207">
                  <a:moveTo>
                    <a:pt x="0" y="0"/>
                  </a:moveTo>
                  <a:lnTo>
                    <a:pt x="301444" y="294207"/>
                  </a:lnTo>
                  <a:lnTo>
                    <a:pt x="73026" y="294207"/>
                  </a:lnTo>
                  <a:cubicBezTo>
                    <a:pt x="32695" y="294207"/>
                    <a:pt x="0" y="261512"/>
                    <a:pt x="0" y="221181"/>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grpSp>
      <p:sp>
        <p:nvSpPr>
          <p:cNvPr id="91" name="TextBox 90"/>
          <p:cNvSpPr txBox="1"/>
          <p:nvPr>
            <p:custDataLst>
              <p:tags r:id="rId9"/>
            </p:custDataLst>
          </p:nvPr>
        </p:nvSpPr>
        <p:spPr>
          <a:xfrm>
            <a:off x="5991568" y="2548522"/>
            <a:ext cx="1591077" cy="276999"/>
          </a:xfrm>
          <a:prstGeom prst="rect">
            <a:avLst/>
          </a:prstGeom>
          <a:noFill/>
        </p:spPr>
        <p:txBody>
          <a:bodyPr wrap="square" lIns="0" tIns="0" rIns="0" bIns="0" rtlCol="0">
            <a:spAutoFit/>
          </a:bodyPr>
          <a:lstStyle/>
          <a:p>
            <a:pPr algn="ctr" defTabSz="914099" fontAlgn="base">
              <a:lnSpc>
                <a:spcPct val="90000"/>
              </a:lnSpc>
              <a:spcBef>
                <a:spcPct val="0"/>
              </a:spcBef>
              <a:spcAft>
                <a:spcPct val="0"/>
              </a:spcAft>
              <a:buSzPct val="80000"/>
            </a:pPr>
            <a:r>
              <a:rPr lang="en-US" sz="2000" dirty="0">
                <a:ln>
                  <a:solidFill>
                    <a:schemeClr val="bg1">
                      <a:alpha val="0"/>
                    </a:schemeClr>
                  </a:solidFill>
                </a:ln>
                <a:solidFill>
                  <a:srgbClr val="595959">
                    <a:alpha val="99000"/>
                  </a:srgbClr>
                </a:solidFill>
              </a:rPr>
              <a:t>Poll Interval</a:t>
            </a:r>
          </a:p>
        </p:txBody>
      </p:sp>
      <p:grpSp>
        <p:nvGrpSpPr>
          <p:cNvPr id="92" name="Group 91"/>
          <p:cNvGrpSpPr/>
          <p:nvPr>
            <p:custDataLst>
              <p:tags r:id="rId10"/>
            </p:custDataLst>
          </p:nvPr>
        </p:nvGrpSpPr>
        <p:grpSpPr>
          <a:xfrm>
            <a:off x="6984900" y="3208914"/>
            <a:ext cx="640080" cy="731520"/>
            <a:chOff x="8739358" y="3391118"/>
            <a:chExt cx="876992" cy="1034976"/>
          </a:xfrm>
        </p:grpSpPr>
        <p:sp>
          <p:nvSpPr>
            <p:cNvPr id="93" name="Round Diagonal Corner Rectangle 32"/>
            <p:cNvSpPr/>
            <p:nvPr/>
          </p:nvSpPr>
          <p:spPr bwMode="auto">
            <a:xfrm>
              <a:off x="8739358" y="3391118"/>
              <a:ext cx="874186" cy="1034976"/>
            </a:xfrm>
            <a:custGeom>
              <a:avLst/>
              <a:gdLst/>
              <a:ahLst/>
              <a:cxnLst/>
              <a:rect l="l" t="t" r="r" b="b"/>
              <a:pathLst>
                <a:path w="1024426" h="1212850">
                  <a:moveTo>
                    <a:pt x="170741" y="0"/>
                  </a:moveTo>
                  <a:lnTo>
                    <a:pt x="725176" y="0"/>
                  </a:lnTo>
                  <a:lnTo>
                    <a:pt x="1024426" y="292066"/>
                  </a:lnTo>
                  <a:lnTo>
                    <a:pt x="1024426" y="1042109"/>
                  </a:lnTo>
                  <a:cubicBezTo>
                    <a:pt x="1024426" y="1136407"/>
                    <a:pt x="947983" y="1212850"/>
                    <a:pt x="853685" y="1212850"/>
                  </a:cubicBezTo>
                  <a:lnTo>
                    <a:pt x="0" y="1212850"/>
                  </a:lnTo>
                  <a:lnTo>
                    <a:pt x="0" y="170741"/>
                  </a:lnTo>
                  <a:cubicBezTo>
                    <a:pt x="0" y="76443"/>
                    <a:pt x="76443" y="0"/>
                    <a:pt x="170741"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94" name="Round Diagonal Corner Rectangle 34"/>
            <p:cNvSpPr/>
            <p:nvPr/>
          </p:nvSpPr>
          <p:spPr bwMode="auto">
            <a:xfrm>
              <a:off x="8782838" y="3442596"/>
              <a:ext cx="787225" cy="932020"/>
            </a:xfrm>
            <a:custGeom>
              <a:avLst/>
              <a:gdLst/>
              <a:ahLst/>
              <a:cxnLst/>
              <a:rect l="l" t="t" r="r" b="b"/>
              <a:pathLst>
                <a:path w="922520" h="1092200">
                  <a:moveTo>
                    <a:pt x="153756" y="0"/>
                  </a:moveTo>
                  <a:lnTo>
                    <a:pt x="736032" y="0"/>
                  </a:lnTo>
                  <a:lnTo>
                    <a:pt x="922520" y="182011"/>
                  </a:lnTo>
                  <a:lnTo>
                    <a:pt x="922520" y="938444"/>
                  </a:lnTo>
                  <a:cubicBezTo>
                    <a:pt x="922520" y="1023361"/>
                    <a:pt x="853681" y="1092200"/>
                    <a:pt x="768764" y="1092200"/>
                  </a:cubicBezTo>
                  <a:lnTo>
                    <a:pt x="0" y="1092200"/>
                  </a:lnTo>
                  <a:lnTo>
                    <a:pt x="0" y="153756"/>
                  </a:lnTo>
                  <a:cubicBezTo>
                    <a:pt x="0" y="68839"/>
                    <a:pt x="68839" y="0"/>
                    <a:pt x="15375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95" name="Rounded Rectangle 94"/>
            <p:cNvSpPr/>
            <p:nvPr/>
          </p:nvSpPr>
          <p:spPr bwMode="auto">
            <a:xfrm>
              <a:off x="8874358" y="3683730"/>
              <a:ext cx="302093" cy="78571"/>
            </a:xfrm>
            <a:prstGeom prst="roundRect">
              <a:avLst>
                <a:gd name="adj" fmla="val 5000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96" name="Rounded Rectangle 95"/>
            <p:cNvSpPr/>
            <p:nvPr/>
          </p:nvSpPr>
          <p:spPr bwMode="auto">
            <a:xfrm>
              <a:off x="8874358" y="3819198"/>
              <a:ext cx="604188" cy="78571"/>
            </a:xfrm>
            <a:prstGeom prst="roundRect">
              <a:avLst>
                <a:gd name="adj" fmla="val 5000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97" name="Rounded Rectangle 96"/>
            <p:cNvSpPr/>
            <p:nvPr/>
          </p:nvSpPr>
          <p:spPr bwMode="auto">
            <a:xfrm>
              <a:off x="8874358" y="3951957"/>
              <a:ext cx="604188" cy="78571"/>
            </a:xfrm>
            <a:prstGeom prst="roundRect">
              <a:avLst>
                <a:gd name="adj" fmla="val 5000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98" name="Rounded Rectangle 97"/>
            <p:cNvSpPr/>
            <p:nvPr/>
          </p:nvSpPr>
          <p:spPr bwMode="auto">
            <a:xfrm>
              <a:off x="8874358" y="4087425"/>
              <a:ext cx="604188" cy="78571"/>
            </a:xfrm>
            <a:prstGeom prst="roundRect">
              <a:avLst>
                <a:gd name="adj" fmla="val 5000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gradFill>
                  <a:gsLst>
                    <a:gs pos="0">
                      <a:srgbClr val="FFFFFF"/>
                    </a:gs>
                    <a:gs pos="100000">
                      <a:srgbClr val="FFFFFF"/>
                    </a:gs>
                  </a:gsLst>
                  <a:lin ang="5400000" scaled="0"/>
                </a:gradFill>
              </a:endParaRPr>
            </a:p>
          </p:txBody>
        </p:sp>
        <p:sp>
          <p:nvSpPr>
            <p:cNvPr id="99" name="Rounded Rectangle 38"/>
            <p:cNvSpPr/>
            <p:nvPr/>
          </p:nvSpPr>
          <p:spPr bwMode="auto">
            <a:xfrm>
              <a:off x="9359115" y="3392029"/>
              <a:ext cx="257235" cy="251059"/>
            </a:xfrm>
            <a:custGeom>
              <a:avLst/>
              <a:gdLst/>
              <a:ahLst/>
              <a:cxnLst/>
              <a:rect l="l" t="t" r="r" b="b"/>
              <a:pathLst>
                <a:path w="301444" h="294207">
                  <a:moveTo>
                    <a:pt x="0" y="0"/>
                  </a:moveTo>
                  <a:lnTo>
                    <a:pt x="301444" y="294207"/>
                  </a:lnTo>
                  <a:lnTo>
                    <a:pt x="73026" y="294207"/>
                  </a:lnTo>
                  <a:cubicBezTo>
                    <a:pt x="32695" y="294207"/>
                    <a:pt x="0" y="261512"/>
                    <a:pt x="0" y="221181"/>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51330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0 0 L 0 0.25 E" pathEditMode="relative" ptsTypes="">
                                      <p:cBhvr>
                                        <p:cTn id="10" dur="2000" fill="hold"/>
                                        <p:tgtEl>
                                          <p:spTgt spid="83"/>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4.77332E-6 0.25005 L -0.0839 -0.01456 " pathEditMode="relative" rAng="0" ptsTypes="AA">
                                      <p:cBhvr>
                                        <p:cTn id="14" dur="2000" fill="hold"/>
                                        <p:tgtEl>
                                          <p:spTgt spid="83"/>
                                        </p:tgtEl>
                                        <p:attrNameLst>
                                          <p:attrName>ppt_x</p:attrName>
                                          <p:attrName>ppt_y</p:attrName>
                                        </p:attrNameLst>
                                      </p:cBhvr>
                                      <p:rCtr x="-4195" y="-13242"/>
                                    </p:animMotion>
                                  </p:childTnLst>
                                </p:cTn>
                              </p:par>
                            </p:childTnLst>
                          </p:cTn>
                        </p:par>
                        <p:par>
                          <p:cTn id="15" fill="hold">
                            <p:stCondLst>
                              <p:cond delay="2000"/>
                            </p:stCondLst>
                            <p:childTnLst>
                              <p:par>
                                <p:cTn id="16" presetID="10" presetClass="exit" presetSubtype="0" fill="hold" nodeType="afterEffect">
                                  <p:stCondLst>
                                    <p:cond delay="0"/>
                                  </p:stCondLst>
                                  <p:childTnLst>
                                    <p:animEffect transition="out" filter="fade">
                                      <p:cBhvr>
                                        <p:cTn id="17" dur="500"/>
                                        <p:tgtEl>
                                          <p:spTgt spid="83"/>
                                        </p:tgtEl>
                                      </p:cBhvr>
                                    </p:animEffect>
                                    <p:set>
                                      <p:cBhvr>
                                        <p:cTn id="18" dur="1" fill="hold">
                                          <p:stCondLst>
                                            <p:cond delay="499"/>
                                          </p:stCondLst>
                                        </p:cTn>
                                        <p:tgtEl>
                                          <p:spTgt spid="8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fade">
                                      <p:cBhvr>
                                        <p:cTn id="23" dur="500"/>
                                        <p:tgtEl>
                                          <p:spTgt spid="9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fade">
                                      <p:cBhvr>
                                        <p:cTn id="26" dur="500"/>
                                        <p:tgtEl>
                                          <p:spTgt spid="6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fade">
                                      <p:cBhvr>
                                        <p:cTn id="31" dur="500"/>
                                        <p:tgtEl>
                                          <p:spTgt spid="92"/>
                                        </p:tgtEl>
                                      </p:cBhvr>
                                    </p:animEffect>
                                  </p:childTnLst>
                                </p:cTn>
                              </p:par>
                            </p:childTnLst>
                          </p:cTn>
                        </p:par>
                        <p:par>
                          <p:cTn id="32" fill="hold">
                            <p:stCondLst>
                              <p:cond delay="500"/>
                            </p:stCondLst>
                            <p:childTnLst>
                              <p:par>
                                <p:cTn id="33" presetID="37" presetClass="path" presetSubtype="0" accel="50000" decel="50000" fill="hold" nodeType="afterEffect">
                                  <p:stCondLst>
                                    <p:cond delay="0"/>
                                  </p:stCondLst>
                                  <p:childTnLst>
                                    <p:animMotion origin="layout" path="M -7.29547E-7 -0.00601 L -0.08637 0.03837 C -0.10461 0.0483 -0.13158 0.05408 -0.15998 0.05408 C -0.19229 0.05408 -0.21795 0.0483 -0.23619 0.03837 L -0.32243 -0.00601 " pathEditMode="relative" rAng="0" ptsTypes="FffFF">
                                      <p:cBhvr>
                                        <p:cTn id="34" dur="2000" fill="hold"/>
                                        <p:tgtEl>
                                          <p:spTgt spid="92"/>
                                        </p:tgtEl>
                                        <p:attrNameLst>
                                          <p:attrName>ppt_x</p:attrName>
                                          <p:attrName>ppt_y</p:attrName>
                                        </p:attrNameLst>
                                      </p:cBhvr>
                                      <p:rCtr x="-16128" y="3004"/>
                                    </p:animMotion>
                                  </p:childTnLst>
                                </p:cTn>
                              </p:par>
                            </p:childTnLst>
                          </p:cTn>
                        </p:par>
                        <p:par>
                          <p:cTn id="35" fill="hold">
                            <p:stCondLst>
                              <p:cond delay="2500"/>
                            </p:stCondLst>
                            <p:childTnLst>
                              <p:par>
                                <p:cTn id="36" presetID="53" presetClass="exit" presetSubtype="32" fill="hold" nodeType="afterEffect">
                                  <p:stCondLst>
                                    <p:cond delay="0"/>
                                  </p:stCondLst>
                                  <p:childTnLst>
                                    <p:anim calcmode="lin" valueType="num">
                                      <p:cBhvr>
                                        <p:cTn id="37" dur="500"/>
                                        <p:tgtEl>
                                          <p:spTgt spid="92"/>
                                        </p:tgtEl>
                                        <p:attrNameLst>
                                          <p:attrName>ppt_w</p:attrName>
                                        </p:attrNameLst>
                                      </p:cBhvr>
                                      <p:tavLst>
                                        <p:tav tm="0">
                                          <p:val>
                                            <p:strVal val="ppt_w"/>
                                          </p:val>
                                        </p:tav>
                                        <p:tav tm="100000">
                                          <p:val>
                                            <p:fltVal val="0"/>
                                          </p:val>
                                        </p:tav>
                                      </p:tavLst>
                                    </p:anim>
                                    <p:anim calcmode="lin" valueType="num">
                                      <p:cBhvr>
                                        <p:cTn id="38" dur="500"/>
                                        <p:tgtEl>
                                          <p:spTgt spid="92"/>
                                        </p:tgtEl>
                                        <p:attrNameLst>
                                          <p:attrName>ppt_h</p:attrName>
                                        </p:attrNameLst>
                                      </p:cBhvr>
                                      <p:tavLst>
                                        <p:tav tm="0">
                                          <p:val>
                                            <p:strVal val="ppt_h"/>
                                          </p:val>
                                        </p:tav>
                                        <p:tav tm="100000">
                                          <p:val>
                                            <p:fltVal val="0"/>
                                          </p:val>
                                        </p:tav>
                                      </p:tavLst>
                                    </p:anim>
                                    <p:animEffect transition="out" filter="fade">
                                      <p:cBhvr>
                                        <p:cTn id="39" dur="500"/>
                                        <p:tgtEl>
                                          <p:spTgt spid="92"/>
                                        </p:tgtEl>
                                      </p:cBhvr>
                                    </p:animEffect>
                                    <p:set>
                                      <p:cBhvr>
                                        <p:cTn id="40" dur="1" fill="hold">
                                          <p:stCondLst>
                                            <p:cond delay="499"/>
                                          </p:stCondLst>
                                        </p:cTn>
                                        <p:tgtEl>
                                          <p:spTgt spid="9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32" presetClass="emph" presetSubtype="0" fill="hold" nodeType="clickEffect">
                                  <p:stCondLst>
                                    <p:cond delay="0"/>
                                  </p:stCondLst>
                                  <p:childTnLst>
                                    <p:animRot by="120000">
                                      <p:cBhvr>
                                        <p:cTn id="44" dur="100" fill="hold">
                                          <p:stCondLst>
                                            <p:cond delay="0"/>
                                          </p:stCondLst>
                                        </p:cTn>
                                        <p:tgtEl>
                                          <p:spTgt spid="109"/>
                                        </p:tgtEl>
                                        <p:attrNameLst>
                                          <p:attrName>r</p:attrName>
                                        </p:attrNameLst>
                                      </p:cBhvr>
                                    </p:animRot>
                                    <p:animRot by="-240000">
                                      <p:cBhvr>
                                        <p:cTn id="45" dur="200" fill="hold">
                                          <p:stCondLst>
                                            <p:cond delay="200"/>
                                          </p:stCondLst>
                                        </p:cTn>
                                        <p:tgtEl>
                                          <p:spTgt spid="109"/>
                                        </p:tgtEl>
                                        <p:attrNameLst>
                                          <p:attrName>r</p:attrName>
                                        </p:attrNameLst>
                                      </p:cBhvr>
                                    </p:animRot>
                                    <p:animRot by="240000">
                                      <p:cBhvr>
                                        <p:cTn id="46" dur="200" fill="hold">
                                          <p:stCondLst>
                                            <p:cond delay="400"/>
                                          </p:stCondLst>
                                        </p:cTn>
                                        <p:tgtEl>
                                          <p:spTgt spid="109"/>
                                        </p:tgtEl>
                                        <p:attrNameLst>
                                          <p:attrName>r</p:attrName>
                                        </p:attrNameLst>
                                      </p:cBhvr>
                                    </p:animRot>
                                    <p:animRot by="-240000">
                                      <p:cBhvr>
                                        <p:cTn id="47" dur="200" fill="hold">
                                          <p:stCondLst>
                                            <p:cond delay="600"/>
                                          </p:stCondLst>
                                        </p:cTn>
                                        <p:tgtEl>
                                          <p:spTgt spid="109"/>
                                        </p:tgtEl>
                                        <p:attrNameLst>
                                          <p:attrName>r</p:attrName>
                                        </p:attrNameLst>
                                      </p:cBhvr>
                                    </p:animRot>
                                    <p:animRot by="120000">
                                      <p:cBhvr>
                                        <p:cTn id="48" dur="200" fill="hold">
                                          <p:stCondLst>
                                            <p:cond delay="800"/>
                                          </p:stCondLst>
                                        </p:cTn>
                                        <p:tgtEl>
                                          <p:spTgt spid="10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9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Data Locations</a:t>
            </a:r>
            <a:endParaRPr lang="en-US" dirty="0"/>
          </a:p>
        </p:txBody>
      </p:sp>
      <p:sp>
        <p:nvSpPr>
          <p:cNvPr id="3" name="Rectangle 2"/>
          <p:cNvSpPr/>
          <p:nvPr/>
        </p:nvSpPr>
        <p:spPr bwMode="auto">
          <a:xfrm>
            <a:off x="519113" y="1467803"/>
            <a:ext cx="11149012" cy="94432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WAD-Control-Container</a:t>
            </a:r>
          </a:p>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Contains XML Configuration for each Role  Instance in the Service</a:t>
            </a:r>
          </a:p>
        </p:txBody>
      </p:sp>
      <p:graphicFrame>
        <p:nvGraphicFramePr>
          <p:cNvPr id="4" name="Content Placeholder 3"/>
          <p:cNvGraphicFramePr>
            <a:graphicFrameLocks/>
          </p:cNvGraphicFramePr>
          <p:nvPr>
            <p:extLst>
              <p:ext uri="{D42A27DB-BD31-4B8C-83A1-F6EECF244321}">
                <p14:modId xmlns:p14="http://schemas.microsoft.com/office/powerpoint/2010/main" val="1429126488"/>
              </p:ext>
            </p:extLst>
          </p:nvPr>
        </p:nvGraphicFramePr>
        <p:xfrm>
          <a:off x="519112" y="2429926"/>
          <a:ext cx="11155680" cy="3576735"/>
        </p:xfrm>
        <a:graphic>
          <a:graphicData uri="http://schemas.openxmlformats.org/drawingml/2006/table">
            <a:tbl>
              <a:tblPr firstRow="1" bandRow="1">
                <a:tableStyleId>{5C22544A-7EE6-4342-B048-85BDC9FD1C3A}</a:tableStyleId>
              </a:tblPr>
              <a:tblGrid>
                <a:gridCol w="4572000"/>
                <a:gridCol w="6583680"/>
              </a:tblGrid>
              <a:tr h="483343">
                <a:tc>
                  <a:txBody>
                    <a:bodyPr/>
                    <a:lstStyle/>
                    <a:p>
                      <a:pPr algn="l"/>
                      <a:r>
                        <a:rPr lang="en-US" sz="2000" b="0" cap="all" baseline="0" dirty="0" smtClean="0">
                          <a:ln>
                            <a:solidFill>
                              <a:schemeClr val="bg1">
                                <a:alpha val="0"/>
                              </a:schemeClr>
                            </a:solidFill>
                          </a:ln>
                          <a:solidFill>
                            <a:schemeClr val="bg1">
                              <a:alpha val="99000"/>
                            </a:schemeClr>
                          </a:solidFill>
                        </a:rPr>
                        <a:t>Diagnostic Data</a:t>
                      </a:r>
                      <a:endParaRPr lang="en-US" sz="2000" b="0" cap="all" baseline="0" dirty="0">
                        <a:ln>
                          <a:solidFill>
                            <a:schemeClr val="bg1">
                              <a:alpha val="0"/>
                            </a:schemeClr>
                          </a:solidFill>
                        </a:ln>
                        <a:solidFill>
                          <a:schemeClr val="bg1">
                            <a:alpha val="99000"/>
                          </a:scheme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l"/>
                      <a:r>
                        <a:rPr lang="en-US" sz="2000" b="0" cap="all" baseline="0" dirty="0" smtClean="0">
                          <a:ln>
                            <a:solidFill>
                              <a:schemeClr val="bg1">
                                <a:alpha val="0"/>
                              </a:schemeClr>
                            </a:solidFill>
                          </a:ln>
                          <a:solidFill>
                            <a:schemeClr val="bg1">
                              <a:alpha val="99000"/>
                            </a:schemeClr>
                          </a:solidFill>
                        </a:rPr>
                        <a:t>Location</a:t>
                      </a:r>
                      <a:r>
                        <a:rPr lang="en-US" sz="2000" b="0" cap="all" baseline="0" dirty="0" smtClean="0">
                          <a:ln>
                            <a:solidFill>
                              <a:schemeClr val="bg1">
                                <a:alpha val="0"/>
                              </a:schemeClr>
                            </a:solidFill>
                          </a:ln>
                          <a:solidFill>
                            <a:schemeClr val="bg1"/>
                          </a:solidFill>
                        </a:rPr>
                        <a:t> in Storage</a:t>
                      </a:r>
                      <a:endParaRPr lang="en-US" sz="2000" b="0" cap="all" baseline="0" dirty="0">
                        <a:ln>
                          <a:solidFill>
                            <a:schemeClr val="bg1">
                              <a:alpha val="0"/>
                            </a:schemeClr>
                          </a:solidFill>
                        </a:ln>
                        <a:solidFill>
                          <a:schemeClr val="bg1"/>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r>
              <a:tr h="386674">
                <a:tc>
                  <a:txBody>
                    <a:bodyPr/>
                    <a:lstStyle/>
                    <a:p>
                      <a:r>
                        <a:rPr lang="en-US" sz="1600" b="0" dirty="0" smtClean="0">
                          <a:ln>
                            <a:solidFill>
                              <a:schemeClr val="bg1">
                                <a:alpha val="0"/>
                              </a:schemeClr>
                            </a:solidFill>
                          </a:ln>
                          <a:solidFill>
                            <a:srgbClr val="6F6F6F">
                              <a:alpha val="99000"/>
                            </a:srgbClr>
                          </a:solidFill>
                        </a:rPr>
                        <a:t>Windows Event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WADWindowsEventLogsTable </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Performance Counters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WADPerformanceCountersTable</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Windows</a:t>
                      </a:r>
                      <a:r>
                        <a:rPr lang="en-US" sz="1600" b="0" baseline="0" dirty="0" smtClean="0">
                          <a:ln>
                            <a:solidFill>
                              <a:schemeClr val="bg1">
                                <a:alpha val="0"/>
                              </a:schemeClr>
                            </a:solidFill>
                          </a:ln>
                          <a:solidFill>
                            <a:srgbClr val="6F6F6F">
                              <a:alpha val="99000"/>
                            </a:srgbClr>
                          </a:solidFill>
                        </a:rPr>
                        <a:t> Azure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WADLogsTable</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Diagnostic</a:t>
                      </a:r>
                      <a:r>
                        <a:rPr lang="en-US" sz="1600" b="0" baseline="0" dirty="0" smtClean="0">
                          <a:ln>
                            <a:solidFill>
                              <a:schemeClr val="bg1">
                                <a:alpha val="0"/>
                              </a:schemeClr>
                            </a:solidFill>
                          </a:ln>
                          <a:solidFill>
                            <a:srgbClr val="6F6F6F">
                              <a:alpha val="99000"/>
                            </a:srgbClr>
                          </a:solidFill>
                        </a:rPr>
                        <a:t> Infrastructure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dirty="0" smtClean="0">
                          <a:ln>
                            <a:solidFill>
                              <a:schemeClr val="bg1">
                                <a:alpha val="0"/>
                              </a:schemeClr>
                            </a:solidFill>
                          </a:ln>
                          <a:solidFill>
                            <a:srgbClr val="6F6F6F">
                              <a:alpha val="99000"/>
                            </a:srgbClr>
                          </a:solidFill>
                        </a:rPr>
                        <a:t>WADDiagnosticInfrastructureLogsTable </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IIS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wad-iis-logfiles </a:t>
                      </a:r>
                      <a:r>
                        <a:rPr lang="en-US" sz="1600" b="0" kern="1200" baseline="0" dirty="0" smtClean="0">
                          <a:ln>
                            <a:solidFill>
                              <a:schemeClr val="bg1">
                                <a:alpha val="0"/>
                              </a:schemeClr>
                            </a:solidFill>
                          </a:ln>
                          <a:solidFill>
                            <a:srgbClr val="6F6F6F">
                              <a:alpha val="99000"/>
                            </a:srgbClr>
                          </a:solidFill>
                          <a:effectLst/>
                          <a:latin typeface="+mn-lt"/>
                          <a:ea typeface="+mn-ea"/>
                          <a:cs typeface="+mn-cs"/>
                        </a:rPr>
                        <a:t> </a:t>
                      </a:r>
                      <a:r>
                        <a:rPr lang="en-US" sz="1600" b="0" kern="1200" dirty="0" smtClean="0">
                          <a:ln>
                            <a:solidFill>
                              <a:schemeClr val="bg1">
                                <a:alpha val="0"/>
                              </a:schemeClr>
                            </a:solidFill>
                          </a:ln>
                          <a:solidFill>
                            <a:srgbClr val="6F6F6F">
                              <a:alpha val="99000"/>
                            </a:srgbClr>
                          </a:solidFill>
                          <a:effectLst/>
                          <a:latin typeface="+mn-lt"/>
                          <a:ea typeface="+mn-ea"/>
                          <a:cs typeface="+mn-cs"/>
                        </a:rPr>
                        <a:t>- WADDirectoriesTable</a:t>
                      </a:r>
                      <a:r>
                        <a:rPr lang="en-US" sz="16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IIS Failed Request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wad-iis-failedreqlogfiles  -</a:t>
                      </a:r>
                      <a:r>
                        <a:rPr lang="en-US" sz="1600" b="0" kern="1200" baseline="0" dirty="0" smtClean="0">
                          <a:ln>
                            <a:solidFill>
                              <a:schemeClr val="bg1">
                                <a:alpha val="0"/>
                              </a:schemeClr>
                            </a:solidFill>
                          </a:ln>
                          <a:solidFill>
                            <a:srgbClr val="6F6F6F">
                              <a:alpha val="99000"/>
                            </a:srgbClr>
                          </a:solidFill>
                          <a:effectLst/>
                          <a:latin typeface="+mn-lt"/>
                          <a:ea typeface="+mn-ea"/>
                          <a:cs typeface="+mn-cs"/>
                        </a:rPr>
                        <a:t> </a:t>
                      </a:r>
                      <a:r>
                        <a:rPr lang="en-US" sz="1600" b="0" kern="1200" dirty="0" smtClean="0">
                          <a:ln>
                            <a:solidFill>
                              <a:schemeClr val="bg1">
                                <a:alpha val="0"/>
                              </a:schemeClr>
                            </a:solidFill>
                          </a:ln>
                          <a:solidFill>
                            <a:srgbClr val="6F6F6F">
                              <a:alpha val="99000"/>
                            </a:srgbClr>
                          </a:solidFill>
                          <a:effectLst/>
                          <a:latin typeface="+mn-lt"/>
                          <a:ea typeface="+mn-ea"/>
                          <a:cs typeface="+mn-cs"/>
                        </a:rPr>
                        <a:t>WADDirectoriesTable</a:t>
                      </a:r>
                      <a:r>
                        <a:rPr lang="en-US" sz="16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Crash Dumps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wad-crash-dumps - WADDirectoriesTable</a:t>
                      </a:r>
                      <a:r>
                        <a:rPr lang="en-US" sz="16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Custom File Based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dirty="0" smtClean="0">
                          <a:ln>
                            <a:solidFill>
                              <a:schemeClr val="bg1">
                                <a:alpha val="0"/>
                              </a:schemeClr>
                            </a:solidFill>
                          </a:ln>
                          <a:solidFill>
                            <a:srgbClr val="6F6F6F">
                              <a:alpha val="99000"/>
                            </a:srgbClr>
                          </a:solidFill>
                        </a:rPr>
                        <a:t>(must</a:t>
                      </a:r>
                      <a:r>
                        <a:rPr lang="en-US" sz="1600" b="0" baseline="0" dirty="0" smtClean="0">
                          <a:ln>
                            <a:solidFill>
                              <a:schemeClr val="bg1">
                                <a:alpha val="0"/>
                              </a:schemeClr>
                            </a:solidFill>
                          </a:ln>
                          <a:solidFill>
                            <a:srgbClr val="6F6F6F">
                              <a:alpha val="99000"/>
                            </a:srgbClr>
                          </a:solidFill>
                        </a:rPr>
                        <a:t> be configured)</a:t>
                      </a:r>
                      <a:r>
                        <a:rPr lang="en-US" sz="1600" b="0" kern="1200" dirty="0" smtClean="0">
                          <a:ln>
                            <a:solidFill>
                              <a:schemeClr val="bg1">
                                <a:alpha val="0"/>
                              </a:schemeClr>
                            </a:solidFill>
                          </a:ln>
                          <a:solidFill>
                            <a:srgbClr val="6F6F6F">
                              <a:alpha val="99000"/>
                            </a:srgbClr>
                          </a:solidFill>
                          <a:effectLst/>
                          <a:latin typeface="+mn-lt"/>
                          <a:ea typeface="+mn-ea"/>
                          <a:cs typeface="+mn-cs"/>
                        </a:rPr>
                        <a:t> - WADDirectoriesTable</a:t>
                      </a:r>
                      <a:r>
                        <a:rPr lang="en-US" sz="16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285721188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98389" y="2427888"/>
            <a:ext cx="5644667" cy="1005840"/>
            <a:chOff x="3010065" y="1551807"/>
            <a:chExt cx="5644667" cy="1005840"/>
          </a:xfrm>
        </p:grpSpPr>
        <p:sp>
          <p:nvSpPr>
            <p:cNvPr id="8" name="Rectangle 7"/>
            <p:cNvSpPr/>
            <p:nvPr>
              <p:custDataLst>
                <p:tags r:id="rId1"/>
              </p:custDataLst>
            </p:nvPr>
          </p:nvSpPr>
          <p:spPr bwMode="auto">
            <a:xfrm>
              <a:off x="3010065" y="1551807"/>
              <a:ext cx="5284214" cy="10058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endParaRPr lang="en-US" dirty="0">
                <a:ln>
                  <a:solidFill>
                    <a:srgbClr val="FFFFFF">
                      <a:alpha val="0"/>
                    </a:srgbClr>
                  </a:solidFill>
                </a:ln>
                <a:solidFill>
                  <a:srgbClr val="FFFFFF">
                    <a:alpha val="99000"/>
                  </a:srgbClr>
                </a:solidFill>
              </a:endParaRPr>
            </a:p>
          </p:txBody>
        </p:sp>
        <p:sp>
          <p:nvSpPr>
            <p:cNvPr id="9" name="Right Brace 8"/>
            <p:cNvSpPr/>
            <p:nvPr/>
          </p:nvSpPr>
          <p:spPr>
            <a:xfrm flipH="1">
              <a:off x="8294279" y="1645396"/>
              <a:ext cx="360453" cy="822960"/>
            </a:xfrm>
            <a:prstGeom prst="rightBrace">
              <a:avLst>
                <a:gd name="adj1" fmla="val 0"/>
                <a:gd name="adj2"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1218987"/>
              <a:endParaRPr lang="en-US" sz="2400" dirty="0">
                <a:solidFill>
                  <a:srgbClr val="292929"/>
                </a:solidFill>
              </a:endParaRPr>
            </a:p>
          </p:txBody>
        </p:sp>
      </p:grpSp>
      <p:sp>
        <p:nvSpPr>
          <p:cNvPr id="2" name="Title 1"/>
          <p:cNvSpPr>
            <a:spLocks noGrp="1"/>
          </p:cNvSpPr>
          <p:nvPr>
            <p:ph type="title"/>
          </p:nvPr>
        </p:nvSpPr>
        <p:spPr/>
        <p:txBody>
          <a:bodyPr/>
          <a:lstStyle/>
          <a:p>
            <a:r>
              <a:rPr lang="en-US" dirty="0" smtClean="0"/>
              <a:t>Configuring Diagnostics</a:t>
            </a:r>
            <a:endParaRPr lang="en-US" dirty="0"/>
          </a:p>
        </p:txBody>
      </p:sp>
      <p:sp>
        <p:nvSpPr>
          <p:cNvPr id="3" name="Content Placeholder 2"/>
          <p:cNvSpPr>
            <a:spLocks noGrp="1"/>
          </p:cNvSpPr>
          <p:nvPr>
            <p:ph sz="quarter" idx="10"/>
          </p:nvPr>
        </p:nvSpPr>
        <p:spPr>
          <a:xfrm>
            <a:off x="519113" y="1463675"/>
            <a:ext cx="6007811" cy="4224233"/>
          </a:xfrm>
        </p:spPr>
        <p:txBody>
          <a:bodyPr/>
          <a:lstStyle/>
          <a:p>
            <a:r>
              <a:rPr lang="en-US" sz="2800" dirty="0" smtClean="0">
                <a:solidFill>
                  <a:schemeClr val="accent2">
                    <a:alpha val="99000"/>
                  </a:schemeClr>
                </a:solidFill>
                <a:latin typeface="Segoe UI Light" pitchFamily="34" charset="0"/>
              </a:rPr>
              <a:t>Enable Programmatically using DiagnosticMonitor.Start()</a:t>
            </a:r>
          </a:p>
          <a:p>
            <a:r>
              <a:rPr lang="en-US" sz="2800" dirty="0" smtClean="0">
                <a:solidFill>
                  <a:schemeClr val="bg1"/>
                </a:solidFill>
                <a:latin typeface="Segoe UI Light" pitchFamily="34" charset="0"/>
              </a:rPr>
              <a:t>Enable Declaratively Using </a:t>
            </a:r>
            <a:br>
              <a:rPr lang="en-US" sz="2800" dirty="0" smtClean="0">
                <a:solidFill>
                  <a:schemeClr val="bg1"/>
                </a:solidFill>
                <a:latin typeface="Segoe UI Light" pitchFamily="34" charset="0"/>
              </a:rPr>
            </a:br>
            <a:r>
              <a:rPr lang="en-US" sz="2800" dirty="0" smtClean="0">
                <a:solidFill>
                  <a:schemeClr val="bg1"/>
                </a:solidFill>
                <a:latin typeface="Segoe UI Light" pitchFamily="34" charset="0"/>
              </a:rPr>
              <a:t>the Diagnostics Module</a:t>
            </a:r>
          </a:p>
          <a:p>
            <a:r>
              <a:rPr lang="en-US" sz="2800" dirty="0" smtClean="0">
                <a:solidFill>
                  <a:schemeClr val="accent2">
                    <a:alpha val="99000"/>
                  </a:schemeClr>
                </a:solidFill>
                <a:latin typeface="Segoe UI Light" pitchFamily="34" charset="0"/>
              </a:rPr>
              <a:t>Configuring Diagnostics</a:t>
            </a:r>
          </a:p>
          <a:p>
            <a:pPr marL="0" lvl="1"/>
            <a:r>
              <a:rPr lang="en-US" sz="2000" dirty="0" smtClean="0"/>
              <a:t>DiagnosticsMonitor/RoleInstanceDiagnosticManager</a:t>
            </a:r>
          </a:p>
          <a:p>
            <a:pPr marL="0" lvl="1">
              <a:spcBef>
                <a:spcPts val="700"/>
              </a:spcBef>
            </a:pPr>
            <a:r>
              <a:rPr lang="en-US" sz="2000" dirty="0" smtClean="0"/>
              <a:t>diagnostics.wadcfg (XML Configuration File)</a:t>
            </a:r>
          </a:p>
          <a:p>
            <a:pPr marL="0" lvl="1">
              <a:spcBef>
                <a:spcPts val="700"/>
              </a:spcBef>
            </a:pPr>
            <a:r>
              <a:rPr lang="en-US" sz="2000" dirty="0" smtClean="0"/>
              <a:t>Diagnostic Tools: </a:t>
            </a:r>
          </a:p>
          <a:p>
            <a:pPr marL="0" lvl="2"/>
            <a:r>
              <a:rPr lang="en-US" sz="1600" dirty="0" smtClean="0"/>
              <a:t>Azure MMC, Operations Manager , Cerebrata,  many others…</a:t>
            </a:r>
          </a:p>
          <a:p>
            <a:pPr marL="0" lvl="2"/>
            <a:r>
              <a:rPr lang="en-US" sz="1600" dirty="0" smtClean="0"/>
              <a:t>Windows Azure PowerShell Cmdlets</a:t>
            </a:r>
            <a:endParaRPr lang="en-US" sz="1600" dirty="0"/>
          </a:p>
        </p:txBody>
      </p:sp>
      <p:pic>
        <p:nvPicPr>
          <p:cNvPr id="512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3510" y="2427888"/>
            <a:ext cx="5412751" cy="1974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116887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6572" y="228601"/>
            <a:ext cx="11155680" cy="664797"/>
          </a:xfrm>
        </p:spPr>
        <p:txBody>
          <a:bodyPr/>
          <a:lstStyle/>
          <a:p>
            <a:r>
              <a:rPr lang="en-US" dirty="0"/>
              <a:t>Diagnostic Monitor (Role Startup)</a:t>
            </a:r>
          </a:p>
        </p:txBody>
      </p:sp>
      <p:sp>
        <p:nvSpPr>
          <p:cNvPr id="2" name="Content Placeholder 1"/>
          <p:cNvSpPr>
            <a:spLocks noGrp="1"/>
          </p:cNvSpPr>
          <p:nvPr>
            <p:ph sz="quarter" idx="10"/>
          </p:nvPr>
        </p:nvSpPr>
        <p:spPr>
          <a:xfrm>
            <a:off x="516572" y="1690688"/>
            <a:ext cx="11155680" cy="3816429"/>
          </a:xfrm>
        </p:spPr>
        <p:txBody>
          <a:bodyPr/>
          <a:lstStyle/>
          <a:p>
            <a:r>
              <a:rPr lang="en-US" sz="1800" dirty="0">
                <a:solidFill>
                  <a:schemeClr val="accent6"/>
                </a:solidFill>
              </a:rPr>
              <a:t>DiagnosticMonitorConfiguration</a:t>
            </a:r>
            <a:r>
              <a:rPr lang="en-US" sz="1800" dirty="0"/>
              <a:t> dc =</a:t>
            </a:r>
          </a:p>
          <a:p>
            <a:pPr marL="457200"/>
            <a:r>
              <a:rPr lang="en-US" sz="1800" dirty="0">
                <a:solidFill>
                  <a:schemeClr val="accent6"/>
                </a:solidFill>
              </a:rPr>
              <a:t>DiagnosticMonitor</a:t>
            </a:r>
            <a:r>
              <a:rPr lang="en-US" sz="1800" dirty="0"/>
              <a:t>.GetDefaultInitialConfiguration();</a:t>
            </a:r>
          </a:p>
          <a:p>
            <a:endParaRPr lang="en-US" sz="1800" dirty="0"/>
          </a:p>
          <a:p>
            <a:r>
              <a:rPr lang="en-US" sz="1800" dirty="0"/>
              <a:t>dc.WindowsEventLog.DataSources.Add(</a:t>
            </a:r>
            <a:r>
              <a:rPr lang="en-US" sz="1800" dirty="0">
                <a:solidFill>
                  <a:schemeClr val="accent5"/>
                </a:solidFill>
              </a:rPr>
              <a:t>"Application!*"</a:t>
            </a:r>
            <a:r>
              <a:rPr lang="en-US" sz="1800" dirty="0"/>
              <a:t>);</a:t>
            </a:r>
          </a:p>
          <a:p>
            <a:r>
              <a:rPr lang="en-US" sz="1800" dirty="0"/>
              <a:t>dc.WindowsEventLog. ScheduledTransferLogLevelFilter = </a:t>
            </a:r>
          </a:p>
          <a:p>
            <a:r>
              <a:rPr lang="en-US" sz="1800" dirty="0"/>
              <a:t>LogLevel.Error;</a:t>
            </a:r>
          </a:p>
          <a:p>
            <a:r>
              <a:rPr lang="en-US" sz="1800" dirty="0"/>
              <a:t>dc.WindowsEventLog.ScheduledTransferPeriod = </a:t>
            </a:r>
          </a:p>
          <a:p>
            <a:pPr marL="457200"/>
            <a:r>
              <a:rPr lang="en-US" sz="1800" dirty="0"/>
              <a:t>System.</a:t>
            </a:r>
            <a:r>
              <a:rPr lang="en-US" sz="1800" dirty="0">
                <a:solidFill>
                  <a:schemeClr val="accent6"/>
                </a:solidFill>
              </a:rPr>
              <a:t>TimeSpan</a:t>
            </a:r>
            <a:r>
              <a:rPr lang="en-US" sz="1800" dirty="0"/>
              <a:t>.FromMinutes(5.0);</a:t>
            </a:r>
          </a:p>
          <a:p>
            <a:r>
              <a:rPr lang="en-US" sz="1800" dirty="0">
                <a:solidFill>
                  <a:schemeClr val="accent4"/>
                </a:solidFill>
              </a:rPr>
              <a:t>// add other sources</a:t>
            </a:r>
          </a:p>
          <a:p>
            <a:endParaRPr lang="en-US" sz="1800" dirty="0"/>
          </a:p>
          <a:p>
            <a:r>
              <a:rPr lang="en-US" sz="1800" dirty="0"/>
              <a:t>DiagnosticMonitor.Start("DiagnosticsConnectionString", dc</a:t>
            </a:r>
            <a:r>
              <a:rPr lang="en-US" sz="1800" dirty="0" smtClean="0"/>
              <a:t>);</a:t>
            </a:r>
            <a:endParaRPr lang="en-US" sz="1800" dirty="0"/>
          </a:p>
        </p:txBody>
      </p:sp>
      <p:grpSp>
        <p:nvGrpSpPr>
          <p:cNvPr id="5" name="Group 4"/>
          <p:cNvGrpSpPr/>
          <p:nvPr/>
        </p:nvGrpSpPr>
        <p:grpSpPr>
          <a:xfrm>
            <a:off x="8294279" y="2748516"/>
            <a:ext cx="3377973" cy="1956665"/>
            <a:chOff x="8294279" y="2748516"/>
            <a:chExt cx="3377973" cy="1956665"/>
          </a:xfrm>
        </p:grpSpPr>
        <p:sp>
          <p:nvSpPr>
            <p:cNvPr id="20" name="Rectangle 19"/>
            <p:cNvSpPr/>
            <p:nvPr>
              <p:custDataLst>
                <p:tags r:id="rId3"/>
              </p:custDataLst>
            </p:nvPr>
          </p:nvSpPr>
          <p:spPr bwMode="auto">
            <a:xfrm>
              <a:off x="8654732" y="3352232"/>
              <a:ext cx="3017520" cy="7315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rgbClr val="FFFFFF">
                        <a:alpha val="0"/>
                      </a:srgbClr>
                    </a:solidFill>
                  </a:ln>
                  <a:solidFill>
                    <a:srgbClr val="FFFFFF">
                      <a:alpha val="99000"/>
                    </a:srgbClr>
                  </a:solidFill>
                </a:rPr>
                <a:t>Determine what to log and when to transfer to </a:t>
              </a:r>
              <a:r>
                <a:rPr lang="en-US" dirty="0" smtClean="0">
                  <a:ln>
                    <a:solidFill>
                      <a:srgbClr val="FFFFFF">
                        <a:alpha val="0"/>
                      </a:srgbClr>
                    </a:solidFill>
                  </a:ln>
                  <a:solidFill>
                    <a:srgbClr val="FFFFFF">
                      <a:alpha val="99000"/>
                    </a:srgbClr>
                  </a:solidFill>
                </a:rPr>
                <a:t>storage</a:t>
              </a:r>
              <a:endParaRPr lang="en-US" dirty="0">
                <a:ln>
                  <a:solidFill>
                    <a:srgbClr val="FFFFFF">
                      <a:alpha val="0"/>
                    </a:srgbClr>
                  </a:solidFill>
                </a:ln>
                <a:solidFill>
                  <a:srgbClr val="FFFFFF">
                    <a:alpha val="99000"/>
                  </a:srgbClr>
                </a:solidFill>
              </a:endParaRPr>
            </a:p>
          </p:txBody>
        </p:sp>
        <p:sp>
          <p:nvSpPr>
            <p:cNvPr id="26" name="Right Brace 25"/>
            <p:cNvSpPr/>
            <p:nvPr/>
          </p:nvSpPr>
          <p:spPr>
            <a:xfrm>
              <a:off x="8294279" y="2748516"/>
              <a:ext cx="360453" cy="1956665"/>
            </a:xfrm>
            <a:prstGeom prst="rightBrace">
              <a:avLst>
                <a:gd name="adj1" fmla="val 0"/>
                <a:gd name="adj2"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1218987"/>
              <a:endParaRPr lang="en-US" sz="2400" dirty="0">
                <a:solidFill>
                  <a:srgbClr val="292929"/>
                </a:solidFill>
              </a:endParaRPr>
            </a:p>
          </p:txBody>
        </p:sp>
      </p:grpSp>
      <p:grpSp>
        <p:nvGrpSpPr>
          <p:cNvPr id="3" name="Group 2"/>
          <p:cNvGrpSpPr/>
          <p:nvPr/>
        </p:nvGrpSpPr>
        <p:grpSpPr>
          <a:xfrm>
            <a:off x="8294279" y="1730874"/>
            <a:ext cx="3377973" cy="731520"/>
            <a:chOff x="8294279" y="1730874"/>
            <a:chExt cx="3377973" cy="731520"/>
          </a:xfrm>
        </p:grpSpPr>
        <p:sp>
          <p:nvSpPr>
            <p:cNvPr id="18" name="Rectangle 17"/>
            <p:cNvSpPr/>
            <p:nvPr>
              <p:custDataLst>
                <p:tags r:id="rId2"/>
              </p:custDataLst>
            </p:nvPr>
          </p:nvSpPr>
          <p:spPr bwMode="auto">
            <a:xfrm>
              <a:off x="8654732" y="1730874"/>
              <a:ext cx="3017520" cy="7315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rgbClr val="FFFFFF">
                        <a:alpha val="0"/>
                      </a:srgbClr>
                    </a:solidFill>
                  </a:ln>
                  <a:solidFill>
                    <a:srgbClr val="FFFFFF">
                      <a:alpha val="99000"/>
                    </a:srgbClr>
                  </a:solidFill>
                </a:rPr>
                <a:t>Start off with default configuration</a:t>
              </a:r>
            </a:p>
          </p:txBody>
        </p:sp>
        <p:sp>
          <p:nvSpPr>
            <p:cNvPr id="27" name="Right Brace 26"/>
            <p:cNvSpPr/>
            <p:nvPr/>
          </p:nvSpPr>
          <p:spPr>
            <a:xfrm>
              <a:off x="8294279" y="1755758"/>
              <a:ext cx="360453" cy="681752"/>
            </a:xfrm>
            <a:prstGeom prst="rightBrace">
              <a:avLst>
                <a:gd name="adj1" fmla="val 0"/>
                <a:gd name="adj2"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1218987"/>
              <a:endParaRPr lang="en-US" sz="2400" dirty="0">
                <a:solidFill>
                  <a:srgbClr val="292929"/>
                </a:solidFill>
              </a:endParaRPr>
            </a:p>
          </p:txBody>
        </p:sp>
      </p:grpSp>
      <p:grpSp>
        <p:nvGrpSpPr>
          <p:cNvPr id="6" name="Group 5"/>
          <p:cNvGrpSpPr/>
          <p:nvPr/>
        </p:nvGrpSpPr>
        <p:grpSpPr>
          <a:xfrm>
            <a:off x="8294279" y="4973590"/>
            <a:ext cx="3377973" cy="731520"/>
            <a:chOff x="8294279" y="4973590"/>
            <a:chExt cx="3377973" cy="731520"/>
          </a:xfrm>
        </p:grpSpPr>
        <p:sp>
          <p:nvSpPr>
            <p:cNvPr id="25" name="Rectangle 24"/>
            <p:cNvSpPr/>
            <p:nvPr>
              <p:custDataLst>
                <p:tags r:id="rId1"/>
              </p:custDataLst>
            </p:nvPr>
          </p:nvSpPr>
          <p:spPr bwMode="auto">
            <a:xfrm>
              <a:off x="8654732" y="4973590"/>
              <a:ext cx="3017520" cy="7315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3788" fontAlgn="base">
                <a:spcBef>
                  <a:spcPct val="0"/>
                </a:spcBef>
                <a:spcAft>
                  <a:spcPct val="0"/>
                </a:spcAft>
              </a:pPr>
              <a:r>
                <a:rPr lang="en-US" dirty="0">
                  <a:ln>
                    <a:solidFill>
                      <a:srgbClr val="FFFFFF">
                        <a:alpha val="0"/>
                      </a:srgbClr>
                    </a:solidFill>
                  </a:ln>
                  <a:solidFill>
                    <a:srgbClr val="FFFFFF">
                      <a:alpha val="99000"/>
                    </a:srgbClr>
                  </a:solidFill>
                </a:rPr>
                <a:t>Start the monitor</a:t>
              </a:r>
            </a:p>
          </p:txBody>
        </p:sp>
        <p:sp>
          <p:nvSpPr>
            <p:cNvPr id="28" name="Right Brace 27"/>
            <p:cNvSpPr/>
            <p:nvPr/>
          </p:nvSpPr>
          <p:spPr>
            <a:xfrm>
              <a:off x="8294279" y="5016187"/>
              <a:ext cx="360453" cy="646327"/>
            </a:xfrm>
            <a:prstGeom prst="rightBrace">
              <a:avLst>
                <a:gd name="adj1" fmla="val 0"/>
                <a:gd name="adj2"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1218987"/>
              <a:endParaRPr lang="en-US" sz="2400" dirty="0">
                <a:solidFill>
                  <a:srgbClr val="292929"/>
                </a:solidFill>
              </a:endParaRPr>
            </a:p>
          </p:txBody>
        </p:sp>
      </p:grpSp>
    </p:spTree>
    <p:extLst>
      <p:ext uri="{BB962C8B-B14F-4D97-AF65-F5344CB8AC3E}">
        <p14:creationId xmlns:p14="http://schemas.microsoft.com/office/powerpoint/2010/main" val="23687234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nodeType="with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xit" presetSubtype="0" fill="hold"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9"/>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DRjUHj_r50CDXO1WixqZd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vKXQGEPDtUuBvEu71Tya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vKXQGEPDtUuBvEu71Tyax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vKXQGEPDtUuBvEu71Tya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vKXQGEPDtUuBvEu71Tyax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vKXQGEPDtUuBvEu71Tyax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vKXQGEPDtUuBvEu71Tya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vKXQGEPDtUuBvEu71Tyax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vKXQGEPDtUuBvEu71Tyax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QOYis0mn0UylRDl3ep9s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RTQcB1xdcE6jT22fs_GNw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4uSmPROJB0KlnnBQw4aOQ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5k37vLZVek6VAXfgQofvU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l9LObYtjikyH1Ne6z56.2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_ruXSQsYpkSZ3D5r2zjgf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DLTFCmxmJkmJkp8mVIAwyw"/>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ts val="200"/>
          </a:spcBef>
          <a:spcAft>
            <a:spcPct val="0"/>
          </a:spcAft>
          <a:defRPr sz="2800" dirty="0" smtClean="0">
            <a:ln>
              <a:solidFill>
                <a:schemeClr val="bg1">
                  <a:alpha val="0"/>
                </a:schemeClr>
              </a:solidFill>
            </a:ln>
            <a:solidFill>
              <a:schemeClr val="bg1"/>
            </a:soli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905</TotalTime>
  <Words>917</Words>
  <Application>Microsoft Office PowerPoint</Application>
  <PresentationFormat>Custom</PresentationFormat>
  <Paragraphs>263</Paragraphs>
  <Slides>24</Slides>
  <Notes>5</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2" baseType="lpstr">
      <vt:lpstr>Arial</vt:lpstr>
      <vt:lpstr>Consolas</vt:lpstr>
      <vt:lpstr>Segoe UI Light</vt:lpstr>
      <vt:lpstr>Segoe Light</vt:lpstr>
      <vt:lpstr>Segoe UI</vt:lpstr>
      <vt:lpstr>MS1444_Windows Azure Template 16x9_r08b</vt:lpstr>
      <vt:lpstr>White with Consolas font for code slides</vt:lpstr>
      <vt:lpstr>think-cell Slide</vt:lpstr>
      <vt:lpstr>Advanced Diagnostics and Troubleshooting for Windows Azure</vt:lpstr>
      <vt:lpstr>Agenda</vt:lpstr>
      <vt:lpstr>Windows Azure Diagnostics</vt:lpstr>
      <vt:lpstr>Diagnostics: Single Server vs. the Cloud</vt:lpstr>
      <vt:lpstr>How Does It Work (in a nutshell)?</vt:lpstr>
      <vt:lpstr>Remote Configuration</vt:lpstr>
      <vt:lpstr>Diagnostic Data Locations</vt:lpstr>
      <vt:lpstr>Configuring Diagnostics</vt:lpstr>
      <vt:lpstr>Diagnostic Monitor (Role Startup)</vt:lpstr>
      <vt:lpstr>RoleInstanceDiagnosticManager (anytime)</vt:lpstr>
      <vt:lpstr>Understanding Diagnostics Configuration</vt:lpstr>
      <vt:lpstr>PowerShell Cmdlets for Windows Azure</vt:lpstr>
      <vt:lpstr>Diagnostics with PowerShell</vt:lpstr>
      <vt:lpstr>Windows Azure Diagnostics</vt:lpstr>
      <vt:lpstr>Debugging Windows Azure Apps</vt:lpstr>
      <vt:lpstr>PowerPoint Presentation</vt:lpstr>
      <vt:lpstr>Debugging Unhandled Exceptions</vt:lpstr>
      <vt:lpstr>Troubleshooting Performance Problems</vt:lpstr>
      <vt:lpstr>Logging Call Times – (Cheap profiler…)</vt:lpstr>
      <vt:lpstr>Troubleshooting Startup Tasks</vt:lpstr>
      <vt:lpstr>Debugging Tips &amp; Tricks</vt:lpstr>
      <vt:lpstr>Other Resources</vt:lpstr>
      <vt:lpstr>PowerPoint Presentation</vt:lpstr>
      <vt:lpstr>PowerPoint Presentation</vt:lpstr>
    </vt:vector>
  </TitlesOfParts>
  <Manager>&lt;Content Manager Name Here&gt;</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CB-012</dc:creator>
  <dc:description>Template: Greg Flowers, Artitudes Design
Formatting:
Event Date:
Event Location:
Audience Type:</dc:description>
  <cp:lastModifiedBy>Haishi Bai</cp:lastModifiedBy>
  <cp:revision>115</cp:revision>
  <dcterms:created xsi:type="dcterms:W3CDTF">2011-12-07T03:47:39Z</dcterms:created>
  <dcterms:modified xsi:type="dcterms:W3CDTF">2012-06-12T22:53:17Z</dcterms:modified>
</cp:coreProperties>
</file>