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3"/>
  </p:notesMasterIdLst>
  <p:handoutMasterIdLst>
    <p:handoutMasterId r:id="rId34"/>
  </p:handoutMasterIdLst>
  <p:sldIdLst>
    <p:sldId id="443" r:id="rId6"/>
    <p:sldId id="447" r:id="rId7"/>
    <p:sldId id="448" r:id="rId8"/>
    <p:sldId id="449" r:id="rId9"/>
    <p:sldId id="450" r:id="rId10"/>
    <p:sldId id="452" r:id="rId11"/>
    <p:sldId id="460" r:id="rId12"/>
    <p:sldId id="461" r:id="rId13"/>
    <p:sldId id="462" r:id="rId14"/>
    <p:sldId id="453" r:id="rId15"/>
    <p:sldId id="454" r:id="rId16"/>
    <p:sldId id="455" r:id="rId17"/>
    <p:sldId id="456" r:id="rId18"/>
    <p:sldId id="457" r:id="rId19"/>
    <p:sldId id="458" r:id="rId20"/>
    <p:sldId id="459" r:id="rId21"/>
    <p:sldId id="464" r:id="rId22"/>
    <p:sldId id="466" r:id="rId23"/>
    <p:sldId id="473" r:id="rId24"/>
    <p:sldId id="471" r:id="rId25"/>
    <p:sldId id="474" r:id="rId26"/>
    <p:sldId id="472" r:id="rId27"/>
    <p:sldId id="470" r:id="rId28"/>
    <p:sldId id="467" r:id="rId29"/>
    <p:sldId id="468" r:id="rId30"/>
    <p:sldId id="469" r:id="rId31"/>
    <p:sldId id="463"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595959"/>
    <a:srgbClr val="FFE497"/>
    <a:srgbClr val="FFE18B"/>
    <a:srgbClr val="FFDA71"/>
    <a:srgbClr val="FFD253"/>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9928" autoAdjust="0"/>
  </p:normalViewPr>
  <p:slideViewPr>
    <p:cSldViewPr snapToGrid="0">
      <p:cViewPr>
        <p:scale>
          <a:sx n="93" d="100"/>
          <a:sy n="93" d="100"/>
        </p:scale>
        <p:origin x="-180" y="330"/>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pPr>
                <a:defRPr/>
              </a:pPr>
              <a:t>6/11/2012 12:59 PM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4</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solidFill>
                  <a:prstClr val="black"/>
                </a:solidFill>
              </a:rPr>
              <a:pPr>
                <a:defRPr/>
              </a:pPr>
              <a:t>6/11/2012 12:59 PM</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©2005 Microsoft Corporation. All rights reserved.</a:t>
            </a:r>
          </a:p>
          <a:p>
            <a:pPr>
              <a:defRPr/>
            </a:pPr>
            <a:r>
              <a:rPr lang="en-US" smtClean="0">
                <a:solidFill>
                  <a:prstClr val="black"/>
                </a:solidFill>
              </a:rPr>
              <a:t>This presentation is for informational purposes only. Microsoft makes no warranties, express or implied, in this summary.</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16</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98036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6/11/2012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a:t>
            </a:r>
            <a:endParaRPr lang="en-US" dirty="0"/>
          </a:p>
        </p:txBody>
      </p:sp>
      <p:sp>
        <p:nvSpPr>
          <p:cNvPr id="7" name="Rectangle 6"/>
          <p:cNvSpPr/>
          <p:nvPr/>
        </p:nvSpPr>
        <p:spPr bwMode="auto">
          <a:xfrm>
            <a:off x="385730" y="1825803"/>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26024" y="1999229"/>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Consider cost and deploy according to </a:t>
            </a:r>
            <a:r>
              <a:rPr lang="en-US" dirty="0" smtClean="0">
                <a:solidFill>
                  <a:schemeClr val="accent2">
                    <a:alpha val="99000"/>
                  </a:schemeClr>
                </a:solidFill>
                <a:effectLst/>
                <a:latin typeface="Segoe UI Light" pitchFamily="34" charset="0"/>
              </a:rPr>
              <a:t>requirements</a:t>
            </a: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28" y="2759047"/>
            <a:ext cx="11289309"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Content Placeholder 3"/>
          <p:cNvSpPr txBox="1">
            <a:spLocks/>
          </p:cNvSpPr>
          <p:nvPr/>
        </p:nvSpPr>
        <p:spPr>
          <a:xfrm>
            <a:off x="526024" y="2919181"/>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Inbound </a:t>
            </a:r>
            <a:r>
              <a:rPr lang="en-US" dirty="0">
                <a:solidFill>
                  <a:schemeClr val="accent2">
                    <a:alpha val="99000"/>
                  </a:schemeClr>
                </a:solidFill>
                <a:effectLst/>
                <a:latin typeface="Segoe UI Light" pitchFamily="34" charset="0"/>
              </a:rPr>
              <a:t>traffic is free, outbound traffic is </a:t>
            </a:r>
            <a:r>
              <a:rPr lang="en-US" dirty="0" smtClean="0">
                <a:solidFill>
                  <a:schemeClr val="accent2">
                    <a:alpha val="99000"/>
                  </a:schemeClr>
                </a:solidFill>
                <a:effectLst/>
                <a:latin typeface="Segoe UI Light" pitchFamily="34" charset="0"/>
              </a:rPr>
              <a:t>not</a:t>
            </a:r>
          </a:p>
          <a:p>
            <a:pPr marL="0" indent="0">
              <a:buNone/>
            </a:pPr>
            <a:r>
              <a:rPr lang="en-US" sz="1800" dirty="0" smtClean="0">
                <a:solidFill>
                  <a:schemeClr val="tx1">
                    <a:alpha val="99000"/>
                  </a:schemeClr>
                </a:solidFill>
                <a:effectLst/>
                <a:latin typeface="+mj-lt"/>
                <a:cs typeface="Segoe UI Light" pitchFamily="34" charset="0"/>
              </a:rPr>
              <a:t>Standard </a:t>
            </a:r>
            <a:r>
              <a:rPr lang="en-US" sz="1800" dirty="0">
                <a:solidFill>
                  <a:schemeClr val="tx1">
                    <a:alpha val="99000"/>
                  </a:schemeClr>
                </a:solidFill>
                <a:effectLst/>
                <a:latin typeface="+mj-lt"/>
                <a:cs typeface="Segoe UI Light" pitchFamily="34" charset="0"/>
              </a:rPr>
              <a:t>Azure outbound traffic costs apply</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7" y="3982455"/>
            <a:ext cx="11289309" cy="1393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Content Placeholder 3"/>
          <p:cNvSpPr txBox="1">
            <a:spLocks/>
          </p:cNvSpPr>
          <p:nvPr/>
        </p:nvSpPr>
        <p:spPr>
          <a:xfrm>
            <a:off x="526024" y="4142589"/>
            <a:ext cx="11149012" cy="13572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Nominal fee per hour for the gateway itself</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an </a:t>
            </a:r>
            <a:r>
              <a:rPr lang="en-US" sz="1800" dirty="0">
                <a:solidFill>
                  <a:schemeClr val="tx1">
                    <a:alpha val="99000"/>
                  </a:schemeClr>
                </a:solidFill>
                <a:latin typeface="+mj-lt"/>
                <a:cs typeface="Segoe UI Light" pitchFamily="34" charset="0"/>
              </a:rPr>
              <a:t>be started and stopped as you see fit</a:t>
            </a:r>
          </a:p>
          <a:p>
            <a:pPr marL="0" lvl="1" indent="0">
              <a:buNone/>
            </a:pPr>
            <a:r>
              <a:rPr lang="en-US" sz="1800" dirty="0">
                <a:solidFill>
                  <a:schemeClr val="tx1">
                    <a:alpha val="99000"/>
                  </a:schemeClr>
                </a:solidFill>
                <a:latin typeface="+mj-lt"/>
                <a:cs typeface="Segoe UI Light" pitchFamily="34" charset="0"/>
              </a:rPr>
              <a:t>i</a:t>
            </a:r>
            <a:r>
              <a:rPr lang="en-US" sz="1800" dirty="0" smtClean="0">
                <a:solidFill>
                  <a:schemeClr val="tx1">
                    <a:alpha val="99000"/>
                  </a:schemeClr>
                </a:solidFill>
                <a:latin typeface="+mj-lt"/>
                <a:cs typeface="Segoe UI Light" pitchFamily="34" charset="0"/>
              </a:rPr>
              <a:t>f </a:t>
            </a:r>
            <a:r>
              <a:rPr lang="en-US" sz="1800" dirty="0">
                <a:solidFill>
                  <a:schemeClr val="tx1">
                    <a:alpha val="99000"/>
                  </a:schemeClr>
                </a:solidFill>
                <a:latin typeface="+mj-lt"/>
                <a:cs typeface="Segoe UI Light" pitchFamily="34" charset="0"/>
              </a:rPr>
              <a:t>stopped, VMs are isolated from corporate network</a:t>
            </a:r>
          </a:p>
          <a:p>
            <a:pPr marL="0" indent="0">
              <a:buNone/>
            </a:pPr>
            <a:endParaRPr lang="en-US" sz="1800" dirty="0">
              <a:solidFill>
                <a:schemeClr val="tx1">
                  <a:alpha val="99000"/>
                </a:schemeClr>
              </a:solidFill>
              <a:effectLst/>
              <a:latin typeface="+mj-lt"/>
              <a:cs typeface="Segoe UI Light" pitchFamily="34" charset="0"/>
            </a:endParaRPr>
          </a:p>
        </p:txBody>
      </p:sp>
      <p:sp>
        <p:nvSpPr>
          <p:cNvPr id="17" name="Rectangle 16"/>
          <p:cNvSpPr/>
          <p:nvPr/>
        </p:nvSpPr>
        <p:spPr bwMode="auto">
          <a:xfrm>
            <a:off x="373624" y="5499884"/>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Content Placeholder 3"/>
          <p:cNvSpPr txBox="1">
            <a:spLocks/>
          </p:cNvSpPr>
          <p:nvPr/>
        </p:nvSpPr>
        <p:spPr>
          <a:xfrm>
            <a:off x="526024" y="5673310"/>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 (cont.)</a:t>
            </a:r>
            <a:endParaRPr lang="en-US" dirty="0"/>
          </a:p>
        </p:txBody>
      </p:sp>
      <p:sp>
        <p:nvSpPr>
          <p:cNvPr id="16" name="Rectangle 1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Rectangle 16"/>
          <p:cNvSpPr/>
          <p:nvPr/>
        </p:nvSpPr>
        <p:spPr bwMode="auto">
          <a:xfrm>
            <a:off x="385729" y="6049710"/>
            <a:ext cx="11289309" cy="36590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Rectangle 17"/>
          <p:cNvSpPr/>
          <p:nvPr/>
        </p:nvSpPr>
        <p:spPr bwMode="auto">
          <a:xfrm>
            <a:off x="11309130" y="6049710"/>
            <a:ext cx="365907" cy="3659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0" name="Rectangle 19"/>
          <p:cNvSpPr/>
          <p:nvPr/>
        </p:nvSpPr>
        <p:spPr bwMode="auto">
          <a:xfrm>
            <a:off x="385730" y="1825802"/>
            <a:ext cx="11289309" cy="41398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Content Placeholder 3"/>
          <p:cNvSpPr txBox="1">
            <a:spLocks/>
          </p:cNvSpPr>
          <p:nvPr/>
        </p:nvSpPr>
        <p:spPr>
          <a:xfrm>
            <a:off x="538130" y="2020546"/>
            <a:ext cx="11149012" cy="41272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DC-locator and ISTG/ISM (</a:t>
            </a:r>
            <a:r>
              <a:rPr lang="en-US" dirty="0" err="1">
                <a:solidFill>
                  <a:schemeClr val="accent2">
                    <a:alpha val="99000"/>
                  </a:schemeClr>
                </a:solidFill>
                <a:effectLst/>
                <a:latin typeface="Segoe UI Light" pitchFamily="34" charset="0"/>
              </a:rPr>
              <a:t>intersite</a:t>
            </a:r>
            <a:r>
              <a:rPr lang="en-US" dirty="0">
                <a:solidFill>
                  <a:schemeClr val="accent2">
                    <a:alpha val="99000"/>
                  </a:schemeClr>
                </a:solidFill>
                <a:effectLst/>
                <a:latin typeface="Segoe UI Light" pitchFamily="34" charset="0"/>
              </a:rPr>
              <a:t> topology generator and messenger)</a:t>
            </a:r>
          </a:p>
          <a:p>
            <a:pPr marL="0" indent="0">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orrectly </a:t>
            </a:r>
            <a:r>
              <a:rPr lang="en-US" sz="1800" dirty="0">
                <a:solidFill>
                  <a:schemeClr val="tx1">
                    <a:alpha val="99000"/>
                  </a:schemeClr>
                </a:solidFill>
                <a:effectLst/>
                <a:latin typeface="+mj-lt"/>
                <a:cs typeface="Segoe UI Light" pitchFamily="34" charset="0"/>
              </a:rPr>
              <a:t>defining and connecting Active Directory subnets and sites will influence your bottom-line</a:t>
            </a:r>
          </a:p>
          <a:p>
            <a:pPr marL="457200" lvl="1" indent="-220663"/>
            <a:r>
              <a:rPr lang="en-US" sz="1800" dirty="0">
                <a:solidFill>
                  <a:schemeClr val="bg2">
                    <a:lumMod val="50000"/>
                    <a:alpha val="99000"/>
                  </a:schemeClr>
                </a:solidFill>
                <a:latin typeface="+mj-lt"/>
                <a:cs typeface="Segoe UI Light" pitchFamily="34" charset="0"/>
              </a:rPr>
              <a:t>sites, site-links and subnets affect who authenticates where and DCs’ replication topology</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the cost between any on-premises site and the cloud-sites are appropriately dissuasive</a:t>
            </a:r>
          </a:p>
          <a:p>
            <a:pPr marL="457200" lvl="1" indent="-220663"/>
            <a:r>
              <a:rPr lang="en-US" sz="1800" dirty="0">
                <a:solidFill>
                  <a:schemeClr val="bg2">
                    <a:lumMod val="50000"/>
                    <a:alpha val="99000"/>
                  </a:schemeClr>
                </a:solidFill>
                <a:latin typeface="+mj-lt"/>
                <a:cs typeface="Segoe UI Light" pitchFamily="34" charset="0"/>
              </a:rPr>
              <a:t>i.e. the notion of “next closest site” (a common fallback in Active Directory) should not conclude that the cloud is the next closest</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replication is scheduled (not “Notify-”driven)</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it’s compressed (and crank it up—domain controllers offer aggressive controls around compression of replication traffic)</a:t>
            </a:r>
          </a:p>
          <a:p>
            <a:pPr marL="0" indent="0">
              <a:buNone/>
            </a:pPr>
            <a:r>
              <a:rPr lang="en-US" sz="1800" dirty="0">
                <a:solidFill>
                  <a:schemeClr val="tx1">
                    <a:alpha val="99000"/>
                  </a:schemeClr>
                </a:solidFill>
                <a:effectLst/>
                <a:latin typeface="+mj-lt"/>
                <a:cs typeface="Segoe UI Light" pitchFamily="34" charset="0"/>
              </a:rPr>
              <a:t>A</a:t>
            </a:r>
            <a:r>
              <a:rPr lang="en-US" sz="1800" dirty="0" smtClean="0">
                <a:solidFill>
                  <a:schemeClr val="tx1">
                    <a:alpha val="99000"/>
                  </a:schemeClr>
                </a:solidFill>
                <a:effectLst/>
                <a:latin typeface="+mj-lt"/>
                <a:cs typeface="Segoe UI Light" pitchFamily="34" charset="0"/>
              </a:rPr>
              <a:t>lign </a:t>
            </a:r>
            <a:r>
              <a:rPr lang="en-US" sz="1800" dirty="0">
                <a:solidFill>
                  <a:schemeClr val="tx1">
                    <a:alpha val="99000"/>
                  </a:schemeClr>
                </a:solidFill>
                <a:effectLst/>
                <a:latin typeface="+mj-lt"/>
                <a:cs typeface="Segoe UI Light" pitchFamily="34" charset="0"/>
              </a:rPr>
              <a:t>replication schedule with latency tolerance</a:t>
            </a:r>
          </a:p>
          <a:p>
            <a:pPr marL="457200" lvl="1" indent="-220663"/>
            <a:r>
              <a:rPr lang="en-US" sz="1800" dirty="0">
                <a:solidFill>
                  <a:schemeClr val="bg2">
                    <a:lumMod val="50000"/>
                    <a:alpha val="99000"/>
                  </a:schemeClr>
                </a:solidFill>
                <a:latin typeface="+mj-lt"/>
                <a:cs typeface="Segoe UI Light" pitchFamily="34" charset="0"/>
              </a:rPr>
              <a:t>DCs replicate only the last state of a value so slowing replication down saves cost if there’s sufficient churn</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Read-Only DCs (RODC) or Read-Writes</a:t>
            </a:r>
            <a:endParaRPr lang="en-US" dirty="0"/>
          </a:p>
        </p:txBody>
      </p:sp>
      <p:sp>
        <p:nvSpPr>
          <p:cNvPr id="8" name="Rectangle 7"/>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4882751"/>
            <a:ext cx="10358470" cy="13449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Finally, RODCs NEVER replicate anything outbound</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T</a:t>
            </a:r>
            <a:r>
              <a:rPr lang="en-US" sz="1800" dirty="0" smtClean="0">
                <a:solidFill>
                  <a:schemeClr val="tx1">
                    <a:alpha val="99000"/>
                  </a:schemeClr>
                </a:solidFill>
                <a:latin typeface="+mj-lt"/>
                <a:cs typeface="Segoe UI Light" pitchFamily="34" charset="0"/>
              </a:rPr>
              <a:t>hey </a:t>
            </a:r>
            <a:r>
              <a:rPr lang="en-US" sz="1800" dirty="0">
                <a:solidFill>
                  <a:schemeClr val="tx1">
                    <a:alpha val="99000"/>
                  </a:schemeClr>
                </a:solidFill>
                <a:latin typeface="+mj-lt"/>
                <a:cs typeface="Segoe UI Light" pitchFamily="34" charset="0"/>
              </a:rPr>
              <a:t>do need to populate cacheable secrets which requires on-demand traffic to obtain them as a user/computer authenticates</a:t>
            </a:r>
          </a:p>
          <a:p>
            <a:pPr marL="0" lvl="1" indent="0">
              <a:spcBef>
                <a:spcPts val="0"/>
              </a:spcBef>
              <a:spcAft>
                <a:spcPts val="1200"/>
              </a:spcAft>
              <a:buNone/>
            </a:pPr>
            <a:r>
              <a:rPr lang="en-US" sz="1800" dirty="0" smtClean="0">
                <a:solidFill>
                  <a:schemeClr val="tx1">
                    <a:alpha val="99000"/>
                  </a:schemeClr>
                </a:solidFill>
                <a:latin typeface="+mj-lt"/>
                <a:cs typeface="Segoe UI Light" pitchFamily="34" charset="0"/>
              </a:rPr>
              <a:t>Consider </a:t>
            </a:r>
            <a:r>
              <a:rPr lang="en-US" sz="1800" dirty="0">
                <a:solidFill>
                  <a:schemeClr val="tx1">
                    <a:alpha val="99000"/>
                  </a:schemeClr>
                </a:solidFill>
                <a:latin typeface="+mj-lt"/>
                <a:cs typeface="Segoe UI Light" pitchFamily="34" charset="0"/>
              </a:rPr>
              <a:t>that the absence of outbound traffic through the lack of replication yields cost savings</a:t>
            </a:r>
          </a:p>
        </p:txBody>
      </p:sp>
      <p:sp>
        <p:nvSpPr>
          <p:cNvPr id="12" name="Content Placeholder 3"/>
          <p:cNvSpPr txBox="1">
            <a:spLocks/>
          </p:cNvSpPr>
          <p:nvPr/>
        </p:nvSpPr>
        <p:spPr>
          <a:xfrm>
            <a:off x="538130" y="1116333"/>
            <a:ext cx="11149012" cy="139115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Using RODCs for Azure is a no-brainer?  Or is it?</a:t>
            </a:r>
          </a:p>
          <a:p>
            <a:pPr marL="0" indent="0">
              <a:buNone/>
            </a:pPr>
            <a:r>
              <a:rPr lang="en-US" sz="1800" dirty="0" smtClean="0">
                <a:solidFill>
                  <a:schemeClr val="tx1">
                    <a:alpha val="99000"/>
                  </a:schemeClr>
                </a:solidFill>
                <a:effectLst/>
                <a:latin typeface="+mj-lt"/>
                <a:cs typeface="Segoe UI Light" pitchFamily="34" charset="0"/>
              </a:rPr>
              <a:t>This </a:t>
            </a:r>
            <a:r>
              <a:rPr lang="en-US" sz="1800" dirty="0">
                <a:solidFill>
                  <a:schemeClr val="tx1">
                    <a:alpha val="99000"/>
                  </a:schemeClr>
                </a:solidFill>
                <a:effectLst/>
                <a:latin typeface="+mj-lt"/>
                <a:cs typeface="Segoe UI Light" pitchFamily="34" charset="0"/>
              </a:rPr>
              <a:t>isn’t really what they’re designed for</a:t>
            </a:r>
          </a:p>
          <a:p>
            <a:pPr marL="457200" lvl="1" indent="-220663"/>
            <a:r>
              <a:rPr lang="en-US" sz="1800" dirty="0">
                <a:solidFill>
                  <a:schemeClr val="bg2">
                    <a:lumMod val="50000"/>
                    <a:alpha val="99000"/>
                  </a:schemeClr>
                </a:solidFill>
                <a:latin typeface="+mj-lt"/>
                <a:cs typeface="Segoe UI Light" pitchFamily="34" charset="0"/>
              </a:rPr>
              <a:t>designed to be caching DCs used at physically insecure branch sites</a:t>
            </a:r>
          </a:p>
          <a:p>
            <a:pPr marL="457200" lvl="1" indent="-220663"/>
            <a:r>
              <a:rPr lang="en-US" sz="1800" dirty="0">
                <a:solidFill>
                  <a:schemeClr val="bg2">
                    <a:lumMod val="50000"/>
                    <a:alpha val="99000"/>
                  </a:schemeClr>
                </a:solidFill>
                <a:latin typeface="+mj-lt"/>
                <a:cs typeface="Segoe UI Light" pitchFamily="34" charset="0"/>
              </a:rPr>
              <a:t>the question is one of trust… do “you” trust the Azure datacenter?</a:t>
            </a:r>
          </a:p>
        </p:txBody>
      </p:sp>
      <p:sp>
        <p:nvSpPr>
          <p:cNvPr id="13" name="Content Placeholder 3"/>
          <p:cNvSpPr txBox="1">
            <a:spLocks/>
          </p:cNvSpPr>
          <p:nvPr/>
        </p:nvSpPr>
        <p:spPr>
          <a:xfrm>
            <a:off x="538130" y="2921366"/>
            <a:ext cx="8331550" cy="159428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But is HBI/PII a concern?</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RODCs do offer ROFAS (a filtered attribute set) which permits targeted attributes to be excluded from RO replicas</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but RODCs introduce known and unknown app-</a:t>
            </a:r>
            <a:r>
              <a:rPr lang="en-US" sz="1800" dirty="0" err="1">
                <a:solidFill>
                  <a:schemeClr val="tx1">
                    <a:alpha val="99000"/>
                  </a:schemeClr>
                </a:solidFill>
                <a:latin typeface="+mj-lt"/>
                <a:cs typeface="Segoe UI Light" pitchFamily="34" charset="0"/>
              </a:rPr>
              <a:t>compat</a:t>
            </a:r>
            <a:r>
              <a:rPr lang="en-US" sz="1800" dirty="0">
                <a:solidFill>
                  <a:schemeClr val="tx1">
                    <a:alpha val="99000"/>
                  </a:schemeClr>
                </a:solidFill>
                <a:latin typeface="+mj-lt"/>
                <a:cs typeface="Segoe UI Light" pitchFamily="34" charset="0"/>
              </a:rPr>
              <a:t> issues which increases the test-burden and associated support costs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98128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Catalog (GC) or not?</a:t>
            </a:r>
            <a:endParaRPr lang="en-US" dirty="0"/>
          </a:p>
        </p:txBody>
      </p:sp>
      <p:sp>
        <p:nvSpPr>
          <p:cNvPr id="10" name="Rectangle 9"/>
          <p:cNvSpPr/>
          <p:nvPr/>
        </p:nvSpPr>
        <p:spPr bwMode="auto">
          <a:xfrm>
            <a:off x="385730" y="1003496"/>
            <a:ext cx="11289309" cy="3566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1147865"/>
            <a:ext cx="11149012" cy="327166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GCs are necessary in multi-domain forests for authentication</a:t>
            </a:r>
          </a:p>
          <a:p>
            <a:pPr marL="0" indent="0">
              <a:buNone/>
            </a:pPr>
            <a:r>
              <a:rPr lang="en-US" sz="1800" dirty="0" smtClean="0">
                <a:solidFill>
                  <a:schemeClr val="tx1">
                    <a:alpha val="99000"/>
                  </a:schemeClr>
                </a:solidFill>
                <a:effectLst/>
                <a:latin typeface="+mj-lt"/>
                <a:cs typeface="Segoe UI Light" pitchFamily="34" charset="0"/>
              </a:rPr>
              <a:t>Workloads </a:t>
            </a:r>
            <a:r>
              <a:rPr lang="en-US" sz="1800" dirty="0">
                <a:solidFill>
                  <a:schemeClr val="tx1">
                    <a:alpha val="99000"/>
                  </a:schemeClr>
                </a:solidFill>
                <a:effectLst/>
                <a:latin typeface="+mj-lt"/>
                <a:cs typeface="Segoe UI Light" pitchFamily="34" charset="0"/>
              </a:rPr>
              <a:t>in the cloud that authenticate against a DC in the cloud will still generate outbound </a:t>
            </a:r>
            <a:r>
              <a:rPr lang="en-US" sz="1800" dirty="0" smtClean="0">
                <a:solidFill>
                  <a:schemeClr val="tx1">
                    <a:alpha val="99000"/>
                  </a:schemeClr>
                </a:solidFill>
                <a:effectLst/>
                <a:latin typeface="+mj-lt"/>
                <a:cs typeface="Segoe UI Light" pitchFamily="34" charset="0"/>
              </a:rPr>
              <a:t/>
            </a:r>
            <a:br>
              <a:rPr lang="en-US" sz="1800" dirty="0" smtClean="0">
                <a:solidFill>
                  <a:schemeClr val="tx1">
                    <a:alpha val="99000"/>
                  </a:schemeClr>
                </a:solidFill>
                <a:effectLst/>
                <a:latin typeface="+mj-lt"/>
                <a:cs typeface="Segoe UI Light" pitchFamily="34" charset="0"/>
              </a:rPr>
            </a:br>
            <a:r>
              <a:rPr lang="en-US" sz="1800" dirty="0" smtClean="0">
                <a:solidFill>
                  <a:schemeClr val="tx1">
                    <a:alpha val="99000"/>
                  </a:schemeClr>
                </a:solidFill>
                <a:effectLst/>
                <a:latin typeface="+mj-lt"/>
                <a:cs typeface="Segoe UI Light" pitchFamily="34" charset="0"/>
              </a:rPr>
              <a:t>authentication </a:t>
            </a:r>
            <a:r>
              <a:rPr lang="en-US" sz="1800" dirty="0">
                <a:solidFill>
                  <a:schemeClr val="tx1">
                    <a:alpha val="99000"/>
                  </a:schemeClr>
                </a:solidFill>
                <a:effectLst/>
                <a:latin typeface="+mj-lt"/>
                <a:cs typeface="Segoe UI Light" pitchFamily="34" charset="0"/>
              </a:rPr>
              <a:t>traffic without one </a:t>
            </a:r>
          </a:p>
          <a:p>
            <a:pPr marL="457200" lvl="1" indent="-220663"/>
            <a:r>
              <a:rPr lang="en-US" sz="1800" dirty="0">
                <a:solidFill>
                  <a:schemeClr val="bg2">
                    <a:lumMod val="50000"/>
                    <a:alpha val="99000"/>
                  </a:schemeClr>
                </a:solidFill>
                <a:latin typeface="+mj-lt"/>
                <a:cs typeface="Segoe UI Light" pitchFamily="34" charset="0"/>
                <a:sym typeface="Wingdings" pitchFamily="2" charset="2"/>
              </a:rPr>
              <a:t>used to expand Universal Group memberships</a:t>
            </a:r>
            <a:endParaRPr lang="en-US" sz="1800" dirty="0">
              <a:solidFill>
                <a:schemeClr val="bg2">
                  <a:lumMod val="50000"/>
                  <a:alpha val="99000"/>
                </a:schemeClr>
              </a:solidFill>
              <a:latin typeface="+mj-lt"/>
              <a:cs typeface="Segoe UI Light" pitchFamily="34" charset="0"/>
            </a:endParaRPr>
          </a:p>
          <a:p>
            <a:pPr marL="457200" lvl="1" indent="-220663"/>
            <a:r>
              <a:rPr lang="en-US" sz="1800" dirty="0">
                <a:solidFill>
                  <a:schemeClr val="bg2">
                    <a:lumMod val="50000"/>
                    <a:alpha val="99000"/>
                  </a:schemeClr>
                </a:solidFill>
                <a:latin typeface="+mj-lt"/>
                <a:cs typeface="Segoe UI Light" pitchFamily="34" charset="0"/>
              </a:rPr>
              <a:t>less predictable cost associated with GCs since they host every domain (in-part)</a:t>
            </a:r>
          </a:p>
          <a:p>
            <a:pPr marL="457200" lvl="1" indent="-220663">
              <a:spcBef>
                <a:spcPts val="0"/>
              </a:spcBef>
              <a:spcAft>
                <a:spcPts val="1200"/>
              </a:spcAft>
            </a:pPr>
            <a:r>
              <a:rPr lang="en-US" sz="1800" dirty="0">
                <a:solidFill>
                  <a:schemeClr val="bg2">
                    <a:lumMod val="50000"/>
                    <a:alpha val="99000"/>
                  </a:schemeClr>
                </a:solidFill>
                <a:latin typeface="+mj-lt"/>
                <a:cs typeface="Segoe UI Light" pitchFamily="34" charset="0"/>
              </a:rPr>
              <a:t>completely unpredictable cost if workload hosts Internet-facing service and authenticates users against Active Directory</a:t>
            </a:r>
          </a:p>
          <a:p>
            <a:pPr marL="0" indent="0">
              <a:spcBef>
                <a:spcPts val="0"/>
              </a:spcBef>
              <a:spcAft>
                <a:spcPts val="1200"/>
              </a:spcAft>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ould </a:t>
            </a:r>
            <a:r>
              <a:rPr lang="en-US" sz="1800" dirty="0">
                <a:solidFill>
                  <a:schemeClr val="tx1">
                    <a:alpha val="99000"/>
                  </a:schemeClr>
                </a:solidFill>
                <a:effectLst/>
                <a:latin typeface="+mj-lt"/>
                <a:cs typeface="Segoe UI Light" pitchFamily="34" charset="0"/>
              </a:rPr>
              <a:t>leverage “Universal Group Membership Caching”</a:t>
            </a:r>
          </a:p>
          <a:p>
            <a:pPr marL="0" indent="0">
              <a:buNone/>
            </a:pPr>
            <a:r>
              <a:rPr lang="en-US" sz="1800" dirty="0">
                <a:solidFill>
                  <a:schemeClr val="tx1">
                    <a:alpha val="99000"/>
                  </a:schemeClr>
                </a:solidFill>
                <a:effectLst/>
                <a:latin typeface="+mj-lt"/>
                <a:cs typeface="Segoe UI Light" pitchFamily="34" charset="0"/>
              </a:rPr>
              <a:t>P</a:t>
            </a:r>
            <a:r>
              <a:rPr lang="en-US" sz="1800" dirty="0" smtClean="0">
                <a:solidFill>
                  <a:schemeClr val="tx1">
                    <a:alpha val="99000"/>
                  </a:schemeClr>
                </a:solidFill>
                <a:effectLst/>
                <a:latin typeface="+mj-lt"/>
                <a:cs typeface="Segoe UI Light" pitchFamily="34" charset="0"/>
              </a:rPr>
              <a:t>redominantly </a:t>
            </a:r>
            <a:r>
              <a:rPr lang="en-US" sz="1800" dirty="0">
                <a:solidFill>
                  <a:schemeClr val="tx1">
                    <a:alpha val="99000"/>
                  </a:schemeClr>
                </a:solidFill>
                <a:effectLst/>
                <a:latin typeface="+mj-lt"/>
                <a:cs typeface="Segoe UI Light" pitchFamily="34" charset="0"/>
              </a:rPr>
              <a:t>replicates inbound only</a:t>
            </a:r>
          </a:p>
          <a:p>
            <a:pPr marL="457200" lvl="1" indent="-220663"/>
            <a:r>
              <a:rPr lang="en-US" sz="1800" dirty="0">
                <a:solidFill>
                  <a:schemeClr val="bg2">
                    <a:lumMod val="50000"/>
                    <a:alpha val="99000"/>
                  </a:schemeClr>
                </a:solidFill>
                <a:latin typeface="+mj-lt"/>
                <a:cs typeface="Segoe UI Light" pitchFamily="34" charset="0"/>
              </a:rPr>
              <a:t>outbound replication is possible with other GCs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Freeform 62"/>
          <p:cNvSpPr>
            <a:spLocks noEditPoints="1"/>
          </p:cNvSpPr>
          <p:nvPr/>
        </p:nvSpPr>
        <p:spPr bwMode="black">
          <a:xfrm>
            <a:off x="10216055" y="4953211"/>
            <a:ext cx="1097949" cy="109766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52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Trust or Replicate?</a:t>
            </a:r>
            <a:endParaRPr lang="en-US" dirty="0"/>
          </a:p>
        </p:txBody>
      </p:sp>
      <p:sp>
        <p:nvSpPr>
          <p:cNvPr id="6" name="Rectangle 5"/>
          <p:cNvSpPr/>
          <p:nvPr/>
        </p:nvSpPr>
        <p:spPr bwMode="auto">
          <a:xfrm>
            <a:off x="385730" y="1003497"/>
            <a:ext cx="11289309" cy="14086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Choice</a:t>
            </a:r>
          </a:p>
          <a:p>
            <a:pPr marL="0" lvl="1" indent="0">
              <a:buNone/>
            </a:pPr>
            <a:r>
              <a:rPr lang="en-US" sz="1800" dirty="0">
                <a:solidFill>
                  <a:schemeClr val="tx1">
                    <a:alpha val="99000"/>
                  </a:schemeClr>
                </a:solidFill>
                <a:latin typeface="+mj-lt"/>
                <a:cs typeface="Segoe UI Light" pitchFamily="34" charset="0"/>
              </a:rPr>
              <a:t>A</a:t>
            </a:r>
            <a:r>
              <a:rPr lang="en-US" sz="1800" dirty="0" smtClean="0">
                <a:solidFill>
                  <a:schemeClr val="tx1">
                    <a:alpha val="99000"/>
                  </a:schemeClr>
                </a:solidFill>
                <a:latin typeface="+mj-lt"/>
                <a:cs typeface="Segoe UI Light" pitchFamily="34" charset="0"/>
              </a:rPr>
              <a:t>dd </a:t>
            </a:r>
            <a:r>
              <a:rPr lang="en-US" sz="1800" dirty="0">
                <a:solidFill>
                  <a:schemeClr val="tx1">
                    <a:alpha val="99000"/>
                  </a:schemeClr>
                </a:solidFill>
                <a:latin typeface="+mj-lt"/>
                <a:cs typeface="Segoe UI Light" pitchFamily="34" charset="0"/>
              </a:rPr>
              <a:t>replica DCs in the cloud or build a new forest and create a trust?</a:t>
            </a:r>
          </a:p>
          <a:p>
            <a:pPr marL="520700" lvl="2" indent="-284163"/>
            <a:r>
              <a:rPr lang="en-US" sz="1800" dirty="0">
                <a:solidFill>
                  <a:schemeClr val="bg2">
                    <a:lumMod val="50000"/>
                    <a:alpha val="99000"/>
                  </a:schemeClr>
                </a:solidFill>
                <a:latin typeface="+mj-lt"/>
                <a:cs typeface="Segoe UI Light" pitchFamily="34" charset="0"/>
              </a:rPr>
              <a:t>Kerberos or Federated</a:t>
            </a: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28" y="2506718"/>
            <a:ext cx="11289309" cy="2539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2682691"/>
            <a:ext cx="11149012" cy="257609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Motivators</a:t>
            </a:r>
          </a:p>
          <a:p>
            <a:pPr marL="0" lvl="1" indent="0">
              <a:buNone/>
            </a:pPr>
            <a:r>
              <a:rPr lang="en-US" sz="1800" dirty="0">
                <a:solidFill>
                  <a:schemeClr val="tx1">
                    <a:alpha val="99000"/>
                  </a:schemeClr>
                </a:solidFill>
                <a:latin typeface="+mj-lt"/>
                <a:cs typeface="Segoe UI Light" pitchFamily="34" charset="0"/>
              </a:rPr>
              <a:t>S</a:t>
            </a:r>
            <a:r>
              <a:rPr lang="en-US" sz="1800" dirty="0" smtClean="0">
                <a:solidFill>
                  <a:schemeClr val="tx1">
                    <a:alpha val="99000"/>
                  </a:schemeClr>
                </a:solidFill>
                <a:latin typeface="+mj-lt"/>
                <a:cs typeface="Segoe UI Light" pitchFamily="34" charset="0"/>
              </a:rPr>
              <a:t>ecurity </a:t>
            </a:r>
            <a:r>
              <a:rPr lang="en-US" sz="1800" dirty="0">
                <a:solidFill>
                  <a:schemeClr val="tx1">
                    <a:alpha val="99000"/>
                  </a:schemeClr>
                </a:solidFill>
                <a:latin typeface="+mj-lt"/>
                <a:cs typeface="Segoe UI Light" pitchFamily="34" charset="0"/>
              </a:rPr>
              <a:t>(selective authentication feature)</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ompliance/privacy </a:t>
            </a:r>
            <a:r>
              <a:rPr lang="en-US" sz="1800" dirty="0">
                <a:solidFill>
                  <a:schemeClr val="tx1">
                    <a:alpha val="99000"/>
                  </a:schemeClr>
                </a:solidFill>
                <a:latin typeface="+mj-lt"/>
                <a:cs typeface="Segoe UI Light" pitchFamily="34" charset="0"/>
              </a:rPr>
              <a:t>(HBI/PII concerns)</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ost</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replicate more or generate more outbound traffic as a result of authentication and query load</a:t>
            </a:r>
          </a:p>
          <a:p>
            <a:pPr marL="0" lvl="1" indent="0">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esiliency/fault-tolerance</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if the link goes down, trusted scenarios are likely entirely broken</a:t>
            </a:r>
          </a:p>
          <a:p>
            <a:pPr marL="0" indent="0">
              <a:buNone/>
            </a:pPr>
            <a:endParaRPr lang="en-US" sz="1800" dirty="0">
              <a:solidFill>
                <a:schemeClr val="tx1">
                  <a:alpha val="99000"/>
                </a:schemeClr>
              </a:solidFill>
              <a:latin typeface="+mj-lt"/>
              <a:cs typeface="Segoe UI Light" pitchFamily="34" charset="0"/>
            </a:endParaRPr>
          </a:p>
        </p:txBody>
      </p:sp>
      <p:sp>
        <p:nvSpPr>
          <p:cNvPr id="15" name="Freeform 25"/>
          <p:cNvSpPr>
            <a:spLocks noEditPoints="1"/>
          </p:cNvSpPr>
          <p:nvPr/>
        </p:nvSpPr>
        <p:spPr bwMode="black">
          <a:xfrm>
            <a:off x="10699497" y="5463804"/>
            <a:ext cx="628813" cy="62953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addressing and name resolution</a:t>
            </a:r>
            <a:endParaRPr lang="en-US" dirty="0"/>
          </a:p>
        </p:txBody>
      </p:sp>
      <p:sp>
        <p:nvSpPr>
          <p:cNvPr id="9" name="Rectangle 8"/>
          <p:cNvSpPr/>
          <p:nvPr/>
        </p:nvSpPr>
        <p:spPr bwMode="auto">
          <a:xfrm>
            <a:off x="385730" y="4326948"/>
            <a:ext cx="11289309" cy="2087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1003499"/>
            <a:ext cx="11289309" cy="1217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2349063"/>
            <a:ext cx="11289309" cy="18720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Content Placeholder 3"/>
          <p:cNvSpPr txBox="1">
            <a:spLocks/>
          </p:cNvSpPr>
          <p:nvPr/>
        </p:nvSpPr>
        <p:spPr>
          <a:xfrm>
            <a:off x="538130" y="4468841"/>
            <a:ext cx="10358470" cy="17712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smtClean="0">
                <a:solidFill>
                  <a:schemeClr val="accent2">
                    <a:alpha val="99000"/>
                  </a:schemeClr>
                </a:solidFill>
                <a:effectLst/>
                <a:latin typeface="Segoe UI Light" pitchFamily="34" charset="0"/>
              </a:rPr>
              <a:t>Name resolution</a:t>
            </a:r>
            <a:endParaRPr lang="en-US" sz="2400" dirty="0">
              <a:solidFill>
                <a:schemeClr val="accent2">
                  <a:alpha val="99000"/>
                </a:schemeClr>
              </a:solidFill>
              <a:effectLst/>
              <a:latin typeface="Segoe UI Light" pitchFamily="34" charset="0"/>
            </a:endParaRP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D</a:t>
            </a:r>
            <a:r>
              <a:rPr lang="en-US" sz="1500" dirty="0" smtClean="0">
                <a:solidFill>
                  <a:schemeClr val="tx1">
                    <a:alpha val="99000"/>
                  </a:schemeClr>
                </a:solidFill>
                <a:effectLst/>
                <a:latin typeface="+mj-lt"/>
                <a:cs typeface="Segoe UI Light" pitchFamily="34" charset="0"/>
              </a:rPr>
              <a:t>eploy </a:t>
            </a:r>
            <a:r>
              <a:rPr lang="en-US" sz="1500" dirty="0">
                <a:solidFill>
                  <a:schemeClr val="tx1">
                    <a:alpha val="99000"/>
                  </a:schemeClr>
                </a:solidFill>
                <a:effectLst/>
                <a:latin typeface="+mj-lt"/>
                <a:cs typeface="Segoe UI Light" pitchFamily="34" charset="0"/>
              </a:rPr>
              <a:t>Windows Server DNS on the domain controllers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Windows Azure provided DNS does not meet the complex name resolution needs of Active Directory (DDNS, SRV records, etc.)</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A</a:t>
            </a:r>
            <a:r>
              <a:rPr lang="en-US" sz="1500" dirty="0" smtClean="0">
                <a:solidFill>
                  <a:schemeClr val="tx1">
                    <a:alpha val="99000"/>
                  </a:schemeClr>
                </a:solidFill>
                <a:effectLst/>
                <a:latin typeface="+mj-lt"/>
                <a:cs typeface="Segoe UI Light" pitchFamily="34" charset="0"/>
              </a:rPr>
              <a:t> </a:t>
            </a:r>
            <a:r>
              <a:rPr lang="en-US" sz="1500" dirty="0">
                <a:solidFill>
                  <a:schemeClr val="tx1">
                    <a:alpha val="99000"/>
                  </a:schemeClr>
                </a:solidFill>
                <a:effectLst/>
                <a:latin typeface="+mj-lt"/>
                <a:cs typeface="Segoe UI Light" pitchFamily="34" charset="0"/>
              </a:rPr>
              <a:t>critical configuration item for domain controllers and domain-joined clients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must be capable of registering (DCs) and resolving resources within their own</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S</a:t>
            </a:r>
            <a:r>
              <a:rPr lang="en-US" sz="1500" dirty="0" smtClean="0">
                <a:solidFill>
                  <a:schemeClr val="tx1">
                    <a:alpha val="99000"/>
                  </a:schemeClr>
                </a:solidFill>
                <a:effectLst/>
                <a:latin typeface="+mj-lt"/>
                <a:cs typeface="Segoe UI Light" pitchFamily="34" charset="0"/>
              </a:rPr>
              <a:t>ince </a:t>
            </a:r>
            <a:r>
              <a:rPr lang="en-US" sz="1500" dirty="0">
                <a:solidFill>
                  <a:schemeClr val="tx1">
                    <a:alpha val="99000"/>
                  </a:schemeClr>
                </a:solidFill>
                <a:effectLst/>
                <a:latin typeface="+mj-lt"/>
                <a:cs typeface="Segoe UI Light" pitchFamily="34" charset="0"/>
              </a:rPr>
              <a:t>static addressing is not supported, these settings MUST be configured within the virtual network definition</a:t>
            </a:r>
          </a:p>
        </p:txBody>
      </p:sp>
      <p:sp>
        <p:nvSpPr>
          <p:cNvPr id="13" name="Content Placeholder 3"/>
          <p:cNvSpPr txBox="1">
            <a:spLocks/>
          </p:cNvSpPr>
          <p:nvPr/>
        </p:nvSpPr>
        <p:spPr>
          <a:xfrm>
            <a:off x="538130" y="1116333"/>
            <a:ext cx="9031539" cy="110491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Azure VMs require “DHCP leased addresses” but leases never expire or move between VMs</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The non-static piece is the opposite of what most Active Directory administrators are used to using</a:t>
            </a:r>
            <a:r>
              <a:rPr lang="en-US" sz="1400" dirty="0">
                <a:solidFill>
                  <a:schemeClr val="tx1">
                    <a:alpha val="99000"/>
                  </a:schemeClr>
                </a:solidFill>
                <a:effectLst/>
                <a:latin typeface="+mj-lt"/>
                <a:cs typeface="Segoe UI Light" pitchFamily="34" charset="0"/>
              </a:rPr>
              <a:t/>
            </a:r>
            <a:br>
              <a:rPr lang="en-US" sz="1400" dirty="0">
                <a:solidFill>
                  <a:schemeClr val="tx1">
                    <a:alpha val="99000"/>
                  </a:schemeClr>
                </a:solidFill>
                <a:effectLst/>
                <a:latin typeface="+mj-lt"/>
                <a:cs typeface="Segoe UI Light" pitchFamily="34" charset="0"/>
              </a:rPr>
            </a:br>
            <a:endParaRPr lang="en-US" sz="1400" dirty="0">
              <a:solidFill>
                <a:schemeClr val="tx1">
                  <a:alpha val="99000"/>
                </a:schemeClr>
              </a:solidFill>
              <a:effectLst/>
              <a:latin typeface="+mj-lt"/>
              <a:cs typeface="Segoe UI Light" pitchFamily="34" charset="0"/>
            </a:endParaRPr>
          </a:p>
        </p:txBody>
      </p:sp>
      <p:sp>
        <p:nvSpPr>
          <p:cNvPr id="14" name="Content Placeholder 3"/>
          <p:cNvSpPr txBox="1">
            <a:spLocks/>
          </p:cNvSpPr>
          <p:nvPr/>
        </p:nvSpPr>
        <p:spPr>
          <a:xfrm>
            <a:off x="537152" y="2498071"/>
            <a:ext cx="10986463" cy="15250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When an Azure VM leases an address, it is routable for the period of the lease</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he </a:t>
            </a:r>
            <a:r>
              <a:rPr lang="en-US" sz="1500" dirty="0">
                <a:solidFill>
                  <a:schemeClr val="tx1">
                    <a:alpha val="99000"/>
                  </a:schemeClr>
                </a:solidFill>
                <a:latin typeface="+mj-lt"/>
                <a:cs typeface="Segoe UI Light" pitchFamily="34" charset="0"/>
              </a:rPr>
              <a:t>period of the lease directly equates to the lifetime of the service </a:t>
            </a:r>
            <a:r>
              <a:rPr lang="en-US" sz="1500" dirty="0">
                <a:solidFill>
                  <a:schemeClr val="tx1">
                    <a:alpha val="99000"/>
                  </a:schemeClr>
                </a:solidFill>
                <a:latin typeface="+mj-lt"/>
                <a:cs typeface="Segoe UI Light" pitchFamily="34" charset="0"/>
                <a:sym typeface="Wingdings" pitchFamily="2" charset="2"/>
              </a:rPr>
              <a:t> so we’re good </a:t>
            </a:r>
            <a:endParaRPr lang="en-US" sz="1500" dirty="0">
              <a:solidFill>
                <a:schemeClr val="tx1">
                  <a:alpha val="99000"/>
                </a:schemeClr>
              </a:solidFill>
              <a:latin typeface="+mj-lt"/>
              <a:cs typeface="Segoe UI Light" pitchFamily="34" charset="0"/>
            </a:endParaRP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raditional </a:t>
            </a:r>
            <a:r>
              <a:rPr lang="en-US" sz="1500" dirty="0">
                <a:solidFill>
                  <a:schemeClr val="tx1">
                    <a:alpha val="99000"/>
                  </a:schemeClr>
                </a:solidFill>
                <a:latin typeface="+mj-lt"/>
                <a:cs typeface="Segoe UI Light" pitchFamily="34" charset="0"/>
              </a:rPr>
              <a:t>on-premises best practices for domain controller addressing do NOT apply </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D</a:t>
            </a:r>
            <a:r>
              <a:rPr lang="en-US" sz="1500" dirty="0" smtClean="0">
                <a:solidFill>
                  <a:schemeClr val="tx1">
                    <a:alpha val="99000"/>
                  </a:schemeClr>
                </a:solidFill>
                <a:latin typeface="+mj-lt"/>
                <a:cs typeface="Segoe UI Light" pitchFamily="34" charset="0"/>
              </a:rPr>
              <a:t>o </a:t>
            </a:r>
            <a:r>
              <a:rPr lang="en-US" sz="1500" dirty="0">
                <a:solidFill>
                  <a:schemeClr val="tx1">
                    <a:alpha val="99000"/>
                  </a:schemeClr>
                </a:solidFill>
                <a:latin typeface="+mj-lt"/>
                <a:cs typeface="Segoe UI Light" pitchFamily="34" charset="0"/>
              </a:rPr>
              <a:t>NOT consider statically defining a previously leased address as a workaround</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this will appear to work for the remaining period of the lease but once the lease expires, the VM will lose all communication with the network </a:t>
            </a:r>
            <a:r>
              <a:rPr lang="en-US" sz="1500" dirty="0">
                <a:solidFill>
                  <a:schemeClr val="bg2">
                    <a:lumMod val="50000"/>
                    <a:alpha val="99000"/>
                  </a:schemeClr>
                </a:solidFill>
                <a:latin typeface="+mj-lt"/>
                <a:cs typeface="Segoe UI Light" pitchFamily="34" charset="0"/>
                <a:sym typeface="Wingdings" pitchFamily="2" charset="2"/>
              </a:rPr>
              <a:t> not good when it’s a domain controller</a:t>
            </a:r>
          </a:p>
        </p:txBody>
      </p:sp>
      <p:sp>
        <p:nvSpPr>
          <p:cNvPr id="15" name="Rectangle 14"/>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Geo-distributed, cloud-hosted domain controllers</a:t>
            </a:r>
            <a:endParaRPr lang="en-US" dirty="0"/>
          </a:p>
        </p:txBody>
      </p:sp>
      <p:sp>
        <p:nvSpPr>
          <p:cNvPr id="22" name="Rectangle 21"/>
          <p:cNvSpPr/>
          <p:nvPr/>
        </p:nvSpPr>
        <p:spPr bwMode="auto">
          <a:xfrm>
            <a:off x="385731" y="4748627"/>
            <a:ext cx="7780808" cy="16662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3" name="Rectangle 22"/>
          <p:cNvSpPr/>
          <p:nvPr/>
        </p:nvSpPr>
        <p:spPr bwMode="auto">
          <a:xfrm>
            <a:off x="385731" y="1003499"/>
            <a:ext cx="7780808" cy="16705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4" name="Rectangle 23"/>
          <p:cNvSpPr/>
          <p:nvPr/>
        </p:nvSpPr>
        <p:spPr bwMode="auto">
          <a:xfrm>
            <a:off x="385731" y="2753737"/>
            <a:ext cx="7780808" cy="18908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 name="Content Placeholder 3"/>
          <p:cNvSpPr txBox="1">
            <a:spLocks/>
          </p:cNvSpPr>
          <p:nvPr/>
        </p:nvSpPr>
        <p:spPr>
          <a:xfrm>
            <a:off x="538130" y="4989119"/>
            <a:ext cx="7502285" cy="117416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All replication would route through or bounce off of CORP domain controllers</a:t>
            </a:r>
          </a:p>
          <a:p>
            <a:pPr marL="0" indent="0">
              <a:spcBef>
                <a:spcPts val="0"/>
              </a:spcBef>
              <a:spcAft>
                <a:spcPts val="300"/>
              </a:spcAft>
              <a:buNone/>
            </a:pPr>
            <a:r>
              <a:rPr lang="en-US" sz="1800" dirty="0" smtClean="0">
                <a:solidFill>
                  <a:schemeClr val="tx1">
                    <a:alpha val="99000"/>
                  </a:schemeClr>
                </a:solidFill>
                <a:effectLst/>
                <a:latin typeface="+mj-lt"/>
                <a:cs typeface="Segoe UI Light" pitchFamily="34" charset="0"/>
              </a:rPr>
              <a:t>May generate large amounts of outbound traffic</a:t>
            </a:r>
            <a:endParaRPr lang="en-US" sz="1800" dirty="0">
              <a:solidFill>
                <a:schemeClr val="tx1">
                  <a:alpha val="99000"/>
                </a:schemeClr>
              </a:solidFill>
              <a:effectLst/>
              <a:latin typeface="+mj-lt"/>
              <a:cs typeface="Segoe UI Light" pitchFamily="34" charset="0"/>
            </a:endParaRPr>
          </a:p>
        </p:txBody>
      </p:sp>
      <p:sp>
        <p:nvSpPr>
          <p:cNvPr id="26" name="Content Placeholder 3"/>
          <p:cNvSpPr txBox="1">
            <a:spLocks/>
          </p:cNvSpPr>
          <p:nvPr/>
        </p:nvSpPr>
        <p:spPr>
          <a:xfrm>
            <a:off x="538131" y="1116333"/>
            <a:ext cx="7502284" cy="146193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Azure offers an attractive option for geo-distribution of domain controllers</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O</a:t>
            </a:r>
            <a:r>
              <a:rPr lang="en-US" sz="1800" dirty="0" smtClean="0">
                <a:solidFill>
                  <a:schemeClr val="tx1">
                    <a:alpha val="99000"/>
                  </a:schemeClr>
                </a:solidFill>
                <a:latin typeface="+mj-lt"/>
                <a:cs typeface="Segoe UI Light" pitchFamily="34" charset="0"/>
              </a:rPr>
              <a:t>ff-site </a:t>
            </a:r>
            <a:r>
              <a:rPr lang="en-US" sz="1800" dirty="0">
                <a:solidFill>
                  <a:schemeClr val="tx1">
                    <a:alpha val="99000"/>
                  </a:schemeClr>
                </a:solidFill>
                <a:latin typeface="+mj-lt"/>
                <a:cs typeface="Segoe UI Light" pitchFamily="34" charset="0"/>
              </a:rPr>
              <a:t>fault-tolerance</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P</a:t>
            </a:r>
            <a:r>
              <a:rPr lang="en-US" sz="1800" dirty="0" smtClean="0">
                <a:solidFill>
                  <a:schemeClr val="tx1">
                    <a:alpha val="99000"/>
                  </a:schemeClr>
                </a:solidFill>
                <a:latin typeface="+mj-lt"/>
                <a:cs typeface="Segoe UI Light" pitchFamily="34" charset="0"/>
              </a:rPr>
              <a:t>hysically </a:t>
            </a:r>
            <a:r>
              <a:rPr lang="en-US" sz="1800" dirty="0">
                <a:solidFill>
                  <a:schemeClr val="tx1">
                    <a:alpha val="99000"/>
                  </a:schemeClr>
                </a:solidFill>
                <a:latin typeface="+mj-lt"/>
                <a:cs typeface="Segoe UI Light" pitchFamily="34" charset="0"/>
              </a:rPr>
              <a:t>closer to branch offices (lower latency)</a:t>
            </a:r>
          </a:p>
        </p:txBody>
      </p:sp>
      <p:sp>
        <p:nvSpPr>
          <p:cNvPr id="27" name="Content Placeholder 3"/>
          <p:cNvSpPr txBox="1">
            <a:spLocks/>
          </p:cNvSpPr>
          <p:nvPr/>
        </p:nvSpPr>
        <p:spPr>
          <a:xfrm>
            <a:off x="537152" y="2986817"/>
            <a:ext cx="7392903" cy="142346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But no direct virtual-network to virtual-network communication exists</a:t>
            </a:r>
            <a:endParaRPr lang="en-US" sz="2800" dirty="0">
              <a:solidFill>
                <a:schemeClr val="accent2">
                  <a:alpha val="99000"/>
                </a:schemeClr>
              </a:solidFill>
              <a:effectLst/>
              <a:latin typeface="Segoe UI Light" pitchFamily="34" charset="0"/>
            </a:endParaRP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equires </a:t>
            </a:r>
            <a:r>
              <a:rPr lang="en-US" sz="1800" dirty="0">
                <a:solidFill>
                  <a:schemeClr val="tx1">
                    <a:alpha val="99000"/>
                  </a:schemeClr>
                </a:solidFill>
                <a:latin typeface="+mj-lt"/>
                <a:cs typeface="Segoe UI Light" pitchFamily="34" charset="0"/>
              </a:rPr>
              <a:t>one tunnel from each virtual-network back to the corporate network on-premises</a:t>
            </a:r>
          </a:p>
        </p:txBody>
      </p:sp>
      <p:sp>
        <p:nvSpPr>
          <p:cNvPr id="28" name="Rectangle 2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9" name="Rectangle 28"/>
          <p:cNvSpPr/>
          <p:nvPr/>
        </p:nvSpPr>
        <p:spPr bwMode="auto">
          <a:xfrm>
            <a:off x="8245364" y="1013127"/>
            <a:ext cx="3441778" cy="540171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nvGrpSpPr>
          <p:cNvPr id="7" name="Group 6"/>
          <p:cNvGrpSpPr/>
          <p:nvPr/>
        </p:nvGrpSpPr>
        <p:grpSpPr>
          <a:xfrm>
            <a:off x="8245364" y="1904074"/>
            <a:ext cx="3441778" cy="3701869"/>
            <a:chOff x="8333152" y="1379157"/>
            <a:chExt cx="3441778" cy="3701869"/>
          </a:xfrm>
        </p:grpSpPr>
        <p:sp>
          <p:nvSpPr>
            <p:cNvPr id="11" name="Rectangle 10"/>
            <p:cNvSpPr/>
            <p:nvPr/>
          </p:nvSpPr>
          <p:spPr>
            <a:xfrm>
              <a:off x="8333152" y="1828800"/>
              <a:ext cx="3441778" cy="1219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BE00">
                      <a:alpha val="99000"/>
                    </a:srgbClr>
                  </a:solidFill>
                </a:rPr>
                <a:t>X</a:t>
              </a:r>
              <a:endParaRPr lang="en-US" b="1" dirty="0">
                <a:solidFill>
                  <a:srgbClr val="FFBE00">
                    <a:alpha val="99000"/>
                  </a:srgbClr>
                </a:solidFill>
              </a:endParaRPr>
            </a:p>
          </p:txBody>
        </p:sp>
        <p:sp>
          <p:nvSpPr>
            <p:cNvPr id="6" name="Oval 5"/>
            <p:cNvSpPr/>
            <p:nvPr/>
          </p:nvSpPr>
          <p:spPr>
            <a:xfrm>
              <a:off x="10529790" y="3810000"/>
              <a:ext cx="914400" cy="914400"/>
            </a:xfrm>
            <a:prstGeom prst="ellipse">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alpha val="99000"/>
                    </a:schemeClr>
                  </a:solidFill>
                </a:rPr>
                <a:t>HQ</a:t>
              </a:r>
            </a:p>
          </p:txBody>
        </p:sp>
        <p:cxnSp>
          <p:nvCxnSpPr>
            <p:cNvPr id="8" name="Straight Arrow Connector 7"/>
            <p:cNvCxnSpPr>
              <a:stCxn id="4" idx="4"/>
              <a:endCxn id="6" idx="1"/>
            </p:cNvCxnSpPr>
            <p:nvPr/>
          </p:nvCxnSpPr>
          <p:spPr>
            <a:xfrm>
              <a:off x="9099739" y="2892970"/>
              <a:ext cx="1563962" cy="1050941"/>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flipH="1">
              <a:off x="10986990" y="2892970"/>
              <a:ext cx="7979" cy="917030"/>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379157"/>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latin typeface="Segoe UI Light" pitchFamily="34" charset="0"/>
                </a:rPr>
                <a:t>Azure</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itchFamily="34" charset="0"/>
              </a:endParaRPr>
            </a:p>
          </p:txBody>
        </p:sp>
        <p:sp>
          <p:nvSpPr>
            <p:cNvPr id="20" name="TextBox 19"/>
            <p:cNvSpPr txBox="1"/>
            <p:nvPr/>
          </p:nvSpPr>
          <p:spPr>
            <a:xfrm>
              <a:off x="10285234" y="4748627"/>
              <a:ext cx="1419469"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b="1" dirty="0" smtClean="0">
                  <a:gradFill>
                    <a:gsLst>
                      <a:gs pos="0">
                        <a:srgbClr val="292929">
                          <a:lumMod val="90000"/>
                          <a:lumOff val="10000"/>
                        </a:srgbClr>
                      </a:gs>
                      <a:gs pos="86000">
                        <a:srgbClr val="292929">
                          <a:lumMod val="90000"/>
                          <a:lumOff val="10000"/>
                        </a:srgbClr>
                      </a:gs>
                    </a:gsLst>
                    <a:lin ang="5400000" scaled="0"/>
                  </a:gradFill>
                </a:rPr>
                <a:t>CORP</a:t>
              </a:r>
              <a:endParaRPr lang="en-US" sz="2400" b="1"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
          <p:nvSpPr>
            <p:cNvPr id="4" name="Oval 3"/>
            <p:cNvSpPr/>
            <p:nvPr/>
          </p:nvSpPr>
          <p:spPr>
            <a:xfrm>
              <a:off x="864253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Asia</a:t>
              </a:r>
              <a:endParaRPr lang="en-US" b="1" dirty="0">
                <a:solidFill>
                  <a:schemeClr val="bg2">
                    <a:lumMod val="25000"/>
                    <a:alpha val="99000"/>
                  </a:schemeClr>
                </a:solidFill>
              </a:endParaRPr>
            </a:p>
          </p:txBody>
        </p:sp>
        <p:sp>
          <p:nvSpPr>
            <p:cNvPr id="5" name="Oval 4"/>
            <p:cNvSpPr/>
            <p:nvPr/>
          </p:nvSpPr>
          <p:spPr>
            <a:xfrm>
              <a:off x="1053776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US</a:t>
              </a:r>
              <a:endParaRPr lang="en-US" b="1" dirty="0">
                <a:solidFill>
                  <a:schemeClr val="bg2">
                    <a:lumMod val="25000"/>
                    <a:alpha val="99000"/>
                  </a:schemeClr>
                </a:solidFill>
              </a:endParaRPr>
            </a:p>
          </p:txBody>
        </p:sp>
      </p:gr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5728" y="3641832"/>
            <a:ext cx="11289309" cy="1419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4" name="Title 3"/>
          <p:cNvSpPr>
            <a:spLocks noGrp="1"/>
          </p:cNvSpPr>
          <p:nvPr>
            <p:ph type="title"/>
          </p:nvPr>
        </p:nvSpPr>
        <p:spPr/>
        <p:txBody>
          <a:bodyPr/>
          <a:lstStyle/>
          <a:p>
            <a:r>
              <a:rPr lang="en-US" dirty="0" smtClean="0"/>
              <a:t>Deploying AD in a Windows Azure VM</a:t>
            </a:r>
            <a:endParaRPr lang="en-US" dirty="0"/>
          </a:p>
        </p:txBody>
      </p:sp>
      <p:sp>
        <p:nvSpPr>
          <p:cNvPr id="6" name="Rectangle 5"/>
          <p:cNvSpPr/>
          <p:nvPr/>
        </p:nvSpPr>
        <p:spPr bwMode="auto">
          <a:xfrm>
            <a:off x="385730" y="1003497"/>
            <a:ext cx="11289309" cy="25437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227139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Service with Initial Domain Controller</a:t>
            </a:r>
            <a:r>
              <a:rPr lang="en-US" dirty="0">
                <a:solidFill>
                  <a:schemeClr val="accent2"/>
                </a:solidFill>
              </a:rPr>
              <a:t> </a:t>
            </a:r>
            <a:endParaRPr lang="en-US" dirty="0" smtClean="0">
              <a:solidFill>
                <a:schemeClr val="accent2"/>
              </a:solidFill>
            </a:endParaRPr>
          </a:p>
          <a:p>
            <a:pPr marL="0" indent="0">
              <a:buNone/>
            </a:pPr>
            <a:r>
              <a:rPr lang="en-US" sz="1800" dirty="0">
                <a:solidFill>
                  <a:schemeClr val="tx1">
                    <a:alpha val="99000"/>
                  </a:schemeClr>
                </a:solidFill>
                <a:effectLst/>
                <a:latin typeface="+mj-lt"/>
                <a:cs typeface="Segoe UI Light" pitchFamily="34" charset="0"/>
              </a:rPr>
              <a:t>Virtual Network Name</a:t>
            </a:r>
          </a:p>
          <a:p>
            <a:pPr marL="0" indent="0">
              <a:buNone/>
            </a:pPr>
            <a:r>
              <a:rPr lang="en-US" sz="1800" dirty="0">
                <a:solidFill>
                  <a:schemeClr val="tx1">
                    <a:alpha val="99000"/>
                  </a:schemeClr>
                </a:solidFill>
                <a:effectLst/>
                <a:latin typeface="+mj-lt"/>
                <a:cs typeface="Segoe UI Light" pitchFamily="34" charset="0"/>
              </a:rPr>
              <a:t>Existing DNS Servers (If any)</a:t>
            </a:r>
          </a:p>
          <a:p>
            <a:pPr marL="0" indent="0">
              <a:buNone/>
            </a:pPr>
            <a:r>
              <a:rPr lang="en-US" sz="1800" dirty="0">
                <a:solidFill>
                  <a:schemeClr val="tx1">
                    <a:alpha val="99000"/>
                  </a:schemeClr>
                </a:solidFill>
                <a:effectLst/>
                <a:latin typeface="+mj-lt"/>
                <a:cs typeface="Segoe UI Light" pitchFamily="34" charset="0"/>
              </a:rPr>
              <a:t>Virtual Network Subnet</a:t>
            </a:r>
          </a:p>
          <a:p>
            <a:pPr marL="0" indent="0">
              <a:buNone/>
            </a:pPr>
            <a:r>
              <a:rPr lang="en-US" sz="1800" dirty="0">
                <a:solidFill>
                  <a:schemeClr val="tx1">
                    <a:alpha val="99000"/>
                  </a:schemeClr>
                </a:solidFill>
                <a:effectLst/>
                <a:latin typeface="+mj-lt"/>
                <a:cs typeface="Segoe UI Light" pitchFamily="34" charset="0"/>
              </a:rPr>
              <a:t>Domain Join Settings (If existing domain)</a:t>
            </a:r>
          </a:p>
          <a:p>
            <a:pPr marL="0" indent="0">
              <a:buNone/>
            </a:pPr>
            <a:r>
              <a:rPr lang="en-US" sz="1800" dirty="0">
                <a:solidFill>
                  <a:schemeClr val="tx1">
                    <a:alpha val="99000"/>
                  </a:schemeClr>
                </a:solidFill>
                <a:effectLst/>
                <a:latin typeface="+mj-lt"/>
                <a:cs typeface="Segoe UI Light" pitchFamily="34" charset="0"/>
              </a:rPr>
              <a:t>Separate Data Disk for Active Directory Database</a:t>
            </a:r>
          </a:p>
          <a:p>
            <a:pPr marL="0" indent="0">
              <a:buNone/>
            </a:pPr>
            <a:r>
              <a:rPr lang="en-US" sz="1800" dirty="0" err="1">
                <a:solidFill>
                  <a:schemeClr val="tx1">
                    <a:alpha val="99000"/>
                  </a:schemeClr>
                </a:solidFill>
                <a:effectLst/>
                <a:latin typeface="+mj-lt"/>
                <a:cs typeface="Segoe UI Light" pitchFamily="34" charset="0"/>
              </a:rPr>
              <a:t>DCPromo</a:t>
            </a:r>
            <a:endParaRPr lang="en-US" sz="1800" dirty="0">
              <a:solidFill>
                <a:schemeClr val="tx1">
                  <a:alpha val="99000"/>
                </a:schemeClr>
              </a:solidFill>
              <a:effectLst/>
              <a:latin typeface="+mj-lt"/>
              <a:cs typeface="Segoe UI Light" pitchFamily="34" charset="0"/>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4846279"/>
            <a:ext cx="11289309" cy="15693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105698" y="4846278"/>
            <a:ext cx="1569340" cy="156934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833609"/>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Create Separate Cloud Service for AD Members</a:t>
            </a:r>
          </a:p>
          <a:p>
            <a:pPr marL="0" indent="0">
              <a:buNone/>
            </a:pPr>
            <a:r>
              <a:rPr lang="en-US" sz="1800" dirty="0">
                <a:solidFill>
                  <a:schemeClr val="tx1">
                    <a:alpha val="99000"/>
                  </a:schemeClr>
                </a:solidFill>
                <a:effectLst/>
                <a:latin typeface="+mj-lt"/>
                <a:cs typeface="Segoe UI Light" pitchFamily="34" charset="0"/>
              </a:rPr>
              <a:t>Specify DNS at Deployment Level Using PowerShell for VMs (PS only)</a:t>
            </a:r>
          </a:p>
          <a:p>
            <a:pPr marL="0" indent="0">
              <a:buNone/>
            </a:pPr>
            <a:endParaRPr lang="en-US" sz="1800" dirty="0">
              <a:solidFill>
                <a:schemeClr val="tx1">
                  <a:alpha val="99000"/>
                </a:schemeClr>
              </a:solidFill>
              <a:effectLst/>
              <a:latin typeface="+mj-lt"/>
              <a:cs typeface="Segoe UI Light" pitchFamily="34" charset="0"/>
            </a:endParaRPr>
          </a:p>
        </p:txBody>
      </p:sp>
      <p:sp>
        <p:nvSpPr>
          <p:cNvPr id="14" name="Freeform 139"/>
          <p:cNvSpPr>
            <a:spLocks noEditPoints="1"/>
          </p:cNvSpPr>
          <p:nvPr/>
        </p:nvSpPr>
        <p:spPr bwMode="black">
          <a:xfrm>
            <a:off x="10327923" y="5305137"/>
            <a:ext cx="1124889" cy="764587"/>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smtClean="0"/>
              <a:t>-</a:t>
            </a:r>
            <a:r>
              <a:rPr lang="en-US" sz="1800" i="1" dirty="0" err="1" smtClean="0"/>
              <a:t>ServiceName</a:t>
            </a:r>
            <a:r>
              <a:rPr lang="en-US" sz="1800" dirty="0" smtClean="0"/>
              <a:t> $</a:t>
            </a:r>
            <a:r>
              <a:rPr lang="en-US" sz="1800" dirty="0" err="1" smtClean="0"/>
              <a:t>cloudsvc</a:t>
            </a:r>
            <a:r>
              <a:rPr lang="en-US" sz="1800" dirty="0" smtClean="0"/>
              <a:t> </a:t>
            </a:r>
            <a:r>
              <a:rPr lang="en-US" sz="1800" i="1" dirty="0" smtClean="0"/>
              <a:t>-</a:t>
            </a:r>
            <a:r>
              <a:rPr lang="en-US" sz="1800" i="1" dirty="0" err="1" smtClean="0"/>
              <a:t>AffinityGroup</a:t>
            </a:r>
            <a:r>
              <a:rPr lang="en-US" sz="1800" dirty="0" smtClean="0"/>
              <a:t> $</a:t>
            </a:r>
            <a:r>
              <a:rPr lang="en-US" sz="1800" dirty="0" err="1" smtClean="0"/>
              <a:t>ag</a:t>
            </a:r>
            <a:r>
              <a:rPr lang="en-US" sz="1800" dirty="0" smtClean="0"/>
              <a:t> </a:t>
            </a:r>
            <a:r>
              <a:rPr lang="en-US" sz="1800" i="1" dirty="0" smtClean="0"/>
              <a:t>-</a:t>
            </a:r>
            <a:r>
              <a:rPr lang="en-US" sz="1800" i="1" dirty="0" err="1" smtClean="0"/>
              <a:t>VNetName</a:t>
            </a:r>
            <a:r>
              <a:rPr lang="en-US" sz="1800" dirty="0" smtClean="0"/>
              <a:t> $</a:t>
            </a:r>
            <a:r>
              <a:rPr lang="en-US" sz="1800" dirty="0" err="1" smtClean="0"/>
              <a:t>vnet</a:t>
            </a:r>
            <a:r>
              <a:rPr lang="en-US" sz="1800" dirty="0" smtClean="0"/>
              <a:t> </a:t>
            </a:r>
            <a:r>
              <a:rPr lang="en-US" sz="1800" i="1" dirty="0" smtClean="0"/>
              <a:t>-VMs</a:t>
            </a:r>
            <a:r>
              <a:rPr lang="en-US" sz="1800" dirty="0" smtClean="0"/>
              <a:t> $dc1 `</a:t>
            </a:r>
          </a:p>
          <a:p>
            <a:r>
              <a:rPr lang="en-US" sz="1800" i="1" dirty="0" smtClean="0"/>
              <a:t>	     –Location</a:t>
            </a:r>
            <a:r>
              <a:rPr lang="en-US" sz="1800" dirty="0" smtClean="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11" name="Content Placeholder 3"/>
          <p:cNvSpPr txBox="1">
            <a:spLocks/>
          </p:cNvSpPr>
          <p:nvPr/>
        </p:nvSpPr>
        <p:spPr>
          <a:xfrm>
            <a:off x="538130" y="4803921"/>
            <a:ext cx="10358470" cy="14403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Placing </a:t>
            </a:r>
            <a:r>
              <a:rPr lang="en-US" dirty="0">
                <a:solidFill>
                  <a:schemeClr val="accent2">
                    <a:alpha val="99000"/>
                  </a:schemeClr>
                </a:solidFill>
                <a:effectLst/>
                <a:latin typeface="Segoe UI Light" pitchFamily="34" charset="0"/>
              </a:rPr>
              <a:t>Active Directory domain controllers in Windows Azure equates to running virtualized domain controllers</a:t>
            </a:r>
          </a:p>
          <a:p>
            <a:pPr marL="0" lvl="1" indent="0">
              <a:buNone/>
            </a:pPr>
            <a:r>
              <a:rPr lang="en-US" sz="1800" dirty="0">
                <a:solidFill>
                  <a:schemeClr val="tx1">
                    <a:alpha val="99000"/>
                  </a:schemeClr>
                </a:solidFill>
                <a:latin typeface="+mj-lt"/>
                <a:cs typeface="Segoe UI Light" pitchFamily="34" charset="0"/>
              </a:rPr>
              <a:t>Hypervisors provide or trivialize technologies that don’t sit well with many distributed systems… including Active Directory</a:t>
            </a:r>
          </a:p>
        </p:txBody>
      </p:sp>
      <p:sp>
        <p:nvSpPr>
          <p:cNvPr id="14" name="Content Placeholder 3"/>
          <p:cNvSpPr txBox="1">
            <a:spLocks/>
          </p:cNvSpPr>
          <p:nvPr/>
        </p:nvSpPr>
        <p:spPr>
          <a:xfrm>
            <a:off x="538130" y="1116333"/>
            <a:ext cx="11149012" cy="153503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alpha val="99000"/>
                  </a:schemeClr>
                </a:solidFill>
                <a:effectLst/>
                <a:latin typeface="Segoe UI Light" pitchFamily="34" charset="0"/>
              </a:rPr>
              <a:t>Business drivers</a:t>
            </a:r>
          </a:p>
          <a:p>
            <a:pPr marL="0" lvl="1" indent="0">
              <a:buFont typeface="Arial" pitchFamily="34" charset="0"/>
              <a:buNone/>
            </a:pPr>
            <a:r>
              <a:rPr lang="en-US" sz="1800" dirty="0">
                <a:solidFill>
                  <a:schemeClr val="tx1">
                    <a:alpha val="99000"/>
                  </a:schemeClr>
                </a:solidFill>
                <a:latin typeface="+mj-lt"/>
                <a:cs typeface="Segoe UI Light" pitchFamily="34" charset="0"/>
              </a:rPr>
              <a:t>Support pre-requisites for other Applications or Services</a:t>
            </a:r>
          </a:p>
          <a:p>
            <a:pPr marL="0" lvl="1" indent="0">
              <a:buFont typeface="Arial" pitchFamily="34" charset="0"/>
              <a:buNone/>
            </a:pPr>
            <a:r>
              <a:rPr lang="en-US" sz="1800" dirty="0">
                <a:solidFill>
                  <a:schemeClr val="tx1">
                    <a:alpha val="99000"/>
                  </a:schemeClr>
                </a:solidFill>
                <a:latin typeface="+mj-lt"/>
                <a:cs typeface="Segoe UI Light" pitchFamily="34" charset="0"/>
              </a:rPr>
              <a:t>Serve as substitute or failover for branch-office/HQ domain controllers</a:t>
            </a:r>
          </a:p>
          <a:p>
            <a:pPr marL="0" lvl="1" indent="0">
              <a:buFont typeface="Arial" pitchFamily="34" charset="0"/>
              <a:buNone/>
            </a:pPr>
            <a:r>
              <a:rPr lang="en-US" sz="1800" dirty="0">
                <a:solidFill>
                  <a:schemeClr val="tx1">
                    <a:alpha val="99000"/>
                  </a:schemeClr>
                </a:solidFill>
                <a:latin typeface="+mj-lt"/>
                <a:cs typeface="Segoe UI Light" pitchFamily="34" charset="0"/>
              </a:rPr>
              <a:t>Serve as primary authentication for cloud only data center</a:t>
            </a:r>
          </a:p>
          <a:p>
            <a:pPr marL="514350" indent="-514350">
              <a:buFont typeface="+mj-lt"/>
              <a:buAutoNum type="arabicPeriod"/>
            </a:pPr>
            <a:endParaRPr lang="en-US" sz="1050" dirty="0" smtClean="0"/>
          </a:p>
        </p:txBody>
      </p:sp>
      <p:sp>
        <p:nvSpPr>
          <p:cNvPr id="15" name="Content Placeholder 3"/>
          <p:cNvSpPr txBox="1">
            <a:spLocks/>
          </p:cNvSpPr>
          <p:nvPr/>
        </p:nvSpPr>
        <p:spPr>
          <a:xfrm>
            <a:off x="538130" y="3205676"/>
            <a:ext cx="8331550" cy="9971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Design </a:t>
            </a:r>
            <a:r>
              <a:rPr lang="en-US" dirty="0">
                <a:solidFill>
                  <a:schemeClr val="accent2">
                    <a:alpha val="99000"/>
                  </a:schemeClr>
                </a:solidFill>
                <a:effectLst/>
                <a:latin typeface="Segoe UI Light" pitchFamily="34" charset="0"/>
              </a:rPr>
              <a:t>considerations</a:t>
            </a:r>
          </a:p>
          <a:p>
            <a:pPr marL="0" lvl="1" indent="0">
              <a:buNone/>
            </a:pPr>
            <a:r>
              <a:rPr lang="en-US" sz="1800" dirty="0">
                <a:solidFill>
                  <a:schemeClr val="tx1">
                    <a:alpha val="99000"/>
                  </a:schemeClr>
                </a:solidFill>
                <a:latin typeface="+mj-lt"/>
                <a:cs typeface="Segoe UI Light" pitchFamily="34" charset="0"/>
              </a:rPr>
              <a:t>Certain Active Directory configuration knobs and deployment topologies are better suited to the cloud than </a:t>
            </a:r>
            <a:r>
              <a:rPr lang="en-US" sz="1800" dirty="0" smtClean="0">
                <a:solidFill>
                  <a:schemeClr val="tx1">
                    <a:alpha val="99000"/>
                  </a:schemeClr>
                </a:solidFill>
                <a:latin typeface="+mj-lt"/>
                <a:cs typeface="Segoe UI Light" pitchFamily="34" charset="0"/>
              </a:rPr>
              <a:t>others</a:t>
            </a:r>
            <a:endParaRPr lang="en-US" sz="1800" dirty="0">
              <a:solidFill>
                <a:schemeClr val="tx1">
                  <a:alpha val="99000"/>
                </a:schemeClr>
              </a:solidFill>
              <a:latin typeface="+mj-lt"/>
              <a:cs typeface="Segoe UI Light" pitchFamily="34" charset="0"/>
            </a:endParaRPr>
          </a:p>
        </p:txBody>
      </p:sp>
      <p:sp>
        <p:nvSpPr>
          <p:cNvPr id="21" name="Rectangle 2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5729" y="1003496"/>
            <a:ext cx="11301413" cy="5538242"/>
            <a:chOff x="385729" y="1003496"/>
            <a:chExt cx="11301413" cy="5538242"/>
          </a:xfrm>
        </p:grpSpPr>
        <p:sp>
          <p:nvSpPr>
            <p:cNvPr id="25" name="Rectangle 24"/>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7" name="Rectangle 2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8" name="Rectangle 27"/>
            <p:cNvSpPr/>
            <p:nvPr/>
          </p:nvSpPr>
          <p:spPr bwMode="auto">
            <a:xfrm>
              <a:off x="385729" y="1003497"/>
              <a:ext cx="11289309" cy="82530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ctr" anchorCtr="0" compatLnSpc="1">
              <a:prstTxWarp prst="textNoShape">
                <a:avLst/>
              </a:prstTxWarp>
            </a:bodyPr>
            <a:lstStyle/>
            <a:p>
              <a:r>
                <a:rPr lang="en-US" sz="3200" dirty="0">
                  <a:solidFill>
                    <a:schemeClr val="accent2">
                      <a:alpha val="99000"/>
                    </a:schemeClr>
                  </a:solidFill>
                  <a:latin typeface="Segoe UI Light" pitchFamily="34" charset="0"/>
                </a:rPr>
                <a:t>Deploy DC in Separate Cloud Service </a:t>
              </a:r>
            </a:p>
          </p:txBody>
        </p:sp>
      </p:grpSp>
      <p:sp>
        <p:nvSpPr>
          <p:cNvPr id="2" name="Title 1"/>
          <p:cNvSpPr>
            <a:spLocks noGrp="1"/>
          </p:cNvSpPr>
          <p:nvPr>
            <p:ph type="title"/>
          </p:nvPr>
        </p:nvSpPr>
        <p:spPr/>
        <p:txBody>
          <a:bodyPr/>
          <a:lstStyle/>
          <a:p>
            <a:r>
              <a:rPr lang="en-US" smtClean="0"/>
              <a:t>Cloud Service Configuration for AD</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Clients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app-cloudservice.</a:t>
            </a:r>
            <a:r>
              <a:rPr lang="en-US" sz="1200" dirty="0" smtClean="0">
                <a:solidFill>
                  <a:srgbClr val="FFFFFF">
                    <a:alpha val="99000"/>
                  </a:srgbClr>
                </a:solidFill>
              </a:rPr>
              <a:t>cloudapp.net</a:t>
            </a:r>
          </a:p>
          <a:p>
            <a:pPr>
              <a:lnSpc>
                <a:spcPct val="90000"/>
              </a:lnSpc>
              <a:spcBef>
                <a:spcPct val="20000"/>
              </a:spcBef>
              <a:buSzPct val="80000"/>
            </a:pPr>
            <a:r>
              <a:rPr lang="en-US" sz="1200" dirty="0">
                <a:solidFill>
                  <a:srgbClr val="FFFFFF">
                    <a:alpha val="99000"/>
                  </a:srgbClr>
                </a:solidFill>
              </a:rPr>
              <a:t>Affinity Group: ADAG</a:t>
            </a:r>
          </a:p>
          <a:p>
            <a:pPr>
              <a:lnSpc>
                <a:spcPct val="90000"/>
              </a:lnSpc>
              <a:spcBef>
                <a:spcPct val="20000"/>
              </a:spcBef>
              <a:buSzPct val="80000"/>
            </a:pPr>
            <a:endParaRPr lang="en-US" sz="1200" dirty="0">
              <a:solidFill>
                <a:srgbClr val="FFFFFF">
                  <a:alpha val="99000"/>
                </a:srgbClr>
              </a:solidFill>
            </a:endParaRPr>
          </a:p>
        </p:txBody>
      </p:sp>
      <p:sp>
        <p:nvSpPr>
          <p:cNvPr id="6" name="Rounded Rectangle 5"/>
          <p:cNvSpPr/>
          <p:nvPr/>
        </p:nvSpPr>
        <p:spPr bwMode="auto">
          <a:xfrm>
            <a:off x="6872533" y="3639975"/>
            <a:ext cx="3073567" cy="2341796"/>
          </a:xfrm>
          <a:prstGeom prst="roundRect">
            <a:avLst>
              <a:gd name="adj" fmla="val 8"/>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027396" y="3695975"/>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err="1">
                <a:solidFill>
                  <a:srgbClr val="FFFFFF">
                    <a:alpha val="99000"/>
                  </a:srgbClr>
                </a:solidFill>
              </a:rPr>
              <a:t>MyVNET</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DNS </a:t>
            </a:r>
            <a:r>
              <a:rPr lang="en-US" sz="1100" dirty="0" err="1">
                <a:solidFill>
                  <a:srgbClr val="FFFFFF">
                    <a:alpha val="99000"/>
                  </a:srgbClr>
                </a:solidFill>
              </a:rPr>
              <a:t>Ips</a:t>
            </a:r>
            <a:r>
              <a:rPr lang="en-US" sz="1100" dirty="0">
                <a:solidFill>
                  <a:srgbClr val="FFFFFF">
                    <a:alpha val="99000"/>
                  </a:srgbClr>
                </a:solidFill>
              </a:rPr>
              <a:t>: </a:t>
            </a:r>
            <a:r>
              <a:rPr lang="en-US" sz="1100" dirty="0" smtClean="0">
                <a:solidFill>
                  <a:srgbClr val="FFFFFF">
                    <a:alpha val="99000"/>
                  </a:srgbClr>
                </a:solidFill>
              </a:rPr>
              <a:t>192.168.1.4</a:t>
            </a:r>
            <a:endParaRPr lang="en-US" sz="1100" dirty="0">
              <a:solidFill>
                <a:srgbClr val="FFFFFF">
                  <a:alpha val="99000"/>
                </a:srgbClr>
              </a:solidFill>
            </a:endParaRPr>
          </a:p>
        </p:txBody>
      </p:sp>
      <p:sp>
        <p:nvSpPr>
          <p:cNvPr id="8" name="TextBox 7"/>
          <p:cNvSpPr txBox="1"/>
          <p:nvPr/>
        </p:nvSpPr>
        <p:spPr>
          <a:xfrm>
            <a:off x="7068014" y="4394719"/>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advm1</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AppSubnet</a:t>
            </a:r>
            <a:endParaRPr lang="en-US" sz="1100" dirty="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192.168.2.4</a:t>
            </a:r>
            <a:endParaRPr lang="en-US" sz="1100" dirty="0">
              <a:solidFill>
                <a:srgbClr val="FFFFFF">
                  <a:alpha val="99000"/>
                </a:srgbClr>
              </a:solidFill>
            </a:endParaRPr>
          </a:p>
        </p:txBody>
      </p:sp>
      <p:pic>
        <p:nvPicPr>
          <p:cNvPr id="11"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9138835"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729593" cy="817147"/>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Domains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ad-cloudservice.</a:t>
            </a:r>
            <a:r>
              <a:rPr lang="en-US" sz="1200" dirty="0" smtClean="0">
                <a:solidFill>
                  <a:srgbClr val="FFFFFF">
                    <a:alpha val="99000"/>
                  </a:srgbClr>
                </a:solidFill>
              </a:rPr>
              <a:t>cloudapp.net</a:t>
            </a:r>
          </a:p>
          <a:p>
            <a:pPr>
              <a:lnSpc>
                <a:spcPct val="90000"/>
              </a:lnSpc>
              <a:spcBef>
                <a:spcPct val="20000"/>
              </a:spcBef>
              <a:buSzPct val="80000"/>
            </a:pPr>
            <a:r>
              <a:rPr lang="en-US" sz="1200" dirty="0" smtClean="0">
                <a:solidFill>
                  <a:srgbClr val="FFFFFF">
                    <a:alpha val="99000"/>
                  </a:srgbClr>
                </a:solidFill>
              </a:rPr>
              <a:t>Affinity Group: ADAG</a:t>
            </a:r>
            <a:endParaRPr lang="en-US" sz="1200" dirty="0">
              <a:solidFill>
                <a:srgbClr val="FFFFFF">
                  <a:alpha val="99000"/>
                </a:srgbClr>
              </a:solidFill>
            </a:endParaRPr>
          </a:p>
        </p:txBody>
      </p:sp>
      <p:sp>
        <p:nvSpPr>
          <p:cNvPr id="15" name="Rounded Rectangle 14"/>
          <p:cNvSpPr/>
          <p:nvPr/>
        </p:nvSpPr>
        <p:spPr bwMode="auto">
          <a:xfrm>
            <a:off x="2500648" y="3643181"/>
            <a:ext cx="3073567" cy="2338590"/>
          </a:xfrm>
          <a:prstGeom prst="roundRect">
            <a:avLst>
              <a:gd name="adj" fmla="val 0"/>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2665454" y="3695975"/>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smtClean="0">
                <a:solidFill>
                  <a:srgbClr val="FFFFFF">
                    <a:alpha val="99000"/>
                  </a:srgbClr>
                </a:solidFill>
              </a:rPr>
              <a:t>ADVNET</a:t>
            </a:r>
          </a:p>
          <a:p>
            <a:pPr>
              <a:lnSpc>
                <a:spcPct val="90000"/>
              </a:lnSpc>
              <a:spcBef>
                <a:spcPct val="20000"/>
              </a:spcBef>
              <a:buSzPct val="80000"/>
            </a:pPr>
            <a:r>
              <a:rPr lang="en-US" sz="1100" dirty="0" smtClean="0">
                <a:solidFill>
                  <a:srgbClr val="FFFFFF">
                    <a:alpha val="99000"/>
                  </a:srgbClr>
                </a:solidFill>
              </a:rPr>
              <a:t>DNS </a:t>
            </a:r>
            <a:r>
              <a:rPr lang="en-US" sz="1100" dirty="0" err="1" smtClean="0">
                <a:solidFill>
                  <a:srgbClr val="FFFFFF">
                    <a:alpha val="99000"/>
                  </a:srgbClr>
                </a:solidFill>
              </a:rPr>
              <a:t>Ips</a:t>
            </a:r>
            <a:r>
              <a:rPr lang="en-US" sz="1100" dirty="0" smtClean="0">
                <a:solidFill>
                  <a:srgbClr val="FFFFFF">
                    <a:alpha val="99000"/>
                  </a:srgbClr>
                </a:solidFill>
              </a:rPr>
              <a:t>: (On-Premise AD IP)</a:t>
            </a:r>
          </a:p>
          <a:p>
            <a:pPr>
              <a:lnSpc>
                <a:spcPct val="90000"/>
              </a:lnSpc>
              <a:spcBef>
                <a:spcPct val="20000"/>
              </a:spcBef>
              <a:buSzPct val="80000"/>
            </a:pPr>
            <a:endParaRPr lang="en-US" sz="1100" dirty="0">
              <a:solidFill>
                <a:srgbClr val="FFFFFF">
                  <a:alpha val="99000"/>
                </a:srgbClr>
              </a:solidFill>
            </a:endParaRPr>
          </a:p>
        </p:txBody>
      </p:sp>
      <p:sp>
        <p:nvSpPr>
          <p:cNvPr id="17" name="TextBox 16"/>
          <p:cNvSpPr txBox="1"/>
          <p:nvPr/>
        </p:nvSpPr>
        <p:spPr>
          <a:xfrm>
            <a:off x="2701263" y="4394719"/>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ad-dc</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ADSubnet</a:t>
            </a:r>
            <a:endParaRPr lang="en-US" sz="1100" dirty="0" smtClean="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192.168.1.4</a:t>
            </a:r>
            <a:endParaRPr lang="en-US" sz="1100" dirty="0">
              <a:solidFill>
                <a:srgbClr val="FFFFFF">
                  <a:alpha val="99000"/>
                </a:srgbClr>
              </a:solidFill>
            </a:endParaRPr>
          </a:p>
          <a:p>
            <a:pPr marL="342735" indent="-342735">
              <a:lnSpc>
                <a:spcPct val="90000"/>
              </a:lnSpc>
              <a:spcBef>
                <a:spcPct val="20000"/>
              </a:spcBef>
              <a:buSzPct val="80000"/>
              <a:buFont typeface="Arial" pitchFamily="34" charset="0"/>
              <a:buChar char="•"/>
            </a:pPr>
            <a:endParaRPr lang="en-US" sz="1100" dirty="0">
              <a:solidFill>
                <a:srgbClr val="FFFFFF">
                  <a:alpha val="99000"/>
                </a:srgbClr>
              </a:solidFill>
            </a:endParaRPr>
          </a:p>
        </p:txBody>
      </p:sp>
      <p:pic>
        <p:nvPicPr>
          <p:cNvPr id="20" name="Picture 5"/>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flipH="1">
            <a:off x="4764328"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47638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b="1" dirty="0">
                <a:solidFill>
                  <a:srgbClr val="FFFFFF">
                    <a:alpha val="99000"/>
                  </a:srgbClr>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alpha val="99000"/>
                  </a:schemeClr>
                </a:solidFill>
              </a:rPr>
              <a:t>ADVNET</a:t>
            </a:r>
            <a:endParaRPr lang="en-US" sz="1200" b="1" dirty="0">
              <a:solidFill>
                <a:schemeClr val="accent4">
                  <a:alpha val="99000"/>
                </a:schemeClr>
              </a:solidFill>
            </a:endParaRPr>
          </a:p>
        </p:txBody>
      </p:sp>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385730" y="1003496"/>
            <a:ext cx="11301412" cy="5538242"/>
            <a:chOff x="385730" y="1003496"/>
            <a:chExt cx="11301412" cy="5538242"/>
          </a:xfrm>
        </p:grpSpPr>
        <p:sp>
          <p:nvSpPr>
            <p:cNvPr id="257" name="Rectangle 256"/>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8" name="Rectangle 25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2" name="Title 1"/>
          <p:cNvSpPr>
            <a:spLocks noGrp="1"/>
          </p:cNvSpPr>
          <p:nvPr>
            <p:ph type="title"/>
          </p:nvPr>
        </p:nvSpPr>
        <p:spPr/>
        <p:txBody>
          <a:bodyPr/>
          <a:lstStyle/>
          <a:p>
            <a:r>
              <a:rPr lang="en-US" dirty="0" smtClean="0"/>
              <a:t>Domain Controller On-Premises</a:t>
            </a:r>
            <a:endParaRPr lang="en-US" dirty="0"/>
          </a:p>
        </p:txBody>
      </p:sp>
      <p:sp>
        <p:nvSpPr>
          <p:cNvPr id="4" name="Rectangle 3"/>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8"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23" name="Group 122"/>
          <p:cNvGrpSpPr/>
          <p:nvPr/>
        </p:nvGrpSpPr>
        <p:grpSpPr>
          <a:xfrm>
            <a:off x="8522182" y="2846293"/>
            <a:ext cx="864528" cy="903396"/>
            <a:chOff x="9068431" y="4345563"/>
            <a:chExt cx="965110" cy="1008499"/>
          </a:xfrm>
        </p:grpSpPr>
        <p:grpSp>
          <p:nvGrpSpPr>
            <p:cNvPr id="64" name="Group 63"/>
            <p:cNvGrpSpPr/>
            <p:nvPr/>
          </p:nvGrpSpPr>
          <p:grpSpPr>
            <a:xfrm>
              <a:off x="9068431" y="4345563"/>
              <a:ext cx="965110" cy="1008499"/>
              <a:chOff x="1809804" y="4442923"/>
              <a:chExt cx="965110" cy="1008499"/>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69" name="Group 68"/>
          <p:cNvGrpSpPr/>
          <p:nvPr/>
        </p:nvGrpSpPr>
        <p:grpSpPr>
          <a:xfrm>
            <a:off x="6311999" y="4468253"/>
            <a:ext cx="385590" cy="969111"/>
            <a:chOff x="4159000" y="1676776"/>
            <a:chExt cx="510347" cy="1282665"/>
          </a:xfrm>
        </p:grpSpPr>
        <p:sp>
          <p:nvSpPr>
            <p:cNvPr id="71"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2"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3"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0" name="Group 139"/>
          <p:cNvGrpSpPr/>
          <p:nvPr/>
        </p:nvGrpSpPr>
        <p:grpSpPr>
          <a:xfrm>
            <a:off x="6726565" y="4574754"/>
            <a:ext cx="885293" cy="738433"/>
            <a:chOff x="8184640" y="5569527"/>
            <a:chExt cx="988291" cy="824345"/>
          </a:xfrm>
        </p:grpSpPr>
        <p:cxnSp>
          <p:nvCxnSpPr>
            <p:cNvPr id="75" name="Straight Arrow Connector 74"/>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315344" y="3964240"/>
            <a:ext cx="516100" cy="638004"/>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46" name="Group 145"/>
          <p:cNvGrpSpPr/>
          <p:nvPr/>
        </p:nvGrpSpPr>
        <p:grpSpPr>
          <a:xfrm>
            <a:off x="10409575" y="3941107"/>
            <a:ext cx="541307" cy="638004"/>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50" name="Rectangle 149"/>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51" name="Rectangle 150"/>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29" name="Rectangle 22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cxnSp>
        <p:nvCxnSpPr>
          <p:cNvPr id="11" name="Elbow Connector 10"/>
          <p:cNvCxnSpPr>
            <a:stCxn id="144" idx="0"/>
          </p:cNvCxnSpPr>
          <p:nvPr/>
        </p:nvCxnSpPr>
        <p:spPr>
          <a:xfrm rot="16200000" flipV="1">
            <a:off x="5830058" y="421379"/>
            <a:ext cx="429225" cy="6684077"/>
          </a:xfrm>
          <a:prstGeom prst="bentConnector2">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cxnSp>
        <p:nvCxnSpPr>
          <p:cNvPr id="231" name="Elbow Connector 230"/>
          <p:cNvCxnSpPr/>
          <p:nvPr/>
        </p:nvCxnSpPr>
        <p:spPr>
          <a:xfrm rot="16200000" flipV="1">
            <a:off x="9393273" y="2864466"/>
            <a:ext cx="420131" cy="1791290"/>
          </a:xfrm>
          <a:prstGeom prst="bentConnector2">
            <a:avLst/>
          </a:prstGeom>
          <a:ln w="254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141" name="Group 140"/>
          <p:cNvGrpSpPr/>
          <p:nvPr/>
        </p:nvGrpSpPr>
        <p:grpSpPr>
          <a:xfrm>
            <a:off x="754750" y="1697020"/>
            <a:ext cx="4076301" cy="4057432"/>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78" name="Rectangle 17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179" name="Group 178"/>
              <p:cNvGrpSpPr/>
              <p:nvPr/>
            </p:nvGrpSpPr>
            <p:grpSpPr>
              <a:xfrm>
                <a:off x="2191261" y="3451570"/>
                <a:ext cx="879004" cy="946862"/>
                <a:chOff x="1711026" y="3451570"/>
                <a:chExt cx="879004" cy="946862"/>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46" name="Rectangle 245"/>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1008499"/>
                <a:chOff x="1809804" y="4442923"/>
                <a:chExt cx="965110" cy="1008499"/>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3" name="Group 142"/>
            <p:cNvGrpSpPr/>
            <p:nvPr/>
          </p:nvGrpSpPr>
          <p:grpSpPr>
            <a:xfrm>
              <a:off x="3071258" y="3223773"/>
              <a:ext cx="848582" cy="1082539"/>
              <a:chOff x="3356443" y="3425018"/>
              <a:chExt cx="848582" cy="1082537"/>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sp>
        <p:nvSpPr>
          <p:cNvPr id="260"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1" name="Rectangle 260"/>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262"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Controller in the Cloud</a:t>
            </a:r>
            <a:endParaRPr lang="en-US" dirty="0"/>
          </a:p>
        </p:txBody>
      </p:sp>
      <p:grpSp>
        <p:nvGrpSpPr>
          <p:cNvPr id="160" name="Group 159"/>
          <p:cNvGrpSpPr/>
          <p:nvPr/>
        </p:nvGrpSpPr>
        <p:grpSpPr>
          <a:xfrm>
            <a:off x="385730" y="1003496"/>
            <a:ext cx="11301412" cy="5538242"/>
            <a:chOff x="385730" y="1003496"/>
            <a:chExt cx="11301412" cy="5538242"/>
          </a:xfrm>
        </p:grpSpPr>
        <p:sp>
          <p:nvSpPr>
            <p:cNvPr id="266" name="Rectangle 265"/>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67" name="Rectangle 26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403" name="Rectangle 402"/>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270"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271" name="Group 270"/>
          <p:cNvGrpSpPr/>
          <p:nvPr/>
        </p:nvGrpSpPr>
        <p:grpSpPr>
          <a:xfrm>
            <a:off x="8522182" y="2846293"/>
            <a:ext cx="864528" cy="903396"/>
            <a:chOff x="9068431" y="4345563"/>
            <a:chExt cx="965110" cy="1008499"/>
          </a:xfrm>
        </p:grpSpPr>
        <p:grpSp>
          <p:nvGrpSpPr>
            <p:cNvPr id="399" name="Group 398"/>
            <p:cNvGrpSpPr/>
            <p:nvPr/>
          </p:nvGrpSpPr>
          <p:grpSpPr>
            <a:xfrm>
              <a:off x="9068431" y="4345563"/>
              <a:ext cx="965110" cy="1008499"/>
              <a:chOff x="1809804" y="4442923"/>
              <a:chExt cx="965110" cy="1008499"/>
            </a:xfrm>
          </p:grpSpPr>
          <p:pic>
            <p:nvPicPr>
              <p:cNvPr id="40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402" name="Rectangle 401"/>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400"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2" name="Group 271"/>
          <p:cNvGrpSpPr/>
          <p:nvPr/>
        </p:nvGrpSpPr>
        <p:grpSpPr>
          <a:xfrm>
            <a:off x="6311999" y="4468253"/>
            <a:ext cx="385590" cy="969111"/>
            <a:chOff x="4159000" y="1676776"/>
            <a:chExt cx="510347" cy="1282665"/>
          </a:xfrm>
        </p:grpSpPr>
        <p:sp>
          <p:nvSpPr>
            <p:cNvPr id="396"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7"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8"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3" name="Group 272"/>
          <p:cNvGrpSpPr/>
          <p:nvPr/>
        </p:nvGrpSpPr>
        <p:grpSpPr>
          <a:xfrm>
            <a:off x="6726565" y="4574754"/>
            <a:ext cx="885293" cy="738433"/>
            <a:chOff x="8184640" y="5569527"/>
            <a:chExt cx="988291" cy="824345"/>
          </a:xfrm>
        </p:grpSpPr>
        <p:cxnSp>
          <p:nvCxnSpPr>
            <p:cNvPr id="393" name="Straight Arrow Connector 392"/>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9315344" y="3964240"/>
            <a:ext cx="516100" cy="638004"/>
            <a:chOff x="9944860" y="5187045"/>
            <a:chExt cx="576144" cy="712232"/>
          </a:xfrm>
        </p:grpSpPr>
        <p:sp>
          <p:nvSpPr>
            <p:cNvPr id="391"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9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275"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276" name="Group 275"/>
          <p:cNvGrpSpPr/>
          <p:nvPr/>
        </p:nvGrpSpPr>
        <p:grpSpPr>
          <a:xfrm>
            <a:off x="10409575" y="3941107"/>
            <a:ext cx="541307" cy="638004"/>
            <a:chOff x="4647795" y="6723311"/>
            <a:chExt cx="604285" cy="712232"/>
          </a:xfrm>
        </p:grpSpPr>
        <p:pic>
          <p:nvPicPr>
            <p:cNvPr id="38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277"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278" name="Rectangle 277"/>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279" name="Rectangle 278"/>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82" name="Rectangle 281"/>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84" name="Rectangle 283"/>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sp>
        <p:nvSpPr>
          <p:cNvPr id="286" name="Rectangle 285"/>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288" name="Group 287"/>
          <p:cNvGrpSpPr/>
          <p:nvPr/>
        </p:nvGrpSpPr>
        <p:grpSpPr>
          <a:xfrm>
            <a:off x="754750" y="1697020"/>
            <a:ext cx="4076301" cy="4057432"/>
            <a:chOff x="382773" y="1562987"/>
            <a:chExt cx="4550553" cy="4529489"/>
          </a:xfrm>
        </p:grpSpPr>
        <p:grpSp>
          <p:nvGrpSpPr>
            <p:cNvPr id="289" name="Group 288"/>
            <p:cNvGrpSpPr/>
            <p:nvPr/>
          </p:nvGrpSpPr>
          <p:grpSpPr>
            <a:xfrm>
              <a:off x="591318" y="1865904"/>
              <a:ext cx="3465948" cy="3465951"/>
              <a:chOff x="897789" y="1992744"/>
              <a:chExt cx="3465948" cy="3465948"/>
            </a:xfrm>
          </p:grpSpPr>
          <p:sp>
            <p:nvSpPr>
              <p:cNvPr id="315" name="Rectangle 31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31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317" name="Group 316"/>
              <p:cNvGrpSpPr/>
              <p:nvPr/>
            </p:nvGrpSpPr>
            <p:grpSpPr>
              <a:xfrm>
                <a:off x="2717713" y="2401459"/>
                <a:ext cx="869945" cy="629380"/>
                <a:chOff x="2870782" y="2512291"/>
                <a:chExt cx="791194" cy="572406"/>
              </a:xfrm>
            </p:grpSpPr>
            <p:pic>
              <p:nvPicPr>
                <p:cNvPr id="340"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34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318" name="Rectangle 31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319" name="Group 318"/>
              <p:cNvGrpSpPr/>
              <p:nvPr/>
            </p:nvGrpSpPr>
            <p:grpSpPr>
              <a:xfrm>
                <a:off x="2191261" y="3451570"/>
                <a:ext cx="879004" cy="946862"/>
                <a:chOff x="1711026" y="3451570"/>
                <a:chExt cx="879004" cy="946862"/>
              </a:xfrm>
            </p:grpSpPr>
            <p:grpSp>
              <p:nvGrpSpPr>
                <p:cNvPr id="331" name="Group 330"/>
                <p:cNvGrpSpPr/>
                <p:nvPr/>
              </p:nvGrpSpPr>
              <p:grpSpPr>
                <a:xfrm>
                  <a:off x="1972774" y="3451570"/>
                  <a:ext cx="479392" cy="712232"/>
                  <a:chOff x="1972774" y="3451570"/>
                  <a:chExt cx="479392" cy="712232"/>
                </a:xfrm>
              </p:grpSpPr>
              <p:pic>
                <p:nvPicPr>
                  <p:cNvPr id="33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334" name="Group 333"/>
                  <p:cNvGrpSpPr/>
                  <p:nvPr/>
                </p:nvGrpSpPr>
                <p:grpSpPr>
                  <a:xfrm>
                    <a:off x="2245986" y="3924261"/>
                    <a:ext cx="206180" cy="206424"/>
                    <a:chOff x="2245986" y="3924261"/>
                    <a:chExt cx="206180" cy="206424"/>
                  </a:xfrm>
                </p:grpSpPr>
                <p:grpSp>
                  <p:nvGrpSpPr>
                    <p:cNvPr id="335" name="Group 334"/>
                    <p:cNvGrpSpPr/>
                    <p:nvPr/>
                  </p:nvGrpSpPr>
                  <p:grpSpPr>
                    <a:xfrm>
                      <a:off x="2245986" y="3924261"/>
                      <a:ext cx="206180" cy="206424"/>
                      <a:chOff x="1779323" y="4627897"/>
                      <a:chExt cx="472764" cy="473323"/>
                    </a:xfrm>
                  </p:grpSpPr>
                  <p:sp>
                    <p:nvSpPr>
                      <p:cNvPr id="337" name="Isosceles Triangle 33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6" name="Isosceles Triangle 335"/>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32" name="Rectangle 331"/>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320"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321" name="Rectangle 320"/>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322"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 name="Group 322"/>
              <p:cNvGrpSpPr/>
              <p:nvPr/>
            </p:nvGrpSpPr>
            <p:grpSpPr>
              <a:xfrm>
                <a:off x="2148208" y="4442923"/>
                <a:ext cx="965110" cy="1008499"/>
                <a:chOff x="1809804" y="4442923"/>
                <a:chExt cx="965110" cy="1008499"/>
              </a:xfrm>
            </p:grpSpPr>
            <p:pic>
              <p:nvPicPr>
                <p:cNvPr id="32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9" name="Rectangle 328"/>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33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324"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5"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6"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7"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0" name="Group 289"/>
            <p:cNvGrpSpPr/>
            <p:nvPr/>
          </p:nvGrpSpPr>
          <p:grpSpPr>
            <a:xfrm>
              <a:off x="3071258" y="3223773"/>
              <a:ext cx="848582" cy="1082539"/>
              <a:chOff x="3356443" y="3425018"/>
              <a:chExt cx="848582" cy="1082537"/>
            </a:xfrm>
          </p:grpSpPr>
          <p:pic>
            <p:nvPicPr>
              <p:cNvPr id="31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314" name="Rectangle 31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91" name="Group 290"/>
            <p:cNvGrpSpPr/>
            <p:nvPr/>
          </p:nvGrpSpPr>
          <p:grpSpPr>
            <a:xfrm>
              <a:off x="4502875" y="1767148"/>
              <a:ext cx="430451" cy="1081861"/>
              <a:chOff x="4409404" y="1676776"/>
              <a:chExt cx="510347" cy="1282665"/>
            </a:xfrm>
          </p:grpSpPr>
          <p:sp>
            <p:nvSpPr>
              <p:cNvPr id="31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2" name="Group 291"/>
            <p:cNvGrpSpPr/>
            <p:nvPr/>
          </p:nvGrpSpPr>
          <p:grpSpPr>
            <a:xfrm>
              <a:off x="3302455" y="1905787"/>
              <a:ext cx="1200422" cy="804576"/>
              <a:chOff x="3587658" y="2107080"/>
              <a:chExt cx="1200422" cy="804576"/>
            </a:xfrm>
          </p:grpSpPr>
          <p:cxnSp>
            <p:nvCxnSpPr>
              <p:cNvPr id="307" name="Straight Arrow Connector 30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2713792" y="2231852"/>
              <a:ext cx="576145" cy="712232"/>
              <a:chOff x="9944860" y="5187045"/>
              <a:chExt cx="576144" cy="712232"/>
            </a:xfrm>
          </p:grpSpPr>
          <p:sp>
            <p:nvSpPr>
              <p:cNvPr id="30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94" name="Group 293"/>
            <p:cNvGrpSpPr/>
            <p:nvPr/>
          </p:nvGrpSpPr>
          <p:grpSpPr>
            <a:xfrm>
              <a:off x="1493287" y="2242485"/>
              <a:ext cx="604285" cy="712232"/>
              <a:chOff x="4647795" y="6723311"/>
              <a:chExt cx="604285" cy="712232"/>
            </a:xfrm>
          </p:grpSpPr>
          <p:pic>
            <p:nvPicPr>
              <p:cNvPr id="30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95" name="Group 294"/>
            <p:cNvGrpSpPr/>
            <p:nvPr/>
          </p:nvGrpSpPr>
          <p:grpSpPr>
            <a:xfrm>
              <a:off x="2151470" y="3327265"/>
              <a:ext cx="479392" cy="712232"/>
              <a:chOff x="4610325" y="6858496"/>
              <a:chExt cx="479392" cy="712232"/>
            </a:xfrm>
          </p:grpSpPr>
          <p:pic>
            <p:nvPicPr>
              <p:cNvPr id="29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99" name="Isosceles Triangle 29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0" name="Rectangle 29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1" name="Rectangle 30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2" name="Isosceles Triangle 30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6" name="Rectangle 29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7" name="Rectangle 29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13" name="Group 12"/>
          <p:cNvGrpSpPr/>
          <p:nvPr/>
        </p:nvGrpSpPr>
        <p:grpSpPr>
          <a:xfrm>
            <a:off x="9209081" y="2892563"/>
            <a:ext cx="1688492" cy="1168318"/>
            <a:chOff x="22686796" y="3004376"/>
            <a:chExt cx="1688492" cy="1168318"/>
          </a:xfrm>
        </p:grpSpPr>
        <p:grpSp>
          <p:nvGrpSpPr>
            <p:cNvPr id="405" name="Group 404"/>
            <p:cNvGrpSpPr/>
            <p:nvPr/>
          </p:nvGrpSpPr>
          <p:grpSpPr>
            <a:xfrm>
              <a:off x="23216834" y="3004376"/>
              <a:ext cx="479392" cy="712232"/>
              <a:chOff x="4610325" y="6858496"/>
              <a:chExt cx="479392" cy="712232"/>
            </a:xfrm>
          </p:grpSpPr>
          <p:pic>
            <p:nvPicPr>
              <p:cNvPr id="4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407" name="Isosceles Triangle 406"/>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8" name="Rectangle 407"/>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9" name="Rectangle 408"/>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10" name="Isosceles Triangle 409"/>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11" name="Rectangle 410"/>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412" name="Straight Arrow Connector 411"/>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414" name="Straight Arrow Connector 413"/>
            <p:cNvCxnSpPr>
              <a:endCxn id="407"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046293" y="3545789"/>
            <a:ext cx="5785151" cy="0"/>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9" name="Rectangle 418"/>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420"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Active Directory Cloud Only</a:t>
            </a:r>
            <a:endParaRPr lang="en-US" dirty="0"/>
          </a:p>
        </p:txBody>
      </p:sp>
      <p:grpSp>
        <p:nvGrpSpPr>
          <p:cNvPr id="122" name="Group 121"/>
          <p:cNvGrpSpPr/>
          <p:nvPr/>
        </p:nvGrpSpPr>
        <p:grpSpPr>
          <a:xfrm>
            <a:off x="21718552" y="1881888"/>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17224311" y="2154590"/>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21703999" y="2520964"/>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19447875" y="4331629"/>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19910673" y="4450521"/>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22589440" y="3768977"/>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22302552" y="3784372"/>
            <a:ext cx="733110" cy="629380"/>
          </a:xfrm>
          <a:prstGeom prst="rect">
            <a:avLst/>
          </a:prstGeom>
          <a:noFill/>
          <a:ln w="9525">
            <a:noFill/>
            <a:miter lim="800000"/>
            <a:headEnd/>
            <a:tailEnd/>
          </a:ln>
          <a:effectLst/>
        </p:spPr>
      </p:pic>
      <p:grpSp>
        <p:nvGrpSpPr>
          <p:cNvPr id="146" name="Group 145"/>
          <p:cNvGrpSpPr/>
          <p:nvPr/>
        </p:nvGrpSpPr>
        <p:grpSpPr>
          <a:xfrm>
            <a:off x="23810978" y="3743153"/>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23544234" y="3750400"/>
            <a:ext cx="733110" cy="629380"/>
          </a:xfrm>
          <a:prstGeom prst="rect">
            <a:avLst/>
          </a:prstGeom>
          <a:noFill/>
          <a:ln w="9525">
            <a:noFill/>
            <a:miter lim="800000"/>
            <a:headEnd/>
            <a:tailEnd/>
          </a:ln>
          <a:effectLst/>
        </p:spPr>
      </p:pic>
      <p:sp>
        <p:nvSpPr>
          <p:cNvPr id="150" name="Rectangle 149"/>
          <p:cNvSpPr/>
          <p:nvPr/>
        </p:nvSpPr>
        <p:spPr>
          <a:xfrm>
            <a:off x="23500764" y="4402216"/>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22324653" y="4412096"/>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20889185" y="4256577"/>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20782705" y="4924256"/>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16707368" y="3273870"/>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18305022" y="3281400"/>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23086356" y="2748306"/>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23406119" y="3072404"/>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22837021" y="3405224"/>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2968866" y="3562396"/>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23462658" y="3398758"/>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18098962" y="276066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22477799" y="3368849"/>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3032874" y="1237980"/>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21529844" y="1435070"/>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22179683" y="1540876"/>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grpSp>
        <p:nvGrpSpPr>
          <p:cNvPr id="162" name="Group 161"/>
          <p:cNvGrpSpPr/>
          <p:nvPr/>
        </p:nvGrpSpPr>
        <p:grpSpPr>
          <a:xfrm>
            <a:off x="385730" y="1003496"/>
            <a:ext cx="11301412" cy="5538242"/>
            <a:chOff x="385730" y="1003496"/>
            <a:chExt cx="11301412" cy="5538242"/>
          </a:xfrm>
        </p:grpSpPr>
        <p:sp>
          <p:nvSpPr>
            <p:cNvPr id="163" name="Rectangle 162"/>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4" name="Rectangle 16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grpSp>
        <p:nvGrpSpPr>
          <p:cNvPr id="166" name="Group 165"/>
          <p:cNvGrpSpPr/>
          <p:nvPr/>
        </p:nvGrpSpPr>
        <p:grpSpPr>
          <a:xfrm>
            <a:off x="8535218" y="2273821"/>
            <a:ext cx="2620246" cy="2521359"/>
            <a:chOff x="8948001" y="3799610"/>
            <a:chExt cx="2341419" cy="2341419"/>
          </a:xfrm>
        </p:grpSpPr>
        <p:sp>
          <p:nvSpPr>
            <p:cNvPr id="350" name="Rectangle 349"/>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351" name="Freeform 40"/>
            <p:cNvSpPr>
              <a:spLocks noEditPoints="1"/>
            </p:cNvSpPr>
            <p:nvPr/>
          </p:nvSpPr>
          <p:spPr bwMode="black">
            <a:xfrm>
              <a:off x="10800520" y="4218423"/>
              <a:ext cx="450183" cy="43334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67"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68" name="Group 167"/>
          <p:cNvGrpSpPr/>
          <p:nvPr/>
        </p:nvGrpSpPr>
        <p:grpSpPr>
          <a:xfrm>
            <a:off x="8522182" y="2846293"/>
            <a:ext cx="864528" cy="903396"/>
            <a:chOff x="9068431" y="4345563"/>
            <a:chExt cx="965110" cy="1008499"/>
          </a:xfrm>
        </p:grpSpPr>
        <p:grpSp>
          <p:nvGrpSpPr>
            <p:cNvPr id="346" name="Group 345"/>
            <p:cNvGrpSpPr/>
            <p:nvPr/>
          </p:nvGrpSpPr>
          <p:grpSpPr>
            <a:xfrm>
              <a:off x="9068431" y="4345563"/>
              <a:ext cx="965110" cy="1008499"/>
              <a:chOff x="1809804" y="4442923"/>
              <a:chExt cx="965110" cy="1008499"/>
            </a:xfrm>
          </p:grpSpPr>
          <p:pic>
            <p:nvPicPr>
              <p:cNvPr id="34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49" name="Rectangle 348"/>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347"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69" name="Group 168"/>
          <p:cNvGrpSpPr/>
          <p:nvPr/>
        </p:nvGrpSpPr>
        <p:grpSpPr>
          <a:xfrm>
            <a:off x="6311999" y="4468253"/>
            <a:ext cx="385590" cy="969111"/>
            <a:chOff x="4159000" y="1676776"/>
            <a:chExt cx="510347" cy="1282665"/>
          </a:xfrm>
        </p:grpSpPr>
        <p:sp>
          <p:nvSpPr>
            <p:cNvPr id="343"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4"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5"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70" name="Group 169"/>
          <p:cNvGrpSpPr/>
          <p:nvPr/>
        </p:nvGrpSpPr>
        <p:grpSpPr>
          <a:xfrm>
            <a:off x="6726565" y="4574754"/>
            <a:ext cx="885293" cy="738433"/>
            <a:chOff x="8184640" y="5569527"/>
            <a:chExt cx="988291" cy="824345"/>
          </a:xfrm>
        </p:grpSpPr>
        <p:cxnSp>
          <p:nvCxnSpPr>
            <p:cNvPr id="340" name="Straight Arrow Connector 339"/>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9315344" y="3964240"/>
            <a:ext cx="516100" cy="638004"/>
            <a:chOff x="9944860" y="5187045"/>
            <a:chExt cx="576144" cy="712232"/>
          </a:xfrm>
        </p:grpSpPr>
        <p:sp>
          <p:nvSpPr>
            <p:cNvPr id="33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3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72"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73" name="Group 172"/>
          <p:cNvGrpSpPr/>
          <p:nvPr/>
        </p:nvGrpSpPr>
        <p:grpSpPr>
          <a:xfrm>
            <a:off x="10409575" y="3941107"/>
            <a:ext cx="541307" cy="638004"/>
            <a:chOff x="4647795" y="6723311"/>
            <a:chExt cx="604285" cy="712232"/>
          </a:xfrm>
        </p:grpSpPr>
        <p:pic>
          <p:nvPicPr>
            <p:cNvPr id="33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74"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75" name="Rectangle 174"/>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76" name="Rectangle 175"/>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178" name="Rectangle 177"/>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179" name="Rectangle 17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29" name="Rectangle 228"/>
          <p:cNvSpPr/>
          <p:nvPr/>
        </p:nvSpPr>
        <p:spPr>
          <a:xfrm>
            <a:off x="5402643" y="3602736"/>
            <a:ext cx="1745486"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alpha val="99000"/>
                  </a:schemeClr>
                </a:solidFill>
              </a:rPr>
              <a:t>On Premises Resources</a:t>
            </a:r>
            <a:endParaRPr lang="en-US" sz="1200" dirty="0">
              <a:solidFill>
                <a:schemeClr val="bg1">
                  <a:alpha val="99000"/>
                </a:schemeClr>
              </a:solidFill>
            </a:endParaRPr>
          </a:p>
        </p:txBody>
      </p:sp>
      <p:sp>
        <p:nvSpPr>
          <p:cNvPr id="231" name="Rectangle 230"/>
          <p:cNvSpPr/>
          <p:nvPr/>
        </p:nvSpPr>
        <p:spPr bwMode="auto">
          <a:xfrm>
            <a:off x="8443624" y="1697036"/>
            <a:ext cx="2807066"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5" name="Group 234"/>
          <p:cNvGrpSpPr/>
          <p:nvPr/>
        </p:nvGrpSpPr>
        <p:grpSpPr>
          <a:xfrm>
            <a:off x="754750" y="1697020"/>
            <a:ext cx="4076301" cy="4057432"/>
            <a:chOff x="382773" y="1562987"/>
            <a:chExt cx="4550553" cy="4529489"/>
          </a:xfrm>
        </p:grpSpPr>
        <p:grpSp>
          <p:nvGrpSpPr>
            <p:cNvPr id="236" name="Group 235"/>
            <p:cNvGrpSpPr/>
            <p:nvPr/>
          </p:nvGrpSpPr>
          <p:grpSpPr>
            <a:xfrm>
              <a:off x="591318" y="1865904"/>
              <a:ext cx="3465948" cy="3465951"/>
              <a:chOff x="897789" y="1992744"/>
              <a:chExt cx="3465948" cy="3465948"/>
            </a:xfrm>
          </p:grpSpPr>
          <p:sp>
            <p:nvSpPr>
              <p:cNvPr id="262" name="Rectangle 261"/>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263"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64" name="Group 263"/>
              <p:cNvGrpSpPr/>
              <p:nvPr/>
            </p:nvGrpSpPr>
            <p:grpSpPr>
              <a:xfrm>
                <a:off x="2717713" y="2401459"/>
                <a:ext cx="869945" cy="629380"/>
                <a:chOff x="2870782" y="2512291"/>
                <a:chExt cx="791194" cy="572406"/>
              </a:xfrm>
            </p:grpSpPr>
            <p:pic>
              <p:nvPicPr>
                <p:cNvPr id="287"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88"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265" name="Rectangle 264"/>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266" name="Group 265"/>
              <p:cNvGrpSpPr/>
              <p:nvPr/>
            </p:nvGrpSpPr>
            <p:grpSpPr>
              <a:xfrm>
                <a:off x="2191261" y="3451570"/>
                <a:ext cx="879004" cy="946862"/>
                <a:chOff x="1711026" y="3451570"/>
                <a:chExt cx="879004" cy="946862"/>
              </a:xfrm>
            </p:grpSpPr>
            <p:grpSp>
              <p:nvGrpSpPr>
                <p:cNvPr id="278" name="Group 277"/>
                <p:cNvGrpSpPr/>
                <p:nvPr/>
              </p:nvGrpSpPr>
              <p:grpSpPr>
                <a:xfrm>
                  <a:off x="1972774" y="3451570"/>
                  <a:ext cx="479392" cy="712232"/>
                  <a:chOff x="1972774" y="3451570"/>
                  <a:chExt cx="479392" cy="712232"/>
                </a:xfrm>
              </p:grpSpPr>
              <p:pic>
                <p:nvPicPr>
                  <p:cNvPr id="28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81" name="Group 280"/>
                  <p:cNvGrpSpPr/>
                  <p:nvPr/>
                </p:nvGrpSpPr>
                <p:grpSpPr>
                  <a:xfrm>
                    <a:off x="2245986" y="3924261"/>
                    <a:ext cx="206180" cy="206424"/>
                    <a:chOff x="2245986" y="3924261"/>
                    <a:chExt cx="206180" cy="206424"/>
                  </a:xfrm>
                </p:grpSpPr>
                <p:grpSp>
                  <p:nvGrpSpPr>
                    <p:cNvPr id="282" name="Group 281"/>
                    <p:cNvGrpSpPr/>
                    <p:nvPr/>
                  </p:nvGrpSpPr>
                  <p:grpSpPr>
                    <a:xfrm>
                      <a:off x="2245986" y="3924261"/>
                      <a:ext cx="206180" cy="206424"/>
                      <a:chOff x="1779323" y="4627897"/>
                      <a:chExt cx="472764" cy="473323"/>
                    </a:xfrm>
                  </p:grpSpPr>
                  <p:sp>
                    <p:nvSpPr>
                      <p:cNvPr id="284" name="Isosceles Triangle 283"/>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3" name="Isosceles Triangle 282"/>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79" name="Rectangle 278"/>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6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68" name="Rectangle 267"/>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6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0" name="Group 269"/>
              <p:cNvGrpSpPr/>
              <p:nvPr/>
            </p:nvGrpSpPr>
            <p:grpSpPr>
              <a:xfrm>
                <a:off x="2148208" y="4442923"/>
                <a:ext cx="965110" cy="1008499"/>
                <a:chOff x="1809804" y="4442923"/>
                <a:chExt cx="965110" cy="1008499"/>
              </a:xfrm>
            </p:grpSpPr>
            <p:pic>
              <p:nvPicPr>
                <p:cNvPr id="27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76" name="Rectangle 275"/>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77"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71"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2"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3"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4"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7" name="Group 236"/>
            <p:cNvGrpSpPr/>
            <p:nvPr/>
          </p:nvGrpSpPr>
          <p:grpSpPr>
            <a:xfrm>
              <a:off x="3071258" y="3223773"/>
              <a:ext cx="848582" cy="1082539"/>
              <a:chOff x="3356443" y="3425018"/>
              <a:chExt cx="848582" cy="1082537"/>
            </a:xfrm>
          </p:grpSpPr>
          <p:pic>
            <p:nvPicPr>
              <p:cNvPr id="26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61" name="Rectangle 260"/>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38" name="Group 237"/>
            <p:cNvGrpSpPr/>
            <p:nvPr/>
          </p:nvGrpSpPr>
          <p:grpSpPr>
            <a:xfrm>
              <a:off x="4502875" y="1767148"/>
              <a:ext cx="430451" cy="1081861"/>
              <a:chOff x="4409404" y="1676776"/>
              <a:chExt cx="510347" cy="1282665"/>
            </a:xfrm>
          </p:grpSpPr>
          <p:sp>
            <p:nvSpPr>
              <p:cNvPr id="257"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8"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9"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9" name="Group 238"/>
            <p:cNvGrpSpPr/>
            <p:nvPr/>
          </p:nvGrpSpPr>
          <p:grpSpPr>
            <a:xfrm>
              <a:off x="3302455" y="1905787"/>
              <a:ext cx="1200422" cy="804576"/>
              <a:chOff x="3587658" y="2107080"/>
              <a:chExt cx="1200422" cy="804576"/>
            </a:xfrm>
          </p:grpSpPr>
          <p:cxnSp>
            <p:nvCxnSpPr>
              <p:cNvPr id="254" name="Straight Arrow Connector 253"/>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2713792" y="2231852"/>
              <a:ext cx="576145" cy="712232"/>
              <a:chOff x="9944860" y="5187045"/>
              <a:chExt cx="576144" cy="712232"/>
            </a:xfrm>
          </p:grpSpPr>
          <p:sp>
            <p:nvSpPr>
              <p:cNvPr id="252"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25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41" name="Group 240"/>
            <p:cNvGrpSpPr/>
            <p:nvPr/>
          </p:nvGrpSpPr>
          <p:grpSpPr>
            <a:xfrm>
              <a:off x="1493287" y="2242485"/>
              <a:ext cx="604285" cy="712232"/>
              <a:chOff x="4647795" y="6723311"/>
              <a:chExt cx="604285" cy="712232"/>
            </a:xfrm>
          </p:grpSpPr>
          <p:pic>
            <p:nvPicPr>
              <p:cNvPr id="25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42" name="Group 241"/>
            <p:cNvGrpSpPr/>
            <p:nvPr/>
          </p:nvGrpSpPr>
          <p:grpSpPr>
            <a:xfrm>
              <a:off x="2151470" y="3327265"/>
              <a:ext cx="479392" cy="712232"/>
              <a:chOff x="4610325" y="6858496"/>
              <a:chExt cx="479392" cy="712232"/>
            </a:xfrm>
          </p:grpSpPr>
          <p:pic>
            <p:nvPicPr>
              <p:cNvPr id="245"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46" name="Isosceles Triangle 245"/>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Isosceles Triangle 248"/>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3" name="Rectangle 242"/>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352" name="Group 351"/>
          <p:cNvGrpSpPr/>
          <p:nvPr/>
        </p:nvGrpSpPr>
        <p:grpSpPr>
          <a:xfrm>
            <a:off x="9209081" y="2892563"/>
            <a:ext cx="1688492" cy="1168318"/>
            <a:chOff x="22686796" y="3004376"/>
            <a:chExt cx="1688492" cy="1168318"/>
          </a:xfrm>
        </p:grpSpPr>
        <p:grpSp>
          <p:nvGrpSpPr>
            <p:cNvPr id="353" name="Group 352"/>
            <p:cNvGrpSpPr/>
            <p:nvPr/>
          </p:nvGrpSpPr>
          <p:grpSpPr>
            <a:xfrm>
              <a:off x="23216834" y="3004376"/>
              <a:ext cx="479392" cy="712232"/>
              <a:chOff x="4610325" y="6858496"/>
              <a:chExt cx="479392" cy="712232"/>
            </a:xfrm>
          </p:grpSpPr>
          <p:pic>
            <p:nvPicPr>
              <p:cNvPr id="35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360" name="Isosceles Triangle 359"/>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1" name="Rectangle 360"/>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2" name="Rectangle 361"/>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3" name="Isosceles Triangle 362"/>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54" name="Rectangle 353"/>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355" name="Straight Arrow Connector 354"/>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357" name="Straight Arrow Connector 356"/>
            <p:cNvCxnSpPr>
              <a:endCxn id="360"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64" name="Straight Arrow Connector 363"/>
          <p:cNvCxnSpPr/>
          <p:nvPr/>
        </p:nvCxnSpPr>
        <p:spPr>
          <a:xfrm>
            <a:off x="4046292" y="3545789"/>
            <a:ext cx="4480560" cy="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8906412" y="1782089"/>
            <a:ext cx="1850064"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Extranet Active Directory</a:t>
            </a:r>
          </a:p>
        </p:txBody>
      </p:sp>
      <p:sp>
        <p:nvSpPr>
          <p:cNvPr id="366"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5730" y="1003499"/>
            <a:ext cx="11289309"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91420" y="1148259"/>
            <a:ext cx="11149012" cy="1865126"/>
          </a:xfrm>
        </p:spPr>
        <p:txBody>
          <a:bodyPr/>
          <a:lstStyle/>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Is it safe to virtualize DCs?</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Placement of the Active Directory database (DIT)</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Optimizing </a:t>
            </a:r>
            <a:r>
              <a:rPr lang="en-US" sz="2800" dirty="0" smtClean="0">
                <a:solidFill>
                  <a:schemeClr val="accent2">
                    <a:alpha val="99000"/>
                  </a:schemeClr>
                </a:solidFill>
                <a:effectLst/>
                <a:latin typeface="Segoe UI Light" pitchFamily="34" charset="0"/>
              </a:rPr>
              <a:t>your deployment for traffic and cost</a:t>
            </a:r>
            <a:endParaRPr lang="en-US" sz="2800" dirty="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Read-Only </a:t>
            </a:r>
            <a:r>
              <a:rPr lang="en-US" sz="2800" dirty="0">
                <a:solidFill>
                  <a:schemeClr val="accent2">
                    <a:alpha val="99000"/>
                  </a:schemeClr>
                </a:solidFill>
                <a:effectLst/>
                <a:latin typeface="Segoe UI Light" pitchFamily="34" charset="0"/>
              </a:rPr>
              <a:t>DCs (RODC) or Read-Writes?</a:t>
            </a:r>
            <a:endParaRPr lang="en-US" sz="2800" dirty="0" smtClean="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Global Catalog or not?</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Trust or Replicate?</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IP addressing and name resolution</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Geo-distributed cloud-hosted domain </a:t>
            </a:r>
            <a:r>
              <a:rPr lang="en-US" sz="2800" dirty="0" smtClean="0">
                <a:solidFill>
                  <a:schemeClr val="accent2">
                    <a:alpha val="99000"/>
                  </a:schemeClr>
                </a:solidFill>
                <a:effectLst/>
                <a:latin typeface="Segoe UI Light" pitchFamily="34" charset="0"/>
              </a:rPr>
              <a:t>controllers</a:t>
            </a:r>
            <a:endParaRPr lang="en-US" sz="2800"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Rectangle 12"/>
          <p:cNvSpPr/>
          <p:nvPr/>
        </p:nvSpPr>
        <p:spPr bwMode="auto">
          <a:xfrm>
            <a:off x="385729" y="5234152"/>
            <a:ext cx="11289309" cy="118146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10493572" y="5234152"/>
            <a:ext cx="1181465" cy="118146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Freeform 52"/>
          <p:cNvSpPr>
            <a:spLocks noEditPoints="1"/>
          </p:cNvSpPr>
          <p:nvPr/>
        </p:nvSpPr>
        <p:spPr bwMode="black">
          <a:xfrm>
            <a:off x="10752082" y="5523494"/>
            <a:ext cx="647694" cy="609293"/>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17" name="Content Placeholder 16"/>
          <p:cNvSpPr>
            <a:spLocks noGrp="1"/>
          </p:cNvSpPr>
          <p:nvPr>
            <p:ph idx="1"/>
          </p:nvPr>
        </p:nvSpPr>
        <p:spPr/>
        <p:txBody>
          <a:bodyPr/>
          <a:lstStyle/>
          <a:p>
            <a:endParaRPr lang="en-US"/>
          </a:p>
        </p:txBody>
      </p:sp>
      <p:sp>
        <p:nvSpPr>
          <p:cNvPr id="7" name="Rectangle 6"/>
          <p:cNvSpPr/>
          <p:nvPr/>
        </p:nvSpPr>
        <p:spPr bwMode="auto">
          <a:xfrm>
            <a:off x="385730" y="1003498"/>
            <a:ext cx="11289309" cy="3566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38130" y="1147865"/>
            <a:ext cx="11149012" cy="316394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 typeface="Arial" pitchFamily="34" charset="0"/>
              <a:buNone/>
            </a:pPr>
            <a:r>
              <a:rPr lang="en-US" dirty="0" smtClean="0">
                <a:solidFill>
                  <a:schemeClr val="accent2">
                    <a:alpha val="99000"/>
                  </a:schemeClr>
                </a:solidFill>
                <a:effectLst/>
                <a:latin typeface="Segoe UI Light" pitchFamily="34" charset="0"/>
              </a:rPr>
              <a:t>Background</a:t>
            </a:r>
          </a:p>
          <a:p>
            <a:pPr marL="0" indent="0">
              <a:spcBef>
                <a:spcPts val="0"/>
              </a:spcBef>
              <a:spcAft>
                <a:spcPts val="1200"/>
              </a:spcAft>
              <a:buNone/>
            </a:pPr>
            <a:r>
              <a:rPr lang="en-US" sz="2000" dirty="0">
                <a:effectLst/>
                <a:latin typeface="+mj-lt"/>
                <a:cs typeface="Segoe UI Light" pitchFamily="34" charset="0"/>
              </a:rPr>
              <a:t>Common virtualization operations such as backing up/restoring VMs/VHDs can rollback the state of a virtual DC</a:t>
            </a:r>
          </a:p>
          <a:p>
            <a:pPr marL="0" indent="0">
              <a:spcBef>
                <a:spcPts val="0"/>
              </a:spcBef>
              <a:spcAft>
                <a:spcPts val="300"/>
              </a:spcAft>
              <a:buNone/>
            </a:pPr>
            <a:r>
              <a:rPr lang="en-US" sz="2000" dirty="0">
                <a:effectLst/>
                <a:latin typeface="+mj-lt"/>
                <a:cs typeface="Segoe UI Light" pitchFamily="34" charset="0"/>
              </a:rPr>
              <a:t>Introduces USN bubbles leading to permanently divergent state causing:</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lingering objects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passwords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attribute values</a:t>
            </a:r>
          </a:p>
          <a:p>
            <a:pPr marL="457200" lvl="1" indent="-228600">
              <a:spcBef>
                <a:spcPts val="0"/>
              </a:spcBef>
              <a:spcAft>
                <a:spcPts val="1200"/>
              </a:spcAft>
            </a:pPr>
            <a:r>
              <a:rPr lang="en-US" sz="1800" dirty="0">
                <a:solidFill>
                  <a:schemeClr val="bg2">
                    <a:lumMod val="50000"/>
                    <a:alpha val="99000"/>
                  </a:schemeClr>
                </a:solidFill>
                <a:latin typeface="+mj-lt"/>
                <a:cs typeface="Segoe UI Light" pitchFamily="34" charset="0"/>
              </a:rPr>
              <a:t>schema mismatches if the Schema FSMO is rolled back</a:t>
            </a:r>
          </a:p>
          <a:p>
            <a:pPr marL="0" indent="0">
              <a:spcBef>
                <a:spcPts val="0"/>
              </a:spcBef>
              <a:spcAft>
                <a:spcPts val="1200"/>
              </a:spcAft>
              <a:buNone/>
            </a:pPr>
            <a:r>
              <a:rPr lang="en-US" sz="2000" dirty="0">
                <a:effectLst/>
                <a:latin typeface="+mj-lt"/>
                <a:cs typeface="Segoe UI Light" pitchFamily="34" charset="0"/>
              </a:rPr>
              <a:t>The potential also exists for security principals to be created with duplicate </a:t>
            </a:r>
            <a:r>
              <a:rPr lang="en-US" sz="2000" dirty="0" smtClean="0">
                <a:effectLst/>
                <a:latin typeface="+mj-lt"/>
                <a:cs typeface="Segoe UI Light" pitchFamily="34" charset="0"/>
              </a:rPr>
              <a:t>SIDs</a:t>
            </a:r>
            <a:endParaRPr lang="en-US" sz="1050" dirty="0" smtClean="0">
              <a:latin typeface="+mj-lt"/>
            </a:endParaRPr>
          </a:p>
        </p:txBody>
      </p:sp>
      <p:sp>
        <p:nvSpPr>
          <p:cNvPr id="10" name="Rectangle 9"/>
          <p:cNvSpPr/>
          <p:nvPr/>
        </p:nvSpPr>
        <p:spPr bwMode="auto">
          <a:xfrm>
            <a:off x="385729" y="4569658"/>
            <a:ext cx="11289309" cy="18451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6294120" y="4569658"/>
            <a:ext cx="5380918" cy="18451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683" y="4704657"/>
            <a:ext cx="4785626" cy="1679708"/>
          </a:xfrm>
          <a:prstGeom prst="rect">
            <a:avLst/>
          </a:prstGeom>
          <a:noFill/>
        </p:spPr>
      </p:pic>
    </p:spTree>
    <p:extLst>
      <p:ext uri="{BB962C8B-B14F-4D97-AF65-F5344CB8AC3E}">
        <p14:creationId xmlns:p14="http://schemas.microsoft.com/office/powerpoint/2010/main" val="25742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385730" y="1003499"/>
            <a:ext cx="11289309" cy="54113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7" name="Rectangle 86"/>
          <p:cNvSpPr/>
          <p:nvPr/>
        </p:nvSpPr>
        <p:spPr bwMode="auto">
          <a:xfrm>
            <a:off x="385730" y="6496019"/>
            <a:ext cx="11301412"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cxnSp>
        <p:nvCxnSpPr>
          <p:cNvPr id="247" name="Elbow Connector 246"/>
          <p:cNvCxnSpPr/>
          <p:nvPr/>
        </p:nvCxnSpPr>
        <p:spPr>
          <a:xfrm flipH="1">
            <a:off x="7821588" y="1583323"/>
            <a:ext cx="1881862" cy="2383780"/>
          </a:xfrm>
          <a:prstGeom prst="bentConnector3">
            <a:avLst>
              <a:gd name="adj1" fmla="val 35008"/>
            </a:avLst>
          </a:prstGeom>
          <a:ln w="38100">
            <a:solidFill>
              <a:schemeClr val="accent2"/>
            </a:solidFill>
            <a:headEnd type="oval"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a:effectLst/>
        </p:grpSpPr>
        <p:cxnSp>
          <p:nvCxnSpPr>
            <p:cNvPr id="35" name="Elbow Connector 34"/>
            <p:cNvCxnSpPr/>
            <p:nvPr/>
          </p:nvCxnSpPr>
          <p:spPr>
            <a:xfrm>
              <a:off x="1327986" y="1046004"/>
              <a:ext cx="1591171" cy="902794"/>
            </a:xfrm>
            <a:prstGeom prst="bentConnector3">
              <a:avLst>
                <a:gd name="adj1" fmla="val 22995"/>
              </a:avLst>
            </a:prstGeom>
            <a:ln w="38100">
              <a:solidFill>
                <a:schemeClr val="tx2"/>
              </a:solidFill>
              <a:headEnd type="oval"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74648"/>
              <a:gd name="adj2" fmla="val 87636"/>
            </a:avLst>
          </a:prstGeom>
          <a:solidFill>
            <a:schemeClr val="accent2"/>
          </a:solidFill>
          <a:ln>
            <a:noFill/>
            <a:headEnd type="none" w="med" len="med"/>
            <a:tailEnd type="none" w="med" len="med"/>
          </a:ln>
          <a:effectLst/>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2000" dirty="0">
                <a:solidFill>
                  <a:schemeClr val="bg1">
                    <a:alpha val="99000"/>
                  </a:schemeClr>
                </a:solidFill>
                <a:latin typeface="+mj-lt"/>
              </a:rPr>
              <a:t>Timeline of events</a:t>
            </a:r>
          </a:p>
        </p:txBody>
      </p:sp>
      <p:sp>
        <p:nvSpPr>
          <p:cNvPr id="2" name="Title 1"/>
          <p:cNvSpPr>
            <a:spLocks noGrp="1"/>
          </p:cNvSpPr>
          <p:nvPr>
            <p:ph type="title"/>
          </p:nvPr>
        </p:nvSpPr>
        <p:spPr/>
        <p:txBody>
          <a:bodyPr/>
          <a:lstStyle/>
          <a:p>
            <a:r>
              <a:rPr lang="en-US" smtClean="0"/>
              <a:t>How Domain Controllers are Impacted</a:t>
            </a:r>
            <a:endParaRPr lang="en-US" dirty="0"/>
          </a:p>
        </p:txBody>
      </p:sp>
      <p:grpSp>
        <p:nvGrpSpPr>
          <p:cNvPr id="121" name="Group 120"/>
          <p:cNvGrpSpPr/>
          <p:nvPr/>
        </p:nvGrpSpPr>
        <p:grpSpPr>
          <a:xfrm>
            <a:off x="1991526" y="1284385"/>
            <a:ext cx="545323" cy="924136"/>
            <a:chOff x="928364" y="797721"/>
            <a:chExt cx="409100" cy="693102"/>
          </a:xfrm>
        </p:grpSpPr>
        <p:pic>
          <p:nvPicPr>
            <p:cNvPr id="36"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952004" y="920589"/>
              <a:ext cx="285740"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39353"/>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89" name="Rectangle 88"/>
          <p:cNvSpPr/>
          <p:nvPr/>
        </p:nvSpPr>
        <p:spPr>
          <a:xfrm>
            <a:off x="3921875" y="2319275"/>
            <a:ext cx="834477" cy="23531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FFFF">
                    <a:alpha val="99000"/>
                  </a:srgbClr>
                </a:solidFill>
              </a:rPr>
              <a:t> </a:t>
            </a:r>
          </a:p>
        </p:txBody>
      </p:sp>
      <p:sp>
        <p:nvSpPr>
          <p:cNvPr id="65" name="Rectangle 64"/>
          <p:cNvSpPr/>
          <p:nvPr/>
        </p:nvSpPr>
        <p:spPr>
          <a:xfrm>
            <a:off x="3052074" y="2319275"/>
            <a:ext cx="922557" cy="455509"/>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chemeClr val="bg1">
                    <a:alpha val="99000"/>
                  </a:schemeClr>
                </a:solidFill>
              </a:rPr>
              <a:t>Create</a:t>
            </a:r>
          </a:p>
          <a:p>
            <a:pPr algn="ctr" defTabSz="914249">
              <a:lnSpc>
                <a:spcPct val="90000"/>
              </a:lnSpc>
            </a:pPr>
            <a:r>
              <a:rPr lang="en-US" sz="1200" dirty="0">
                <a:solidFill>
                  <a:schemeClr val="bg1">
                    <a:alpha val="99000"/>
                  </a:schemeClr>
                </a:solidFill>
              </a:rPr>
              <a:t>VHD copy</a:t>
            </a:r>
          </a:p>
        </p:txBody>
      </p:sp>
      <p:grpSp>
        <p:nvGrpSpPr>
          <p:cNvPr id="115" name="Group 114"/>
          <p:cNvGrpSpPr/>
          <p:nvPr/>
        </p:nvGrpSpPr>
        <p:grpSpPr>
          <a:xfrm>
            <a:off x="1758296" y="2369444"/>
            <a:ext cx="1163120" cy="329901"/>
            <a:chOff x="766550" y="2098287"/>
            <a:chExt cx="872568" cy="247426"/>
          </a:xfrm>
        </p:grpSpPr>
        <p:sp>
          <p:nvSpPr>
            <p:cNvPr id="117" name="Rectangle 116"/>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0094" y="2098287"/>
              <a:ext cx="249024" cy="247426"/>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99072"/>
            <a:ext cx="1177751" cy="329901"/>
            <a:chOff x="766550" y="2096086"/>
            <a:chExt cx="883544" cy="247426"/>
          </a:xfrm>
        </p:grpSpPr>
        <p:sp>
          <p:nvSpPr>
            <p:cNvPr id="123" name="Rectangle 122"/>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T2</a:t>
              </a:r>
            </a:p>
          </p:txBody>
        </p:sp>
        <p:pic>
          <p:nvPicPr>
            <p:cNvPr id="124" name="Picture 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1071" y="2096086"/>
              <a:ext cx="249023" cy="247426"/>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26" name="Rectangle 125"/>
          <p:cNvSpPr/>
          <p:nvPr/>
        </p:nvSpPr>
        <p:spPr>
          <a:xfrm>
            <a:off x="3614578" y="3477527"/>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effectLst>
                  <a:outerShdw blurRad="38100" dist="38100" dir="2700000" algn="tl">
                    <a:srgbClr val="000000">
                      <a:alpha val="43137"/>
                    </a:srgbClr>
                  </a:outerShdw>
                </a:effectLst>
              </a:rPr>
              <a:t> </a:t>
            </a:r>
            <a:r>
              <a:rPr lang="en-US" sz="1200" dirty="0">
                <a:solidFill>
                  <a:schemeClr val="accent5">
                    <a:alpha val="99000"/>
                  </a:schemeClr>
                </a:solidFill>
              </a:rPr>
              <a:t>200</a:t>
            </a:r>
            <a:r>
              <a:rPr lang="en-US" sz="1200" dirty="0">
                <a:solidFill>
                  <a:srgbClr val="FF0000"/>
                </a:solidFill>
                <a:effectLst>
                  <a:outerShdw blurRad="38100" dist="38100" dir="2700000" algn="tl">
                    <a:srgbClr val="000000">
                      <a:alpha val="43137"/>
                    </a:srgbClr>
                  </a:outerShdw>
                </a:effectLst>
              </a:rPr>
              <a:t> </a:t>
            </a:r>
          </a:p>
        </p:txBody>
      </p:sp>
      <p:grpSp>
        <p:nvGrpSpPr>
          <p:cNvPr id="3079" name="Group 3078"/>
          <p:cNvGrpSpPr/>
          <p:nvPr/>
        </p:nvGrpSpPr>
        <p:grpSpPr>
          <a:xfrm>
            <a:off x="3073847" y="3058307"/>
            <a:ext cx="1610540" cy="862283"/>
            <a:chOff x="1753473" y="2245104"/>
            <a:chExt cx="1208220" cy="646712"/>
          </a:xfrm>
        </p:grpSpPr>
        <p:sp>
          <p:nvSpPr>
            <p:cNvPr id="112" name="Rectangle 111"/>
            <p:cNvSpPr/>
            <p:nvPr/>
          </p:nvSpPr>
          <p:spPr>
            <a:xfrm>
              <a:off x="1753473" y="2245104"/>
              <a:ext cx="1208220"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+100 users added</a:t>
              </a:r>
            </a:p>
          </p:txBody>
        </p:sp>
        <p:grpSp>
          <p:nvGrpSpPr>
            <p:cNvPr id="114" name="Group 113"/>
            <p:cNvGrpSpPr/>
            <p:nvPr/>
          </p:nvGrpSpPr>
          <p:grpSpPr>
            <a:xfrm>
              <a:off x="1753474" y="2424692"/>
              <a:ext cx="441487" cy="467124"/>
              <a:chOff x="1752898" y="2830733"/>
              <a:chExt cx="610725" cy="646193"/>
            </a:xfrm>
          </p:grpSpPr>
          <p:sp>
            <p:nvSpPr>
              <p:cNvPr id="113" name="Rectangle 112"/>
              <p:cNvSpPr/>
              <p:nvPr/>
            </p:nvSpPr>
            <p:spPr>
              <a:xfrm>
                <a:off x="1752898" y="2830733"/>
                <a:ext cx="610725" cy="646193"/>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99"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55426" y="2974901"/>
                <a:ext cx="418720" cy="35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2"/>
              </a:solidFill>
              <a:headEnd type="none"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58972"/>
            <a:ext cx="1170435" cy="315360"/>
            <a:chOff x="766550" y="3328661"/>
            <a:chExt cx="878055" cy="236520"/>
          </a:xfrm>
        </p:grpSpPr>
        <p:sp>
          <p:nvSpPr>
            <p:cNvPr id="133" name="Rectangle 132"/>
            <p:cNvSpPr/>
            <p:nvPr/>
          </p:nvSpPr>
          <p:spPr>
            <a:xfrm>
              <a:off x="766550" y="3360535"/>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T3</a:t>
              </a:r>
            </a:p>
          </p:txBody>
        </p:sp>
        <p:pic>
          <p:nvPicPr>
            <p:cNvPr id="134"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6558" y="3328661"/>
              <a:ext cx="238047" cy="23652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30147"/>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45" name="Rectangle 144"/>
          <p:cNvSpPr/>
          <p:nvPr/>
        </p:nvSpPr>
        <p:spPr>
          <a:xfrm>
            <a:off x="4151542" y="4623987"/>
            <a:ext cx="834477" cy="23530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0000"/>
                </a:solidFill>
              </a:rPr>
              <a:t> </a:t>
            </a:r>
          </a:p>
        </p:txBody>
      </p:sp>
      <p:sp>
        <p:nvSpPr>
          <p:cNvPr id="146" name="Rectangle 145"/>
          <p:cNvSpPr/>
          <p:nvPr/>
        </p:nvSpPr>
        <p:spPr>
          <a:xfrm>
            <a:off x="3044995" y="4623987"/>
            <a:ext cx="1152249" cy="455471"/>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BE00">
                    <a:alpha val="99000"/>
                  </a:srgbClr>
                </a:solidFill>
              </a:rPr>
              <a:t>T1</a:t>
            </a:r>
            <a:r>
              <a:rPr lang="en-US" sz="1200" dirty="0">
                <a:solidFill>
                  <a:schemeClr val="accent5">
                    <a:alpha val="99000"/>
                  </a:schemeClr>
                </a:solidFill>
              </a:rPr>
              <a:t> </a:t>
            </a:r>
            <a:r>
              <a:rPr lang="en-US" sz="1200" dirty="0" smtClean="0">
                <a:solidFill>
                  <a:schemeClr val="accent5">
                    <a:alpha val="99000"/>
                  </a:schemeClr>
                </a:solidFill>
              </a:rPr>
              <a:t>VHD copy restored</a:t>
            </a:r>
            <a:endParaRPr lang="en-US" sz="1200" dirty="0">
              <a:solidFill>
                <a:schemeClr val="accent5">
                  <a:alpha val="99000"/>
                </a:schemeClr>
              </a:solidFill>
            </a:endParaRPr>
          </a:p>
        </p:txBody>
      </p:sp>
      <p:grpSp>
        <p:nvGrpSpPr>
          <p:cNvPr id="3082" name="Group 3081"/>
          <p:cNvGrpSpPr/>
          <p:nvPr/>
        </p:nvGrpSpPr>
        <p:grpSpPr>
          <a:xfrm>
            <a:off x="1758296" y="5787962"/>
            <a:ext cx="1185065" cy="326705"/>
            <a:chOff x="766550" y="4175410"/>
            <a:chExt cx="889031" cy="245029"/>
          </a:xfrm>
        </p:grpSpPr>
        <p:sp>
          <p:nvSpPr>
            <p:cNvPr id="164" name="Rectangle 163"/>
            <p:cNvSpPr/>
            <p:nvPr/>
          </p:nvSpPr>
          <p:spPr>
            <a:xfrm>
              <a:off x="766550" y="4213862"/>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T4</a:t>
              </a:r>
            </a:p>
          </p:txBody>
        </p:sp>
        <p:pic>
          <p:nvPicPr>
            <p:cNvPr id="165" name="Picture 3"/>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8970" y="4175410"/>
              <a:ext cx="246611" cy="24502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56" name="Rectangle 155"/>
          <p:cNvSpPr/>
          <p:nvPr/>
        </p:nvSpPr>
        <p:spPr>
          <a:xfrm>
            <a:off x="3614578" y="5737394"/>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rPr>
              <a:t> </a:t>
            </a:r>
            <a:r>
              <a:rPr lang="en-US" sz="1200" dirty="0">
                <a:solidFill>
                  <a:schemeClr val="accent5">
                    <a:alpha val="99000"/>
                  </a:schemeClr>
                </a:solidFill>
              </a:rPr>
              <a:t>250 </a:t>
            </a:r>
          </a:p>
        </p:txBody>
      </p:sp>
      <p:grpSp>
        <p:nvGrpSpPr>
          <p:cNvPr id="3081" name="Group 3080"/>
          <p:cNvGrpSpPr/>
          <p:nvPr/>
        </p:nvGrpSpPr>
        <p:grpSpPr>
          <a:xfrm>
            <a:off x="3073848" y="5344305"/>
            <a:ext cx="2225393" cy="857309"/>
            <a:chOff x="1753474" y="3961775"/>
            <a:chExt cx="1669481" cy="642982"/>
          </a:xfrm>
        </p:grpSpPr>
        <p:sp>
          <p:nvSpPr>
            <p:cNvPr id="152" name="Rectangle 151"/>
            <p:cNvSpPr/>
            <p:nvPr/>
          </p:nvSpPr>
          <p:spPr>
            <a:xfrm>
              <a:off x="1753474" y="3961775"/>
              <a:ext cx="1669481"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+150 more users created</a:t>
              </a:r>
            </a:p>
          </p:txBody>
        </p:sp>
        <p:grpSp>
          <p:nvGrpSpPr>
            <p:cNvPr id="157" name="Group 156"/>
            <p:cNvGrpSpPr/>
            <p:nvPr/>
          </p:nvGrpSpPr>
          <p:grpSpPr>
            <a:xfrm>
              <a:off x="1753474" y="4141366"/>
              <a:ext cx="441486" cy="463391"/>
              <a:chOff x="1752899" y="2830733"/>
              <a:chExt cx="610724" cy="641028"/>
            </a:xfrm>
          </p:grpSpPr>
          <p:sp>
            <p:nvSpPr>
              <p:cNvPr id="158" name="Rectangle 157"/>
              <p:cNvSpPr/>
              <p:nvPr/>
            </p:nvSpPr>
            <p:spPr>
              <a:xfrm>
                <a:off x="1752899" y="2830733"/>
                <a:ext cx="610724" cy="641028"/>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163"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40242" y="2968294"/>
                <a:ext cx="418720" cy="35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4" name="Rectangle 233"/>
          <p:cNvSpPr/>
          <p:nvPr/>
        </p:nvSpPr>
        <p:spPr>
          <a:xfrm>
            <a:off x="5882272" y="3687243"/>
            <a:ext cx="3012295" cy="234494"/>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&gt;100</a:t>
            </a: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73784"/>
            <a:ext cx="2970113" cy="227829"/>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&gt;200</a:t>
            </a:r>
          </a:p>
        </p:txBody>
      </p:sp>
      <p:grpSp>
        <p:nvGrpSpPr>
          <p:cNvPr id="243" name="Group 242"/>
          <p:cNvGrpSpPr/>
          <p:nvPr/>
        </p:nvGrpSpPr>
        <p:grpSpPr>
          <a:xfrm>
            <a:off x="9669374" y="1284281"/>
            <a:ext cx="545323" cy="924136"/>
            <a:chOff x="928364" y="797721"/>
            <a:chExt cx="409100" cy="693102"/>
          </a:xfrm>
        </p:grpSpPr>
        <p:pic>
          <p:nvPicPr>
            <p:cNvPr id="244"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962566" y="920628"/>
              <a:ext cx="285819"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DC2</a:t>
              </a:r>
            </a:p>
          </p:txBody>
        </p:sp>
      </p:grpSp>
      <p:sp>
        <p:nvSpPr>
          <p:cNvPr id="251" name="Rectangle 250"/>
          <p:cNvSpPr/>
          <p:nvPr/>
        </p:nvSpPr>
        <p:spPr>
          <a:xfrm>
            <a:off x="9095804" y="3702427"/>
            <a:ext cx="1171402" cy="704770"/>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a:t>
            </a:r>
            <a:br>
              <a:rPr lang="en-US" sz="1200" i="1" dirty="0">
                <a:solidFill>
                  <a:schemeClr val="tx1">
                    <a:alpha val="99000"/>
                  </a:schemeClr>
                </a:solidFill>
              </a:rPr>
            </a:br>
            <a:r>
              <a:rPr lang="en-US" sz="1200" i="1" dirty="0">
                <a:solidFill>
                  <a:schemeClr val="tx1">
                    <a:alpha val="99000"/>
                  </a:schemeClr>
                </a:solidFill>
              </a:rPr>
              <a:t>@USN = </a:t>
            </a:r>
            <a:r>
              <a:rPr lang="en-US" sz="1200" i="1" dirty="0">
                <a:solidFill>
                  <a:schemeClr val="accent5">
                    <a:alpha val="99000"/>
                  </a:schemeClr>
                </a:solidFill>
              </a:rPr>
              <a:t>200</a:t>
            </a:r>
          </a:p>
        </p:txBody>
      </p:sp>
      <p:pic>
        <p:nvPicPr>
          <p:cNvPr id="259"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9789584" y="3565283"/>
            <a:ext cx="417009" cy="3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Elbow Connector 262"/>
          <p:cNvCxnSpPr/>
          <p:nvPr/>
        </p:nvCxnSpPr>
        <p:spPr>
          <a:xfrm rot="5400000">
            <a:off x="7186542" y="4401252"/>
            <a:ext cx="2303651" cy="1412216"/>
          </a:xfrm>
          <a:prstGeom prst="bentConnector3">
            <a:avLst>
              <a:gd name="adj1" fmla="val 99117"/>
            </a:avLst>
          </a:prstGeom>
          <a:ln w="38100">
            <a:solidFill>
              <a:schemeClr val="accent2"/>
            </a:solidFill>
            <a:headEnd type="none"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0" y="5824292"/>
            <a:ext cx="1171401" cy="567659"/>
            <a:chOff x="5409111" y="4183830"/>
            <a:chExt cx="878780" cy="425744"/>
          </a:xfrm>
        </p:grpSpPr>
        <p:sp>
          <p:nvSpPr>
            <p:cNvPr id="271" name="Rectangle 270"/>
            <p:cNvSpPr/>
            <p:nvPr/>
          </p:nvSpPr>
          <p:spPr>
            <a:xfrm>
              <a:off x="5409111" y="4280638"/>
              <a:ext cx="878780" cy="328936"/>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 </a:t>
              </a:r>
              <a:r>
                <a:rPr lang="en-US" sz="1200" i="1" dirty="0" smtClean="0">
                  <a:solidFill>
                    <a:schemeClr val="tx1">
                      <a:alpha val="99000"/>
                    </a:schemeClr>
                  </a:solidFill>
                </a:rPr>
                <a:t/>
              </a:r>
              <a:br>
                <a:rPr lang="en-US" sz="1200" i="1" dirty="0" smtClean="0">
                  <a:solidFill>
                    <a:schemeClr val="tx1">
                      <a:alpha val="99000"/>
                    </a:schemeClr>
                  </a:solidFill>
                </a:rPr>
              </a:br>
              <a:r>
                <a:rPr lang="en-US" sz="1200" i="1" dirty="0" smtClean="0">
                  <a:solidFill>
                    <a:schemeClr val="tx1">
                      <a:alpha val="99000"/>
                    </a:schemeClr>
                  </a:solidFill>
                </a:rPr>
                <a:t>@</a:t>
              </a:r>
              <a:r>
                <a:rPr lang="en-US" sz="1200" i="1" dirty="0">
                  <a:solidFill>
                    <a:schemeClr val="tx1">
                      <a:alpha val="99000"/>
                    </a:schemeClr>
                  </a:solidFill>
                </a:rPr>
                <a:t>USN = </a:t>
              </a:r>
              <a:r>
                <a:rPr lang="en-US" sz="1200" i="1" dirty="0">
                  <a:solidFill>
                    <a:schemeClr val="accent5">
                      <a:alpha val="99000"/>
                    </a:schemeClr>
                  </a:solidFill>
                </a:rPr>
                <a:t>250</a:t>
              </a:r>
            </a:p>
          </p:txBody>
        </p:sp>
        <p:pic>
          <p:nvPicPr>
            <p:cNvPr id="273"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932540" y="4183830"/>
              <a:ext cx="302689" cy="2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2"/>
            </a:solidFill>
            <a:prstDash val="solid"/>
            <a:headEnd type="oval" w="sm"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5"/>
            <a:ext cx="1743125" cy="22403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alpha val="99000"/>
                  </a:srgbClr>
                </a:solidFill>
              </a:rPr>
              <a:t> - 1000</a:t>
            </a:r>
          </a:p>
        </p:txBody>
      </p:sp>
      <p:sp>
        <p:nvSpPr>
          <p:cNvPr id="82" name="Rectangle 81"/>
          <p:cNvSpPr/>
          <p:nvPr/>
        </p:nvSpPr>
        <p:spPr>
          <a:xfrm>
            <a:off x="4163902" y="3693912"/>
            <a:ext cx="1743125" cy="227825"/>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600</a:t>
            </a:r>
            <a:r>
              <a:rPr lang="en-US" sz="1200" dirty="0">
                <a:solidFill>
                  <a:srgbClr val="FFFFFF"/>
                </a:solidFill>
                <a:effectLst>
                  <a:outerShdw blurRad="38100" dist="38100" dir="2700000" algn="tl">
                    <a:srgbClr val="000000">
                      <a:alpha val="43137"/>
                    </a:srgbClr>
                  </a:outerShdw>
                </a:effectLst>
              </a:rPr>
              <a:t> </a:t>
            </a:r>
            <a:r>
              <a:rPr lang="en-US" sz="1200" dirty="0">
                <a:solidFill>
                  <a:srgbClr val="FFFFFF">
                    <a:alpha val="99000"/>
                  </a:srgbClr>
                </a:solidFill>
              </a:rPr>
              <a:t>- 1000</a:t>
            </a:r>
          </a:p>
        </p:txBody>
      </p:sp>
      <p:sp>
        <p:nvSpPr>
          <p:cNvPr id="83" name="Rectangle 82"/>
          <p:cNvSpPr/>
          <p:nvPr/>
        </p:nvSpPr>
        <p:spPr>
          <a:xfrm>
            <a:off x="4709833" y="4848911"/>
            <a:ext cx="1743125" cy="24428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solidFill>
              </a:rPr>
              <a:t> </a:t>
            </a:r>
            <a:r>
              <a:rPr lang="en-US" sz="1200" dirty="0">
                <a:solidFill>
                  <a:srgbClr val="FFFFFF">
                    <a:alpha val="99000"/>
                  </a:srgbClr>
                </a:solidFill>
              </a:rPr>
              <a:t>- 1000</a:t>
            </a:r>
          </a:p>
        </p:txBody>
      </p:sp>
      <p:sp>
        <p:nvSpPr>
          <p:cNvPr id="86" name="Rectangle 85"/>
          <p:cNvSpPr/>
          <p:nvPr/>
        </p:nvSpPr>
        <p:spPr>
          <a:xfrm>
            <a:off x="4184860" y="5973784"/>
            <a:ext cx="1743125" cy="22782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650</a:t>
            </a:r>
            <a:r>
              <a:rPr lang="en-US" sz="1200" dirty="0">
                <a:solidFill>
                  <a:srgbClr val="FFFFFF"/>
                </a:solidFill>
              </a:rPr>
              <a:t> </a:t>
            </a:r>
            <a:r>
              <a:rPr lang="en-US" sz="1200" dirty="0">
                <a:solidFill>
                  <a:srgbClr val="FFFFFF">
                    <a:alpha val="99000"/>
                  </a:srgbClr>
                </a:solidFill>
              </a:rPr>
              <a:t>- 1000</a:t>
            </a:r>
          </a:p>
        </p:txBody>
      </p:sp>
      <p:sp>
        <p:nvSpPr>
          <p:cNvPr id="8" name="&quot;No&quot; Symbol 7"/>
          <p:cNvSpPr/>
          <p:nvPr/>
        </p:nvSpPr>
        <p:spPr bwMode="auto">
          <a:xfrm>
            <a:off x="2196032" y="2909768"/>
            <a:ext cx="1621391" cy="1621813"/>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
        <p:nvSpPr>
          <p:cNvPr id="93" name="TextBox 92"/>
          <p:cNvSpPr txBox="1"/>
          <p:nvPr/>
        </p:nvSpPr>
        <p:spPr>
          <a:xfrm>
            <a:off x="3591191" y="3223102"/>
            <a:ext cx="7753085" cy="1000180"/>
          </a:xfrm>
          <a:prstGeom prst="rect">
            <a:avLst/>
          </a:prstGeom>
          <a:solidFill>
            <a:schemeClr val="accent2"/>
          </a:solidFill>
          <a:ln w="19050">
            <a:solidFill>
              <a:schemeClr val="accent2"/>
            </a:solidFill>
          </a:ln>
          <a:effectLst>
            <a:softEdge rad="12700"/>
          </a:effectLst>
        </p:spPr>
        <p:style>
          <a:lnRef idx="1">
            <a:schemeClr val="accent1"/>
          </a:lnRef>
          <a:fillRef idx="1003">
            <a:schemeClr val="lt1"/>
          </a:fillRef>
          <a:effectRef idx="2">
            <a:schemeClr val="accent1"/>
          </a:effectRef>
          <a:fontRef idx="minor">
            <a:schemeClr val="lt1"/>
          </a:fontRef>
        </p:style>
        <p:txBody>
          <a:bodyPr wrap="square" lIns="182880" tIns="121883" rIns="0" bIns="182824" rtlCol="0" anchor="ctr">
            <a:spAutoFit/>
          </a:bodyPr>
          <a:lstStyle/>
          <a:p>
            <a:pPr defTabSz="914249"/>
            <a:r>
              <a:rPr lang="en-US" sz="1500" dirty="0">
                <a:solidFill>
                  <a:schemeClr val="bg1">
                    <a:alpha val="99000"/>
                  </a:schemeClr>
                </a:solidFill>
                <a:latin typeface="Segoe" pitchFamily="34" charset="0"/>
              </a:rPr>
              <a:t>USN rollback NOT detected: only 50 users converge across the two DCs</a:t>
            </a:r>
          </a:p>
          <a:p>
            <a:pPr defTabSz="914249"/>
            <a:r>
              <a:rPr lang="en-US" sz="1500" dirty="0">
                <a:solidFill>
                  <a:schemeClr val="bg1">
                    <a:alpha val="99000"/>
                  </a:schemeClr>
                </a:solidFill>
                <a:latin typeface="Segoe" pitchFamily="34" charset="0"/>
              </a:rPr>
              <a:t>All others are either on one or the other DC</a:t>
            </a:r>
          </a:p>
          <a:p>
            <a:pPr defTabSz="914249"/>
            <a:r>
              <a:rPr lang="en-US" sz="1500" dirty="0">
                <a:solidFill>
                  <a:schemeClr val="bg1">
                    <a:alpha val="99000"/>
                  </a:schemeClr>
                </a:solidFill>
                <a:latin typeface="Segoe" pitchFamily="34" charset="0"/>
              </a:rPr>
              <a:t>150 security principals (users in this example) with RIDs 500-649 have conflicting SIDs</a:t>
            </a: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fade">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8" grpId="0" animBg="1"/>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4" name="Rectangle 3"/>
          <p:cNvSpPr/>
          <p:nvPr/>
        </p:nvSpPr>
        <p:spPr bwMode="auto">
          <a:xfrm>
            <a:off x="385730" y="1003498"/>
            <a:ext cx="11289309" cy="2288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21444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Active Directory DIT’s/</a:t>
            </a:r>
            <a:r>
              <a:rPr lang="en-US" dirty="0" err="1">
                <a:solidFill>
                  <a:schemeClr val="accent2">
                    <a:alpha val="99000"/>
                  </a:schemeClr>
                </a:solidFill>
                <a:effectLst/>
                <a:latin typeface="Segoe UI Light" pitchFamily="34" charset="0"/>
              </a:rPr>
              <a:t>sysvol</a:t>
            </a:r>
            <a:r>
              <a:rPr lang="en-US" dirty="0">
                <a:solidFill>
                  <a:schemeClr val="accent2">
                    <a:alpha val="99000"/>
                  </a:schemeClr>
                </a:solidFill>
                <a:effectLst/>
                <a:latin typeface="Segoe UI Light" pitchFamily="34" charset="0"/>
              </a:rPr>
              <a:t> should be deployed on data disks</a:t>
            </a:r>
          </a:p>
          <a:p>
            <a:pPr marL="0" lvl="1" indent="0">
              <a:buNone/>
            </a:pPr>
            <a:r>
              <a:rPr lang="en-US" sz="1800" dirty="0">
                <a:solidFill>
                  <a:schemeClr val="tx1">
                    <a:alpha val="99000"/>
                  </a:schemeClr>
                </a:solidFill>
                <a:latin typeface="+mj-lt"/>
                <a:cs typeface="Segoe UI Light" pitchFamily="34" charset="0"/>
              </a:rPr>
              <a:t>Data Disks and OS Disks are two distinct Azure virtual-disk types</a:t>
            </a:r>
          </a:p>
          <a:p>
            <a:pPr marL="522287" lvl="1" indent="-285750"/>
            <a:r>
              <a:rPr lang="en-US" sz="1800" dirty="0">
                <a:solidFill>
                  <a:schemeClr val="bg2">
                    <a:lumMod val="50000"/>
                    <a:alpha val="99000"/>
                  </a:schemeClr>
                </a:solidFill>
                <a:latin typeface="+mj-lt"/>
                <a:cs typeface="Segoe UI Light" pitchFamily="34" charset="0"/>
              </a:rPr>
              <a:t>they exhibit different behaviors (and different defaults)</a:t>
            </a:r>
          </a:p>
          <a:p>
            <a:pPr marL="0" lvl="1" indent="0">
              <a:buNone/>
            </a:pPr>
            <a:r>
              <a:rPr lang="en-US" sz="1800" dirty="0">
                <a:solidFill>
                  <a:schemeClr val="tx1">
                    <a:alpha val="99000"/>
                  </a:schemeClr>
                </a:solidFill>
                <a:latin typeface="+mj-lt"/>
                <a:cs typeface="Segoe UI Light" pitchFamily="34" charset="0"/>
              </a:rPr>
              <a:t>Unlike OS disks, data disks do not cache writes by default</a:t>
            </a:r>
          </a:p>
          <a:p>
            <a:pPr marL="522287" lvl="1" indent="-285750"/>
            <a:r>
              <a:rPr lang="en-US" sz="1800" dirty="0">
                <a:solidFill>
                  <a:schemeClr val="bg2">
                    <a:lumMod val="50000"/>
                    <a:alpha val="99000"/>
                  </a:schemeClr>
                </a:solidFill>
                <a:latin typeface="+mj-lt"/>
                <a:cs typeface="Segoe UI Light" pitchFamily="34" charset="0"/>
              </a:rPr>
              <a:t>NOTE: data disks are constrained to 1TB</a:t>
            </a:r>
          </a:p>
          <a:p>
            <a:pPr marL="522287" lvl="1" indent="-285750"/>
            <a:r>
              <a:rPr lang="en-US" sz="1800" dirty="0">
                <a:solidFill>
                  <a:schemeClr val="bg2">
                    <a:lumMod val="50000"/>
                    <a:alpha val="99000"/>
                  </a:schemeClr>
                </a:solidFill>
                <a:latin typeface="+mj-lt"/>
                <a:cs typeface="Segoe UI Light" pitchFamily="34" charset="0"/>
              </a:rPr>
              <a:t>1TB &gt; largest known Active Directory database == non-issue</a:t>
            </a:r>
          </a:p>
          <a:p>
            <a:pPr marL="514350" indent="-514350">
              <a:buFont typeface="+mj-lt"/>
              <a:buAutoNum type="arabicPeriod"/>
            </a:pPr>
            <a:endParaRPr lang="en-US" sz="1050" dirty="0" smtClean="0"/>
          </a:p>
        </p:txBody>
      </p:sp>
      <p:sp>
        <p:nvSpPr>
          <p:cNvPr id="6" name="Rectangle 5"/>
          <p:cNvSpPr/>
          <p:nvPr/>
        </p:nvSpPr>
        <p:spPr bwMode="auto">
          <a:xfrm>
            <a:off x="373627" y="3441677"/>
            <a:ext cx="11289309" cy="20509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26027" y="3586046"/>
            <a:ext cx="11149012" cy="220368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Why is this a concern?</a:t>
            </a:r>
            <a:endParaRPr lang="en-US" dirty="0">
              <a:solidFill>
                <a:schemeClr val="accent2">
                  <a:alpha val="99000"/>
                </a:schemeClr>
              </a:solidFill>
              <a:effectLst/>
              <a:latin typeface="Segoe UI Light" pitchFamily="34" charset="0"/>
            </a:endParaRPr>
          </a:p>
          <a:p>
            <a:pPr marL="0" lvl="1" indent="0">
              <a:buNone/>
            </a:pPr>
            <a:r>
              <a:rPr lang="en-US" sz="1800" dirty="0" smtClean="0">
                <a:solidFill>
                  <a:schemeClr val="tx1">
                    <a:alpha val="99000"/>
                  </a:schemeClr>
                </a:solidFill>
                <a:latin typeface="+mj-lt"/>
                <a:cs typeface="Segoe UI Light" pitchFamily="34" charset="0"/>
              </a:rPr>
              <a:t>Write-behind </a:t>
            </a:r>
            <a:r>
              <a:rPr lang="en-US" sz="1800" dirty="0">
                <a:solidFill>
                  <a:schemeClr val="tx1">
                    <a:alpha val="99000"/>
                  </a:schemeClr>
                </a:solidFill>
                <a:latin typeface="+mj-lt"/>
                <a:cs typeface="Segoe UI Light" pitchFamily="34" charset="0"/>
              </a:rPr>
              <a:t>disk-caching invalidates assumptions made by the DC</a:t>
            </a:r>
          </a:p>
          <a:p>
            <a:pPr marL="522287" lvl="1" indent="-285750"/>
            <a:r>
              <a:rPr lang="en-US" sz="1800" dirty="0">
                <a:solidFill>
                  <a:schemeClr val="bg2">
                    <a:lumMod val="50000"/>
                    <a:alpha val="99000"/>
                  </a:schemeClr>
                </a:solidFill>
                <a:latin typeface="+mj-lt"/>
                <a:cs typeface="Segoe UI Light" pitchFamily="34" charset="0"/>
              </a:rPr>
              <a:t>DC’s assert FUA (forced unit access) and expect the IO subsystem to honor it</a:t>
            </a:r>
          </a:p>
          <a:p>
            <a:pPr marL="522287" lvl="1" indent="-285750"/>
            <a:r>
              <a:rPr lang="en-US" sz="1800" dirty="0">
                <a:solidFill>
                  <a:schemeClr val="bg2">
                    <a:lumMod val="50000"/>
                    <a:alpha val="99000"/>
                  </a:schemeClr>
                </a:solidFill>
                <a:latin typeface="+mj-lt"/>
                <a:cs typeface="Segoe UI Light" pitchFamily="34" charset="0"/>
              </a:rPr>
              <a:t>FUA is intended to ensure sensitive writes make it to durable media</a:t>
            </a:r>
          </a:p>
          <a:p>
            <a:pPr marL="522287" lvl="1" indent="-285750"/>
            <a:r>
              <a:rPr lang="en-US" sz="1800" dirty="0">
                <a:solidFill>
                  <a:schemeClr val="bg2">
                    <a:lumMod val="50000"/>
                    <a:alpha val="99000"/>
                  </a:schemeClr>
                </a:solidFill>
                <a:latin typeface="+mj-lt"/>
                <a:cs typeface="Segoe UI Light" pitchFamily="34" charset="0"/>
              </a:rPr>
              <a:t>can introduce USN bubbles in failure scenarios</a:t>
            </a:r>
          </a:p>
          <a:p>
            <a:endParaRPr lang="en-US" dirty="0">
              <a:effectLst/>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5492663"/>
            <a:ext cx="11289309" cy="92295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10752083" y="5492663"/>
            <a:ext cx="922955" cy="9229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83244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4" name="Rectangle 3"/>
          <p:cNvSpPr/>
          <p:nvPr/>
        </p:nvSpPr>
        <p:spPr bwMode="auto">
          <a:xfrm>
            <a:off x="385730" y="1003498"/>
            <a:ext cx="11289309" cy="35668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401340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VPN Connectivity with on-premises </a:t>
            </a:r>
            <a:r>
              <a:rPr lang="en-US" dirty="0" smtClean="0">
                <a:solidFill>
                  <a:schemeClr val="accent2">
                    <a:alpha val="99000"/>
                  </a:schemeClr>
                </a:solidFill>
                <a:effectLst/>
                <a:latin typeface="Segoe UI Light" pitchFamily="34" charset="0"/>
              </a:rPr>
              <a:t>Domain</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Configure Virtual Networking with VPN Gateway </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Create New Virtual Machine “into” a Virtual Network</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With PowerShell can deploy VM Domain </a:t>
            </a:r>
            <a:r>
              <a:rPr lang="en-US" sz="1800" dirty="0" smtClean="0">
                <a:solidFill>
                  <a:schemeClr val="tx1">
                    <a:alpha val="99000"/>
                  </a:schemeClr>
                </a:solidFill>
                <a:effectLst/>
                <a:latin typeface="+mj-lt"/>
                <a:cs typeface="Segoe UI Light" pitchFamily="34" charset="0"/>
              </a:rPr>
              <a:t>Joined</a:t>
            </a:r>
            <a:endParaRPr lang="en-US" sz="1800" dirty="0">
              <a:solidFill>
                <a:schemeClr val="tx1">
                  <a:alpha val="99000"/>
                </a:schemeClr>
              </a:solidFill>
              <a:effectLst/>
              <a:latin typeface="+mj-lt"/>
              <a:cs typeface="Segoe UI Light" pitchFamily="34" charset="0"/>
            </a:endParaRP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DC Promo</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Add Domain Existing Forest</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p>
          <a:p>
            <a:endParaRPr lang="en-US" sz="3600" dirty="0">
              <a:solidFill>
                <a:schemeClr val="accent2"/>
              </a:solidFill>
              <a:latin typeface="Segoe UI" pitchFamily="34" charset="0"/>
              <a:ea typeface="Segoe UI" pitchFamily="34" charset="0"/>
              <a:cs typeface="Segoe UI" pitchFamily="34" charset="0"/>
            </a:endParaRPr>
          </a:p>
          <a:p>
            <a:pPr marL="0" indent="0">
              <a:buNone/>
            </a:pP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Freeform 84"/>
          <p:cNvSpPr>
            <a:spLocks noEditPoints="1"/>
          </p:cNvSpPr>
          <p:nvPr/>
        </p:nvSpPr>
        <p:spPr bwMode="black">
          <a:xfrm>
            <a:off x="10383081" y="4988689"/>
            <a:ext cx="870083" cy="104011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664105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4" name="Rectangle 3"/>
          <p:cNvSpPr/>
          <p:nvPr/>
        </p:nvSpPr>
        <p:spPr bwMode="auto">
          <a:xfrm>
            <a:off x="385730" y="1003497"/>
            <a:ext cx="11289309" cy="2194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191129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Only Deployment (New 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Create New VM</a:t>
            </a:r>
          </a:p>
          <a:p>
            <a:pPr marL="0" indent="0">
              <a:buNone/>
            </a:pPr>
            <a:r>
              <a:rPr lang="en-US" sz="1800" dirty="0">
                <a:solidFill>
                  <a:schemeClr val="tx1">
                    <a:alpha val="99000"/>
                  </a:schemeClr>
                </a:solidFill>
                <a:effectLst/>
                <a:latin typeface="+mj-lt"/>
                <a:cs typeface="Segoe UI Light" pitchFamily="34" charset="0"/>
              </a:rPr>
              <a:t>Configure Data Disk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r>
              <a:rPr lang="en-US" sz="1800" dirty="0">
                <a:solidFill>
                  <a:schemeClr val="tx1">
                    <a:alpha val="99000"/>
                  </a:schemeClr>
                </a:solidFill>
                <a:effectLst/>
                <a:latin typeface="+mj-lt"/>
                <a:cs typeface="Segoe UI Light" pitchFamily="34" charset="0"/>
              </a:rPr>
              <a:t>DC Promo</a:t>
            </a:r>
          </a:p>
          <a:p>
            <a:pPr marL="0" indent="0">
              <a:buNone/>
            </a:pPr>
            <a:r>
              <a:rPr lang="en-US" sz="1800" dirty="0">
                <a:solidFill>
                  <a:schemeClr val="tx1">
                    <a:alpha val="99000"/>
                  </a:schemeClr>
                </a:solidFill>
                <a:effectLst/>
                <a:latin typeface="+mj-lt"/>
                <a:cs typeface="Segoe UI Light" pitchFamily="34" charset="0"/>
              </a:rPr>
              <a:t>Add Domain New Forest</a:t>
            </a:r>
          </a:p>
          <a:p>
            <a:pPr marL="0" indent="0">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endParaRPr lang="en-US"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Rectangle 6"/>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Rectangle 7"/>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Freeform 128"/>
          <p:cNvSpPr>
            <a:spLocks noChangeAspect="1"/>
          </p:cNvSpPr>
          <p:nvPr/>
        </p:nvSpPr>
        <p:spPr bwMode="black">
          <a:xfrm>
            <a:off x="10573534" y="5504161"/>
            <a:ext cx="849208" cy="46911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bwMode="auto">
          <a:xfrm>
            <a:off x="385728" y="3310856"/>
            <a:ext cx="11289309" cy="17509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455225"/>
            <a:ext cx="11149012" cy="16065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Cloud Only Deployment </a:t>
            </a:r>
            <a:r>
              <a:rPr lang="en-US" dirty="0" smtClean="0">
                <a:solidFill>
                  <a:schemeClr val="accent2">
                    <a:alpha val="99000"/>
                  </a:schemeClr>
                </a:solidFill>
                <a:effectLst/>
                <a:latin typeface="Segoe UI Light" pitchFamily="34" charset="0"/>
              </a:rPr>
              <a:t>(Existing </a:t>
            </a:r>
            <a:r>
              <a:rPr lang="en-US" dirty="0">
                <a:solidFill>
                  <a:schemeClr val="accent2">
                    <a:alpha val="99000"/>
                  </a:schemeClr>
                </a:solidFill>
                <a:effectLst/>
                <a:latin typeface="Segoe UI Light" pitchFamily="34" charset="0"/>
              </a:rPr>
              <a:t>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Upload Existing Domain Controller VHD(s)</a:t>
            </a:r>
          </a:p>
          <a:p>
            <a:pPr marL="0" indent="0">
              <a:buNone/>
            </a:pPr>
            <a:r>
              <a:rPr lang="en-US" sz="1800" dirty="0">
                <a:solidFill>
                  <a:schemeClr val="tx1">
                    <a:alpha val="99000"/>
                  </a:schemeClr>
                </a:solidFill>
                <a:effectLst/>
                <a:latin typeface="+mj-lt"/>
                <a:cs typeface="Segoe UI Light" pitchFamily="34" charset="0"/>
              </a:rPr>
              <a:t>Create New VM with VHD(s) attached</a:t>
            </a:r>
          </a:p>
          <a:p>
            <a:pPr marL="0" indent="0">
              <a:buNone/>
            </a:pPr>
            <a:r>
              <a:rPr lang="en-US" sz="1800" dirty="0">
                <a:solidFill>
                  <a:schemeClr val="tx1">
                    <a:alpha val="99000"/>
                  </a:schemeClr>
                </a:solidFill>
                <a:effectLst/>
                <a:latin typeface="+mj-lt"/>
                <a:cs typeface="Segoe UI Light" pitchFamily="34" charset="0"/>
              </a:rPr>
              <a:t>Configure Disk with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5590642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4" name="Rectangle 3"/>
          <p:cNvSpPr/>
          <p:nvPr/>
        </p:nvSpPr>
        <p:spPr bwMode="auto">
          <a:xfrm>
            <a:off x="385730" y="1003497"/>
            <a:ext cx="11289309" cy="164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74789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AD is Supported in Windows Azure Virtual Machines</a:t>
            </a:r>
          </a:p>
          <a:p>
            <a:pPr marL="0" indent="3175">
              <a:buNone/>
            </a:pPr>
            <a:r>
              <a:rPr lang="en-US" sz="1800" dirty="0" smtClean="0">
                <a:solidFill>
                  <a:schemeClr val="tx1">
                    <a:alpha val="99000"/>
                  </a:schemeClr>
                </a:solidFill>
                <a:effectLst/>
                <a:latin typeface="+mj-lt"/>
                <a:cs typeface="Segoe UI Light" pitchFamily="34" charset="0"/>
              </a:rPr>
              <a:t>(Not VM Role)</a:t>
            </a:r>
            <a:endParaRPr lang="en-US" dirty="0">
              <a:solidFill>
                <a:schemeClr val="accent2">
                  <a:alpha val="99000"/>
                </a:schemeClr>
              </a:solidFill>
              <a:effectLst/>
              <a:latin typeface="Segoe UI Light" pitchFamily="34" charset="0"/>
            </a:endParaRPr>
          </a:p>
        </p:txBody>
      </p:sp>
      <p:sp>
        <p:nvSpPr>
          <p:cNvPr id="10" name="Rectangle 9"/>
          <p:cNvSpPr/>
          <p:nvPr/>
        </p:nvSpPr>
        <p:spPr bwMode="auto">
          <a:xfrm>
            <a:off x="385728" y="2759046"/>
            <a:ext cx="11289309" cy="18112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28" y="2919181"/>
            <a:ext cx="11149012" cy="13018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Capture/Imaging is not supported with DCs</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To make a new DC provision a VM and run DC Promo</a:t>
            </a:r>
          </a:p>
          <a:p>
            <a:endParaRPr lang="en-US" sz="1800" dirty="0">
              <a:solidFill>
                <a:schemeClr val="tx2"/>
              </a:solidFill>
            </a:endParaRPr>
          </a:p>
          <a:p>
            <a:pPr marL="0" indent="0">
              <a:buNone/>
            </a:pPr>
            <a:endParaRPr lang="en-US" sz="1800" dirty="0">
              <a:solidFill>
                <a:schemeClr val="tx1">
                  <a:alpha val="99000"/>
                </a:schemeClr>
              </a:solidFill>
              <a:effectLst/>
              <a:latin typeface="+mj-lt"/>
              <a:cs typeface="Segoe UI Light" pitchFamily="34" charset="0"/>
            </a:endParaRPr>
          </a:p>
        </p:txBody>
      </p:sp>
      <p:sp>
        <p:nvSpPr>
          <p:cNvPr id="13" name="Rectangle 12"/>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Freeform 24"/>
          <p:cNvSpPr>
            <a:spLocks noEditPoints="1"/>
          </p:cNvSpPr>
          <p:nvPr/>
        </p:nvSpPr>
        <p:spPr bwMode="black">
          <a:xfrm>
            <a:off x="10135830" y="5064038"/>
            <a:ext cx="1233138" cy="95247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5132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openxmlformats.org/package/2006/metadata/core-properties"/>
    <ds:schemaRef ds:uri="http://purl.org/dc/elements/1.1/"/>
    <ds:schemaRef ds:uri="http://schemas.microsoft.com/office/2006/documentManagement/types"/>
    <ds:schemaRef ds:uri="f847e7ad-bfae-49c8-aedd-39ec05321f40"/>
    <ds:schemaRef ds:uri="http://purl.org/dc/dcmitype/"/>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1433</TotalTime>
  <Words>1950</Words>
  <Application>Microsoft Office PowerPoint</Application>
  <PresentationFormat>Custom</PresentationFormat>
  <Paragraphs>360</Paragraphs>
  <Slides>27</Slides>
  <Notes>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MS1444_Windows Azure Template 16x9_r08b</vt:lpstr>
      <vt:lpstr>White with Consolas font for code slides</vt:lpstr>
      <vt:lpstr>Deploying Active Directory in Windows Azure</vt:lpstr>
      <vt:lpstr>Why Active Directory? </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Cloud Service Configuration for AD</vt:lpstr>
      <vt:lpstr>Domain Controller On-Premises</vt:lpstr>
      <vt:lpstr>Domain Controller in the Cloud</vt:lpstr>
      <vt:lpstr>Active Directory Cloud Only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Mollie</cp:lastModifiedBy>
  <cp:revision>167</cp:revision>
  <dcterms:created xsi:type="dcterms:W3CDTF">2012-02-06T18:28:07Z</dcterms:created>
  <dcterms:modified xsi:type="dcterms:W3CDTF">2012-06-11T19:59:35Z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