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2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22.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2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6.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7.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8.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1.xml" ContentType="application/vnd.openxmlformats-officedocument.presentationml.notesSlide+xml"/>
  <Override PartName="/ppt/tags/tag180.xml" ContentType="application/vnd.openxmlformats-officedocument.presentationml.tags+xml"/>
  <Override PartName="/ppt/notesSlides/notesSlide32.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33.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4.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35.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3"/>
  </p:notesMasterIdLst>
  <p:handoutMasterIdLst>
    <p:handoutMasterId r:id="rId44"/>
  </p:handoutMasterIdLst>
  <p:sldIdLst>
    <p:sldId id="350" r:id="rId3"/>
    <p:sldId id="351" r:id="rId4"/>
    <p:sldId id="353" r:id="rId5"/>
    <p:sldId id="354" r:id="rId6"/>
    <p:sldId id="355" r:id="rId7"/>
    <p:sldId id="356" r:id="rId8"/>
    <p:sldId id="357" r:id="rId9"/>
    <p:sldId id="358" r:id="rId10"/>
    <p:sldId id="359" r:id="rId11"/>
    <p:sldId id="360" r:id="rId12"/>
    <p:sldId id="388" r:id="rId13"/>
    <p:sldId id="389" r:id="rId14"/>
    <p:sldId id="363" r:id="rId15"/>
    <p:sldId id="386" r:id="rId16"/>
    <p:sldId id="365" r:id="rId17"/>
    <p:sldId id="366" r:id="rId18"/>
    <p:sldId id="367" r:id="rId19"/>
    <p:sldId id="369" r:id="rId20"/>
    <p:sldId id="390" r:id="rId21"/>
    <p:sldId id="368" r:id="rId22"/>
    <p:sldId id="391" r:id="rId23"/>
    <p:sldId id="387" r:id="rId24"/>
    <p:sldId id="392" r:id="rId25"/>
    <p:sldId id="370" r:id="rId26"/>
    <p:sldId id="371" r:id="rId27"/>
    <p:sldId id="372" r:id="rId28"/>
    <p:sldId id="393" r:id="rId29"/>
    <p:sldId id="373" r:id="rId30"/>
    <p:sldId id="375" r:id="rId31"/>
    <p:sldId id="376" r:id="rId32"/>
    <p:sldId id="377" r:id="rId33"/>
    <p:sldId id="378" r:id="rId34"/>
    <p:sldId id="394" r:id="rId35"/>
    <p:sldId id="395" r:id="rId36"/>
    <p:sldId id="379" r:id="rId37"/>
    <p:sldId id="380" r:id="rId38"/>
    <p:sldId id="381" r:id="rId39"/>
    <p:sldId id="382" r:id="rId40"/>
    <p:sldId id="383" r:id="rId41"/>
    <p:sldId id="384" r:id="rId42"/>
  </p:sldIdLst>
  <p:sldSz cx="12188825" cy="6858000"/>
  <p:notesSz cx="6858000" cy="9144000"/>
  <p:custDataLst>
    <p:tags r:id="rId45"/>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15314-3606-470B-AE56-C81F618F2A20}">
          <p14:sldIdLst>
            <p14:sldId id="350"/>
            <p14:sldId id="351"/>
            <p14:sldId id="353"/>
            <p14:sldId id="354"/>
            <p14:sldId id="355"/>
            <p14:sldId id="356"/>
            <p14:sldId id="357"/>
            <p14:sldId id="358"/>
            <p14:sldId id="359"/>
            <p14:sldId id="360"/>
            <p14:sldId id="388"/>
            <p14:sldId id="389"/>
            <p14:sldId id="363"/>
            <p14:sldId id="386"/>
            <p14:sldId id="365"/>
            <p14:sldId id="366"/>
            <p14:sldId id="367"/>
            <p14:sldId id="369"/>
            <p14:sldId id="390"/>
            <p14:sldId id="368"/>
            <p14:sldId id="391"/>
            <p14:sldId id="387"/>
            <p14:sldId id="392"/>
            <p14:sldId id="370"/>
            <p14:sldId id="371"/>
            <p14:sldId id="372"/>
            <p14:sldId id="393"/>
            <p14:sldId id="373"/>
            <p14:sldId id="375"/>
            <p14:sldId id="376"/>
            <p14:sldId id="377"/>
            <p14:sldId id="378"/>
            <p14:sldId id="394"/>
            <p14:sldId id="395"/>
            <p14:sldId id="379"/>
            <p14:sldId id="380"/>
          </p14:sldIdLst>
        </p14:section>
        <p14:section name="Appendix" id="{9A19FCED-83E1-4A95-84AD-47AF5299487C}">
          <p14:sldIdLst>
            <p14:sldId id="381"/>
            <p14:sldId id="382"/>
            <p14:sldId id="383"/>
            <p14:sldId id="38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9" autoAdjust="0"/>
    <p:restoredTop sz="67723" autoAdjust="0"/>
  </p:normalViewPr>
  <p:slideViewPr>
    <p:cSldViewPr snapToGrid="0">
      <p:cViewPr varScale="1">
        <p:scale>
          <a:sx n="61" d="100"/>
          <a:sy n="61" d="100"/>
        </p:scale>
        <p:origin x="-1902" y="-84"/>
      </p:cViewPr>
      <p:guideLst>
        <p:guide orient="horz" pos="144"/>
        <p:guide orient="horz" pos="1241"/>
        <p:guide orient="horz" pos="4180"/>
        <p:guide orient="horz" pos="922"/>
        <p:guide orient="horz" pos="3948"/>
        <p:guide orient="horz" pos="1068"/>
        <p:guide orient="horz" pos="2161"/>
        <p:guide pos="327"/>
        <p:guide pos="735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6/12/2012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icrosoft.windowsazure.serviceruntime.roleenvironment.getlocalresource.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msdn.microsoft.com/en-us/library/microsoft.windowsazure.serviceruntime.localresource.rootpath.aspx" TargetMode="External"/><Relationship Id="rId4" Type="http://schemas.openxmlformats.org/officeDocument/2006/relationships/hyperlink" Target="http://msdn.microsoft.com/en-us/library/microsoft.windowsazure.serviceruntime.localresource.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7108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194889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users to the tooling available to work with Windows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Windows Azure Tools for Microsoft Visual Studio includes:</a:t>
            </a:r>
          </a:p>
          <a:p>
            <a:r>
              <a:rPr lang="en-NZ" b="0" baseline="0" dirty="0" smtClean="0"/>
              <a:t>C# and VB Project creation support for creating a Windows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Windows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761540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09468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78129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367835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1298652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125032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04084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To</a:t>
            </a:r>
            <a:r>
              <a:rPr lang="en-NZ" b="0" baseline="0" dirty="0" smtClean="0"/>
              <a:t> understand how and why to change the VM Size for a Windows Azure role</a:t>
            </a:r>
            <a:endParaRPr lang="en-NZ" b="0" dirty="0" smtClean="0"/>
          </a:p>
          <a:p>
            <a:endParaRPr lang="en-NZ" b="1" dirty="0" smtClean="0"/>
          </a:p>
          <a:p>
            <a:r>
              <a:rPr lang="en-NZ" b="1" dirty="0" smtClean="0"/>
              <a:t>Slide Notes</a:t>
            </a:r>
          </a:p>
          <a:p>
            <a:pPr marL="171450" indent="-171450">
              <a:buFont typeface="Arial" pitchFamily="34" charset="0"/>
              <a:buChar char="•"/>
            </a:pPr>
            <a:r>
              <a:rPr lang="en-NZ" dirty="0" smtClean="0"/>
              <a:t>When you create your service model, you can specify the size of the virtual machine (VM) to which to deploy instances of your role, depending on its resource requirements.</a:t>
            </a:r>
          </a:p>
          <a:p>
            <a:pPr marL="171450" indent="-171450">
              <a:buFont typeface="Arial" pitchFamily="34" charset="0"/>
              <a:buChar char="•"/>
            </a:pPr>
            <a:r>
              <a:rPr lang="en-NZ" dirty="0" smtClean="0"/>
              <a:t>The size of the VM determines </a:t>
            </a:r>
          </a:p>
          <a:p>
            <a:pPr marL="384431" lvl="1" indent="-171450">
              <a:buFont typeface="Arial" pitchFamily="34" charset="0"/>
              <a:buChar char="•"/>
            </a:pPr>
            <a:r>
              <a:rPr lang="en-NZ" dirty="0" smtClean="0"/>
              <a:t>the number of CPU cores</a:t>
            </a:r>
          </a:p>
          <a:p>
            <a:pPr marL="384431" lvl="1" indent="-171450">
              <a:buFont typeface="Arial" pitchFamily="34" charset="0"/>
              <a:buChar char="•"/>
            </a:pPr>
            <a:r>
              <a:rPr lang="en-NZ" dirty="0" smtClean="0"/>
              <a:t>the memory capacity</a:t>
            </a:r>
          </a:p>
          <a:p>
            <a:pPr marL="384431" lvl="1" indent="-171450">
              <a:buFont typeface="Arial" pitchFamily="34" charset="0"/>
              <a:buChar char="•"/>
            </a:pPr>
            <a:r>
              <a:rPr lang="en-NZ" dirty="0" smtClean="0"/>
              <a:t>the local file system size allocated to a running instance</a:t>
            </a:r>
          </a:p>
          <a:p>
            <a:pPr marL="171450" lvl="0" indent="-171450">
              <a:buFont typeface="Arial" pitchFamily="34" charset="0"/>
              <a:buChar char="•"/>
            </a:pPr>
            <a:r>
              <a:rPr lang="en-NZ" b="0" dirty="0" smtClean="0"/>
              <a:t>Each</a:t>
            </a:r>
            <a:r>
              <a:rPr lang="en-NZ" b="0" baseline="0" dirty="0" smtClean="0"/>
              <a:t> physical machine in Windows Azure contains 8 processor cores. You need to specify an XL instance to reserve an entire machine</a:t>
            </a:r>
          </a:p>
          <a:p>
            <a:pPr marL="384431" lvl="1" indent="-171450">
              <a:buFont typeface="Arial" pitchFamily="34" charset="0"/>
              <a:buChar char="•"/>
            </a:pPr>
            <a:r>
              <a:rPr lang="en-NZ" b="0" baseline="0" dirty="0" smtClean="0"/>
              <a:t>Network is shared but burstable</a:t>
            </a:r>
          </a:p>
          <a:p>
            <a:pPr marL="384431" lvl="1" indent="-171450">
              <a:buFont typeface="Arial" pitchFamily="34" charset="0"/>
              <a:buChar char="•"/>
            </a:pPr>
            <a:r>
              <a:rPr lang="en-NZ" b="0" baseline="0" dirty="0" smtClean="0"/>
              <a:t>Can burst beyond your 1/8</a:t>
            </a:r>
            <a:r>
              <a:rPr lang="en-NZ" b="0" baseline="30000" dirty="0" smtClean="0"/>
              <a:t>th</a:t>
            </a:r>
            <a:r>
              <a:rPr lang="en-NZ" b="0" baseline="0" dirty="0" smtClean="0"/>
              <a:t> allocation when using a small VM</a:t>
            </a:r>
          </a:p>
          <a:p>
            <a:pPr marL="384431" lvl="1" indent="-171450">
              <a:buFont typeface="Arial" pitchFamily="34" charset="0"/>
              <a:buChar char="•"/>
            </a:pPr>
            <a:r>
              <a:rPr lang="en-NZ" b="0" baseline="0" dirty="0" smtClean="0"/>
              <a:t>May be limited to just your allocation</a:t>
            </a:r>
          </a:p>
          <a:p>
            <a:pPr marL="384431" lvl="1" indent="-171450">
              <a:buFont typeface="Arial" pitchFamily="34" charset="0"/>
              <a:buChar char="•"/>
            </a:pPr>
            <a:r>
              <a:rPr lang="en-NZ" b="0" baseline="0" dirty="0" smtClean="0"/>
              <a:t>For guaranteed high network throughput use an XL VM</a:t>
            </a:r>
          </a:p>
          <a:p>
            <a:pPr marL="384431" lvl="1" indent="-171450">
              <a:buFont typeface="Arial" pitchFamily="34" charset="0"/>
              <a:buChar char="•"/>
            </a:pPr>
            <a:endParaRPr lang="en-NZ" b="0" dirty="0" smtClean="0"/>
          </a:p>
          <a:p>
            <a:endParaRPr lang="en-NZ" b="1" dirty="0" smtClean="0"/>
          </a:p>
          <a:p>
            <a:r>
              <a:rPr lang="en-NZ" b="1" dirty="0" smtClean="0"/>
              <a:t>Not</a:t>
            </a:r>
          </a:p>
          <a:p>
            <a:r>
              <a:rPr lang="en-NZ" b="0" dirty="0" smtClean="0"/>
              <a:t>http://msdn.microsoft.com/en-us/library/ee814754.aspx</a:t>
            </a:r>
            <a:r>
              <a:rPr lang="en-NZ" b="1" dirty="0" smtClean="0"/>
              <a:t>es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511583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427825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introduce the concept of local storage</a:t>
            </a:r>
          </a:p>
          <a:p>
            <a:r>
              <a:rPr lang="en-NZ" b="1" baseline="0" dirty="0" smtClean="0"/>
              <a:t>Speaker Notes</a:t>
            </a:r>
          </a:p>
          <a:p>
            <a:r>
              <a:rPr lang="en-NZ" dirty="0" smtClean="0"/>
              <a:t>A local storage resource is a reserved directory in the file system of the virtual machine (VM) in which an instance of a role is running. </a:t>
            </a:r>
          </a:p>
          <a:p>
            <a:r>
              <a:rPr lang="en-NZ" dirty="0" smtClean="0"/>
              <a:t>Code running in the instance can write to the local storage resource when it needs to write to or read from to a file. </a:t>
            </a:r>
          </a:p>
          <a:p>
            <a:r>
              <a:rPr lang="en-NZ" dirty="0" smtClean="0"/>
              <a:t>For example, a local storage resource can be used as a temporary folder when manipulating data or generating documents.</a:t>
            </a:r>
          </a:p>
          <a:p>
            <a:endParaRPr lang="en-NZ" b="1" baseline="0" dirty="0" smtClean="0"/>
          </a:p>
          <a:p>
            <a:r>
              <a:rPr lang="en-NZ" b="0" baseline="0" dirty="0" smtClean="0"/>
              <a:t>Local storage is never guaranteed as persistent; CleanOnRoleRecyle = false is useful to minimise need to rebuild cache for example</a:t>
            </a:r>
          </a:p>
          <a:p>
            <a:endParaRPr lang="en-NZ" b="0" baseline="0" dirty="0" smtClean="0"/>
          </a:p>
          <a:p>
            <a:r>
              <a:rPr lang="en-NZ" b="0" baseline="0" dirty="0" smtClean="0"/>
              <a:t>For guaranteed long term drive based storage- e.g. to hold database files. Use Windows Azure Storage Drives</a:t>
            </a:r>
          </a:p>
          <a:p>
            <a:endParaRPr lang="en-NZ" b="1" baseline="0" dirty="0" smtClean="0"/>
          </a:p>
          <a:p>
            <a:r>
              <a:rPr lang="en-NZ" b="1" baseline="0" dirty="0" smtClean="0"/>
              <a:t>Notes</a:t>
            </a:r>
          </a:p>
          <a:p>
            <a:r>
              <a:rPr lang="en-NZ" b="1" dirty="0" smtClean="0"/>
              <a:t>http://msdn.microsoft.com/en-us/library/ee758708.aspx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223649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show how to implement local storage</a:t>
            </a:r>
          </a:p>
          <a:p>
            <a:r>
              <a:rPr lang="en-NZ" b="1" baseline="0" dirty="0" smtClean="0"/>
              <a:t>Speaker Notes</a:t>
            </a:r>
          </a:p>
          <a:p>
            <a:pPr marL="171450" indent="-171450">
              <a:buFont typeface="Arial" pitchFamily="34" charset="0"/>
              <a:buChar char="•"/>
            </a:pPr>
            <a:r>
              <a:rPr lang="en-NZ" b="0" dirty="0" smtClean="0"/>
              <a:t>To declare a local storage resource within the service definition file</a:t>
            </a:r>
          </a:p>
          <a:p>
            <a:pPr marL="384431" lvl="1" indent="-171450">
              <a:buFont typeface="Arial" pitchFamily="34" charset="0"/>
              <a:buChar char="•"/>
            </a:pPr>
            <a:r>
              <a:rPr lang="en-NZ" b="0" dirty="0" smtClean="0"/>
              <a:t>add the LocalResources element as a child of a WebRole or WorkerRole element</a:t>
            </a:r>
          </a:p>
          <a:p>
            <a:pPr marL="384431" lvl="1" indent="-171450">
              <a:buFont typeface="Arial" pitchFamily="34" charset="0"/>
              <a:buChar char="•"/>
            </a:pPr>
            <a:r>
              <a:rPr lang="en-NZ" b="0" dirty="0" smtClean="0"/>
              <a:t>then add a LocalStorage element to represent the resource. </a:t>
            </a:r>
          </a:p>
          <a:p>
            <a:pPr marL="171450" lvl="0" indent="-171450">
              <a:buFont typeface="Arial" pitchFamily="34" charset="0"/>
              <a:buChar char="•"/>
            </a:pPr>
            <a:r>
              <a:rPr lang="en-NZ" b="0" dirty="0" smtClean="0"/>
              <a:t>The LocalStorage element takes three attributes: </a:t>
            </a:r>
            <a:r>
              <a:rPr lang="en-NZ" b="0" i="1" dirty="0" smtClean="0"/>
              <a:t>name</a:t>
            </a:r>
            <a:r>
              <a:rPr lang="en-NZ" b="0" dirty="0" smtClean="0"/>
              <a:t>, </a:t>
            </a:r>
            <a:r>
              <a:rPr lang="en-NZ" b="0" i="1" dirty="0" smtClean="0"/>
              <a:t>sizeInMB</a:t>
            </a:r>
            <a:r>
              <a:rPr lang="en-NZ" b="0" dirty="0" smtClean="0"/>
              <a:t>, and </a:t>
            </a:r>
            <a:r>
              <a:rPr lang="en-NZ" b="0" i="1" dirty="0" smtClean="0"/>
              <a:t>cleanOnRoleRecycle</a:t>
            </a:r>
            <a:r>
              <a:rPr lang="en-NZ" b="0" dirty="0" smtClean="0"/>
              <a:t>. </a:t>
            </a:r>
          </a:p>
          <a:p>
            <a:pPr marL="384431" lvl="1" indent="-171450">
              <a:buFont typeface="Arial" pitchFamily="34" charset="0"/>
              <a:buChar char="•"/>
            </a:pPr>
            <a:r>
              <a:rPr lang="en-NZ" b="0" dirty="0" smtClean="0"/>
              <a:t>The </a:t>
            </a:r>
            <a:r>
              <a:rPr lang="en-NZ" b="0" i="1" dirty="0" smtClean="0"/>
              <a:t>sizeInMB</a:t>
            </a:r>
            <a:r>
              <a:rPr lang="en-NZ" b="0" dirty="0" smtClean="0"/>
              <a:t> attribute specifies the desired size for this local storage resource. </a:t>
            </a:r>
          </a:p>
          <a:p>
            <a:pPr marL="384431" lvl="1" indent="-171450">
              <a:buFont typeface="Arial" pitchFamily="34" charset="0"/>
              <a:buChar char="•"/>
            </a:pPr>
            <a:r>
              <a:rPr lang="en-NZ" b="0" dirty="0" smtClean="0"/>
              <a:t>The </a:t>
            </a:r>
            <a:r>
              <a:rPr lang="en-NZ" b="0" i="1" dirty="0" smtClean="0"/>
              <a:t>cleanOnRoleRecycle</a:t>
            </a:r>
            <a:r>
              <a:rPr lang="en-NZ" b="0" dirty="0" smtClean="0"/>
              <a:t> attribute specifies whether the local storage resource should be wiped clean when a role instance is recycled, or whether it should be persisted across the role lifecycle; the default value is true.</a:t>
            </a:r>
          </a:p>
          <a:p>
            <a:pPr marL="384431" lvl="1" indent="-171450">
              <a:buFont typeface="Arial" pitchFamily="34" charset="0"/>
              <a:buChar char="•"/>
            </a:pPr>
            <a:endParaRPr lang="en-NZ" b="0" baseline="0" dirty="0" smtClean="0"/>
          </a:p>
          <a:p>
            <a:pPr marL="171450" lvl="0" indent="-171450">
              <a:buFont typeface="Arial" pitchFamily="34" charset="0"/>
              <a:buChar char="•"/>
            </a:pPr>
            <a:r>
              <a:rPr lang="en-NZ" dirty="0" smtClean="0"/>
              <a:t>The Windows Azure Managed Library provides classes for accessing the local storage resource from within code running in a role instance. The </a:t>
            </a:r>
            <a:r>
              <a:rPr lang="en-NZ" dirty="0" smtClean="0">
                <a:hlinkClick r:id="rId3"/>
              </a:rPr>
              <a:t>RoleEnvironment.GetLocalResource</a:t>
            </a:r>
            <a:r>
              <a:rPr lang="en-NZ" dirty="0" smtClean="0"/>
              <a:t> method returns a reference to a named </a:t>
            </a:r>
            <a:r>
              <a:rPr lang="en-NZ" dirty="0" smtClean="0">
                <a:hlinkClick r:id="rId4"/>
              </a:rPr>
              <a:t>LocalResource</a:t>
            </a:r>
            <a:r>
              <a:rPr lang="en-NZ" dirty="0" smtClean="0"/>
              <a:t> object.</a:t>
            </a:r>
          </a:p>
          <a:p>
            <a:pPr marL="171450" lvl="0" indent="-171450">
              <a:buFont typeface="Arial" pitchFamily="34" charset="0"/>
              <a:buChar char="•"/>
            </a:pPr>
            <a:r>
              <a:rPr lang="en-NZ" dirty="0" smtClean="0"/>
              <a:t>Because the </a:t>
            </a:r>
            <a:r>
              <a:rPr lang="en-NZ" b="1" dirty="0" smtClean="0"/>
              <a:t>LocalResource</a:t>
            </a:r>
            <a:r>
              <a:rPr lang="en-NZ" dirty="0" smtClean="0"/>
              <a:t> object represents a directory, you can read from it and write to it using the standard .NET file I/O classes. To determine the path to the local storage resource's directory, use the </a:t>
            </a:r>
            <a:r>
              <a:rPr lang="en-NZ" dirty="0" smtClean="0">
                <a:hlinkClick r:id="rId5"/>
              </a:rPr>
              <a:t>LocalResource.RootPath</a:t>
            </a:r>
            <a:r>
              <a:rPr lang="en-NZ" dirty="0" smtClean="0"/>
              <a:t> property</a:t>
            </a:r>
            <a:endParaRPr lang="en-NZ" b="0" baseline="0" dirty="0" smtClean="0"/>
          </a:p>
          <a:p>
            <a:endParaRPr lang="en-NZ" b="1" baseline="0" dirty="0" smtClean="0"/>
          </a:p>
          <a:p>
            <a:r>
              <a:rPr lang="en-NZ" b="1" baseline="0" dirty="0" smtClean="0"/>
              <a:t>Notes</a:t>
            </a:r>
          </a:p>
          <a:p>
            <a:r>
              <a:rPr lang="en-NZ" b="0" dirty="0" smtClean="0"/>
              <a:t>http://msdn.microsoft.com/en-us/library/ee758708.aspx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91512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dirty="0" smtClean="0"/>
              <a:t>Explain Windows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4189045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183382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4095138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48937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853240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3565975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at a high level how the Windows Azure Platform maps into the high scale archetype </a:t>
            </a:r>
          </a:p>
          <a:p>
            <a:endParaRPr lang="en-US" dirty="0" smtClean="0"/>
          </a:p>
          <a:p>
            <a:r>
              <a:rPr lang="en-US" b="1" dirty="0" smtClean="0"/>
              <a:t>Speaker Notes</a:t>
            </a:r>
          </a:p>
          <a:p>
            <a:r>
              <a:rPr lang="en-US" dirty="0" smtClean="0"/>
              <a:t>Key points</a:t>
            </a:r>
            <a:r>
              <a:rPr lang="en-US" baseline="0" dirty="0" smtClean="0"/>
              <a:t> here are </a:t>
            </a:r>
          </a:p>
          <a:p>
            <a:pPr marL="171450" indent="-171450">
              <a:buFont typeface="Arial" pitchFamily="34" charset="0"/>
              <a:buChar char="•"/>
            </a:pPr>
            <a:r>
              <a:rPr lang="en-US" baseline="0" dirty="0" smtClean="0"/>
              <a:t>that all external connections come through a load balancer THIS INCLUDES STORAGE.</a:t>
            </a:r>
          </a:p>
          <a:p>
            <a:pPr marL="171450" lvl="0" indent="-171450">
              <a:buFont typeface="Arial" pitchFamily="34" charset="0"/>
              <a:buChar char="•"/>
            </a:pPr>
            <a:r>
              <a:rPr lang="en-US" baseline="0" dirty="0" smtClean="0"/>
              <a:t>If you are familiar with the previous model, you will notice that two new features are diagrammed here as well, namely inter-role communication (notice there is no load balancer) and TCP ports directly to Worker Roles (or Web Roles). </a:t>
            </a:r>
          </a:p>
          <a:p>
            <a:pPr marL="171450" lvl="0" indent="-171450">
              <a:buFont typeface="Arial" pitchFamily="34" charset="0"/>
              <a:buChar char="•"/>
            </a:pPr>
            <a:r>
              <a:rPr lang="en-US" baseline="0" dirty="0" smtClean="0"/>
              <a:t>We will still use the storage to communicate async and reliably via queues for a lot of options. </a:t>
            </a:r>
          </a:p>
          <a:p>
            <a:pPr marL="171450" lvl="0" indent="-171450">
              <a:buFont typeface="Arial" pitchFamily="34" charset="0"/>
              <a:buChar char="•"/>
            </a:pPr>
            <a:r>
              <a:rPr lang="en-US" baseline="0" dirty="0" smtClean="0"/>
              <a:t>However, inter-role communication fills in when you need direct synchronous comm.</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The load balancers are a key to Windows Azure.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3251331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4069076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To explain the configuration change events in a worked example</a:t>
            </a:r>
          </a:p>
          <a:p>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Speaker Notes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dirty="0" smtClean="0"/>
              <a:t>Worked</a:t>
            </a:r>
            <a:r>
              <a:rPr lang="en-NZ" b="0" baseline="0" dirty="0" smtClean="0"/>
              <a:t> example is changing the configuration of the WebDav role to run another instance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When the config changes a new instance will start.</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We catch the changed event and use that to allow us to re-enumerate the internal endpoints to find an additional endpoint to poll</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Notes</a:t>
            </a:r>
          </a:p>
          <a:p>
            <a:r>
              <a:rPr lang="en-NZ" b="1" dirty="0" smtClean="0"/>
              <a:t>http://msdn.microsoft.com/en-us/library/ee848064.aspx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2096158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215606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1147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65996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81652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371035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4665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slideLayout" Target="../slideLayouts/slideLayout7.xml"/><Relationship Id="rId3" Type="http://schemas.openxmlformats.org/officeDocument/2006/relationships/tags" Target="../tags/tag62.xml"/><Relationship Id="rId21" Type="http://schemas.openxmlformats.org/officeDocument/2006/relationships/image" Target="../media/image9.emf"/><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10" Type="http://schemas.openxmlformats.org/officeDocument/2006/relationships/tags" Target="../tags/tag69.xml"/><Relationship Id="rId19" Type="http://schemas.openxmlformats.org/officeDocument/2006/relationships/notesSlide" Target="../notesSlides/notesSlide1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78.xml"/><Relationship Id="rId7" Type="http://schemas.openxmlformats.org/officeDocument/2006/relationships/notesSlide" Target="../notesSlides/notesSlide11.xml"/><Relationship Id="rId2" Type="http://schemas.openxmlformats.org/officeDocument/2006/relationships/tags" Target="../tags/tag77.xml"/><Relationship Id="rId1" Type="http://schemas.openxmlformats.org/officeDocument/2006/relationships/vmlDrawing" Target="../drawings/vmlDrawing11.vml"/><Relationship Id="rId6" Type="http://schemas.openxmlformats.org/officeDocument/2006/relationships/slideLayout" Target="../slideLayouts/slideLayout7.xml"/><Relationship Id="rId11" Type="http://schemas.microsoft.com/office/2007/relationships/hdphoto" Target="../media/hdphoto4.wdp"/><Relationship Id="rId5" Type="http://schemas.openxmlformats.org/officeDocument/2006/relationships/tags" Target="../tags/tag80.xml"/><Relationship Id="rId10" Type="http://schemas.openxmlformats.org/officeDocument/2006/relationships/image" Target="../media/image10.png"/><Relationship Id="rId4" Type="http://schemas.openxmlformats.org/officeDocument/2006/relationships/tags" Target="../tags/tag79.xml"/><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2.xml"/><Relationship Id="rId7" Type="http://schemas.openxmlformats.org/officeDocument/2006/relationships/oleObject" Target="../embeddings/oleObject12.bin"/><Relationship Id="rId2" Type="http://schemas.openxmlformats.org/officeDocument/2006/relationships/tags" Target="../tags/tag81.xml"/><Relationship Id="rId1" Type="http://schemas.openxmlformats.org/officeDocument/2006/relationships/vmlDrawing" Target="../drawings/vmlDrawing12.vml"/><Relationship Id="rId6" Type="http://schemas.openxmlformats.org/officeDocument/2006/relationships/notesSlide" Target="../notesSlides/notesSlide12.xml"/><Relationship Id="rId5" Type="http://schemas.openxmlformats.org/officeDocument/2006/relationships/slideLayout" Target="../slideLayouts/slideLayout6.xml"/><Relationship Id="rId4" Type="http://schemas.openxmlformats.org/officeDocument/2006/relationships/tags" Target="../tags/tag83.xml"/></Relationships>
</file>

<file path=ppt/slides/_rels/slide14.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3" Type="http://schemas.openxmlformats.org/officeDocument/2006/relationships/tags" Target="../tags/tag85.xml"/><Relationship Id="rId21" Type="http://schemas.openxmlformats.org/officeDocument/2006/relationships/slideLayout" Target="../slideLayouts/slideLayout6.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tags" Target="../tags/tag102.xml"/><Relationship Id="rId1" Type="http://schemas.openxmlformats.org/officeDocument/2006/relationships/vmlDrawing" Target="../drawings/vmlDrawing13.v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image" Target="../media/image9.emf"/><Relationship Id="rId5" Type="http://schemas.openxmlformats.org/officeDocument/2006/relationships/tags" Target="../tags/tag87.xml"/><Relationship Id="rId15" Type="http://schemas.openxmlformats.org/officeDocument/2006/relationships/tags" Target="../tags/tag97.xml"/><Relationship Id="rId23" Type="http://schemas.openxmlformats.org/officeDocument/2006/relationships/oleObject" Target="../embeddings/oleObject13.bin"/><Relationship Id="rId10" Type="http://schemas.openxmlformats.org/officeDocument/2006/relationships/tags" Target="../tags/tag92.xml"/><Relationship Id="rId19" Type="http://schemas.openxmlformats.org/officeDocument/2006/relationships/tags" Target="../tags/tag101.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 Id="rId2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4.xml"/><Relationship Id="rId7" Type="http://schemas.openxmlformats.org/officeDocument/2006/relationships/oleObject" Target="../embeddings/oleObject14.bin"/><Relationship Id="rId2" Type="http://schemas.openxmlformats.org/officeDocument/2006/relationships/tags" Target="../tags/tag103.xml"/><Relationship Id="rId1" Type="http://schemas.openxmlformats.org/officeDocument/2006/relationships/vmlDrawing" Target="../drawings/vmlDrawing14.vml"/><Relationship Id="rId6" Type="http://schemas.openxmlformats.org/officeDocument/2006/relationships/notesSlide" Target="../notesSlides/notesSlide14.xml"/><Relationship Id="rId5" Type="http://schemas.openxmlformats.org/officeDocument/2006/relationships/slideLayout" Target="../slideLayouts/slideLayout6.xml"/><Relationship Id="rId4" Type="http://schemas.openxmlformats.org/officeDocument/2006/relationships/tags" Target="../tags/tag105.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7.xml"/><Relationship Id="rId7" Type="http://schemas.openxmlformats.org/officeDocument/2006/relationships/oleObject" Target="../embeddings/oleObject15.bin"/><Relationship Id="rId2" Type="http://schemas.openxmlformats.org/officeDocument/2006/relationships/tags" Target="../tags/tag106.xml"/><Relationship Id="rId1" Type="http://schemas.openxmlformats.org/officeDocument/2006/relationships/vmlDrawing" Target="../drawings/vmlDrawing15.vml"/><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108.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0.xml"/><Relationship Id="rId7" Type="http://schemas.openxmlformats.org/officeDocument/2006/relationships/oleObject" Target="../embeddings/oleObject16.bin"/><Relationship Id="rId2" Type="http://schemas.openxmlformats.org/officeDocument/2006/relationships/tags" Target="../tags/tag109.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11.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3.xml"/><Relationship Id="rId7" Type="http://schemas.openxmlformats.org/officeDocument/2006/relationships/oleObject" Target="../embeddings/oleObject17.bin"/><Relationship Id="rId2" Type="http://schemas.openxmlformats.org/officeDocument/2006/relationships/tags" Target="../tags/tag112.xml"/><Relationship Id="rId1" Type="http://schemas.openxmlformats.org/officeDocument/2006/relationships/vmlDrawing" Target="../drawings/vmlDrawing17.vml"/><Relationship Id="rId6" Type="http://schemas.openxmlformats.org/officeDocument/2006/relationships/notesSlide" Target="../notesSlides/notesSlide17.xml"/><Relationship Id="rId5" Type="http://schemas.openxmlformats.org/officeDocument/2006/relationships/slideLayout" Target="../slideLayouts/slideLayout17.xml"/><Relationship Id="rId4" Type="http://schemas.openxmlformats.org/officeDocument/2006/relationships/tags" Target="../tags/tag114.xml"/></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6.xml"/><Relationship Id="rId7" Type="http://schemas.openxmlformats.org/officeDocument/2006/relationships/oleObject" Target="../embeddings/oleObject18.bin"/><Relationship Id="rId2" Type="http://schemas.openxmlformats.org/officeDocument/2006/relationships/tags" Target="../tags/tag115.xml"/><Relationship Id="rId1" Type="http://schemas.openxmlformats.org/officeDocument/2006/relationships/vmlDrawing" Target="../drawings/vmlDrawing18.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117.xml"/><Relationship Id="rId9" Type="http://schemas.openxmlformats.org/officeDocument/2006/relationships/hyperlink" Target="http://schemas.microsoft.com/ServiceHosting/2008/10/ServiceDefiniti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9.xml"/><Relationship Id="rId7" Type="http://schemas.openxmlformats.org/officeDocument/2006/relationships/oleObject" Target="../embeddings/oleObject19.bin"/><Relationship Id="rId2" Type="http://schemas.openxmlformats.org/officeDocument/2006/relationships/tags" Target="../tags/tag118.xml"/><Relationship Id="rId1" Type="http://schemas.openxmlformats.org/officeDocument/2006/relationships/vmlDrawing" Target="../drawings/vmlDrawing19.v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20.xm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2.xml"/><Relationship Id="rId7" Type="http://schemas.openxmlformats.org/officeDocument/2006/relationships/oleObject" Target="../embeddings/oleObject20.bin"/><Relationship Id="rId2" Type="http://schemas.openxmlformats.org/officeDocument/2006/relationships/tags" Target="../tags/tag121.xml"/><Relationship Id="rId1" Type="http://schemas.openxmlformats.org/officeDocument/2006/relationships/vmlDrawing" Target="../drawings/vmlDrawing20.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123.xml"/><Relationship Id="rId9" Type="http://schemas.openxmlformats.org/officeDocument/2006/relationships/hyperlink" Target="http://schemas.microsoft.com/serviceHosting/2008/10ServiceConfiguration" TargetMode="External"/></Relationships>
</file>

<file path=ppt/slides/_rels/slide22.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9.emf"/><Relationship Id="rId2" Type="http://schemas.openxmlformats.org/officeDocument/2006/relationships/tags" Target="../tags/tag124.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Layout" Target="../slideLayouts/slideLayout17.xml"/><Relationship Id="rId4" Type="http://schemas.openxmlformats.org/officeDocument/2006/relationships/tags" Target="../tags/tag126.xml"/></Relationships>
</file>

<file path=ppt/slides/_rels/slide2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image" Target="../media/image9.emf"/><Relationship Id="rId2" Type="http://schemas.openxmlformats.org/officeDocument/2006/relationships/tags" Target="../tags/tag127.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Layout" Target="../slideLayouts/slideLayout17.xml"/><Relationship Id="rId4" Type="http://schemas.openxmlformats.org/officeDocument/2006/relationships/tags" Target="../tags/tag129.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131.xml"/><Relationship Id="rId7" Type="http://schemas.openxmlformats.org/officeDocument/2006/relationships/notesSlide" Target="../notesSlides/notesSlide21.xml"/><Relationship Id="rId2" Type="http://schemas.openxmlformats.org/officeDocument/2006/relationships/tags" Target="../tags/tag130.xml"/><Relationship Id="rId1" Type="http://schemas.openxmlformats.org/officeDocument/2006/relationships/vmlDrawing" Target="../drawings/vmlDrawing23.vml"/><Relationship Id="rId6" Type="http://schemas.openxmlformats.org/officeDocument/2006/relationships/slideLayout" Target="../slideLayouts/slideLayout6.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9.emf"/><Relationship Id="rId2" Type="http://schemas.openxmlformats.org/officeDocument/2006/relationships/tags" Target="../tags/tag134.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2.xml"/><Relationship Id="rId4"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7.xml"/><Relationship Id="rId7" Type="http://schemas.openxmlformats.org/officeDocument/2006/relationships/oleObject" Target="../embeddings/oleObject25.bin"/><Relationship Id="rId2" Type="http://schemas.openxmlformats.org/officeDocument/2006/relationships/tags" Target="../tags/tag136.xml"/><Relationship Id="rId1" Type="http://schemas.openxmlformats.org/officeDocument/2006/relationships/vmlDrawing" Target="../drawings/vmlDrawing25.vml"/><Relationship Id="rId6" Type="http://schemas.openxmlformats.org/officeDocument/2006/relationships/notesSlide" Target="../notesSlides/notesSlide23.xml"/><Relationship Id="rId5" Type="http://schemas.openxmlformats.org/officeDocument/2006/relationships/slideLayout" Target="../slideLayouts/slideLayout6.xml"/><Relationship Id="rId4" Type="http://schemas.openxmlformats.org/officeDocument/2006/relationships/tags" Target="../tags/tag138.xml"/></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0.xml"/><Relationship Id="rId7" Type="http://schemas.openxmlformats.org/officeDocument/2006/relationships/oleObject" Target="../embeddings/oleObject26.bin"/><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notesSlide" Target="../notesSlides/notesSlide24.xml"/><Relationship Id="rId5" Type="http://schemas.openxmlformats.org/officeDocument/2006/relationships/slideLayout" Target="../slideLayouts/slideLayout6.xml"/><Relationship Id="rId4" Type="http://schemas.openxmlformats.org/officeDocument/2006/relationships/tags" Target="../tags/tag141.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3.xml"/><Relationship Id="rId7" Type="http://schemas.openxmlformats.org/officeDocument/2006/relationships/oleObject" Target="../embeddings/oleObject27.bin"/><Relationship Id="rId2" Type="http://schemas.openxmlformats.org/officeDocument/2006/relationships/tags" Target="../tags/tag142.xml"/><Relationship Id="rId1" Type="http://schemas.openxmlformats.org/officeDocument/2006/relationships/vmlDrawing" Target="../drawings/vmlDrawing27.vml"/><Relationship Id="rId6" Type="http://schemas.openxmlformats.org/officeDocument/2006/relationships/notesSlide" Target="../notesSlides/notesSlide25.xml"/><Relationship Id="rId5" Type="http://schemas.openxmlformats.org/officeDocument/2006/relationships/slideLayout" Target="../slideLayouts/slideLayout6.xml"/><Relationship Id="rId4" Type="http://schemas.openxmlformats.org/officeDocument/2006/relationships/tags" Target="../tags/tag144.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vmlDrawing" Target="../drawings/vmlDrawing28.vml"/><Relationship Id="rId6" Type="http://schemas.openxmlformats.org/officeDocument/2006/relationships/tags" Target="../tags/tag149.xml"/><Relationship Id="rId11" Type="http://schemas.openxmlformats.org/officeDocument/2006/relationships/image" Target="../media/image9.emf"/><Relationship Id="rId5" Type="http://schemas.openxmlformats.org/officeDocument/2006/relationships/tags" Target="../tags/tag148.xml"/><Relationship Id="rId10" Type="http://schemas.openxmlformats.org/officeDocument/2006/relationships/oleObject" Target="../embeddings/oleObject28.bin"/><Relationship Id="rId4" Type="http://schemas.openxmlformats.org/officeDocument/2006/relationships/tags" Target="../tags/tag147.xml"/><Relationship Id="rId9"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8.xml"/></Relationships>
</file>

<file path=ppt/slides/_rels/slide3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2.xml"/><Relationship Id="rId7" Type="http://schemas.openxmlformats.org/officeDocument/2006/relationships/oleObject" Target="../embeddings/oleObject29.bin"/><Relationship Id="rId2" Type="http://schemas.openxmlformats.org/officeDocument/2006/relationships/tags" Target="../tags/tag151.xml"/><Relationship Id="rId1" Type="http://schemas.openxmlformats.org/officeDocument/2006/relationships/vmlDrawing" Target="../drawings/vmlDrawing29.vml"/><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153.xml"/></Relationships>
</file>

<file path=ppt/slides/_rels/slide3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5.xml"/><Relationship Id="rId7" Type="http://schemas.openxmlformats.org/officeDocument/2006/relationships/oleObject" Target="../embeddings/oleObject30.bin"/><Relationship Id="rId2" Type="http://schemas.openxmlformats.org/officeDocument/2006/relationships/tags" Target="../tags/tag154.xml"/><Relationship Id="rId1" Type="http://schemas.openxmlformats.org/officeDocument/2006/relationships/vmlDrawing" Target="../drawings/vmlDrawing30.vml"/><Relationship Id="rId6" Type="http://schemas.openxmlformats.org/officeDocument/2006/relationships/notesSlide" Target="../notesSlides/notesSlide28.xml"/><Relationship Id="rId5" Type="http://schemas.openxmlformats.org/officeDocument/2006/relationships/slideLayout" Target="../slideLayouts/slideLayout6.xml"/><Relationship Id="rId4" Type="http://schemas.openxmlformats.org/officeDocument/2006/relationships/tags" Target="../tags/tag156.xml"/></Relationships>
</file>

<file path=ppt/slides/_rels/slide32.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tags" Target="../tags/tag173.xml"/><Relationship Id="rId3" Type="http://schemas.openxmlformats.org/officeDocument/2006/relationships/tags" Target="../tags/tag158.xml"/><Relationship Id="rId21" Type="http://schemas.openxmlformats.org/officeDocument/2006/relationships/tags" Target="../tags/tag176.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5" Type="http://schemas.openxmlformats.org/officeDocument/2006/relationships/image" Target="../media/image9.emf"/><Relationship Id="rId2" Type="http://schemas.openxmlformats.org/officeDocument/2006/relationships/tags" Target="../tags/tag157.xml"/><Relationship Id="rId16" Type="http://schemas.openxmlformats.org/officeDocument/2006/relationships/tags" Target="../tags/tag171.xml"/><Relationship Id="rId20" Type="http://schemas.openxmlformats.org/officeDocument/2006/relationships/tags" Target="../tags/tag175.xml"/><Relationship Id="rId1" Type="http://schemas.openxmlformats.org/officeDocument/2006/relationships/vmlDrawing" Target="../drawings/vmlDrawing31.vml"/><Relationship Id="rId6" Type="http://schemas.openxmlformats.org/officeDocument/2006/relationships/tags" Target="../tags/tag161.xml"/><Relationship Id="rId11" Type="http://schemas.openxmlformats.org/officeDocument/2006/relationships/tags" Target="../tags/tag166.xml"/><Relationship Id="rId24" Type="http://schemas.openxmlformats.org/officeDocument/2006/relationships/oleObject" Target="../embeddings/oleObject31.bin"/><Relationship Id="rId5" Type="http://schemas.openxmlformats.org/officeDocument/2006/relationships/tags" Target="../tags/tag160.xml"/><Relationship Id="rId15" Type="http://schemas.openxmlformats.org/officeDocument/2006/relationships/tags" Target="../tags/tag170.xml"/><Relationship Id="rId23" Type="http://schemas.openxmlformats.org/officeDocument/2006/relationships/notesSlide" Target="../notesSlides/notesSlide29.xml"/><Relationship Id="rId10" Type="http://schemas.openxmlformats.org/officeDocument/2006/relationships/tags" Target="../tags/tag165.xml"/><Relationship Id="rId19" Type="http://schemas.openxmlformats.org/officeDocument/2006/relationships/tags" Target="../tags/tag174.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 Id="rId2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78.xml"/><Relationship Id="rId7" Type="http://schemas.openxmlformats.org/officeDocument/2006/relationships/oleObject" Target="../embeddings/oleObject32.bin"/><Relationship Id="rId2" Type="http://schemas.openxmlformats.org/officeDocument/2006/relationships/tags" Target="../tags/tag177.xml"/><Relationship Id="rId1" Type="http://schemas.openxmlformats.org/officeDocument/2006/relationships/vmlDrawing" Target="../drawings/vmlDrawing32.vml"/><Relationship Id="rId6" Type="http://schemas.openxmlformats.org/officeDocument/2006/relationships/notesSlide" Target="../notesSlides/notesSlide31.xml"/><Relationship Id="rId5" Type="http://schemas.openxmlformats.org/officeDocument/2006/relationships/slideLayout" Target="../slideLayouts/slideLayout6.xml"/><Relationship Id="rId4" Type="http://schemas.openxmlformats.org/officeDocument/2006/relationships/tags" Target="../tags/tag17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0.xml"/><Relationship Id="rId1" Type="http://schemas.openxmlformats.org/officeDocument/2006/relationships/vmlDrawing" Target="../drawings/vmlDrawing33.vml"/><Relationship Id="rId6" Type="http://schemas.openxmlformats.org/officeDocument/2006/relationships/image" Target="../media/image9.emf"/><Relationship Id="rId5" Type="http://schemas.openxmlformats.org/officeDocument/2006/relationships/oleObject" Target="../embeddings/oleObject33.bin"/><Relationship Id="rId4"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3" Type="http://schemas.openxmlformats.org/officeDocument/2006/relationships/tags" Target="../tags/tag192.xml"/><Relationship Id="rId18" Type="http://schemas.openxmlformats.org/officeDocument/2006/relationships/tags" Target="../tags/tag197.xml"/><Relationship Id="rId26" Type="http://schemas.openxmlformats.org/officeDocument/2006/relationships/tags" Target="../tags/tag205.xml"/><Relationship Id="rId39" Type="http://schemas.microsoft.com/office/2007/relationships/hdphoto" Target="../media/hdphoto5.wdp"/><Relationship Id="rId21" Type="http://schemas.openxmlformats.org/officeDocument/2006/relationships/tags" Target="../tags/tag200.xml"/><Relationship Id="rId34" Type="http://schemas.openxmlformats.org/officeDocument/2006/relationships/slideLayout" Target="../slideLayouts/slideLayout7.xml"/><Relationship Id="rId7" Type="http://schemas.openxmlformats.org/officeDocument/2006/relationships/tags" Target="../tags/tag186.xml"/><Relationship Id="rId12" Type="http://schemas.openxmlformats.org/officeDocument/2006/relationships/tags" Target="../tags/tag191.xml"/><Relationship Id="rId17" Type="http://schemas.openxmlformats.org/officeDocument/2006/relationships/tags" Target="../tags/tag196.xml"/><Relationship Id="rId25" Type="http://schemas.openxmlformats.org/officeDocument/2006/relationships/tags" Target="../tags/tag204.xml"/><Relationship Id="rId33" Type="http://schemas.openxmlformats.org/officeDocument/2006/relationships/tags" Target="../tags/tag212.xml"/><Relationship Id="rId38" Type="http://schemas.openxmlformats.org/officeDocument/2006/relationships/image" Target="../media/image11.png"/><Relationship Id="rId2" Type="http://schemas.openxmlformats.org/officeDocument/2006/relationships/tags" Target="../tags/tag181.xml"/><Relationship Id="rId16" Type="http://schemas.openxmlformats.org/officeDocument/2006/relationships/tags" Target="../tags/tag195.xml"/><Relationship Id="rId20" Type="http://schemas.openxmlformats.org/officeDocument/2006/relationships/tags" Target="../tags/tag199.xml"/><Relationship Id="rId29" Type="http://schemas.openxmlformats.org/officeDocument/2006/relationships/tags" Target="../tags/tag208.xml"/><Relationship Id="rId1" Type="http://schemas.openxmlformats.org/officeDocument/2006/relationships/vmlDrawing" Target="../drawings/vmlDrawing34.vml"/><Relationship Id="rId6" Type="http://schemas.openxmlformats.org/officeDocument/2006/relationships/tags" Target="../tags/tag185.xml"/><Relationship Id="rId11" Type="http://schemas.openxmlformats.org/officeDocument/2006/relationships/tags" Target="../tags/tag190.xml"/><Relationship Id="rId24" Type="http://schemas.openxmlformats.org/officeDocument/2006/relationships/tags" Target="../tags/tag203.xml"/><Relationship Id="rId32" Type="http://schemas.openxmlformats.org/officeDocument/2006/relationships/tags" Target="../tags/tag211.xml"/><Relationship Id="rId37" Type="http://schemas.openxmlformats.org/officeDocument/2006/relationships/image" Target="../media/image9.emf"/><Relationship Id="rId5" Type="http://schemas.openxmlformats.org/officeDocument/2006/relationships/tags" Target="../tags/tag184.xml"/><Relationship Id="rId15" Type="http://schemas.openxmlformats.org/officeDocument/2006/relationships/tags" Target="../tags/tag194.xml"/><Relationship Id="rId23" Type="http://schemas.openxmlformats.org/officeDocument/2006/relationships/tags" Target="../tags/tag202.xml"/><Relationship Id="rId28" Type="http://schemas.openxmlformats.org/officeDocument/2006/relationships/tags" Target="../tags/tag207.xml"/><Relationship Id="rId36" Type="http://schemas.openxmlformats.org/officeDocument/2006/relationships/oleObject" Target="../embeddings/oleObject34.bin"/><Relationship Id="rId10" Type="http://schemas.openxmlformats.org/officeDocument/2006/relationships/tags" Target="../tags/tag189.xml"/><Relationship Id="rId19" Type="http://schemas.openxmlformats.org/officeDocument/2006/relationships/tags" Target="../tags/tag198.xml"/><Relationship Id="rId31" Type="http://schemas.openxmlformats.org/officeDocument/2006/relationships/tags" Target="../tags/tag210.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 Id="rId22" Type="http://schemas.openxmlformats.org/officeDocument/2006/relationships/tags" Target="../tags/tag201.xml"/><Relationship Id="rId27" Type="http://schemas.openxmlformats.org/officeDocument/2006/relationships/tags" Target="../tags/tag206.xml"/><Relationship Id="rId30" Type="http://schemas.openxmlformats.org/officeDocument/2006/relationships/tags" Target="../tags/tag209.xml"/><Relationship Id="rId35" Type="http://schemas.openxmlformats.org/officeDocument/2006/relationships/notesSlide" Target="../notesSlides/notesSlide33.xml"/><Relationship Id="rId8" Type="http://schemas.openxmlformats.org/officeDocument/2006/relationships/tags" Target="../tags/tag187.xml"/><Relationship Id="rId3" Type="http://schemas.openxmlformats.org/officeDocument/2006/relationships/tags" Target="../tags/tag182.xml"/></Relationships>
</file>

<file path=ppt/slides/_rels/slide3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4.xml"/><Relationship Id="rId7" Type="http://schemas.openxmlformats.org/officeDocument/2006/relationships/oleObject" Target="../embeddings/oleObject35.bin"/><Relationship Id="rId2" Type="http://schemas.openxmlformats.org/officeDocument/2006/relationships/tags" Target="../tags/tag213.xml"/><Relationship Id="rId1" Type="http://schemas.openxmlformats.org/officeDocument/2006/relationships/vmlDrawing" Target="../drawings/vmlDrawing35.vml"/><Relationship Id="rId6" Type="http://schemas.openxmlformats.org/officeDocument/2006/relationships/notesSlide" Target="../notesSlides/notesSlide34.xml"/><Relationship Id="rId5" Type="http://schemas.openxmlformats.org/officeDocument/2006/relationships/slideLayout" Target="../slideLayouts/slideLayout6.xml"/><Relationship Id="rId4" Type="http://schemas.openxmlformats.org/officeDocument/2006/relationships/tags" Target="../tags/tag215.xml"/></Relationships>
</file>

<file path=ppt/slides/_rels/slide39.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26" Type="http://schemas.openxmlformats.org/officeDocument/2006/relationships/oleObject" Target="../embeddings/oleObject36.bin"/><Relationship Id="rId3" Type="http://schemas.openxmlformats.org/officeDocument/2006/relationships/tags" Target="../tags/tag217.xml"/><Relationship Id="rId21" Type="http://schemas.openxmlformats.org/officeDocument/2006/relationships/tags" Target="../tags/tag235.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5" Type="http://schemas.openxmlformats.org/officeDocument/2006/relationships/notesSlide" Target="../notesSlides/notesSlide35.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tags" Target="../tags/tag234.xml"/><Relationship Id="rId1" Type="http://schemas.openxmlformats.org/officeDocument/2006/relationships/vmlDrawing" Target="../drawings/vmlDrawing36.vml"/><Relationship Id="rId6" Type="http://schemas.openxmlformats.org/officeDocument/2006/relationships/tags" Target="../tags/tag220.xml"/><Relationship Id="rId11" Type="http://schemas.openxmlformats.org/officeDocument/2006/relationships/tags" Target="../tags/tag225.xml"/><Relationship Id="rId24" Type="http://schemas.openxmlformats.org/officeDocument/2006/relationships/slideLayout" Target="../slideLayouts/slideLayout7.xml"/><Relationship Id="rId5" Type="http://schemas.openxmlformats.org/officeDocument/2006/relationships/tags" Target="../tags/tag219.xml"/><Relationship Id="rId15" Type="http://schemas.openxmlformats.org/officeDocument/2006/relationships/tags" Target="../tags/tag229.xml"/><Relationship Id="rId23" Type="http://schemas.openxmlformats.org/officeDocument/2006/relationships/tags" Target="../tags/tag237.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 Id="rId22" Type="http://schemas.openxmlformats.org/officeDocument/2006/relationships/tags" Target="../tags/tag236.xml"/><Relationship Id="rId27"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emf"/><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39.xml"/><Relationship Id="rId7" Type="http://schemas.openxmlformats.org/officeDocument/2006/relationships/oleObject" Target="../embeddings/oleObject37.bin"/><Relationship Id="rId2" Type="http://schemas.openxmlformats.org/officeDocument/2006/relationships/tags" Target="../tags/tag238.xml"/><Relationship Id="rId1" Type="http://schemas.openxmlformats.org/officeDocument/2006/relationships/vmlDrawing" Target="../drawings/vmlDrawing37.vml"/><Relationship Id="rId6" Type="http://schemas.openxmlformats.org/officeDocument/2006/relationships/notesSlide" Target="../notesSlides/notesSlide36.xml"/><Relationship Id="rId5" Type="http://schemas.openxmlformats.org/officeDocument/2006/relationships/slideLayout" Target="../slideLayouts/slideLayout6.xml"/><Relationship Id="rId4" Type="http://schemas.openxmlformats.org/officeDocument/2006/relationships/tags" Target="../tags/tag240.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notesSlide" Target="../notesSlides/notesSlide6.xml"/><Relationship Id="rId3" Type="http://schemas.openxmlformats.org/officeDocument/2006/relationships/tags" Target="../tags/tag14.xml"/><Relationship Id="rId21" Type="http://schemas.openxmlformats.org/officeDocument/2006/relationships/tags" Target="../tags/tag32.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slideLayout" Target="../slideLayouts/slideLayout7.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tags" Target="../tags/tag35.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image" Target="../media/image9.emf"/><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7.bin"/><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38.xml"/></Relationships>
</file>

<file path=ppt/slides/_rels/slide8.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9.emf"/><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3" Type="http://schemas.openxmlformats.org/officeDocument/2006/relationships/tags" Target="../tags/tag42.xml"/><Relationship Id="rId21" Type="http://schemas.openxmlformats.org/officeDocument/2006/relationships/tags" Target="../tags/tag60.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image" Target="../media/image9.emf"/><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1" Type="http://schemas.openxmlformats.org/officeDocument/2006/relationships/vmlDrawing" Target="../drawings/vmlDrawing9.v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oleObject" Target="../embeddings/oleObject9.bin"/><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notesSlide" Target="../notesSlides/notesSlide9.xml"/><Relationship Id="rId10" Type="http://schemas.openxmlformats.org/officeDocument/2006/relationships/tags" Target="../tags/tag49.xml"/><Relationship Id="rId19" Type="http://schemas.openxmlformats.org/officeDocument/2006/relationships/tags" Target="../tags/tag58.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52490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p:txBody>
          <a:bodyPr/>
          <a:lstStyle/>
          <a:p>
            <a:r>
              <a:rPr lang="en-US" dirty="0" smtClean="0"/>
              <a:t>Windows Azure </a:t>
            </a:r>
            <a:r>
              <a:rPr lang="en-US" dirty="0" smtClean="0"/>
              <a:t>Cloud Service</a:t>
            </a:r>
            <a:endParaRPr lang="en-US" dirty="0"/>
          </a:p>
        </p:txBody>
      </p:sp>
      <p:sp>
        <p:nvSpPr>
          <p:cNvPr id="7" name="Text Placeholder 6"/>
          <p:cNvSpPr>
            <a:spLocks noGrp="1"/>
          </p:cNvSpPr>
          <p:nvPr>
            <p:ph type="body" sz="quarter" idx="11"/>
          </p:nvPr>
        </p:nvSpPr>
        <p:spPr>
          <a:xfrm>
            <a:off x="519113" y="4297680"/>
            <a:ext cx="5454333" cy="1261884"/>
          </a:xfrm>
        </p:spPr>
        <p:txBody>
          <a:bodyPr/>
          <a:lstStyle/>
          <a:p>
            <a:pPr lvl="0"/>
            <a:r>
              <a:rPr lang="en-US" dirty="0"/>
              <a:t>Name </a:t>
            </a:r>
          </a:p>
          <a:p>
            <a:pPr lvl="0"/>
            <a:r>
              <a:rPr lang="en-US" dirty="0"/>
              <a:t>Title</a:t>
            </a:r>
          </a:p>
          <a:p>
            <a:pPr lvl="0"/>
            <a:r>
              <a:rPr lang="en-US" dirty="0"/>
              <a:t>Microsoft </a:t>
            </a:r>
            <a:r>
              <a:rPr lang="en-US" dirty="0" smtClean="0"/>
              <a:t>Corporation</a:t>
            </a:r>
            <a:endParaRPr lang="en-US" dirty="0"/>
          </a:p>
        </p:txBody>
      </p:sp>
    </p:spTree>
    <p:extLst>
      <p:ext uri="{BB962C8B-B14F-4D97-AF65-F5344CB8AC3E}">
        <p14:creationId xmlns:p14="http://schemas.microsoft.com/office/powerpoint/2010/main" val="315912634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37835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36"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cs typeface="Segoe UI"/>
              </a:rPr>
              <a:t>The High Scale Application Archetype</a:t>
            </a:r>
            <a:br>
              <a:rPr lang="en-US" dirty="0">
                <a:cs typeface="Segoe UI"/>
              </a:rPr>
            </a:br>
            <a:r>
              <a:rPr lang="en-US" sz="2600" dirty="0">
                <a:solidFill>
                  <a:schemeClr val="accent4">
                    <a:alpha val="99000"/>
                  </a:schemeClr>
                </a:solidFill>
                <a:cs typeface="Segoe UI"/>
              </a:rPr>
              <a:t>Windows Azure provides a ‘pay-as-you-go’ scale out application </a:t>
            </a:r>
            <a:r>
              <a:rPr lang="en-US" sz="2600" dirty="0" smtClean="0">
                <a:solidFill>
                  <a:schemeClr val="accent4">
                    <a:alpha val="99000"/>
                  </a:schemeClr>
                </a:solidFill>
                <a:cs typeface="Segoe UI"/>
              </a:rPr>
              <a:t>platform</a:t>
            </a:r>
            <a:endParaRPr lang="en-US" sz="2600" dirty="0">
              <a:solidFill>
                <a:schemeClr val="accent4">
                  <a:alpha val="99000"/>
                </a:schemeClr>
              </a:solidFill>
              <a:cs typeface="Segoe UI"/>
            </a:endParaRPr>
          </a:p>
        </p:txBody>
      </p:sp>
      <p:sp>
        <p:nvSpPr>
          <p:cNvPr id="6" name="Rectangle 5"/>
          <p:cNvSpPr/>
          <p:nvPr>
            <p:custDataLst>
              <p:tags r:id="rId4"/>
            </p:custDataLst>
          </p:nvPr>
        </p:nvSpPr>
        <p:spPr bwMode="auto">
          <a:xfrm>
            <a:off x="1613852" y="1695450"/>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Intelligent Network Load Balancer</a:t>
            </a:r>
          </a:p>
        </p:txBody>
      </p:sp>
      <p:sp>
        <p:nvSpPr>
          <p:cNvPr id="7" name="Rectangle 6"/>
          <p:cNvSpPr/>
          <p:nvPr>
            <p:custDataLst>
              <p:tags r:id="rId5"/>
            </p:custDataLst>
          </p:nvPr>
        </p:nvSpPr>
        <p:spPr bwMode="auto">
          <a:xfrm>
            <a:off x="1613852" y="2931124"/>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Web and/or Application Servers</a:t>
            </a:r>
          </a:p>
        </p:txBody>
      </p:sp>
      <p:sp>
        <p:nvSpPr>
          <p:cNvPr id="8" name="Rectangle 7"/>
          <p:cNvSpPr/>
          <p:nvPr>
            <p:custDataLst>
              <p:tags r:id="rId6"/>
            </p:custDataLst>
          </p:nvPr>
        </p:nvSpPr>
        <p:spPr bwMode="auto">
          <a:xfrm>
            <a:off x="1613852" y="3608921"/>
            <a:ext cx="44805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‘Worker’ Machines</a:t>
            </a:r>
          </a:p>
        </p:txBody>
      </p:sp>
      <p:sp>
        <p:nvSpPr>
          <p:cNvPr id="9" name="Rectangle 8"/>
          <p:cNvSpPr/>
          <p:nvPr>
            <p:custDataLst>
              <p:tags r:id="rId7"/>
            </p:custDataLst>
          </p:nvPr>
        </p:nvSpPr>
        <p:spPr bwMode="auto">
          <a:xfrm>
            <a:off x="1613852" y="4876077"/>
            <a:ext cx="8961120" cy="1371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10" name="Up-Down Arrow 9"/>
          <p:cNvSpPr/>
          <p:nvPr>
            <p:custDataLst>
              <p:tags r:id="rId8"/>
            </p:custDataLst>
          </p:nvPr>
        </p:nvSpPr>
        <p:spPr bwMode="auto">
          <a:xfrm>
            <a:off x="8551862" y="3537841"/>
            <a:ext cx="365760" cy="1280160"/>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1" name="Up-Down Arrow 10"/>
          <p:cNvSpPr/>
          <p:nvPr>
            <p:custDataLst>
              <p:tags r:id="rId9"/>
            </p:custDataLst>
          </p:nvPr>
        </p:nvSpPr>
        <p:spPr bwMode="auto">
          <a:xfrm>
            <a:off x="3271202" y="4226026"/>
            <a:ext cx="354330" cy="550872"/>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2" name="Right Arrow 11"/>
          <p:cNvSpPr/>
          <p:nvPr>
            <p:custDataLst>
              <p:tags r:id="rId10"/>
            </p:custDataLst>
          </p:nvPr>
        </p:nvSpPr>
        <p:spPr bwMode="auto">
          <a:xfrm rot="5400000">
            <a:off x="5820092" y="2359007"/>
            <a:ext cx="548640" cy="4572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4" name="Rectangle 13"/>
          <p:cNvSpPr/>
          <p:nvPr>
            <p:custDataLst>
              <p:tags r:id="rId11"/>
            </p:custDataLst>
          </p:nvPr>
        </p:nvSpPr>
        <p:spPr>
          <a:xfrm>
            <a:off x="3848394" y="4256006"/>
            <a:ext cx="2420086"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rPr>
              <a:t>Async Activation</a:t>
            </a:r>
          </a:p>
        </p:txBody>
      </p:sp>
      <p:sp>
        <p:nvSpPr>
          <p:cNvPr id="15" name="Rectangle 14"/>
          <p:cNvSpPr/>
          <p:nvPr>
            <p:custDataLst>
              <p:tags r:id="rId12"/>
            </p:custDataLst>
          </p:nvPr>
        </p:nvSpPr>
        <p:spPr>
          <a:xfrm>
            <a:off x="6346820" y="2356774"/>
            <a:ext cx="2783070" cy="461665"/>
          </a:xfrm>
          <a:prstGeom prst="rect">
            <a:avLst/>
          </a:prstGeom>
        </p:spPr>
        <p:txBody>
          <a:bodyPr wrap="none">
            <a:spAutoFit/>
          </a:bodyPr>
          <a:lstStyle/>
          <a:p>
            <a:r>
              <a:rPr lang="en-US" sz="2400" dirty="0">
                <a:ln>
                  <a:solidFill>
                    <a:schemeClr val="bg1">
                      <a:alpha val="0"/>
                    </a:schemeClr>
                  </a:solidFill>
                </a:ln>
                <a:solidFill>
                  <a:srgbClr val="595959"/>
                </a:solidFill>
              </a:rPr>
              <a:t>Network Activation</a:t>
            </a:r>
          </a:p>
        </p:txBody>
      </p:sp>
      <p:sp>
        <p:nvSpPr>
          <p:cNvPr id="16" name="Rectangle 15"/>
          <p:cNvSpPr/>
          <p:nvPr>
            <p:custDataLst>
              <p:tags r:id="rId13"/>
            </p:custDataLst>
          </p:nvPr>
        </p:nvSpPr>
        <p:spPr bwMode="auto">
          <a:xfrm>
            <a:off x="175101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State Tier</a:t>
            </a:r>
          </a:p>
        </p:txBody>
      </p:sp>
      <p:sp>
        <p:nvSpPr>
          <p:cNvPr id="17" name="Rectangle 16"/>
          <p:cNvSpPr/>
          <p:nvPr>
            <p:custDataLst>
              <p:tags r:id="rId14"/>
            </p:custDataLst>
          </p:nvPr>
        </p:nvSpPr>
        <p:spPr bwMode="auto">
          <a:xfrm>
            <a:off x="351123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Queues</a:t>
            </a:r>
            <a:endParaRPr lang="en-NZ" sz="2400" dirty="0">
              <a:ln>
                <a:solidFill>
                  <a:schemeClr val="bg1">
                    <a:alpha val="0"/>
                  </a:schemeClr>
                </a:solidFill>
              </a:ln>
              <a:solidFill>
                <a:schemeClr val="bg1">
                  <a:alpha val="99000"/>
                </a:schemeClr>
              </a:solidFill>
            </a:endParaRPr>
          </a:p>
        </p:txBody>
      </p:sp>
      <p:sp>
        <p:nvSpPr>
          <p:cNvPr id="18" name="Rectangle 17"/>
          <p:cNvSpPr/>
          <p:nvPr>
            <p:custDataLst>
              <p:tags r:id="rId15"/>
            </p:custDataLst>
          </p:nvPr>
        </p:nvSpPr>
        <p:spPr bwMode="auto">
          <a:xfrm>
            <a:off x="527145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Key/Value</a:t>
            </a:r>
            <a:br>
              <a:rPr lang="en-US" sz="2400" dirty="0">
                <a:ln>
                  <a:solidFill>
                    <a:schemeClr val="bg1">
                      <a:alpha val="0"/>
                    </a:schemeClr>
                  </a:solidFill>
                </a:ln>
                <a:solidFill>
                  <a:schemeClr val="bg1">
                    <a:alpha val="99000"/>
                  </a:schemeClr>
                </a:solidFill>
              </a:rPr>
            </a:br>
            <a:r>
              <a:rPr lang="en-US" sz="2400" dirty="0">
                <a:ln>
                  <a:solidFill>
                    <a:schemeClr val="bg1">
                      <a:alpha val="0"/>
                    </a:schemeClr>
                  </a:solidFill>
                </a:ln>
                <a:solidFill>
                  <a:schemeClr val="bg1">
                    <a:alpha val="99000"/>
                  </a:schemeClr>
                </a:solidFill>
              </a:rPr>
              <a:t>Datastores</a:t>
            </a:r>
            <a:endParaRPr lang="en-NZ" sz="2400" dirty="0">
              <a:ln>
                <a:solidFill>
                  <a:schemeClr val="bg1">
                    <a:alpha val="0"/>
                  </a:schemeClr>
                </a:solidFill>
              </a:ln>
              <a:solidFill>
                <a:schemeClr val="bg1">
                  <a:alpha val="99000"/>
                </a:schemeClr>
              </a:solidFill>
            </a:endParaRPr>
          </a:p>
        </p:txBody>
      </p:sp>
      <p:sp>
        <p:nvSpPr>
          <p:cNvPr id="19" name="Rectangle 18"/>
          <p:cNvSpPr/>
          <p:nvPr>
            <p:custDataLst>
              <p:tags r:id="rId16"/>
            </p:custDataLst>
          </p:nvPr>
        </p:nvSpPr>
        <p:spPr bwMode="auto">
          <a:xfrm>
            <a:off x="703167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Partitioned RDBMS</a:t>
            </a:r>
            <a:endParaRPr lang="en-NZ" sz="2400" dirty="0">
              <a:ln>
                <a:solidFill>
                  <a:schemeClr val="bg1">
                    <a:alpha val="0"/>
                  </a:schemeClr>
                </a:solidFill>
              </a:ln>
              <a:solidFill>
                <a:schemeClr val="bg1">
                  <a:alpha val="99000"/>
                </a:schemeClr>
              </a:solidFill>
            </a:endParaRPr>
          </a:p>
        </p:txBody>
      </p:sp>
      <p:sp>
        <p:nvSpPr>
          <p:cNvPr id="20" name="Rectangle 19"/>
          <p:cNvSpPr/>
          <p:nvPr>
            <p:custDataLst>
              <p:tags r:id="rId17"/>
            </p:custDataLst>
          </p:nvPr>
        </p:nvSpPr>
        <p:spPr bwMode="auto">
          <a:xfrm>
            <a:off x="879189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Shared Filesystem</a:t>
            </a:r>
            <a:endParaRPr lang="en-NZ" sz="24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172964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SDKs and Tools</a:t>
            </a:r>
            <a:endParaRPr lang="en-US" dirty="0"/>
          </a:p>
        </p:txBody>
      </p:sp>
      <p:sp>
        <p:nvSpPr>
          <p:cNvPr id="4" name="Content Placeholder 3"/>
          <p:cNvSpPr>
            <a:spLocks noGrp="1"/>
          </p:cNvSpPr>
          <p:nvPr>
            <p:ph sz="quarter" idx="10"/>
          </p:nvPr>
        </p:nvSpPr>
        <p:spPr>
          <a:xfrm>
            <a:off x="519113" y="1463675"/>
            <a:ext cx="11155680" cy="3462486"/>
          </a:xfrm>
        </p:spPr>
        <p:txBody>
          <a:bodyPr/>
          <a:lstStyle/>
          <a:p>
            <a:r>
              <a:rPr lang="en-US" sz="4000" dirty="0">
                <a:ln>
                  <a:solidFill>
                    <a:srgbClr val="FFFFFF">
                      <a:alpha val="0"/>
                    </a:srgbClr>
                  </a:solidFill>
                </a:ln>
                <a:solidFill>
                  <a:srgbClr val="00AEEF">
                    <a:alpha val="99000"/>
                  </a:srgbClr>
                </a:solidFill>
                <a:latin typeface="Segoe UI Light" pitchFamily="34" charset="0"/>
              </a:rPr>
              <a:t>.Net</a:t>
            </a:r>
          </a:p>
          <a:p>
            <a:pPr marL="0" lvl="1"/>
            <a:r>
              <a:rPr lang="en-US" sz="2000" dirty="0">
                <a:ln>
                  <a:solidFill>
                    <a:srgbClr val="FFFFFF">
                      <a:alpha val="0"/>
                    </a:srgbClr>
                  </a:solidFill>
                </a:ln>
              </a:rPr>
              <a:t>Visual Studio Tools</a:t>
            </a:r>
          </a:p>
          <a:p>
            <a:pPr marL="0" lvl="1"/>
            <a:r>
              <a:rPr lang="en-US" sz="2000" dirty="0">
                <a:ln>
                  <a:solidFill>
                    <a:srgbClr val="FFFFFF">
                      <a:alpha val="0"/>
                    </a:srgbClr>
                  </a:solidFill>
                </a:ln>
              </a:rPr>
              <a:t>Client </a:t>
            </a:r>
            <a:r>
              <a:rPr lang="en-US" sz="2000" dirty="0" smtClean="0">
                <a:ln>
                  <a:solidFill>
                    <a:srgbClr val="FFFFFF">
                      <a:alpha val="0"/>
                    </a:srgbClr>
                  </a:solidFill>
                </a:ln>
              </a:rPr>
              <a:t>Libraries </a:t>
            </a:r>
            <a:r>
              <a:rPr lang="en-US" sz="2000" dirty="0">
                <a:ln>
                  <a:solidFill>
                    <a:srgbClr val="FFFFFF">
                      <a:alpha val="0"/>
                    </a:srgbClr>
                  </a:solidFill>
                </a:ln>
              </a:rPr>
              <a:t>for .Net</a:t>
            </a:r>
          </a:p>
          <a:p>
            <a:r>
              <a:rPr lang="en-US" sz="4000" dirty="0">
                <a:ln>
                  <a:solidFill>
                    <a:srgbClr val="FFFFFF">
                      <a:alpha val="0"/>
                    </a:srgbClr>
                  </a:solidFill>
                </a:ln>
                <a:solidFill>
                  <a:srgbClr val="00AEEF">
                    <a:alpha val="99000"/>
                  </a:srgbClr>
                </a:solidFill>
                <a:latin typeface="Segoe UI Light" pitchFamily="34" charset="0"/>
              </a:rPr>
              <a:t>Node.js</a:t>
            </a:r>
          </a:p>
          <a:p>
            <a:pPr marL="0" lvl="1"/>
            <a:r>
              <a:rPr lang="en-US" sz="2000" dirty="0">
                <a:ln>
                  <a:solidFill>
                    <a:srgbClr val="FFFFFF">
                      <a:alpha val="0"/>
                    </a:srgbClr>
                  </a:solidFill>
                </a:ln>
              </a:rPr>
              <a:t>PowerShell Tools</a:t>
            </a:r>
          </a:p>
          <a:p>
            <a:pPr marL="0" lvl="1"/>
            <a:r>
              <a:rPr lang="en-US" sz="2000" dirty="0">
                <a:ln>
                  <a:solidFill>
                    <a:srgbClr val="FFFFFF">
                      <a:alpha val="0"/>
                    </a:srgbClr>
                  </a:solidFill>
                </a:ln>
              </a:rPr>
              <a:t>Node.js for Windows</a:t>
            </a:r>
          </a:p>
          <a:p>
            <a:pPr marL="0" lvl="1"/>
            <a:r>
              <a:rPr lang="en-US" sz="2000" dirty="0">
                <a:ln>
                  <a:solidFill>
                    <a:srgbClr val="FFFFFF">
                      <a:alpha val="0"/>
                    </a:srgbClr>
                  </a:solidFill>
                </a:ln>
              </a:rPr>
              <a:t>IISNode</a:t>
            </a:r>
          </a:p>
          <a:p>
            <a:pPr marL="0" lvl="1"/>
            <a:r>
              <a:rPr lang="en-US" sz="2000" dirty="0">
                <a:ln>
                  <a:solidFill>
                    <a:srgbClr val="FFFFFF">
                      <a:alpha val="0"/>
                    </a:srgbClr>
                  </a:solidFill>
                </a:ln>
              </a:rPr>
              <a:t>Client Libraries for Node.js</a:t>
            </a:r>
          </a:p>
        </p:txBody>
      </p:sp>
      <p:sp>
        <p:nvSpPr>
          <p:cNvPr id="7" name="Content Placeholder 3"/>
          <p:cNvSpPr txBox="1">
            <a:spLocks/>
          </p:cNvSpPr>
          <p:nvPr/>
        </p:nvSpPr>
        <p:spPr>
          <a:xfrm>
            <a:off x="6216528" y="1463675"/>
            <a:ext cx="4314144" cy="276998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4000" dirty="0">
                <a:ln>
                  <a:solidFill>
                    <a:srgbClr val="FFFFFF">
                      <a:alpha val="0"/>
                    </a:srgbClr>
                  </a:solidFill>
                </a:ln>
                <a:solidFill>
                  <a:srgbClr val="00AEEF">
                    <a:alpha val="99000"/>
                  </a:srgbClr>
                </a:solidFill>
                <a:latin typeface="Segoe UI Light" pitchFamily="34" charset="0"/>
              </a:rPr>
              <a:t>Java</a:t>
            </a:r>
          </a:p>
          <a:p>
            <a:pPr marL="0" lvl="1" indent="0">
              <a:buNone/>
            </a:pPr>
            <a:r>
              <a:rPr lang="en-US" sz="2000" dirty="0">
                <a:ln>
                  <a:solidFill>
                    <a:srgbClr val="FFFFFF">
                      <a:alpha val="0"/>
                    </a:srgbClr>
                  </a:solidFill>
                </a:ln>
              </a:rPr>
              <a:t>Eclipse </a:t>
            </a:r>
            <a:r>
              <a:rPr lang="en-US" sz="2000" dirty="0" smtClean="0">
                <a:ln>
                  <a:solidFill>
                    <a:srgbClr val="FFFFFF">
                      <a:alpha val="0"/>
                    </a:srgbClr>
                  </a:solidFill>
                </a:ln>
              </a:rPr>
              <a:t>Tools</a:t>
            </a:r>
            <a:endParaRPr lang="en-US" sz="2000" dirty="0">
              <a:ln>
                <a:solidFill>
                  <a:srgbClr val="FFFFFF">
                    <a:alpha val="0"/>
                  </a:srgbClr>
                </a:solidFill>
              </a:ln>
            </a:endParaRPr>
          </a:p>
          <a:p>
            <a:pPr marL="0" lvl="1" indent="0">
              <a:buNone/>
            </a:pPr>
            <a:r>
              <a:rPr lang="en-US" sz="2000" dirty="0">
                <a:ln>
                  <a:solidFill>
                    <a:srgbClr val="FFFFFF">
                      <a:alpha val="0"/>
                    </a:srgbClr>
                  </a:solidFill>
                </a:ln>
              </a:rPr>
              <a:t>Client Libraries for Java</a:t>
            </a:r>
          </a:p>
          <a:p>
            <a:pPr marL="0" lvl="0" indent="0">
              <a:buNone/>
            </a:pPr>
            <a:r>
              <a:rPr lang="en-US" sz="4000" dirty="0">
                <a:ln>
                  <a:solidFill>
                    <a:srgbClr val="FFFFFF">
                      <a:alpha val="0"/>
                    </a:srgbClr>
                  </a:solidFill>
                </a:ln>
                <a:solidFill>
                  <a:srgbClr val="00AEEF">
                    <a:alpha val="99000"/>
                  </a:srgbClr>
                </a:solidFill>
                <a:latin typeface="Segoe UI Light" pitchFamily="34" charset="0"/>
              </a:rPr>
              <a:t>php</a:t>
            </a:r>
          </a:p>
          <a:p>
            <a:pPr marL="0" lvl="1" indent="0">
              <a:buNone/>
            </a:pPr>
            <a:r>
              <a:rPr lang="en-US" sz="2000" dirty="0">
                <a:ln>
                  <a:solidFill>
                    <a:srgbClr val="FFFFFF">
                      <a:alpha val="0"/>
                    </a:srgbClr>
                  </a:solidFill>
                </a:ln>
              </a:rPr>
              <a:t>Command Line Tools</a:t>
            </a:r>
          </a:p>
          <a:p>
            <a:pPr marL="0" lvl="1" indent="0">
              <a:buNone/>
            </a:pPr>
            <a:r>
              <a:rPr lang="en-US" sz="2000" dirty="0">
                <a:ln>
                  <a:solidFill>
                    <a:srgbClr val="FFFFFF">
                      <a:alpha val="0"/>
                    </a:srgbClr>
                  </a:solidFill>
                </a:ln>
              </a:rPr>
              <a:t>Client Libraries for php</a:t>
            </a:r>
          </a:p>
        </p:txBody>
      </p:sp>
    </p:spTree>
    <p:extLst>
      <p:ext uri="{BB962C8B-B14F-4D97-AF65-F5344CB8AC3E}">
        <p14:creationId xmlns:p14="http://schemas.microsoft.com/office/powerpoint/2010/main" val="16756902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516572" y="1970088"/>
            <a:ext cx="5391859" cy="3511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endParaRPr lang="en-US" sz="4000" dirty="0">
              <a:ln>
                <a:solidFill>
                  <a:schemeClr val="bg1">
                    <a:alpha val="0"/>
                  </a:scheme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7876457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8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a:t>Windows Azure </a:t>
            </a:r>
            <a:r>
              <a:rPr lang="en-US" dirty="0" smtClean="0"/>
              <a:t>for .Net Developers</a:t>
            </a:r>
            <a:endParaRPr lang="en-US" dirty="0"/>
          </a:p>
        </p:txBody>
      </p:sp>
      <p:sp>
        <p:nvSpPr>
          <p:cNvPr id="12" name="Rectangle 11"/>
          <p:cNvSpPr/>
          <p:nvPr>
            <p:custDataLst>
              <p:tags r:id="rId5"/>
            </p:custDataLst>
          </p:nvPr>
        </p:nvSpPr>
        <p:spPr bwMode="auto">
          <a:xfrm>
            <a:off x="6096000" y="1970088"/>
            <a:ext cx="5478421" cy="35086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91440" numCol="1" rtlCol="0" anchor="t" anchorCtr="0" compatLnSpc="1">
            <a:prstTxWarp prst="textNoShape">
              <a:avLst/>
            </a:prstTxWarp>
            <a:spAutoFit/>
          </a:bodyPr>
          <a:lstStyle/>
          <a:p>
            <a:pPr defTabSz="914099" fontAlgn="base">
              <a:spcBef>
                <a:spcPts val="1200"/>
              </a:spcBef>
            </a:pPr>
            <a:r>
              <a:rPr lang="en-US" sz="3200" b="1" dirty="0">
                <a:ln>
                  <a:solidFill>
                    <a:schemeClr val="bg1">
                      <a:alpha val="0"/>
                    </a:schemeClr>
                  </a:solidFill>
                </a:ln>
                <a:gradFill>
                  <a:gsLst>
                    <a:gs pos="0">
                      <a:srgbClr val="FFFFFF"/>
                    </a:gs>
                    <a:gs pos="100000">
                      <a:srgbClr val="FFFFFF"/>
                    </a:gs>
                  </a:gsLst>
                  <a:lin ang="5400000" scaled="0"/>
                </a:gradFill>
                <a:latin typeface="Segoe UI Light" pitchFamily="34" charset="0"/>
              </a:rPr>
              <a:t>Windows Azure </a:t>
            </a:r>
            <a:r>
              <a:rPr lang="en-US" sz="3200" b="1" dirty="0" smtClean="0">
                <a:ln>
                  <a:solidFill>
                    <a:schemeClr val="bg1">
                      <a:alpha val="0"/>
                    </a:schemeClr>
                  </a:solidFill>
                </a:ln>
                <a:gradFill>
                  <a:gsLst>
                    <a:gs pos="0">
                      <a:srgbClr val="FFFFFF"/>
                    </a:gs>
                    <a:gs pos="100000">
                      <a:srgbClr val="FFFFFF"/>
                    </a:gs>
                  </a:gsLst>
                  <a:lin ang="5400000" scaled="0"/>
                </a:gradFill>
                <a:latin typeface="Segoe UI Light" pitchFamily="34" charset="0"/>
              </a:rPr>
              <a:t>SDK for .Net</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Windows Server </a:t>
            </a:r>
            <a:r>
              <a:rPr lang="en-US" sz="2200" dirty="0" smtClean="0">
                <a:ln>
                  <a:solidFill>
                    <a:schemeClr val="bg1">
                      <a:alpha val="0"/>
                    </a:schemeClr>
                  </a:solidFill>
                </a:ln>
                <a:gradFill>
                  <a:gsLst>
                    <a:gs pos="0">
                      <a:srgbClr val="FFFFFF"/>
                    </a:gs>
                    <a:gs pos="100000">
                      <a:srgbClr val="FFFFFF"/>
                    </a:gs>
                  </a:gsLst>
                  <a:lin ang="5400000" scaled="0"/>
                </a:gradFill>
              </a:rPr>
              <a:t>2008, Windows 7 or Windows 8</a:t>
            </a:r>
            <a:endParaRPr lang="en-US" sz="2200" dirty="0">
              <a:ln>
                <a:solidFill>
                  <a:schemeClr val="bg1">
                    <a:alpha val="0"/>
                  </a:schemeClr>
                </a:solidFill>
              </a:ln>
              <a:gradFill>
                <a:gsLst>
                  <a:gs pos="0">
                    <a:srgbClr val="FFFFFF"/>
                  </a:gs>
                  <a:gs pos="100000">
                    <a:srgbClr val="FFFFFF"/>
                  </a:gs>
                </a:gsLst>
                <a:lin ang="5400000" scaled="0"/>
              </a:gradFill>
            </a:endParaRP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SQL Express 2005+</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3.5 SP1+</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Fabric</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Storage</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a:t>
            </a:r>
            <a:r>
              <a:rPr lang="en-US" sz="2200" dirty="0" smtClean="0">
                <a:ln>
                  <a:solidFill>
                    <a:schemeClr val="bg1">
                      <a:alpha val="0"/>
                    </a:schemeClr>
                  </a:solidFill>
                </a:ln>
                <a:gradFill>
                  <a:gsLst>
                    <a:gs pos="0">
                      <a:srgbClr val="FFFFFF"/>
                    </a:gs>
                    <a:gs pos="100000">
                      <a:srgbClr val="FFFFFF"/>
                    </a:gs>
                  </a:gsLst>
                  <a:lin ang="5400000" scaled="0"/>
                </a:gradFill>
              </a:rPr>
              <a:t>APIs</a:t>
            </a:r>
            <a:endParaRPr lang="en-US" sz="2200" dirty="0">
              <a:ln>
                <a:solidFill>
                  <a:schemeClr val="bg1">
                    <a:alpha val="0"/>
                  </a:schemeClr>
                </a:solidFill>
              </a:ln>
              <a:gradFill>
                <a:gsLst>
                  <a:gs pos="0">
                    <a:srgbClr val="FFFFFF"/>
                  </a:gs>
                  <a:gs pos="100000">
                    <a:srgbClr val="FFFFFF"/>
                  </a:gs>
                </a:gsLst>
                <a:lin ang="5400000" scaled="0"/>
              </a:gradFill>
            </a:endParaRPr>
          </a:p>
        </p:txBody>
      </p:sp>
      <p:pic>
        <p:nvPicPr>
          <p:cNvPr id="36910" name="Picture 46"/>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rcRect r="74733"/>
          <a:stretch/>
        </p:blipFill>
        <p:spPr bwMode="auto">
          <a:xfrm>
            <a:off x="4029643" y="2120805"/>
            <a:ext cx="1416564" cy="70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3530" y="2125298"/>
            <a:ext cx="3114989" cy="3200876"/>
          </a:xfrm>
          <a:prstGeom prst="rect">
            <a:avLst/>
          </a:prstGeom>
        </p:spPr>
        <p:txBody>
          <a:bodyPr wrap="square">
            <a:spAutoFit/>
          </a:bodyPr>
          <a:lstStyle/>
          <a:p>
            <a:pPr defTabSz="914099" fontAlgn="base">
              <a:spcBef>
                <a:spcPts val="600"/>
              </a:spcBef>
              <a:spcAft>
                <a:spcPct val="0"/>
              </a:spcAft>
            </a:pPr>
            <a:r>
              <a:rPr lang="en-US" dirty="0">
                <a:ln>
                  <a:solidFill>
                    <a:schemeClr val="bg1">
                      <a:alpha val="0"/>
                    </a:schemeClr>
                  </a:solidFill>
                </a:ln>
                <a:solidFill>
                  <a:srgbClr val="595959">
                    <a:alpha val="99000"/>
                  </a:srgbClr>
                </a:solidFill>
              </a:rPr>
              <a:t>Visual Studio </a:t>
            </a:r>
            <a:r>
              <a:rPr lang="en-US" dirty="0" smtClean="0">
                <a:ln>
                  <a:solidFill>
                    <a:schemeClr val="bg1">
                      <a:alpha val="0"/>
                    </a:schemeClr>
                  </a:solidFill>
                </a:ln>
                <a:solidFill>
                  <a:srgbClr val="595959">
                    <a:alpha val="99000"/>
                  </a:srgbClr>
                </a:solidFill>
              </a:rPr>
              <a:t>2010/2012</a:t>
            </a:r>
            <a:endParaRPr lang="en-US" dirty="0">
              <a:ln>
                <a:solidFill>
                  <a:schemeClr val="bg1">
                    <a:alpha val="0"/>
                  </a:schemeClr>
                </a:solidFill>
              </a:ln>
              <a:solidFill>
                <a:srgbClr val="595959">
                  <a:alpha val="99000"/>
                </a:srgbClr>
              </a:solidFill>
            </a:endParaRPr>
          </a:p>
          <a:p>
            <a:pPr defTabSz="914099" fontAlgn="base">
              <a:spcBef>
                <a:spcPts val="600"/>
              </a:spcBef>
              <a:spcAft>
                <a:spcPct val="0"/>
              </a:spcAft>
            </a:pPr>
            <a:r>
              <a:rPr lang="en-US" dirty="0">
                <a:ln>
                  <a:solidFill>
                    <a:schemeClr val="bg1">
                      <a:alpha val="0"/>
                    </a:schemeClr>
                  </a:solidFill>
                </a:ln>
                <a:solidFill>
                  <a:srgbClr val="595959">
                    <a:alpha val="99000"/>
                  </a:srgbClr>
                </a:solidFill>
              </a:rPr>
              <a:t>Project Templates</a:t>
            </a:r>
          </a:p>
          <a:p>
            <a:pPr defTabSz="914099" fontAlgn="base">
              <a:spcBef>
                <a:spcPts val="600"/>
              </a:spcBef>
              <a:spcAft>
                <a:spcPct val="0"/>
              </a:spcAft>
            </a:pPr>
            <a:r>
              <a:rPr lang="en-US" dirty="0">
                <a:ln>
                  <a:solidFill>
                    <a:schemeClr val="bg1">
                      <a:alpha val="0"/>
                    </a:schemeClr>
                  </a:solidFill>
                </a:ln>
                <a:solidFill>
                  <a:srgbClr val="595959">
                    <a:alpha val="99000"/>
                  </a:srgbClr>
                </a:solidFill>
              </a:rPr>
              <a:t>Model &amp; Config Tooling</a:t>
            </a:r>
          </a:p>
          <a:p>
            <a:pPr defTabSz="914099" fontAlgn="base">
              <a:spcBef>
                <a:spcPts val="600"/>
              </a:spcBef>
              <a:spcAft>
                <a:spcPct val="0"/>
              </a:spcAft>
            </a:pPr>
            <a:r>
              <a:rPr lang="en-US" dirty="0">
                <a:ln>
                  <a:solidFill>
                    <a:schemeClr val="bg1">
                      <a:alpha val="0"/>
                    </a:schemeClr>
                  </a:solidFill>
                </a:ln>
                <a:solidFill>
                  <a:srgbClr val="595959">
                    <a:alpha val="99000"/>
                  </a:srgbClr>
                </a:solidFill>
              </a:rPr>
              <a:t>Package &amp; 1 Click Deploy</a:t>
            </a:r>
          </a:p>
          <a:p>
            <a:pPr defTabSz="914099" fontAlgn="base">
              <a:spcBef>
                <a:spcPts val="600"/>
              </a:spcBef>
              <a:spcAft>
                <a:spcPct val="0"/>
              </a:spcAft>
            </a:pPr>
            <a:r>
              <a:rPr lang="en-US" dirty="0">
                <a:ln>
                  <a:solidFill>
                    <a:schemeClr val="bg1">
                      <a:alpha val="0"/>
                    </a:schemeClr>
                  </a:solidFill>
                </a:ln>
                <a:solidFill>
                  <a:srgbClr val="595959">
                    <a:alpha val="99000"/>
                  </a:srgbClr>
                </a:solidFill>
              </a:rPr>
              <a:t>Debugging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Storage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Server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IntelliTrace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Profiling Support</a:t>
            </a:r>
          </a:p>
        </p:txBody>
      </p:sp>
    </p:spTree>
    <p:extLst>
      <p:ext uri="{BB962C8B-B14F-4D97-AF65-F5344CB8AC3E}">
        <p14:creationId xmlns:p14="http://schemas.microsoft.com/office/powerpoint/2010/main" val="34877197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573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5959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8003452"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5733" y="2826652"/>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a:t>
            </a:r>
            <a:r>
              <a:rPr lang="en-US" sz="2000" dirty="0" smtClean="0">
                <a:ln>
                  <a:solidFill>
                    <a:srgbClr val="FFFFFF">
                      <a:alpha val="0"/>
                    </a:srgbClr>
                  </a:solidFill>
                </a:ln>
                <a:solidFill>
                  <a:schemeClr val="bg1">
                    <a:alpha val="99000"/>
                  </a:schemeClr>
                </a:solidFill>
              </a:rPr>
              <a:t>tasks.</a:t>
            </a:r>
            <a:br>
              <a:rPr lang="en-US" sz="2000" dirty="0" smtClean="0">
                <a:ln>
                  <a:solidFill>
                    <a:srgbClr val="FFFFFF">
                      <a:alpha val="0"/>
                    </a:srgbClr>
                  </a:solidFill>
                </a:ln>
                <a:solidFill>
                  <a:schemeClr val="bg1">
                    <a:alpha val="99000"/>
                  </a:schemeClr>
                </a:solidFill>
              </a:rPr>
            </a:br>
            <a:r>
              <a:rPr lang="en-US" sz="2000" dirty="0" smtClean="0">
                <a:ln>
                  <a:solidFill>
                    <a:srgbClr val="FFFFFF">
                      <a:alpha val="0"/>
                    </a:srgbClr>
                  </a:solidFill>
                </a:ln>
                <a:solidFill>
                  <a:schemeClr val="bg1">
                    <a:alpha val="99000"/>
                  </a:schemeClr>
                </a:solidFill>
              </a:rPr>
              <a:t>Reports </a:t>
            </a:r>
            <a:r>
              <a:rPr lang="en-US" sz="2000" dirty="0">
                <a:ln>
                  <a:solidFill>
                    <a:srgbClr val="FFFFFF">
                      <a:alpha val="0"/>
                    </a:srgbClr>
                  </a:solidFill>
                </a:ln>
                <a:solidFill>
                  <a:schemeClr val="bg1">
                    <a:alpha val="99000"/>
                  </a:schemeClr>
                </a:solidFill>
              </a:rPr>
              <a:t>Busy status to load balancer until you return </a:t>
            </a:r>
            <a:r>
              <a:rPr lang="en-US" sz="2000" dirty="0" smtClean="0">
                <a:ln>
                  <a:solidFill>
                    <a:srgbClr val="FFFFFF">
                      <a:alpha val="0"/>
                    </a:srgbClr>
                  </a:solidFill>
                </a:ln>
                <a:solidFill>
                  <a:schemeClr val="bg1">
                    <a:alpha val="99000"/>
                  </a:schemeClr>
                </a:solidFill>
              </a:rPr>
              <a:t>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59593"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r>
              <a:rPr lang="en-US" sz="4000" dirty="0" smtClean="0">
                <a:solidFill>
                  <a:schemeClr val="bg1">
                    <a:alpha val="99000"/>
                  </a:schemeClr>
                </a:solidFill>
                <a:latin typeface="Segoe UI Light" pitchFamily="34" charset="0"/>
              </a:rPr>
              <a:t/>
            </a:r>
            <a:br>
              <a:rPr lang="en-US" sz="4000" dirty="0" smtClean="0">
                <a:solidFill>
                  <a:schemeClr val="bg1">
                    <a:alpha val="99000"/>
                  </a:schemeClr>
                </a:solidFill>
                <a:latin typeface="Segoe UI Light" pitchFamily="34" charset="0"/>
              </a:rPr>
            </a:b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08793" y="2826652"/>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smtClean="0">
                <a:ln>
                  <a:solidFill>
                    <a:srgbClr val="FFFFFF">
                      <a:alpha val="0"/>
                    </a:srgbClr>
                  </a:solidFill>
                </a:ln>
                <a:solidFill>
                  <a:schemeClr val="bg1"/>
                </a:solidFill>
              </a:rPr>
              <a:t>up.</a:t>
            </a:r>
            <a:endParaRPr lang="en-US" sz="2000" dirty="0">
              <a:ln>
                <a:solidFill>
                  <a:srgbClr val="FFFFFF">
                    <a:alpha val="0"/>
                  </a:srgbClr>
                </a:solidFill>
              </a:ln>
              <a:solidFill>
                <a:schemeClr val="bg1"/>
              </a:solidFill>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2737747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0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Role Programming Model</a:t>
            </a:r>
            <a:endParaRPr lang="en-US" dirty="0"/>
          </a:p>
        </p:txBody>
      </p:sp>
    </p:spTree>
    <p:extLst>
      <p:ext uri="{BB962C8B-B14F-4D97-AF65-F5344CB8AC3E}">
        <p14:creationId xmlns:p14="http://schemas.microsoft.com/office/powerpoint/2010/main" val="239900951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8409677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53"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chemeClr val="bg1">
                      <a:alpha val="0"/>
                    </a:scheme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162797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682089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5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a:t>
            </a:r>
            <a:r>
              <a:rPr lang="en-US" dirty="0" smtClean="0"/>
              <a:t>Role Patterns</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911121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5081109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8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832092"/>
          </a:xfrm>
        </p:spPr>
        <p:txBody>
          <a:bodyPr/>
          <a:lstStyle/>
          <a:p>
            <a:r>
              <a:rPr lang="en-US" sz="3600" dirty="0" smtClean="0">
                <a:solidFill>
                  <a:schemeClr val="bg1">
                    <a:alpha val="99000"/>
                  </a:schemeClr>
                </a:solidFill>
                <a:latin typeface="Segoe UI Light" pitchFamily="34" charset="0"/>
              </a:rPr>
              <a:t>All features of a worker role + IIS 7 or 7.5</a:t>
            </a:r>
          </a:p>
          <a:p>
            <a:r>
              <a:rPr lang="en-US" sz="3600" dirty="0" smtClean="0">
                <a:solidFill>
                  <a:schemeClr val="bg1">
                    <a:alpha val="99000"/>
                  </a:schemeClr>
                </a:solidFill>
                <a:latin typeface="Segoe UI Light" pitchFamily="34" charset="0"/>
              </a:rPr>
              <a:t>ASP.NET 3.5 SP1 or 4.0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58788737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03460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0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4131900"/>
          </a:xfrm>
        </p:spPr>
        <p:txBody>
          <a:bodyPr/>
          <a:lstStyle/>
          <a:p>
            <a:r>
              <a:rPr lang="en-US" dirty="0" smtClean="0">
                <a:solidFill>
                  <a:schemeClr val="accent2">
                    <a:alpha val="99000"/>
                  </a:schemeClr>
                </a:solidFill>
                <a:latin typeface="Segoe UI Light" pitchFamily="34" charset="0"/>
              </a:rPr>
              <a:t>Windows Azure Services are described by two important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53590501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596627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5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9" name="TextBox 8"/>
          <p:cNvSpPr txBox="1"/>
          <p:nvPr>
            <p:custDataLst>
              <p:tags r:id="rId3"/>
            </p:custDataLst>
          </p:nvPr>
        </p:nvSpPr>
        <p:spPr>
          <a:xfrm>
            <a:off x="516572" y="1728788"/>
            <a:ext cx="11155680" cy="3041858"/>
          </a:xfrm>
          <a:prstGeom prst="rect">
            <a:avLst/>
          </a:prstGeom>
          <a:noFill/>
        </p:spPr>
        <p:txBody>
          <a:bodyPr wrap="square" lIns="0" tIns="0" rIns="0" bIns="0" rtlCol="0">
            <a:spAutoFit/>
          </a:bodyPr>
          <a:lstStyle/>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Describes the shape of your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Windows Azure Service</a:t>
            </a:r>
          </a:p>
          <a:p>
            <a:pPr marL="0" lvl="1">
              <a:spcBef>
                <a:spcPts val="300"/>
              </a:spcBef>
            </a:pPr>
            <a:r>
              <a:rPr lang="en-US" sz="2400" dirty="0" smtClean="0">
                <a:ln>
                  <a:solidFill>
                    <a:schemeClr val="bg1">
                      <a:alpha val="0"/>
                    </a:schemeClr>
                  </a:solidFill>
                </a:ln>
                <a:solidFill>
                  <a:srgbClr val="595959">
                    <a:alpha val="99000"/>
                  </a:srgbClr>
                </a:solidFill>
              </a:rPr>
              <a:t>Defines Roles, Ports, Certificates, Configuration Settings, </a:t>
            </a:r>
            <a:br>
              <a:rPr lang="en-US" sz="2400" dirty="0" smtClean="0">
                <a:ln>
                  <a:solidFill>
                    <a:schemeClr val="bg1">
                      <a:alpha val="0"/>
                    </a:schemeClr>
                  </a:solidFill>
                </a:ln>
                <a:solidFill>
                  <a:srgbClr val="595959">
                    <a:alpha val="99000"/>
                  </a:srgbClr>
                </a:solidFill>
              </a:rPr>
            </a:br>
            <a:r>
              <a:rPr lang="en-US" sz="2400" dirty="0" smtClean="0">
                <a:ln>
                  <a:solidFill>
                    <a:schemeClr val="bg1">
                      <a:alpha val="0"/>
                    </a:schemeClr>
                  </a:solidFill>
                </a:ln>
                <a:solidFill>
                  <a:srgbClr val="595959">
                    <a:alpha val="99000"/>
                  </a:srgbClr>
                </a:solidFill>
              </a:rPr>
              <a:t>Startup Tasks, IIS Configuration, and more…</a:t>
            </a:r>
          </a:p>
          <a:p>
            <a:pPr marL="0" lvl="1">
              <a:spcBef>
                <a:spcPts val="300"/>
              </a:spcBef>
            </a:pPr>
            <a:endParaRPr lang="en-US" sz="800" dirty="0" smtClean="0">
              <a:ln>
                <a:solidFill>
                  <a:schemeClr val="bg1">
                    <a:alpha val="0"/>
                  </a:schemeClr>
                </a:solidFill>
              </a:ln>
              <a:solidFill>
                <a:srgbClr val="595959">
                  <a:alpha val="99000"/>
                </a:srgbClr>
              </a:solidFill>
            </a:endParaRPr>
          </a:p>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Can only be changed by upgrades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or new deployments</a:t>
            </a:r>
            <a:endParaRPr lang="en-US" sz="4000" dirty="0">
              <a:ln>
                <a:solidFill>
                  <a:schemeClr val="bg1">
                    <a:alpha val="0"/>
                  </a:schemeClr>
                </a:solidFill>
              </a:ln>
              <a:solidFill>
                <a:schemeClr val="accent2">
                  <a:alpha val="99000"/>
                </a:schemeClr>
              </a:solidFill>
              <a:latin typeface="Segoe UI Light" pitchFamily="34" charset="0"/>
            </a:endParaRPr>
          </a:p>
        </p:txBody>
      </p:sp>
      <p:sp>
        <p:nvSpPr>
          <p:cNvPr id="2" name="Title 1"/>
          <p:cNvSpPr>
            <a:spLocks noGrp="1"/>
          </p:cNvSpPr>
          <p:nvPr>
            <p:ph type="title"/>
            <p:custDataLst>
              <p:tags r:id="rId4"/>
            </p:custDataLst>
          </p:nvPr>
        </p:nvSpPr>
        <p:spPr/>
        <p:txBody>
          <a:bodyPr/>
          <a:lstStyle/>
          <a:p>
            <a:r>
              <a:rPr lang="en-US" dirty="0">
                <a:cs typeface="Segoe UI"/>
              </a:rPr>
              <a:t>Service Definition</a:t>
            </a:r>
          </a:p>
        </p:txBody>
      </p:sp>
    </p:spTree>
    <p:extLst>
      <p:ext uri="{BB962C8B-B14F-4D97-AF65-F5344CB8AC3E}">
        <p14:creationId xmlns:p14="http://schemas.microsoft.com/office/powerpoint/2010/main" val="128894379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9297481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0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Service Definition</a:t>
            </a:r>
          </a:p>
        </p:txBody>
      </p:sp>
      <p:sp>
        <p:nvSpPr>
          <p:cNvPr id="3" name="Content Placeholder 2"/>
          <p:cNvSpPr>
            <a:spLocks noGrp="1"/>
          </p:cNvSpPr>
          <p:nvPr>
            <p:ph sz="quarter" idx="10"/>
            <p:custDataLst>
              <p:tags r:id="rId4"/>
            </p:custDataLst>
          </p:nvPr>
        </p:nvSpPr>
        <p:spPr>
          <a:xfrm>
            <a:off x="516571" y="1690688"/>
            <a:ext cx="11346877" cy="4524315"/>
          </a:xfrm>
          <a:noFill/>
        </p:spPr>
        <p:txBody>
          <a:bodyPr/>
          <a:lstStyle/>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xml</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version</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1.0</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encoding</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utf-8</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ServiceDefinition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WebDeploy</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xmlns</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hlinkClick r:id="rId9"/>
              </a:rPr>
              <a:t>http://schemas.microsoft.com/ServiceHosting/2008/10/ServiceDefinition</a:t>
            </a:r>
            <a:r>
              <a:rPr lang="en-US" sz="1400" dirty="0">
                <a:ln>
                  <a:solidFill>
                    <a:srgbClr val="FFFFFF">
                      <a:alpha val="0"/>
                    </a:srgbClr>
                  </a:solidFill>
                </a:ln>
                <a:solidFill>
                  <a:schemeClr val="accent6"/>
                </a:solidFill>
              </a:rPr>
              <a:t>"&gt;</a:t>
            </a:r>
          </a:p>
          <a:p>
            <a:pPr lvl="1">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WebRole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WebUX</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Task</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commandLine</a:t>
            </a:r>
            <a:r>
              <a:rPr lang="en-US" sz="1400" dirty="0">
                <a:ln>
                  <a:solidFill>
                    <a:srgbClr val="FFFFFF">
                      <a:alpha val="0"/>
                    </a:srgbClr>
                  </a:solidFill>
                </a:ln>
                <a:solidFill>
                  <a:schemeClr val="accent6"/>
                </a:solidFill>
              </a:rPr>
              <a:t>="..\Startup\EnableWebAdmin.cmd" </a:t>
            </a:r>
            <a:r>
              <a:rPr lang="en-US" sz="1400" dirty="0" smtClean="0">
                <a:ln>
                  <a:solidFill>
                    <a:srgbClr val="FFFFFF">
                      <a:alpha val="0"/>
                    </a:srgbClr>
                  </a:solidFill>
                </a:ln>
                <a:solidFill>
                  <a:schemeClr val="accent5"/>
                </a:solidFill>
              </a:rPr>
              <a:t>executionContext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elevated</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taskType</a:t>
            </a:r>
            <a:r>
              <a:rPr lang="en-US" sz="1400" dirty="0">
                <a:ln>
                  <a:solidFill>
                    <a:srgbClr val="FFFFFF">
                      <a:alpha val="0"/>
                    </a:srgbClr>
                  </a:solidFill>
                </a:ln>
                <a:solidFill>
                  <a:schemeClr val="accent6"/>
                </a:solidFill>
              </a:rPr>
              <a:t>="simple" </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="RemoteAccess" </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RemoteForwarder</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4">
              <a:spcBef>
                <a:spcPts val="0"/>
              </a:spcBef>
            </a:pP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6"/>
                </a:solidFill>
                <a:latin typeface="Consolas" pitchFamily="49" charset="0"/>
                <a:cs typeface="Consolas" pitchFamily="49" charset="0"/>
              </a:rPr>
              <a:t>&lt;</a:t>
            </a:r>
            <a:r>
              <a:rPr lang="en-US" sz="1400" dirty="0" smtClean="0">
                <a:ln>
                  <a:solidFill>
                    <a:srgbClr val="FFFFFF">
                      <a:alpha val="0"/>
                    </a:srgbClr>
                  </a:solidFill>
                </a:ln>
                <a:solidFill>
                  <a:schemeClr val="accent3"/>
                </a:solidFill>
                <a:latin typeface="Consolas" pitchFamily="49" charset="0"/>
                <a:cs typeface="Consolas" pitchFamily="49" charset="0"/>
              </a:rPr>
              <a:t>Binding</a:t>
            </a:r>
            <a:r>
              <a:rPr lang="en-US" sz="1400" dirty="0" smtClean="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endpointName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"/&gt;</a:t>
            </a:r>
            <a:endParaRPr lang="en-US" sz="1400" dirty="0" smtClean="0">
              <a:ln>
                <a:solidFill>
                  <a:srgbClr val="FFFFFF">
                    <a:alpha val="0"/>
                  </a:srgbClr>
                </a:solidFill>
              </a:ln>
              <a:solidFill>
                <a:schemeClr val="accent6"/>
              </a:solidFill>
              <a:latin typeface="Consolas" pitchFamily="49" charset="0"/>
              <a:cs typeface="Consolas" pitchFamily="49" charset="0"/>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HttpIn</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80</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mgmtsvc</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tcp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8172</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alpha val="99000"/>
                  </a:schemeClr>
                </a:solidFill>
              </a:rPr>
              <a:t>localPort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8712</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p:txBody>
      </p:sp>
    </p:spTree>
    <p:extLst>
      <p:ext uri="{BB962C8B-B14F-4D97-AF65-F5344CB8AC3E}">
        <p14:creationId xmlns:p14="http://schemas.microsoft.com/office/powerpoint/2010/main" val="14729152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949118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2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cs typeface="Segoe UI"/>
              </a:rPr>
              <a:t>Session Objectives and Takeaways</a:t>
            </a:r>
          </a:p>
        </p:txBody>
      </p:sp>
      <p:sp>
        <p:nvSpPr>
          <p:cNvPr id="5" name="Content Placeholder 4"/>
          <p:cNvSpPr>
            <a:spLocks noGrp="1"/>
          </p:cNvSpPr>
          <p:nvPr>
            <p:ph type="body" sz="quarter" idx="11"/>
            <p:custDataLst>
              <p:tags r:id="rId4"/>
            </p:custDataLst>
          </p:nvPr>
        </p:nvSpPr>
        <p:spPr>
          <a:xfrm>
            <a:off x="3237127" y="3176825"/>
            <a:ext cx="8402639" cy="1723549"/>
          </a:xfrm>
        </p:spPr>
        <p:txBody>
          <a:bodyPr/>
          <a:lstStyle/>
          <a:p>
            <a:pPr marL="0" indent="3175"/>
            <a:r>
              <a:rPr lang="en-US" sz="4000" dirty="0"/>
              <a:t>Describe Windows Azure </a:t>
            </a:r>
            <a:r>
              <a:rPr lang="en-US" sz="4000" dirty="0" smtClean="0"/>
              <a:t>Cloud Service</a:t>
            </a:r>
            <a:endParaRPr lang="en-US" sz="4000" dirty="0"/>
          </a:p>
          <a:p>
            <a:pPr marL="0" indent="3175"/>
            <a:r>
              <a:rPr lang="en-US" sz="4000" dirty="0"/>
              <a:t>Understand Model and </a:t>
            </a:r>
            <a:r>
              <a:rPr lang="en-US" sz="4000" dirty="0" smtClean="0"/>
              <a:t>Terminology</a:t>
            </a:r>
            <a:endParaRPr lang="en-US" sz="4000" dirty="0"/>
          </a:p>
        </p:txBody>
      </p:sp>
    </p:spTree>
    <p:extLst>
      <p:ext uri="{BB962C8B-B14F-4D97-AF65-F5344CB8AC3E}">
        <p14:creationId xmlns:p14="http://schemas.microsoft.com/office/powerpoint/2010/main" val="39364920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939345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3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8" name="TextBox 7"/>
          <p:cNvSpPr txBox="1"/>
          <p:nvPr>
            <p:custDataLst>
              <p:tags r:id="rId3"/>
            </p:custDataLst>
          </p:nvPr>
        </p:nvSpPr>
        <p:spPr>
          <a:xfrm>
            <a:off x="516572" y="1690688"/>
            <a:ext cx="11155680" cy="1569660"/>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Supplies Runtime Values </a:t>
            </a:r>
            <a:r>
              <a:rPr lang="en-US" sz="3200" dirty="0" smtClean="0">
                <a:ln>
                  <a:solidFill>
                    <a:schemeClr val="bg1">
                      <a:alpha val="0"/>
                    </a:schemeClr>
                  </a:solidFill>
                </a:ln>
                <a:solidFill>
                  <a:schemeClr val="tx2">
                    <a:alpha val="99000"/>
                  </a:schemeClr>
                </a:solidFill>
              </a:rPr>
              <a:t/>
            </a:r>
            <a:br>
              <a:rPr lang="en-US" sz="3200" dirty="0" smtClean="0">
                <a:ln>
                  <a:solidFill>
                    <a:schemeClr val="bg1">
                      <a:alpha val="0"/>
                    </a:schemeClr>
                  </a:solidFill>
                </a:ln>
                <a:solidFill>
                  <a:schemeClr val="tx2">
                    <a:alpha val="99000"/>
                  </a:schemeClr>
                </a:solidFill>
              </a:rPr>
            </a:br>
            <a:r>
              <a:rPr lang="en-US" sz="2000" dirty="0" smtClean="0">
                <a:ln>
                  <a:solidFill>
                    <a:schemeClr val="bg1">
                      <a:alpha val="0"/>
                    </a:schemeClr>
                  </a:solidFill>
                </a:ln>
                <a:solidFill>
                  <a:schemeClr val="tx2">
                    <a:alpha val="99000"/>
                  </a:schemeClr>
                </a:solidFill>
              </a:rPr>
              <a:t>(</a:t>
            </a:r>
            <a:r>
              <a:rPr lang="en-US" sz="2000" dirty="0">
                <a:ln>
                  <a:solidFill>
                    <a:schemeClr val="bg1">
                      <a:alpha val="0"/>
                    </a:schemeClr>
                  </a:solidFill>
                </a:ln>
                <a:solidFill>
                  <a:schemeClr val="tx2">
                    <a:alpha val="99000"/>
                  </a:schemeClr>
                </a:solidFill>
              </a:rPr>
              <a:t>Scale, Config Settings, Certificates to use, VHD, etc.)</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Can be updated any time through Portal or API</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364100559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0851320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2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sz="quarter" idx="10"/>
            <p:custDataLst>
              <p:tags r:id="rId3"/>
            </p:custDataLst>
          </p:nvPr>
        </p:nvSpPr>
        <p:spPr>
          <a:xfrm>
            <a:off x="516571" y="1690688"/>
            <a:ext cx="11155681" cy="3139321"/>
          </a:xfrm>
          <a:noFill/>
        </p:spPr>
        <p:txBody>
          <a:bodyPr/>
          <a:lstStyle/>
          <a:p>
            <a:pPr>
              <a:spcBef>
                <a:spcPts val="0"/>
              </a:spcBef>
            </a:pPr>
            <a:r>
              <a:rPr lang="en-US" sz="1200" dirty="0" smtClean="0">
                <a:solidFill>
                  <a:schemeClr val="accent6"/>
                </a:solidFill>
              </a:rPr>
              <a:t>&lt;?</a:t>
            </a:r>
            <a:r>
              <a:rPr lang="en-US" sz="1200" dirty="0" smtClean="0">
                <a:solidFill>
                  <a:schemeClr val="accent3"/>
                </a:solidFill>
              </a:rPr>
              <a:t>xml</a:t>
            </a:r>
            <a:r>
              <a:rPr lang="en-US" sz="1200" dirty="0" smtClean="0">
                <a:solidFill>
                  <a:schemeClr val="accent6"/>
                </a:solidFill>
              </a:rPr>
              <a:t> </a:t>
            </a:r>
            <a:r>
              <a:rPr lang="en-US" sz="1200" dirty="0" smtClean="0">
                <a:solidFill>
                  <a:schemeClr val="accent5"/>
                </a:solidFill>
              </a:rPr>
              <a:t>version</a:t>
            </a:r>
            <a:r>
              <a:rPr lang="en-US" sz="1200" dirty="0">
                <a:solidFill>
                  <a:schemeClr val="accent6"/>
                </a:solidFill>
              </a:rPr>
              <a:t>="</a:t>
            </a:r>
            <a:r>
              <a:rPr lang="en-US" sz="1200" dirty="0" smtClean="0">
                <a:solidFill>
                  <a:schemeClr val="accent6"/>
                </a:solidFill>
              </a:rPr>
              <a:t>1.0</a:t>
            </a:r>
            <a:r>
              <a:rPr lang="en-US" sz="1200" dirty="0">
                <a:solidFill>
                  <a:schemeClr val="accent6"/>
                </a:solidFill>
              </a:rPr>
              <a:t>"?&gt;</a:t>
            </a:r>
            <a:endParaRPr lang="en-US" sz="1200" dirty="0" smtClean="0">
              <a:solidFill>
                <a:schemeClr val="accent6"/>
              </a:solidFill>
            </a:endParaRP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 </a:t>
            </a:r>
            <a:r>
              <a:rPr lang="en-US" sz="1200" dirty="0" smtClean="0">
                <a:solidFill>
                  <a:schemeClr val="accent5"/>
                </a:solidFill>
              </a:rPr>
              <a:t>serviceName</a:t>
            </a:r>
            <a:r>
              <a:rPr lang="en-US" sz="1200" dirty="0">
                <a:solidFill>
                  <a:schemeClr val="accent6"/>
                </a:solidFill>
              </a:rPr>
              <a:t>="WebDeploy" </a:t>
            </a:r>
            <a:r>
              <a:rPr lang="en-US" sz="1200" dirty="0" smtClean="0">
                <a:solidFill>
                  <a:schemeClr val="accent5"/>
                </a:solidFill>
              </a:rPr>
              <a:t>xmlns</a:t>
            </a:r>
            <a:r>
              <a:rPr lang="en-US" sz="1200" dirty="0">
                <a:solidFill>
                  <a:schemeClr val="accent6"/>
                </a:solidFill>
              </a:rPr>
              <a:t>="</a:t>
            </a:r>
            <a:r>
              <a:rPr lang="en-US" sz="1200" dirty="0" smtClean="0">
                <a:solidFill>
                  <a:schemeClr val="accent6"/>
                </a:solidFill>
                <a:hlinkClick r:id="rId9"/>
              </a:rPr>
              <a:t>http://schemas.microsoft.com/serviceHosting/2008/10ServiceConfiguration</a:t>
            </a:r>
            <a:r>
              <a:rPr lang="en-US" sz="1200" dirty="0" smtClean="0">
                <a:solidFill>
                  <a:schemeClr val="accent6"/>
                </a:solidFill>
              </a:rPr>
              <a:t>"&gt;</a:t>
            </a:r>
          </a:p>
          <a:p>
            <a:pPr>
              <a:spcBef>
                <a:spcPts val="0"/>
              </a:spcBef>
            </a:pPr>
            <a:r>
              <a:rPr lang="en-US" sz="1200" dirty="0" smtClean="0">
                <a:solidFill>
                  <a:schemeClr val="accent6"/>
                </a:solidFill>
              </a:rPr>
              <a:t>   &lt;</a:t>
            </a:r>
            <a:r>
              <a:rPr lang="en-US" sz="1200" dirty="0" smtClean="0">
                <a:solidFill>
                  <a:schemeClr val="accent3"/>
                </a:solidFill>
              </a:rPr>
              <a:t>Role</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Webux</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Instances</a:t>
            </a:r>
            <a:r>
              <a:rPr lang="en-US" sz="1200" dirty="0" smtClean="0">
                <a:solidFill>
                  <a:schemeClr val="accent6"/>
                </a:solidFill>
              </a:rPr>
              <a:t> </a:t>
            </a:r>
            <a:r>
              <a:rPr lang="en-US" sz="1200" dirty="0" smtClean="0">
                <a:solidFill>
                  <a:schemeClr val="accent5"/>
                </a:solidFill>
              </a:rPr>
              <a:t>count</a:t>
            </a:r>
            <a:r>
              <a:rPr lang="en-US" sz="1200" dirty="0">
                <a:solidFill>
                  <a:schemeClr val="accent6"/>
                </a:solidFill>
              </a:rPr>
              <a:t>="</a:t>
            </a:r>
            <a:r>
              <a:rPr lang="en-US" sz="1200" dirty="0" smtClean="0">
                <a:solidFill>
                  <a:schemeClr val="accent6"/>
                </a:solidFill>
              </a:rPr>
              <a:t>1</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="DiagnosticsConnectionString</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="UseDevelopmentStorage=true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Microsoft.WindowsAzure.plugins.RemoteAccess.Enabled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Microsoft.WindowsAzure.plugins.RemoteAccess.AccountUsername</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dunnry</a:t>
            </a:r>
            <a:r>
              <a:rPr lang="en-US" sz="1200" dirty="0">
                <a:solidFill>
                  <a:schemeClr val="accent6"/>
                </a:solidFill>
              </a:rPr>
              <a:t>"/&gt;</a:t>
            </a:r>
            <a:endParaRPr lang="en-US" sz="1200" dirty="0" smtClean="0">
              <a:solidFill>
                <a:schemeClr val="accent6"/>
              </a:solidFill>
            </a:endParaRPr>
          </a:p>
          <a:p>
            <a:pPr marL="863600">
              <a:spcBef>
                <a:spcPts val="0"/>
              </a:spcBef>
              <a:tabLst>
                <a:tab pos="2971800" algn="l"/>
              </a:tabLst>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="Microsoft.WindowsAzure.plugins.RemoteAccess.AccountEncryptedPassword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="MIIBrAYJKoZIhvcNAQcDoIIB</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="Microsoft.WindowsAzure.plugins.RemoteAccess.AccountExpiration</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="2010-12-23T23:59:59.0000000-07</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="Microsoft.Windows Azure.Plugins.RemoteForwarder.Enabled"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2286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Certificates</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Microsoft.WindowsAzure.Plugins.remoteAccess.PasswordEncryption</a:t>
            </a:r>
            <a:r>
              <a:rPr lang="en-US" sz="1200" dirty="0">
                <a:solidFill>
                  <a:schemeClr val="accent6"/>
                </a:solidFill>
              </a:rPr>
              <a:t>" </a:t>
            </a:r>
            <a:r>
              <a:rPr lang="en-US" sz="1200" dirty="0" smtClean="0">
                <a:solidFill>
                  <a:schemeClr val="accent5"/>
                </a:solidFill>
              </a:rPr>
              <a:t>thumbprint</a:t>
            </a:r>
            <a:r>
              <a:rPr lang="en-US" sz="1200" dirty="0">
                <a:solidFill>
                  <a:schemeClr val="accent6"/>
                </a:solidFill>
              </a:rPr>
              <a:t>="</a:t>
            </a:r>
            <a:r>
              <a:rPr lang="en-US" sz="1200" dirty="0" smtClean="0">
                <a:solidFill>
                  <a:schemeClr val="accent6"/>
                </a:solidFill>
              </a:rPr>
              <a:t>D6BE55AC439FAC6CBEBAF"/&gt;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114300">
              <a:spcBef>
                <a:spcPts val="0"/>
              </a:spcBef>
            </a:pPr>
            <a:r>
              <a:rPr lang="en-US" sz="1200" dirty="0" smtClean="0">
                <a:solidFill>
                  <a:schemeClr val="accent6"/>
                </a:solidFill>
              </a:rPr>
              <a:t>&lt;/</a:t>
            </a:r>
            <a:r>
              <a:rPr lang="en-US" sz="1200" dirty="0" smtClean="0">
                <a:solidFill>
                  <a:schemeClr val="accent3"/>
                </a:solidFill>
              </a:rPr>
              <a:t>Role</a:t>
            </a:r>
            <a:r>
              <a:rPr lang="en-US" sz="1200" dirty="0" smtClean="0">
                <a:solidFill>
                  <a:schemeClr val="accent6"/>
                </a:solidFill>
              </a:rPr>
              <a:t>&gt;</a:t>
            </a: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&gt; </a:t>
            </a:r>
            <a:endParaRPr lang="en-US" sz="1200" dirty="0">
              <a:solidFill>
                <a:schemeClr val="accent6"/>
              </a:solidFill>
            </a:endParaRP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858435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0937214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0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extBox 3"/>
          <p:cNvSpPr txBox="1"/>
          <p:nvPr>
            <p:custDataLst>
              <p:tags r:id="rId3"/>
            </p:custDataLst>
          </p:nvPr>
        </p:nvSpPr>
        <p:spPr>
          <a:xfrm>
            <a:off x="516572" y="1690688"/>
            <a:ext cx="11155680" cy="2677656"/>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any executable in your </a:t>
            </a:r>
            <a:r>
              <a:rPr lang="en-US" sz="3600" dirty="0" smtClean="0">
                <a:ln>
                  <a:solidFill>
                    <a:schemeClr val="bg1">
                      <a:alpha val="0"/>
                    </a:schemeClr>
                  </a:solidFill>
                </a:ln>
                <a:solidFill>
                  <a:schemeClr val="accent2">
                    <a:alpha val="99000"/>
                  </a:schemeClr>
                </a:solidFill>
                <a:latin typeface="Segoe Light" pitchFamily="34" charset="0"/>
              </a:rPr>
              <a:t>role</a:t>
            </a:r>
            <a:endParaRPr lang="en-US" sz="3600" dirty="0">
              <a:ln>
                <a:solidFill>
                  <a:schemeClr val="bg1">
                    <a:alpha val="0"/>
                  </a:schemeClr>
                </a:solidFill>
              </a:ln>
              <a:solidFill>
                <a:schemeClr val="accent2">
                  <a:alpha val="99000"/>
                </a:schemeClr>
              </a:solidFill>
              <a:latin typeface="Segoe Light" pitchFamily="34" charset="0"/>
            </a:endParaRP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Not just limited to .Net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custom processes without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Role automatically restarts if process stops</a:t>
            </a:r>
          </a:p>
        </p:txBody>
      </p:sp>
      <p:sp>
        <p:nvSpPr>
          <p:cNvPr id="2" name="Title 1"/>
          <p:cNvSpPr>
            <a:spLocks noGrp="1"/>
          </p:cNvSpPr>
          <p:nvPr>
            <p:ph type="title"/>
            <p:custDataLst>
              <p:tags r:id="rId4"/>
            </p:custDataLst>
          </p:nvPr>
        </p:nvSpPr>
        <p:spPr/>
        <p:txBody>
          <a:bodyPr/>
          <a:lstStyle/>
          <a:p>
            <a:r>
              <a:rPr lang="en-US" dirty="0"/>
              <a:t>Custom Role Entry Points</a:t>
            </a:r>
          </a:p>
        </p:txBody>
      </p:sp>
    </p:spTree>
    <p:extLst>
      <p:ext uri="{BB962C8B-B14F-4D97-AF65-F5344CB8AC3E}">
        <p14:creationId xmlns:p14="http://schemas.microsoft.com/office/powerpoint/2010/main" val="42753981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3784108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Custom Role Entry Points</a:t>
            </a:r>
          </a:p>
        </p:txBody>
      </p:sp>
      <p:sp>
        <p:nvSpPr>
          <p:cNvPr id="3" name="Content Placeholder 2"/>
          <p:cNvSpPr>
            <a:spLocks noGrp="1"/>
          </p:cNvSpPr>
          <p:nvPr>
            <p:ph sz="quarter" idx="10"/>
            <p:custDataLst>
              <p:tags r:id="rId4"/>
            </p:custDataLst>
          </p:nvPr>
        </p:nvSpPr>
        <p:spPr>
          <a:xfrm>
            <a:off x="516572" y="1690688"/>
            <a:ext cx="11155680" cy="4370427"/>
          </a:xfrm>
          <a:noFill/>
        </p:spPr>
        <p:txBody>
          <a:bodyPr/>
          <a:lstStyle/>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xml</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version</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1.0</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encoding</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utf-8</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WindowsAzureProject11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xmlns</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u="sng" dirty="0" smtClean="0">
                <a:ln>
                  <a:solidFill>
                    <a:srgbClr val="FFFFFF">
                      <a:alpha val="0"/>
                    </a:srgbClr>
                  </a:solidFill>
                </a:ln>
                <a:solidFill>
                  <a:schemeClr val="accent6"/>
                </a:solidFill>
              </a:rPr>
              <a:t>http</a:t>
            </a:r>
            <a:r>
              <a:rPr lang="en-US" sz="1600" u="sng" dirty="0">
                <a:ln>
                  <a:solidFill>
                    <a:srgbClr val="FFFFFF">
                      <a:alpha val="0"/>
                    </a:srgbClr>
                  </a:solidFill>
                </a:ln>
                <a:solidFill>
                  <a:schemeClr val="accent6"/>
                </a:solidFill>
              </a:rPr>
              <a:t>://</a:t>
            </a:r>
            <a:r>
              <a:rPr lang="en-US" sz="1600" u="sng" dirty="0" smtClean="0">
                <a:ln>
                  <a:solidFill>
                    <a:srgbClr val="FFFFFF">
                      <a:alpha val="0"/>
                    </a:srgbClr>
                  </a:solidFill>
                </a:ln>
                <a:solidFill>
                  <a:schemeClr val="accent6"/>
                </a:solidFill>
              </a:rPr>
              <a:t>schemas.microsoft.com/ServiceHosting/2008/10/ServiceDefinition</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WorkerRole1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vmsize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Small</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executionContext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limited</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914400" lvl="0"/>
            <a:r>
              <a:rPr lang="en-US" sz="1600" dirty="0" smtClean="0">
                <a:ln>
                  <a:solidFill>
                    <a:srgbClr val="FFFFFF">
                      <a:alpha val="0"/>
                    </a:srgbClr>
                  </a:solidFill>
                </a:ln>
                <a:solidFill>
                  <a:schemeClr val="accent6"/>
                </a:solidFill>
              </a:rPr>
              <a:t>&lt;</a:t>
            </a:r>
            <a:r>
              <a:rPr lang="en-US" sz="1600" dirty="0" smtClean="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1371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ProgramEntryPoint </a:t>
            </a:r>
            <a:r>
              <a:rPr lang="en-US" sz="1600" dirty="0">
                <a:ln>
                  <a:solidFill>
                    <a:srgbClr val="FFFFFF">
                      <a:alpha val="0"/>
                    </a:srgbClr>
                  </a:solidFill>
                </a:ln>
                <a:solidFill>
                  <a:schemeClr val="accent5"/>
                </a:solidFill>
              </a:rPr>
              <a:t>commandLine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myProcess.exe</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setReadyOnProcessStart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true</a:t>
            </a:r>
            <a:r>
              <a:rPr lang="en-US" sz="1600" dirty="0">
                <a:solidFill>
                  <a:schemeClr val="accent6"/>
                </a:solidFill>
              </a:rPr>
              <a:t>"</a:t>
            </a:r>
            <a:r>
              <a:rPr lang="en-US" sz="1600" dirty="0" smtClean="0">
                <a:ln>
                  <a:solidFill>
                    <a:srgbClr val="FFFFFF">
                      <a:alpha val="0"/>
                    </a:srgbClr>
                  </a:solidFill>
                </a:ln>
                <a:solidFill>
                  <a:schemeClr val="accent6"/>
                </a:solidFill>
              </a:rPr>
              <a:t> /&gt;</a:t>
            </a:r>
            <a:endParaRPr lang="en-US" sz="1600" dirty="0">
              <a:ln>
                <a:solidFill>
                  <a:srgbClr val="FFFFFF">
                    <a:alpha val="0"/>
                  </a:srgbClr>
                </a:solidFill>
              </a:ln>
              <a:solidFill>
                <a:schemeClr val="accent6"/>
              </a:solidFill>
            </a:endParaRP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InputEndpoint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Endpoint1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protocol</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tcp</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port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80</a:t>
            </a:r>
            <a:r>
              <a:rPr lang="en-US" sz="1600" dirty="0" smtClean="0">
                <a:solidFill>
                  <a:schemeClr val="accent6"/>
                </a:solidFill>
              </a:rPr>
              <a:t>" </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a:t>
            </a:r>
            <a:r>
              <a:rPr lang="en-US" sz="1600" dirty="0">
                <a:ln>
                  <a:solidFill>
                    <a:srgbClr val="FFFFFF">
                      <a:alpha val="0"/>
                    </a:srgbClr>
                  </a:solidFill>
                </a:ln>
                <a:solidFill>
                  <a:schemeClr val="accent6"/>
                </a:solidFill>
              </a:rPr>
              <a:t>&gt;</a:t>
            </a: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p:txBody>
      </p:sp>
    </p:spTree>
    <p:extLst>
      <p:ext uri="{BB962C8B-B14F-4D97-AF65-F5344CB8AC3E}">
        <p14:creationId xmlns:p14="http://schemas.microsoft.com/office/powerpoint/2010/main" val="281457840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359019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7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Size in Windows Azure</a:t>
            </a:r>
            <a:endParaRPr lang="en-US" dirty="0"/>
          </a:p>
        </p:txBody>
      </p:sp>
      <p:sp>
        <p:nvSpPr>
          <p:cNvPr id="3" name="Content Placeholder 2"/>
          <p:cNvSpPr>
            <a:spLocks noGrp="1"/>
          </p:cNvSpPr>
          <p:nvPr>
            <p:ph sz="quarter" idx="10"/>
            <p:custDataLst>
              <p:tags r:id="rId4"/>
            </p:custDataLst>
          </p:nvPr>
        </p:nvSpPr>
        <p:spPr>
          <a:xfrm>
            <a:off x="519113" y="1463675"/>
            <a:ext cx="11155680" cy="2000548"/>
          </a:xfrm>
        </p:spPr>
        <p:txBody>
          <a:bodyPr/>
          <a:lstStyle/>
          <a:p>
            <a:r>
              <a:rPr lang="en-US" sz="4000" dirty="0" smtClean="0">
                <a:solidFill>
                  <a:schemeClr val="accent2">
                    <a:alpha val="99000"/>
                  </a:schemeClr>
                </a:solidFill>
                <a:latin typeface="Segoe UI Light" pitchFamily="34" charset="0"/>
              </a:rPr>
              <a:t>Windows Azure</a:t>
            </a:r>
          </a:p>
          <a:p>
            <a:pPr marL="0" lvl="1"/>
            <a:r>
              <a:rPr lang="en-US" sz="2000" dirty="0" smtClean="0"/>
              <a:t>Supports Various VM Sizes</a:t>
            </a:r>
          </a:p>
          <a:p>
            <a:pPr marL="0" lvl="1"/>
            <a:r>
              <a:rPr lang="en-US" sz="2000" dirty="0" smtClean="0"/>
              <a:t>Size set on Role in Service Definition - All instances of role will be of equal size </a:t>
            </a:r>
          </a:p>
          <a:p>
            <a:pPr marL="0" lvl="1"/>
            <a:r>
              <a:rPr lang="en-US" sz="2000" dirty="0" smtClean="0"/>
              <a:t>Service can have multiple roles</a:t>
            </a:r>
          </a:p>
          <a:p>
            <a:pPr marL="0" lvl="1"/>
            <a:r>
              <a:rPr lang="en-US" sz="2000" dirty="0" smtClean="0"/>
              <a:t>Balance of Performance per node vs. High Availability from multiple nodes</a:t>
            </a:r>
            <a:endParaRPr lang="en-US" sz="2000" dirty="0"/>
          </a:p>
        </p:txBody>
      </p:sp>
      <p:graphicFrame>
        <p:nvGraphicFramePr>
          <p:cNvPr id="4" name="Table 3"/>
          <p:cNvGraphicFramePr>
            <a:graphicFrameLocks noGrp="1"/>
          </p:cNvGraphicFramePr>
          <p:nvPr>
            <p:custDataLst>
              <p:tags r:id="rId5"/>
            </p:custDataLst>
            <p:extLst>
              <p:ext uri="{D42A27DB-BD31-4B8C-83A1-F6EECF244321}">
                <p14:modId xmlns:p14="http://schemas.microsoft.com/office/powerpoint/2010/main" val="1580297599"/>
              </p:ext>
            </p:extLst>
          </p:nvPr>
        </p:nvGraphicFramePr>
        <p:xfrm>
          <a:off x="517525" y="3656801"/>
          <a:ext cx="11158542" cy="2438400"/>
        </p:xfrm>
        <a:graphic>
          <a:graphicData uri="http://schemas.openxmlformats.org/drawingml/2006/table">
            <a:tbl>
              <a:tblPr firstRow="1" bandRow="1">
                <a:tableStyleId>{7DF18680-E054-41AD-8BC1-D1AEF772440D}</a:tableStyleId>
              </a:tblPr>
              <a:tblGrid>
                <a:gridCol w="1494155"/>
                <a:gridCol w="1695796"/>
                <a:gridCol w="2044931"/>
                <a:gridCol w="1645920"/>
                <a:gridCol w="2417983"/>
                <a:gridCol w="1859757"/>
              </a:tblGrid>
              <a:tr h="0">
                <a:tc>
                  <a:txBody>
                    <a:bodyPr/>
                    <a:lstStyle/>
                    <a:p>
                      <a:pPr algn="ctr"/>
                      <a:r>
                        <a:rPr lang="en-NZ" sz="2400" b="0" dirty="0" smtClean="0">
                          <a:ln>
                            <a:solidFill>
                              <a:srgbClr val="FFFFFF">
                                <a:alpha val="0"/>
                              </a:srgbClr>
                            </a:solidFill>
                          </a:ln>
                          <a:solidFill>
                            <a:schemeClr val="lt1">
                              <a:alpha val="99000"/>
                            </a:schemeClr>
                          </a:solidFill>
                        </a:rPr>
                        <a:t>Size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Cores</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Speed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RAM</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Local Storage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Cost (USD)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rgbClr val="FFFFFF">
                                <a:alpha val="0"/>
                              </a:srgbClr>
                            </a:solidFill>
                          </a:ln>
                          <a:solidFill>
                            <a:srgbClr val="595959">
                              <a:alpha val="99000"/>
                            </a:srgbClr>
                          </a:solidFill>
                        </a:rPr>
                        <a:t>Extra 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Shared</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768M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a:t>
                      </a:r>
                      <a:r>
                        <a:rPr lang="en-NZ" sz="2000" dirty="0" smtClean="0">
                          <a:ln>
                            <a:solidFill>
                              <a:srgbClr val="FFFFFF">
                                <a:alpha val="0"/>
                              </a:srgbClr>
                            </a:solidFill>
                          </a:ln>
                          <a:solidFill>
                            <a:srgbClr val="595959">
                              <a:alpha val="99000"/>
                            </a:srgbClr>
                          </a:solidFill>
                        </a:rPr>
                        <a:t>02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1.6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1.75GB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225GB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Medium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3.5GB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490GB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Extra 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14GB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2,040GB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.96</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5703497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384337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60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5" name="Group 14"/>
          <p:cNvGrpSpPr/>
          <p:nvPr/>
        </p:nvGrpSpPr>
        <p:grpSpPr>
          <a:xfrm>
            <a:off x="667263" y="1858122"/>
            <a:ext cx="10779179" cy="3757547"/>
            <a:chOff x="667263" y="228600"/>
            <a:chExt cx="10779179" cy="5353282"/>
          </a:xfrm>
        </p:grpSpPr>
        <p:sp>
          <p:nvSpPr>
            <p:cNvPr id="6" name="Rectangle 5"/>
            <p:cNvSpPr/>
            <p:nvPr/>
          </p:nvSpPr>
          <p:spPr bwMode="auto">
            <a:xfrm>
              <a:off x="68400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2786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971722" y="228600"/>
              <a:ext cx="3474720" cy="53532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6726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431112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9" name="TextBox 8"/>
          <p:cNvSpPr txBox="1"/>
          <p:nvPr/>
        </p:nvSpPr>
        <p:spPr>
          <a:xfrm>
            <a:off x="4399100" y="3845199"/>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More small instances == more redundancy</a:t>
            </a:r>
          </a:p>
        </p:txBody>
      </p:sp>
      <p:sp>
        <p:nvSpPr>
          <p:cNvPr id="10" name="TextBox 9"/>
          <p:cNvSpPr txBox="1"/>
          <p:nvPr/>
        </p:nvSpPr>
        <p:spPr>
          <a:xfrm>
            <a:off x="8108038" y="1974182"/>
            <a:ext cx="3163342" cy="2560701"/>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Some scenarios will benefit from more cores</a:t>
            </a:r>
          </a:p>
          <a:p>
            <a:pPr>
              <a:lnSpc>
                <a:spcPct val="90000"/>
              </a:lnSpc>
              <a:spcBef>
                <a:spcPct val="20000"/>
              </a:spcBef>
              <a:buSzPct val="80000"/>
            </a:pPr>
            <a:r>
              <a:rPr lang="en-US" sz="2000" dirty="0">
                <a:solidFill>
                  <a:schemeClr val="bg1">
                    <a:alpha val="99000"/>
                  </a:schemeClr>
                </a:solidFill>
              </a:rPr>
              <a:t>Where moving data &gt;$ parallel overhead</a:t>
            </a:r>
          </a:p>
          <a:p>
            <a:pPr>
              <a:lnSpc>
                <a:spcPct val="90000"/>
              </a:lnSpc>
              <a:spcBef>
                <a:spcPct val="20000"/>
              </a:spcBef>
              <a:buSzPct val="80000"/>
            </a:pPr>
            <a:r>
              <a:rPr lang="en-US" sz="2000" dirty="0">
                <a:solidFill>
                  <a:schemeClr val="bg1">
                    <a:alpha val="99000"/>
                  </a:schemeClr>
                </a:solidFill>
              </a:rPr>
              <a:t>E.g. Video processing, Stateful services (DBMS)</a:t>
            </a:r>
          </a:p>
        </p:txBody>
      </p:sp>
      <p:sp>
        <p:nvSpPr>
          <p:cNvPr id="2" name="Title 1"/>
          <p:cNvSpPr>
            <a:spLocks noGrp="1"/>
          </p:cNvSpPr>
          <p:nvPr>
            <p:ph type="title"/>
            <p:custDataLst>
              <p:tags r:id="rId3"/>
            </p:custDataLst>
          </p:nvPr>
        </p:nvSpPr>
        <p:spPr/>
        <p:txBody>
          <a:bodyPr/>
          <a:lstStyle/>
          <a:p>
            <a:r>
              <a:rPr lang="en-US" dirty="0" smtClean="0"/>
              <a:t>Choosing Your VM Size</a:t>
            </a:r>
            <a:endParaRPr lang="en-US" dirty="0"/>
          </a:p>
        </p:txBody>
      </p:sp>
      <p:sp>
        <p:nvSpPr>
          <p:cNvPr id="16" name="TextBox 15"/>
          <p:cNvSpPr txBox="1"/>
          <p:nvPr/>
        </p:nvSpPr>
        <p:spPr>
          <a:xfrm>
            <a:off x="715575" y="1974182"/>
            <a:ext cx="3203282"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Don’t just throw big VMs at every problem</a:t>
            </a:r>
          </a:p>
        </p:txBody>
      </p:sp>
      <p:sp>
        <p:nvSpPr>
          <p:cNvPr id="17" name="TextBox 16"/>
          <p:cNvSpPr txBox="1"/>
          <p:nvPr/>
        </p:nvSpPr>
        <p:spPr>
          <a:xfrm>
            <a:off x="4359435" y="1974182"/>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Scale out architectures have natural parallelism</a:t>
            </a:r>
          </a:p>
        </p:txBody>
      </p:sp>
      <p:sp>
        <p:nvSpPr>
          <p:cNvPr id="18" name="TextBox 17"/>
          <p:cNvSpPr txBox="1"/>
          <p:nvPr/>
        </p:nvSpPr>
        <p:spPr>
          <a:xfrm>
            <a:off x="836403" y="3855858"/>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Test various configurations under load</a:t>
            </a:r>
          </a:p>
        </p:txBody>
      </p:sp>
    </p:spTree>
    <p:extLst>
      <p:ext uri="{BB962C8B-B14F-4D97-AF65-F5344CB8AC3E}">
        <p14:creationId xmlns:p14="http://schemas.microsoft.com/office/powerpoint/2010/main" val="378026267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5370701"/>
          </a:xfrm>
        </p:spPr>
        <p:txBody>
          <a:bodyPr/>
          <a:lstStyle/>
          <a:p>
            <a:pPr>
              <a:spcBef>
                <a:spcPts val="1000"/>
              </a:spcBef>
            </a:pPr>
            <a:r>
              <a:rPr lang="en-US" sz="3600" dirty="0" smtClean="0">
                <a:solidFill>
                  <a:schemeClr val="accent2">
                    <a:alpha val="99000"/>
                  </a:schemeClr>
                </a:solidFill>
                <a:latin typeface="Segoe UI Light" pitchFamily="34" charset="0"/>
              </a:rPr>
              <a:t>Input Endpoint</a:t>
            </a:r>
          </a:p>
          <a:p>
            <a:pPr marL="0" lvl="1"/>
            <a:r>
              <a:rPr lang="en-US" sz="2000" dirty="0" smtClean="0"/>
              <a:t>Load-balanced endpoint. Stable  VIP per service.</a:t>
            </a:r>
            <a:endParaRPr lang="en-US" sz="2000" dirty="0"/>
          </a:p>
          <a:p>
            <a:pPr marL="0" lvl="1"/>
            <a:r>
              <a:rPr lang="en-US" sz="2000" dirty="0" smtClean="0"/>
              <a:t>Single port per endpoint.</a:t>
            </a:r>
          </a:p>
          <a:p>
            <a:pPr marL="0" lvl="1"/>
            <a:r>
              <a:rPr lang="en-US" sz="2000" dirty="0" smtClean="0"/>
              <a:t>Supported protocols: HTTP, HTTPS, TCP, UDP</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Internal Endpoint</a:t>
            </a:r>
          </a:p>
          <a:p>
            <a:pPr marL="0" lvl="1"/>
            <a:r>
              <a:rPr lang="en-US" sz="2000" dirty="0" smtClean="0"/>
              <a:t>Instance-to-instance communication</a:t>
            </a:r>
            <a:endParaRPr lang="en-US" sz="2000" dirty="0"/>
          </a:p>
          <a:p>
            <a:pPr marL="0" lvl="1"/>
            <a:r>
              <a:rPr lang="en-US" sz="2000" dirty="0" smtClean="0"/>
              <a:t>Supported protocols: HTTP, TCP, UDP</a:t>
            </a:r>
            <a:endParaRPr lang="en-US" sz="2000" dirty="0"/>
          </a:p>
          <a:p>
            <a:pPr marL="0" lvl="1"/>
            <a:r>
              <a:rPr lang="en-US" sz="2000" dirty="0" smtClean="0"/>
              <a:t>Port range supported</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Instance Input Endpoint</a:t>
            </a:r>
          </a:p>
          <a:p>
            <a:pPr marL="0" lvl="1"/>
            <a:r>
              <a:rPr lang="en-US" sz="2000" dirty="0" smtClean="0"/>
              <a:t>Address specific service role instance</a:t>
            </a:r>
            <a:endParaRPr lang="en-US" sz="2000" dirty="0"/>
          </a:p>
          <a:p>
            <a:pPr marL="0" lvl="1"/>
            <a:r>
              <a:rPr lang="en-US" sz="2000" dirty="0"/>
              <a:t>Supported protocols: </a:t>
            </a:r>
            <a:r>
              <a:rPr lang="en-US" sz="2000" dirty="0" smtClean="0"/>
              <a:t>TCP, UDP</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20808993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2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a:t>
            </a:r>
            <a:endParaRPr lang="en-US" dirty="0"/>
          </a:p>
        </p:txBody>
      </p:sp>
    </p:spTree>
    <p:extLst>
      <p:ext uri="{BB962C8B-B14F-4D97-AF65-F5344CB8AC3E}">
        <p14:creationId xmlns:p14="http://schemas.microsoft.com/office/powerpoint/2010/main" val="134638415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4678204"/>
          </a:xfrm>
        </p:spPr>
        <p:txBody>
          <a:bodyPr/>
          <a:lstStyle/>
          <a:p>
            <a:pPr>
              <a:spcBef>
                <a:spcPts val="1000"/>
              </a:spcBef>
            </a:pPr>
            <a:r>
              <a:rPr lang="en-US" sz="3600" dirty="0" smtClean="0">
                <a:solidFill>
                  <a:schemeClr val="accent2">
                    <a:alpha val="99000"/>
                  </a:schemeClr>
                </a:solidFill>
                <a:latin typeface="Segoe UI Light" pitchFamily="34" charset="0"/>
              </a:rPr>
              <a:t>Name Resolution</a:t>
            </a:r>
          </a:p>
          <a:p>
            <a:pPr marL="0" lvl="1"/>
            <a:r>
              <a:rPr lang="en-US" sz="2000" dirty="0" smtClean="0"/>
              <a:t>Windows Azure-provided DNS service for service-level name resolution</a:t>
            </a:r>
            <a:endParaRPr lang="en-US" sz="2000" dirty="0"/>
          </a:p>
          <a:p>
            <a:pPr marL="0" lvl="1"/>
            <a:r>
              <a:rPr lang="en-US" sz="2000" dirty="0" smtClean="0"/>
              <a:t>Runtime APIs for instance identification</a:t>
            </a:r>
          </a:p>
          <a:p>
            <a:pPr marL="0" lvl="1"/>
            <a:r>
              <a:rPr lang="en-US" sz="2000" dirty="0" smtClean="0"/>
              <a:t>Bring your own DNS server</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Load balancing behavior</a:t>
            </a:r>
          </a:p>
          <a:p>
            <a:pPr marL="0" lvl="1"/>
            <a:r>
              <a:rPr lang="en-US" sz="2000" dirty="0" smtClean="0"/>
              <a:t>Define load balance endpoint sets</a:t>
            </a:r>
            <a:endParaRPr lang="en-US" sz="2000" dirty="0"/>
          </a:p>
          <a:p>
            <a:pPr marL="0" lvl="1"/>
            <a:r>
              <a:rPr lang="en-US" sz="2000" dirty="0" smtClean="0"/>
              <a:t>Define custom load balance probe</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Traffic manager</a:t>
            </a:r>
          </a:p>
          <a:p>
            <a:pPr marL="0" lvl="1"/>
            <a:r>
              <a:rPr lang="en-US" sz="2000" dirty="0" smtClean="0"/>
              <a:t>Load-balancing based on performance, round-robin, or failover</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03138289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6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t>
            </a:r>
            <a:r>
              <a:rPr lang="en-US" dirty="0" smtClean="0"/>
              <a:t>Azure (cont.)</a:t>
            </a:r>
            <a:endParaRPr lang="en-US" dirty="0"/>
          </a:p>
        </p:txBody>
      </p:sp>
    </p:spTree>
    <p:extLst>
      <p:ext uri="{BB962C8B-B14F-4D97-AF65-F5344CB8AC3E}">
        <p14:creationId xmlns:p14="http://schemas.microsoft.com/office/powerpoint/2010/main" val="408656084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771248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5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Local Storage</a:t>
            </a:r>
            <a:endParaRPr lang="en-US" dirty="0"/>
          </a:p>
        </p:txBody>
      </p:sp>
      <p:sp>
        <p:nvSpPr>
          <p:cNvPr id="3" name="Content Placeholder 2"/>
          <p:cNvSpPr>
            <a:spLocks noGrp="1"/>
          </p:cNvSpPr>
          <p:nvPr>
            <p:ph sz="quarter" idx="10"/>
            <p:custDataLst>
              <p:tags r:id="rId4"/>
            </p:custDataLst>
          </p:nvPr>
        </p:nvSpPr>
        <p:spPr>
          <a:xfrm>
            <a:off x="519113" y="1463675"/>
            <a:ext cx="11155680" cy="4844916"/>
          </a:xfrm>
        </p:spPr>
        <p:txBody>
          <a:bodyPr/>
          <a:lstStyle/>
          <a:p>
            <a:r>
              <a:rPr lang="en-US" sz="2800" dirty="0" smtClean="0">
                <a:solidFill>
                  <a:schemeClr val="accent2">
                    <a:alpha val="99000"/>
                  </a:schemeClr>
                </a:solidFill>
                <a:latin typeface="Segoe UI Light" pitchFamily="34" charset="0"/>
              </a:rPr>
              <a:t>Role instances have available disk storage</a:t>
            </a:r>
          </a:p>
          <a:p>
            <a:pPr>
              <a:lnSpc>
                <a:spcPts val="3400"/>
              </a:lnSpc>
            </a:pPr>
            <a:r>
              <a:rPr lang="en-US" sz="2800" dirty="0">
                <a:solidFill>
                  <a:schemeClr val="accent2">
                    <a:alpha val="99000"/>
                  </a:schemeClr>
                </a:solidFill>
                <a:latin typeface="Segoe UI Light" pitchFamily="34" charset="0"/>
              </a:rPr>
              <a:t>Use LocalStorage element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in service definition</a:t>
            </a:r>
          </a:p>
          <a:p>
            <a:pPr marL="0" lvl="1"/>
            <a:r>
              <a:rPr lang="en-US" sz="2000" dirty="0" smtClean="0"/>
              <a:t>Name</a:t>
            </a:r>
          </a:p>
          <a:p>
            <a:pPr marL="0" lvl="1"/>
            <a:r>
              <a:rPr lang="en-US" sz="2000" dirty="0" smtClean="0"/>
              <a:t>CleanOnRoleRecycle</a:t>
            </a:r>
          </a:p>
          <a:p>
            <a:pPr marL="0" lvl="1"/>
            <a:r>
              <a:rPr lang="en-US" sz="2000" dirty="0" smtClean="0"/>
              <a:t>Size</a:t>
            </a:r>
          </a:p>
          <a:p>
            <a:pPr marL="0" lvl="1"/>
            <a:endParaRPr lang="en-US" sz="800" dirty="0" smtClean="0"/>
          </a:p>
          <a:p>
            <a:pPr marL="0" lvl="1"/>
            <a:r>
              <a:rPr lang="en-US" dirty="0" smtClean="0">
                <a:solidFill>
                  <a:schemeClr val="accent2">
                    <a:alpha val="99000"/>
                  </a:schemeClr>
                </a:solidFill>
                <a:latin typeface="Segoe UI Light" pitchFamily="34" charset="0"/>
              </a:rPr>
              <a:t>Persistent but not guaranteed durable</a:t>
            </a:r>
          </a:p>
          <a:p>
            <a:pPr marL="0" lvl="1"/>
            <a:r>
              <a:rPr lang="en-US" sz="2000" dirty="0" smtClean="0"/>
              <a:t>Good for cached resources or temporary files</a:t>
            </a:r>
          </a:p>
          <a:p>
            <a:pPr marL="0" lvl="1"/>
            <a:endParaRPr lang="en-US" sz="800" dirty="0" smtClean="0"/>
          </a:p>
          <a:p>
            <a:pPr>
              <a:lnSpc>
                <a:spcPts val="3400"/>
              </a:lnSpc>
            </a:pPr>
            <a:r>
              <a:rPr lang="en-US" sz="2800" dirty="0" smtClean="0">
                <a:solidFill>
                  <a:schemeClr val="accent2">
                    <a:alpha val="99000"/>
                  </a:schemeClr>
                </a:solidFill>
                <a:latin typeface="Segoe UI Light" pitchFamily="34" charset="0"/>
              </a:rPr>
              <a:t>Windows Azure Storage Drives provide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guaranteed durable storage</a:t>
            </a:r>
            <a:endParaRPr lang="en-US" sz="2800" dirty="0">
              <a:solidFill>
                <a:schemeClr val="accent2">
                  <a:alpha val="99000"/>
                </a:schemeClr>
              </a:solidFill>
              <a:latin typeface="Segoe UI Light" pitchFamily="34" charset="0"/>
            </a:endParaRPr>
          </a:p>
        </p:txBody>
      </p:sp>
      <p:sp>
        <p:nvSpPr>
          <p:cNvPr id="5" name="Freeform 34"/>
          <p:cNvSpPr>
            <a:spLocks noEditPoints="1"/>
          </p:cNvSpPr>
          <p:nvPr/>
        </p:nvSpPr>
        <p:spPr bwMode="auto">
          <a:xfrm>
            <a:off x="8571061" y="2193398"/>
            <a:ext cx="2367308" cy="232304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Tree>
    <p:extLst>
      <p:ext uri="{BB962C8B-B14F-4D97-AF65-F5344CB8AC3E}">
        <p14:creationId xmlns:p14="http://schemas.microsoft.com/office/powerpoint/2010/main" val="212902811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2013021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697"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Local Storage</a:t>
            </a:r>
          </a:p>
        </p:txBody>
      </p:sp>
      <p:sp>
        <p:nvSpPr>
          <p:cNvPr id="4" name="Rectangle 3"/>
          <p:cNvSpPr/>
          <p:nvPr>
            <p:custDataLst>
              <p:tags r:id="rId4"/>
            </p:custDataLst>
          </p:nvPr>
        </p:nvSpPr>
        <p:spPr bwMode="auto">
          <a:xfrm>
            <a:off x="517523" y="1463674"/>
            <a:ext cx="11150601" cy="24034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&lt;LocalStoragename</a:t>
            </a:r>
            <a:r>
              <a:rPr lang="en-US" sz="2000" dirty="0">
                <a:ln>
                  <a:solidFill>
                    <a:srgbClr val="FFFFFF">
                      <a:alpha val="0"/>
                    </a:srgbClr>
                  </a:solidFill>
                </a:ln>
                <a:solidFill>
                  <a:srgbClr val="595959"/>
                </a:solidFill>
                <a:latin typeface="Consolas" pitchFamily="49" charset="0"/>
                <a:cs typeface="Consolas" pitchFamily="49" charset="0"/>
              </a:rPr>
              <a:t>="myLocalDisk" sizeInMB="</a:t>
            </a:r>
            <a:r>
              <a:rPr lang="en-US" sz="2000" dirty="0" smtClean="0">
                <a:ln>
                  <a:solidFill>
                    <a:srgbClr val="FFFFFF">
                      <a:alpha val="0"/>
                    </a:srgbClr>
                  </a:solidFill>
                </a:ln>
                <a:solidFill>
                  <a:srgbClr val="595959"/>
                </a:solidFill>
                <a:latin typeface="Consolas" pitchFamily="49" charset="0"/>
                <a:cs typeface="Consolas" pitchFamily="49" charset="0"/>
              </a:rPr>
              <a:t>10</a:t>
            </a:r>
            <a:r>
              <a:rPr lang="en-US" sz="2000" dirty="0">
                <a:ln>
                  <a:solidFill>
                    <a:srgbClr val="FFFFFF">
                      <a:alpha val="0"/>
                    </a:srgbClr>
                  </a:solidFill>
                </a:ln>
                <a:solidFill>
                  <a:srgbClr val="595959"/>
                </a:solidFill>
                <a:latin typeface="Consolas" pitchFamily="49" charset="0"/>
                <a:cs typeface="Consolas" pitchFamily="49" charset="0"/>
              </a:rPr>
              <a:t>"</a:t>
            </a:r>
            <a:endParaRPr lang="en-US" sz="2000" dirty="0" smtClean="0">
              <a:ln>
                <a:solidFill>
                  <a:srgbClr val="FFFFFF">
                    <a:alpha val="0"/>
                  </a:srgbClr>
                </a:solidFill>
              </a:ln>
              <a:solidFill>
                <a:srgbClr val="595959"/>
              </a:solidFill>
              <a:latin typeface="Consolas" pitchFamily="49" charset="0"/>
              <a:cs typeface="Consolas" pitchFamily="49" charset="0"/>
            </a:endParaRP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   cleanOnRoleRecycle</a:t>
            </a:r>
            <a:r>
              <a:rPr lang="en-US" sz="2000" dirty="0">
                <a:ln>
                  <a:solidFill>
                    <a:srgbClr val="FFFFFF">
                      <a:alpha val="0"/>
                    </a:srgbClr>
                  </a:solidFill>
                </a:ln>
                <a:solidFill>
                  <a:srgbClr val="595959"/>
                </a:solidFill>
                <a:latin typeface="Consolas" pitchFamily="49" charset="0"/>
                <a:cs typeface="Consolas" pitchFamily="49" charset="0"/>
              </a:rPr>
              <a:t>="false" /&gt;</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p:txBody>
      </p:sp>
      <p:sp>
        <p:nvSpPr>
          <p:cNvPr id="5" name="Rectangle 4"/>
          <p:cNvSpPr/>
          <p:nvPr>
            <p:custDataLst>
              <p:tags r:id="rId5"/>
            </p:custDataLst>
          </p:nvPr>
        </p:nvSpPr>
        <p:spPr bwMode="auto">
          <a:xfrm>
            <a:off x="517522" y="3867150"/>
            <a:ext cx="11150601"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string rootPath </a:t>
            </a:r>
            <a:r>
              <a:rPr lang="en-US" sz="2000" dirty="0" smtClean="0">
                <a:ln>
                  <a:solidFill>
                    <a:srgbClr val="FFFFFF">
                      <a:alpha val="0"/>
                    </a:srgbClr>
                  </a:solidFill>
                </a:ln>
                <a:solidFill>
                  <a:srgbClr val="595959"/>
                </a:solidFill>
                <a:latin typeface="Consolas" pitchFamily="49" charset="0"/>
                <a:cs typeface="Consolas" pitchFamily="49" charset="0"/>
              </a:rPr>
              <a:t>= RoleEnvironment.GetLocalResource</a:t>
            </a:r>
            <a:r>
              <a:rPr lang="en-US" sz="2000" dirty="0">
                <a:ln>
                  <a:solidFill>
                    <a:srgbClr val="FFFFFF">
                      <a:alpha val="0"/>
                    </a:srgbClr>
                  </a:solidFill>
                </a:ln>
                <a:solidFill>
                  <a:srgbClr val="595959"/>
                </a:solidFill>
                <a:latin typeface="Consolas" pitchFamily="49" charset="0"/>
                <a:cs typeface="Consolas" pitchFamily="49" charset="0"/>
              </a:rPr>
              <a:t>["</a:t>
            </a:r>
            <a:r>
              <a:rPr lang="en-US" sz="2000" dirty="0" smtClean="0">
                <a:ln>
                  <a:solidFill>
                    <a:srgbClr val="FFFFFF">
                      <a:alpha val="0"/>
                    </a:srgbClr>
                  </a:solidFill>
                </a:ln>
                <a:solidFill>
                  <a:srgbClr val="595959"/>
                </a:solidFill>
                <a:latin typeface="Consolas" pitchFamily="49" charset="0"/>
                <a:cs typeface="Consolas" pitchFamily="49" charset="0"/>
              </a:rPr>
              <a:t>myLocalDisk</a:t>
            </a:r>
            <a:r>
              <a:rPr lang="en-US" sz="2000" dirty="0">
                <a:ln>
                  <a:solidFill>
                    <a:srgbClr val="FFFFFF">
                      <a:alpha val="0"/>
                    </a:srgbClr>
                  </a:solidFill>
                </a:ln>
                <a:solidFill>
                  <a:srgbClr val="595959"/>
                </a:solidFill>
                <a:latin typeface="Consolas" pitchFamily="49" charset="0"/>
                <a:cs typeface="Consolas" pitchFamily="49" charset="0"/>
              </a:rPr>
              <a:t>"].RootPath;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DirectoryInfo di = new DirectoryInfo(rootPath);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foreach(di.EnumerateFiles())</a:t>
            </a:r>
          </a:p>
          <a:p>
            <a:pPr defTabSz="914099" fontAlgn="base">
              <a:spcBef>
                <a:spcPts val="600"/>
              </a:spcBef>
              <a:spcAft>
                <a:spcPct val="0"/>
              </a:spcAft>
            </a:pPr>
            <a:r>
              <a:rPr lang="en-US" sz="2400" dirty="0" smtClean="0">
                <a:ln>
                  <a:solidFill>
                    <a:srgbClr val="FFFFFF">
                      <a:alpha val="0"/>
                    </a:srgbClr>
                  </a:solidFill>
                </a:ln>
                <a:solidFill>
                  <a:srgbClr val="595959"/>
                </a:solidFill>
              </a:rPr>
              <a:t> ….</a:t>
            </a:r>
            <a:endParaRPr lang="en-US" sz="2400" dirty="0">
              <a:ln>
                <a:solidFill>
                  <a:srgbClr val="FFFFFF">
                    <a:alpha val="0"/>
                  </a:srgbClr>
                </a:solidFill>
              </a:ln>
              <a:solidFill>
                <a:srgbClr val="595959"/>
              </a:solidFill>
            </a:endParaRPr>
          </a:p>
        </p:txBody>
      </p:sp>
      <p:sp>
        <p:nvSpPr>
          <p:cNvPr id="6" name="Rectangle 5"/>
          <p:cNvSpPr/>
          <p:nvPr>
            <p:custDataLst>
              <p:tags r:id="rId6"/>
            </p:custDataLst>
          </p:nvPr>
        </p:nvSpPr>
        <p:spPr>
          <a:xfrm>
            <a:off x="517523" y="1463674"/>
            <a:ext cx="11150601" cy="640080"/>
          </a:xfrm>
          <a:prstGeom prst="rect">
            <a:avLst/>
          </a:prstGeom>
          <a:solidFill>
            <a:schemeClr val="accent2"/>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Define in Config</a:t>
            </a:r>
          </a:p>
        </p:txBody>
      </p:sp>
      <p:sp>
        <p:nvSpPr>
          <p:cNvPr id="7" name="Rectangle 6"/>
          <p:cNvSpPr/>
          <p:nvPr>
            <p:custDataLst>
              <p:tags r:id="rId7"/>
            </p:custDataLst>
          </p:nvPr>
        </p:nvSpPr>
        <p:spPr>
          <a:xfrm>
            <a:off x="517523" y="3867149"/>
            <a:ext cx="11150602" cy="640080"/>
          </a:xfrm>
          <a:prstGeom prst="rect">
            <a:avLst/>
          </a:prstGeom>
          <a:solidFill>
            <a:schemeClr val="accent4"/>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Use in Code</a:t>
            </a:r>
          </a:p>
        </p:txBody>
      </p:sp>
    </p:spTree>
    <p:extLst>
      <p:ext uri="{BB962C8B-B14F-4D97-AF65-F5344CB8AC3E}">
        <p14:creationId xmlns:p14="http://schemas.microsoft.com/office/powerpoint/2010/main" val="11599062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81811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8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t>
            </a:r>
            <a:r>
              <a:rPr lang="en-US" dirty="0" smtClean="0"/>
              <a:t>a Cloud Service?</a:t>
            </a:r>
            <a:endParaRPr lang="en-US" dirty="0"/>
          </a:p>
        </p:txBody>
      </p:sp>
      <p:sp>
        <p:nvSpPr>
          <p:cNvPr id="6" name="Rectangle 5"/>
          <p:cNvSpPr/>
          <p:nvPr/>
        </p:nvSpPr>
        <p:spPr bwMode="auto">
          <a:xfrm>
            <a:off x="2471628" y="2983040"/>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096702" y="2983040"/>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A container of related service roles</a:t>
            </a:r>
            <a:endParaRPr lang="en-US" dirty="0" smtClean="0">
              <a:solidFill>
                <a:schemeClr val="tx2">
                  <a:alpha val="99000"/>
                </a:schemeClr>
              </a:solidFill>
              <a:latin typeface="Segoe UI Light" pitchFamily="34" charset="0"/>
            </a:endParaRPr>
          </a:p>
        </p:txBody>
      </p:sp>
      <p:sp>
        <p:nvSpPr>
          <p:cNvPr id="13" name="TextBox 12"/>
          <p:cNvSpPr txBox="1"/>
          <p:nvPr/>
        </p:nvSpPr>
        <p:spPr>
          <a:xfrm>
            <a:off x="245284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609670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3695465" y="3905330"/>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7282091" y="3962153"/>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2853083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85047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2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sz="quarter" idx="10"/>
            <p:custDataLst>
              <p:tags r:id="rId4"/>
            </p:custDataLst>
          </p:nvPr>
        </p:nvSpPr>
        <p:spPr>
          <a:xfrm>
            <a:off x="519113" y="1463675"/>
            <a:ext cx="11155680" cy="4152419"/>
          </a:xfrm>
        </p:spPr>
        <p:txBody>
          <a:bodyPr/>
          <a:lstStyle/>
          <a:p>
            <a:pPr>
              <a:spcBef>
                <a:spcPts val="800"/>
              </a:spcBef>
            </a:pPr>
            <a:r>
              <a:rPr lang="en-US" sz="3600" dirty="0" smtClean="0">
                <a:solidFill>
                  <a:schemeClr val="accent2">
                    <a:alpha val="99000"/>
                  </a:schemeClr>
                </a:solidFill>
                <a:latin typeface="Segoe UI Light" pitchFamily="34" charset="0"/>
              </a:rPr>
              <a:t>Store arbitrary configuration string values</a:t>
            </a:r>
          </a:p>
          <a:p>
            <a:pPr marL="0" lvl="1"/>
            <a:r>
              <a:rPr lang="en-US" sz="2000" dirty="0" smtClean="0"/>
              <a:t>Define in model</a:t>
            </a:r>
          </a:p>
          <a:p>
            <a:pPr marL="0" lvl="1"/>
            <a:r>
              <a:rPr lang="en-US" sz="2000" dirty="0" smtClean="0"/>
              <a:t>Populate in configuration</a:t>
            </a:r>
          </a:p>
          <a:p>
            <a:pPr>
              <a:spcBef>
                <a:spcPts val="800"/>
              </a:spcBef>
            </a:pPr>
            <a:r>
              <a:rPr lang="en-US" sz="3600" dirty="0" smtClean="0">
                <a:solidFill>
                  <a:schemeClr val="accent2">
                    <a:alpha val="99000"/>
                  </a:schemeClr>
                </a:solidFill>
                <a:latin typeface="Segoe UI Light" pitchFamily="34" charset="0"/>
              </a:rPr>
              <a:t>RoleEnvironment</a:t>
            </a:r>
          </a:p>
          <a:p>
            <a:pPr marL="0" lvl="1"/>
            <a:r>
              <a:rPr lang="en-US" sz="2000" dirty="0" smtClean="0"/>
              <a:t>.GetConfigurationSettingValue()</a:t>
            </a:r>
          </a:p>
          <a:p>
            <a:pPr>
              <a:spcBef>
                <a:spcPts val="800"/>
              </a:spcBef>
            </a:pPr>
            <a:r>
              <a:rPr lang="en-US" sz="3600" dirty="0" smtClean="0">
                <a:solidFill>
                  <a:schemeClr val="accent2">
                    <a:alpha val="99000"/>
                  </a:schemeClr>
                </a:solidFill>
                <a:latin typeface="Segoe UI Light" pitchFamily="34" charset="0"/>
              </a:rPr>
              <a:t>Don’t use web.config for values you wish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to change at runtime</a:t>
            </a:r>
          </a:p>
          <a:p>
            <a:pPr marL="0" lvl="1"/>
            <a:r>
              <a:rPr lang="en-US" sz="2000" dirty="0" smtClean="0"/>
              <a:t>App/Web.config is packaged with deployment change requires re-deploy</a:t>
            </a:r>
          </a:p>
          <a:p>
            <a:pPr marL="0" lvl="1"/>
            <a:r>
              <a:rPr lang="en-US" sz="2000" dirty="0" smtClean="0"/>
              <a:t>*.cscfg supports change tracking and notification to running role instances</a:t>
            </a:r>
            <a:endParaRPr lang="en-US" sz="2000" dirty="0"/>
          </a:p>
        </p:txBody>
      </p:sp>
    </p:spTree>
    <p:extLst>
      <p:ext uri="{BB962C8B-B14F-4D97-AF65-F5344CB8AC3E}">
        <p14:creationId xmlns:p14="http://schemas.microsoft.com/office/powerpoint/2010/main" val="18809069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1096278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4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sz="quarter" idx="10"/>
            <p:custDataLst>
              <p:tags r:id="rId4"/>
            </p:custDataLst>
          </p:nvPr>
        </p:nvSpPr>
        <p:spPr>
          <a:xfrm>
            <a:off x="519113" y="1463675"/>
            <a:ext cx="11155680" cy="3685624"/>
          </a:xfrm>
        </p:spPr>
        <p:txBody>
          <a:bodyPr/>
          <a:lstStyle/>
          <a:p>
            <a:r>
              <a:rPr lang="en-US" sz="3600" dirty="0" smtClean="0">
                <a:solidFill>
                  <a:schemeClr val="accent2">
                    <a:alpha val="99000"/>
                  </a:schemeClr>
                </a:solidFill>
                <a:latin typeface="Segoe UI Light" pitchFamily="34" charset="0"/>
              </a:rPr>
              <a:t>VIP Swap:</a:t>
            </a:r>
          </a:p>
          <a:p>
            <a:pPr marL="0" lvl="1"/>
            <a:r>
              <a:rPr lang="en-US" sz="2000" dirty="0" smtClean="0"/>
              <a:t>Uses Staging and Production environments</a:t>
            </a:r>
          </a:p>
          <a:p>
            <a:pPr marL="0" lvl="1"/>
            <a:r>
              <a:rPr lang="en-US" sz="2000" dirty="0" smtClean="0"/>
              <a:t>Allows to quickly swap environments</a:t>
            </a:r>
          </a:p>
          <a:p>
            <a:pPr marL="0" lvl="1"/>
            <a:r>
              <a:rPr lang="en-US" sz="2000" dirty="0" smtClean="0"/>
              <a:t>Production: v1 </a:t>
            </a:r>
            <a:r>
              <a:rPr lang="en-US" sz="2000" dirty="0" smtClean="0">
                <a:sym typeface="Wingdings 3"/>
              </a:rPr>
              <a:t></a:t>
            </a:r>
            <a:r>
              <a:rPr lang="en-US" sz="2000" dirty="0" smtClean="0"/>
              <a:t> Staging: v2, after swap then Production: v2 </a:t>
            </a:r>
            <a:r>
              <a:rPr lang="en-US" sz="2000" dirty="0" smtClean="0">
                <a:sym typeface="Wingdings 3"/>
              </a:rPr>
              <a:t></a:t>
            </a:r>
            <a:r>
              <a:rPr lang="en-US" sz="2000" dirty="0" smtClean="0"/>
              <a:t> Staging: v1</a:t>
            </a:r>
          </a:p>
          <a:p>
            <a:r>
              <a:rPr lang="en-US" sz="3600" dirty="0" smtClean="0">
                <a:solidFill>
                  <a:schemeClr val="accent2">
                    <a:alpha val="99000"/>
                  </a:schemeClr>
                </a:solidFill>
                <a:latin typeface="Segoe UI Light" pitchFamily="34" charset="0"/>
              </a:rPr>
              <a:t>In-Place Upgrade</a:t>
            </a:r>
          </a:p>
          <a:p>
            <a:pPr marL="0" lvl="1"/>
            <a:r>
              <a:rPr lang="en-US" sz="2000" dirty="0" smtClean="0"/>
              <a:t>Performs a rolling upgrade on live service</a:t>
            </a:r>
          </a:p>
          <a:p>
            <a:pPr marL="0" lvl="1"/>
            <a:r>
              <a:rPr lang="en-US" sz="2000" dirty="0" smtClean="0"/>
              <a:t>Entire service or a single role</a:t>
            </a:r>
          </a:p>
          <a:p>
            <a:pPr marL="0" lvl="1"/>
            <a:r>
              <a:rPr lang="en-US" sz="2000" dirty="0" smtClean="0"/>
              <a:t>Manual or Automatic across update domains</a:t>
            </a:r>
          </a:p>
          <a:p>
            <a:pPr marL="0" lvl="1"/>
            <a:r>
              <a:rPr lang="en-US" sz="2000" dirty="0" smtClean="0"/>
              <a:t>Cannot change Service Model</a:t>
            </a:r>
            <a:endParaRPr lang="en-US" sz="2000" dirty="0"/>
          </a:p>
        </p:txBody>
      </p:sp>
    </p:spTree>
    <p:extLst>
      <p:ext uri="{BB962C8B-B14F-4D97-AF65-F5344CB8AC3E}">
        <p14:creationId xmlns:p14="http://schemas.microsoft.com/office/powerpoint/2010/main" val="240517137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ext uri="{D42A27DB-BD31-4B8C-83A1-F6EECF244321}">
                <p14:modId xmlns:p14="http://schemas.microsoft.com/office/powerpoint/2010/main" val="10323512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69"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7" name="Rectangle 6"/>
          <p:cNvSpPr/>
          <p:nvPr>
            <p:custDataLst>
              <p:tags r:id="rId3"/>
            </p:custDataLst>
          </p:nvPr>
        </p:nvSpPr>
        <p:spPr bwMode="auto">
          <a:xfrm>
            <a:off x="2001981" y="2502158"/>
            <a:ext cx="7523389" cy="37478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5841488" y="3056769"/>
            <a:ext cx="3474720" cy="304196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5841488"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2001981" y="1695450"/>
            <a:ext cx="7523389" cy="504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230678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0" name="Rectangle 9"/>
          <p:cNvSpPr/>
          <p:nvPr>
            <p:custDataLst>
              <p:tags r:id="rId11"/>
            </p:custDataLst>
          </p:nvPr>
        </p:nvSpPr>
        <p:spPr bwMode="auto">
          <a:xfrm>
            <a:off x="398826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1" name="Rectangle 10"/>
          <p:cNvSpPr/>
          <p:nvPr>
            <p:custDataLst>
              <p:tags r:id="rId12"/>
            </p:custDataLst>
          </p:nvPr>
        </p:nvSpPr>
        <p:spPr bwMode="auto">
          <a:xfrm>
            <a:off x="230678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2" name="Rectangle 11"/>
          <p:cNvSpPr/>
          <p:nvPr>
            <p:custDataLst>
              <p:tags r:id="rId13"/>
            </p:custDataLst>
          </p:nvPr>
        </p:nvSpPr>
        <p:spPr bwMode="auto">
          <a:xfrm>
            <a:off x="398826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4" name="Rectangle 13"/>
          <p:cNvSpPr/>
          <p:nvPr>
            <p:custDataLst>
              <p:tags r:id="rId14"/>
            </p:custDataLst>
          </p:nvPr>
        </p:nvSpPr>
        <p:spPr bwMode="auto">
          <a:xfrm>
            <a:off x="596277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5" name="Rectangle 14"/>
          <p:cNvSpPr/>
          <p:nvPr>
            <p:custDataLst>
              <p:tags r:id="rId15"/>
            </p:custDataLst>
          </p:nvPr>
        </p:nvSpPr>
        <p:spPr bwMode="auto">
          <a:xfrm>
            <a:off x="764425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6" name="Rectangle 15"/>
          <p:cNvSpPr/>
          <p:nvPr>
            <p:custDataLst>
              <p:tags r:id="rId16"/>
            </p:custDataLst>
          </p:nvPr>
        </p:nvSpPr>
        <p:spPr bwMode="auto">
          <a:xfrm>
            <a:off x="596277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7" name="Rectangle 16"/>
          <p:cNvSpPr/>
          <p:nvPr>
            <p:custDataLst>
              <p:tags r:id="rId17"/>
            </p:custDataLst>
          </p:nvPr>
        </p:nvSpPr>
        <p:spPr bwMode="auto">
          <a:xfrm>
            <a:off x="764425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4414703" y="1707795"/>
            <a:ext cx="857126" cy="1840820"/>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6242698" y="1720620"/>
            <a:ext cx="857127" cy="1815172"/>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9869695" y="3507196"/>
            <a:ext cx="1756229" cy="1756229"/>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9316209" y="4385311"/>
            <a:ext cx="553486"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Windows Azure Diagnostics</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706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Data Locations</a:t>
            </a:r>
            <a:endParaRPr lang="en-US" dirty="0"/>
          </a:p>
        </p:txBody>
      </p:sp>
      <p:sp>
        <p:nvSpPr>
          <p:cNvPr id="3" name="Rectangle 2"/>
          <p:cNvSpPr/>
          <p:nvPr/>
        </p:nvSpPr>
        <p:spPr bwMode="auto">
          <a:xfrm>
            <a:off x="519113" y="1467803"/>
            <a:ext cx="11149012" cy="9443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WAD-Control-Container</a:t>
            </a:r>
          </a:p>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Contains XML Configuration for each Role  Instance in the Service</a:t>
            </a:r>
          </a:p>
        </p:txBody>
      </p:sp>
      <p:graphicFrame>
        <p:nvGraphicFramePr>
          <p:cNvPr id="4" name="Content Placeholder 3"/>
          <p:cNvGraphicFramePr>
            <a:graphicFrameLocks/>
          </p:cNvGraphicFramePr>
          <p:nvPr>
            <p:extLst>
              <p:ext uri="{D42A27DB-BD31-4B8C-83A1-F6EECF244321}">
                <p14:modId xmlns:p14="http://schemas.microsoft.com/office/powerpoint/2010/main" val="1029605283"/>
              </p:ext>
            </p:extLst>
          </p:nvPr>
        </p:nvGraphicFramePr>
        <p:xfrm>
          <a:off x="519112" y="2429926"/>
          <a:ext cx="11155680" cy="3769181"/>
        </p:xfrm>
        <a:graphic>
          <a:graphicData uri="http://schemas.openxmlformats.org/drawingml/2006/table">
            <a:tbl>
              <a:tblPr firstRow="1" bandRow="1">
                <a:tableStyleId>{5C22544A-7EE6-4342-B048-85BDC9FD1C3A}</a:tableStyleId>
              </a:tblPr>
              <a:tblGrid>
                <a:gridCol w="4572000"/>
                <a:gridCol w="6583680"/>
              </a:tblGrid>
              <a:tr h="483343">
                <a:tc>
                  <a:txBody>
                    <a:bodyPr/>
                    <a:lstStyle/>
                    <a:p>
                      <a:pPr algn="l"/>
                      <a:r>
                        <a:rPr lang="en-US" sz="2000" b="0" cap="all" baseline="0" dirty="0" smtClean="0">
                          <a:ln>
                            <a:solidFill>
                              <a:schemeClr val="bg1">
                                <a:alpha val="0"/>
                              </a:schemeClr>
                            </a:solidFill>
                          </a:ln>
                          <a:solidFill>
                            <a:schemeClr val="bg1">
                              <a:alpha val="99000"/>
                            </a:schemeClr>
                          </a:solidFill>
                        </a:rPr>
                        <a:t>Diagnostic Data</a:t>
                      </a:r>
                      <a:endParaRPr lang="en-US" sz="2000" b="0" cap="all" baseline="0" dirty="0">
                        <a:ln>
                          <a:solidFill>
                            <a:schemeClr val="bg1">
                              <a:alpha val="0"/>
                            </a:schemeClr>
                          </a:solidFill>
                        </a:ln>
                        <a:solidFill>
                          <a:schemeClr val="bg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l"/>
                      <a:r>
                        <a:rPr lang="en-US" sz="2000" b="0" cap="all" baseline="0" dirty="0" smtClean="0">
                          <a:ln>
                            <a:solidFill>
                              <a:schemeClr val="bg1">
                                <a:alpha val="0"/>
                              </a:schemeClr>
                            </a:solidFill>
                          </a:ln>
                          <a:solidFill>
                            <a:schemeClr val="bg1">
                              <a:alpha val="99000"/>
                            </a:schemeClr>
                          </a:solidFill>
                        </a:rPr>
                        <a:t>Location</a:t>
                      </a:r>
                      <a:r>
                        <a:rPr lang="en-US" sz="2000" b="0" cap="all" baseline="0" dirty="0" smtClean="0">
                          <a:ln>
                            <a:solidFill>
                              <a:schemeClr val="bg1">
                                <a:alpha val="0"/>
                              </a:schemeClr>
                            </a:solidFill>
                          </a:ln>
                          <a:solidFill>
                            <a:schemeClr val="bg1"/>
                          </a:solidFill>
                        </a:rPr>
                        <a:t> in Storage</a:t>
                      </a:r>
                      <a:endParaRPr lang="en-US" sz="2000" b="0" cap="all" baseline="0" dirty="0">
                        <a:ln>
                          <a:solidFill>
                            <a:schemeClr val="bg1">
                              <a:alpha val="0"/>
                            </a:schemeClr>
                          </a:solidFill>
                        </a:ln>
                        <a:solidFill>
                          <a:schemeClr val="bg1"/>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386674">
                <a:tc>
                  <a:txBody>
                    <a:bodyPr/>
                    <a:lstStyle/>
                    <a:p>
                      <a:r>
                        <a:rPr lang="en-US" sz="1600" b="0" dirty="0" smtClean="0">
                          <a:ln>
                            <a:solidFill>
                              <a:schemeClr val="bg1">
                                <a:alpha val="0"/>
                              </a:schemeClr>
                            </a:solidFill>
                          </a:ln>
                          <a:solidFill>
                            <a:srgbClr val="6F6F6F">
                              <a:alpha val="99000"/>
                            </a:srgbClr>
                          </a:solidFill>
                        </a:rPr>
                        <a:t>Windows Event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WADWindowsEventLogsTable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Performance </a:t>
                      </a:r>
                      <a:r>
                        <a:rPr lang="en-US" sz="1600" b="0" dirty="0" smtClean="0">
                          <a:ln>
                            <a:solidFill>
                              <a:schemeClr val="bg1">
                                <a:alpha val="0"/>
                              </a:schemeClr>
                            </a:solidFill>
                          </a:ln>
                          <a:solidFill>
                            <a:srgbClr val="6F6F6F">
                              <a:alpha val="99000"/>
                            </a:srgbClr>
                          </a:solidFill>
                        </a:rPr>
                        <a:t>Counters </a:t>
                      </a:r>
                    </a:p>
                    <a:p>
                      <a:r>
                        <a:rPr lang="en-US" sz="1600" b="0" dirty="0" smtClean="0">
                          <a:ln>
                            <a:solidFill>
                              <a:schemeClr val="bg1">
                                <a:alpha val="0"/>
                              </a:schemeClr>
                            </a:solidFill>
                          </a:ln>
                          <a:solidFill>
                            <a:srgbClr val="6F6F6F">
                              <a:alpha val="99000"/>
                            </a:srgbClr>
                          </a:solidFill>
                        </a:rPr>
                        <a:t>(including custom performance counters)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WADPerformanceCountersTable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Windows</a:t>
                      </a:r>
                      <a:r>
                        <a:rPr lang="en-US" sz="1600" b="0" baseline="0" dirty="0" smtClean="0">
                          <a:ln>
                            <a:solidFill>
                              <a:schemeClr val="bg1">
                                <a:alpha val="0"/>
                              </a:schemeClr>
                            </a:solidFill>
                          </a:ln>
                          <a:solidFill>
                            <a:srgbClr val="6F6F6F">
                              <a:alpha val="99000"/>
                            </a:srgbClr>
                          </a:solidFill>
                        </a:rPr>
                        <a:t> Azure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WADLogsTable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Diagnostic</a:t>
                      </a:r>
                      <a:r>
                        <a:rPr lang="en-US" sz="1600" b="0" baseline="0" dirty="0" smtClean="0">
                          <a:ln>
                            <a:solidFill>
                              <a:schemeClr val="bg1">
                                <a:alpha val="0"/>
                              </a:schemeClr>
                            </a:solidFill>
                          </a:ln>
                          <a:solidFill>
                            <a:srgbClr val="6F6F6F">
                              <a:alpha val="99000"/>
                            </a:srgbClr>
                          </a:solidFill>
                        </a:rPr>
                        <a:t> Infrastructure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WADDiagnosticInfrastructureLogsTable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Failed Request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wad-iis-failedreqlogfiles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Crash Dumps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wad-crash-dumps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Custom File Based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(must</a:t>
                      </a:r>
                      <a:r>
                        <a:rPr lang="en-US" sz="1600" b="0" baseline="0" dirty="0" smtClean="0">
                          <a:ln>
                            <a:solidFill>
                              <a:schemeClr val="bg1">
                                <a:alpha val="0"/>
                              </a:schemeClr>
                            </a:solidFill>
                          </a:ln>
                          <a:solidFill>
                            <a:srgbClr val="6F6F6F">
                              <a:alpha val="99000"/>
                            </a:srgbClr>
                          </a:solidFill>
                        </a:rPr>
                        <a:t> be configured)</a:t>
                      </a:r>
                      <a:r>
                        <a:rPr lang="en-US" sz="1600" b="0" kern="1200" dirty="0" smtClean="0">
                          <a:ln>
                            <a:solidFill>
                              <a:schemeClr val="bg1">
                                <a:alpha val="0"/>
                              </a:schemeClr>
                            </a:solidFill>
                          </a:ln>
                          <a:solidFill>
                            <a:srgbClr val="6F6F6F">
                              <a:alpha val="99000"/>
                            </a:srgbClr>
                          </a:solidFill>
                          <a:effectLst/>
                          <a:latin typeface="+mn-lt"/>
                          <a:ea typeface="+mn-ea"/>
                          <a:cs typeface="+mn-cs"/>
                        </a:rPr>
                        <a:t>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96725344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94527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9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517526" y="1463674"/>
            <a:ext cx="11158538"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709703" y="1555179"/>
            <a:ext cx="11018382" cy="3385542"/>
          </a:xfrm>
        </p:spPr>
        <p:txBody>
          <a:bodyPr/>
          <a:lstStyle/>
          <a:p>
            <a:r>
              <a:rPr lang="en-US" sz="3600" dirty="0" smtClean="0">
                <a:solidFill>
                  <a:schemeClr val="accent2">
                    <a:alpha val="99000"/>
                  </a:schemeClr>
                </a:solidFill>
                <a:latin typeface="Segoe UI Light" pitchFamily="34" charset="0"/>
              </a:rPr>
              <a:t>Cloud Service is for multi-tier online services</a:t>
            </a:r>
          </a:p>
          <a:p>
            <a:r>
              <a:rPr lang="en-US" sz="3600" dirty="0" smtClean="0">
                <a:solidFill>
                  <a:schemeClr val="accent2">
                    <a:alpha val="99000"/>
                  </a:schemeClr>
                </a:solidFill>
                <a:latin typeface="Segoe UI Light" pitchFamily="34" charset="0"/>
              </a:rPr>
              <a:t>Service </a:t>
            </a:r>
            <a:r>
              <a:rPr lang="en-US" sz="3600" dirty="0" smtClean="0">
                <a:solidFill>
                  <a:schemeClr val="accent2">
                    <a:alpha val="99000"/>
                  </a:schemeClr>
                </a:solidFill>
                <a:latin typeface="Segoe UI Light" pitchFamily="34" charset="0"/>
              </a:rPr>
              <a:t>model defines service shape</a:t>
            </a:r>
          </a:p>
          <a:p>
            <a:r>
              <a:rPr lang="en-US" sz="3600" dirty="0" smtClean="0">
                <a:solidFill>
                  <a:schemeClr val="accent2">
                    <a:alpha val="99000"/>
                  </a:schemeClr>
                </a:solidFill>
                <a:latin typeface="Segoe UI Light" pitchFamily="34" charset="0"/>
              </a:rPr>
              <a:t>Service configuration defines service scale</a:t>
            </a:r>
          </a:p>
          <a:p>
            <a:r>
              <a:rPr lang="en-US" sz="3600" dirty="0" smtClean="0">
                <a:solidFill>
                  <a:schemeClr val="accent2">
                    <a:alpha val="99000"/>
                  </a:schemeClr>
                </a:solidFill>
                <a:latin typeface="Segoe UI Light" pitchFamily="34" charset="0"/>
              </a:rPr>
              <a:t>Selectable VM </a:t>
            </a:r>
            <a:r>
              <a:rPr lang="en-US" sz="3600" dirty="0" smtClean="0">
                <a:solidFill>
                  <a:schemeClr val="accent2">
                    <a:alpha val="99000"/>
                  </a:schemeClr>
                </a:solidFill>
                <a:latin typeface="Segoe UI Light" pitchFamily="34" charset="0"/>
              </a:rPr>
              <a:t>Sizes</a:t>
            </a:r>
            <a:endParaRPr lang="en-US" sz="3600" dirty="0" smtClean="0">
              <a:solidFill>
                <a:schemeClr val="accent2">
                  <a:alpha val="99000"/>
                </a:schemeClr>
              </a:solidFill>
              <a:latin typeface="Segoe UI Light" pitchFamily="34" charset="0"/>
            </a:endParaRPr>
          </a:p>
          <a:p>
            <a:r>
              <a:rPr lang="en-US" sz="3600" dirty="0" smtClean="0">
                <a:solidFill>
                  <a:schemeClr val="accent2">
                    <a:alpha val="99000"/>
                  </a:schemeClr>
                </a:solidFill>
                <a:latin typeface="Segoe UI Light" pitchFamily="34" charset="0"/>
              </a:rPr>
              <a:t>Upgrading </a:t>
            </a:r>
            <a:r>
              <a:rPr lang="en-US" sz="3600" dirty="0" smtClean="0">
                <a:solidFill>
                  <a:schemeClr val="accent2">
                    <a:alpha val="99000"/>
                  </a:schemeClr>
                </a:solidFill>
                <a:latin typeface="Segoe UI Light" pitchFamily="34" charset="0"/>
              </a:rPr>
              <a:t>and Deployment</a:t>
            </a:r>
            <a:endParaRPr lang="en-US" sz="3600" dirty="0">
              <a:solidFill>
                <a:schemeClr val="accent2">
                  <a:alpha val="99000"/>
                </a:schemeClr>
              </a:solidFill>
              <a:latin typeface="Segoe UI Light" pitchFamily="34" charset="0"/>
            </a:endParaRPr>
          </a:p>
        </p:txBody>
      </p:sp>
      <p:sp>
        <p:nvSpPr>
          <p:cNvPr id="6" name="Freeform 18"/>
          <p:cNvSpPr>
            <a:spLocks noEditPoints="1"/>
          </p:cNvSpPr>
          <p:nvPr/>
        </p:nvSpPr>
        <p:spPr bwMode="black">
          <a:xfrm>
            <a:off x="9099031" y="1970088"/>
            <a:ext cx="2094420" cy="255517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31757104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3406735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81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205905683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Object 51" hidden="1"/>
          <p:cNvGraphicFramePr>
            <a:graphicFrameLocks noChangeAspect="1"/>
          </p:cNvGraphicFramePr>
          <p:nvPr>
            <p:custDataLst>
              <p:tags r:id="rId2"/>
            </p:custDataLst>
            <p:extLst>
              <p:ext uri="{D42A27DB-BD31-4B8C-83A1-F6EECF244321}">
                <p14:modId xmlns:p14="http://schemas.microsoft.com/office/powerpoint/2010/main" val="12636844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42"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Windows Azure Service Architecture</a:t>
            </a:r>
          </a:p>
        </p:txBody>
      </p:sp>
      <p:sp>
        <p:nvSpPr>
          <p:cNvPr id="3" name="Rectangle 2"/>
          <p:cNvSpPr/>
          <p:nvPr>
            <p:custDataLst>
              <p:tags r:id="rId4"/>
            </p:custDataLst>
          </p:nvPr>
        </p:nvSpPr>
        <p:spPr bwMode="auto">
          <a:xfrm>
            <a:off x="517525" y="1460508"/>
            <a:ext cx="11158538"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The Internet via TCP or HTTP</a:t>
            </a:r>
          </a:p>
        </p:txBody>
      </p:sp>
      <p:sp>
        <p:nvSpPr>
          <p:cNvPr id="4" name="Rectangle 3"/>
          <p:cNvSpPr/>
          <p:nvPr>
            <p:custDataLst>
              <p:tags r:id="rId5"/>
            </p:custDataLst>
          </p:nvPr>
        </p:nvSpPr>
        <p:spPr bwMode="auto">
          <a:xfrm>
            <a:off x="515143" y="2009148"/>
            <a:ext cx="11158538" cy="42408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rPr>
              <a:t>Windows Azure Data Center</a:t>
            </a:r>
          </a:p>
        </p:txBody>
      </p:sp>
      <p:grpSp>
        <p:nvGrpSpPr>
          <p:cNvPr id="14" name="Group 13"/>
          <p:cNvGrpSpPr/>
          <p:nvPr>
            <p:custDataLst>
              <p:tags r:id="rId6"/>
            </p:custDataLst>
          </p:nvPr>
        </p:nvGrpSpPr>
        <p:grpSpPr>
          <a:xfrm>
            <a:off x="1166947" y="3394199"/>
            <a:ext cx="2027916" cy="1343297"/>
            <a:chOff x="1166947" y="3235251"/>
            <a:chExt cx="2027916" cy="1343297"/>
          </a:xfrm>
        </p:grpSpPr>
        <p:sp>
          <p:nvSpPr>
            <p:cNvPr id="5" name="Rectangle 4"/>
            <p:cNvSpPr/>
            <p:nvPr/>
          </p:nvSpPr>
          <p:spPr bwMode="auto">
            <a:xfrm>
              <a:off x="1430323" y="3235251"/>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 name="Rectangle 5"/>
            <p:cNvSpPr/>
            <p:nvPr/>
          </p:nvSpPr>
          <p:spPr bwMode="auto">
            <a:xfrm>
              <a:off x="1309227" y="3381136"/>
              <a:ext cx="1764540" cy="1038463"/>
            </a:xfrm>
            <a:prstGeom prst="rect">
              <a:avLst/>
            </a:prstGeom>
            <a:solidFill>
              <a:schemeClr val="accent4"/>
            </a:solidFill>
            <a:ln w="50800">
              <a:solidFill>
                <a:schemeClr val="bg1">
                  <a:lumMod val="9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bwMode="auto">
            <a:xfrm>
              <a:off x="1166947" y="3540085"/>
              <a:ext cx="1764540" cy="1038463"/>
            </a:xfrm>
            <a:prstGeom prst="rect">
              <a:avLst/>
            </a:prstGeom>
            <a:solidFill>
              <a:schemeClr val="accent4"/>
            </a:solidFill>
            <a:ln w="50800">
              <a:solidFill>
                <a:schemeClr val="bg1">
                  <a:lumMod val="95000"/>
                  <a:alpha val="99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IIS as Host</a:t>
              </a:r>
            </a:p>
          </p:txBody>
        </p:sp>
      </p:grpSp>
      <p:grpSp>
        <p:nvGrpSpPr>
          <p:cNvPr id="15" name="Group 14"/>
          <p:cNvGrpSpPr/>
          <p:nvPr>
            <p:custDataLst>
              <p:tags r:id="rId7"/>
            </p:custDataLst>
          </p:nvPr>
        </p:nvGrpSpPr>
        <p:grpSpPr>
          <a:xfrm>
            <a:off x="9183187" y="3407262"/>
            <a:ext cx="2027916" cy="1330234"/>
            <a:chOff x="1166947" y="3248314"/>
            <a:chExt cx="2027916" cy="1330234"/>
          </a:xfrm>
        </p:grpSpPr>
        <p:sp>
          <p:nvSpPr>
            <p:cNvPr id="16" name="Rectangle 15"/>
            <p:cNvSpPr/>
            <p:nvPr/>
          </p:nvSpPr>
          <p:spPr bwMode="auto">
            <a:xfrm>
              <a:off x="1430323" y="3248314"/>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Rectangle 16"/>
            <p:cNvSpPr/>
            <p:nvPr/>
          </p:nvSpPr>
          <p:spPr bwMode="auto">
            <a:xfrm>
              <a:off x="1309227" y="3381136"/>
              <a:ext cx="1764540" cy="1038463"/>
            </a:xfrm>
            <a:prstGeom prst="rect">
              <a:avLst/>
            </a:prstGeom>
            <a:solidFill>
              <a:schemeClr val="accent4"/>
            </a:solidFill>
            <a:ln w="508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nvSpPr>
          <p:spPr bwMode="auto">
            <a:xfrm>
              <a:off x="1166947" y="3540085"/>
              <a:ext cx="1764540" cy="1038463"/>
            </a:xfrm>
            <a:prstGeom prst="rect">
              <a:avLst/>
            </a:prstGeom>
            <a:solidFill>
              <a:schemeClr val="accent4"/>
            </a:solidFill>
            <a:ln w="50800">
              <a:solidFill>
                <a:schemeClr val="bg1">
                  <a:lumMod val="95000"/>
                  <a:alpha val="9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600" dirty="0">
                  <a:ln>
                    <a:solidFill>
                      <a:schemeClr val="bg1">
                        <a:alpha val="0"/>
                      </a:schemeClr>
                    </a:solidFill>
                  </a:ln>
                  <a:gradFill>
                    <a:gsLst>
                      <a:gs pos="0">
                        <a:srgbClr val="FFFFFF"/>
                      </a:gs>
                      <a:gs pos="100000">
                        <a:srgbClr val="FFFFFF"/>
                      </a:gs>
                    </a:gsLst>
                    <a:lin ang="5400000" scaled="0"/>
                  </a:gradFill>
                </a:rPr>
                <a:t>Managed Interface Call</a:t>
              </a:r>
            </a:p>
          </p:txBody>
        </p:sp>
      </p:grpSp>
      <p:sp>
        <p:nvSpPr>
          <p:cNvPr id="19" name="Rectangle 18"/>
          <p:cNvSpPr/>
          <p:nvPr>
            <p:custDataLst>
              <p:tags r:id="rId8"/>
            </p:custDataLst>
          </p:nvPr>
        </p:nvSpPr>
        <p:spPr bwMode="auto">
          <a:xfrm>
            <a:off x="3914520" y="3465608"/>
            <a:ext cx="4359784" cy="2044304"/>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2800" dirty="0">
                <a:ln>
                  <a:solidFill>
                    <a:schemeClr val="bg1">
                      <a:alpha val="0"/>
                    </a:schemeClr>
                  </a:solidFill>
                </a:ln>
                <a:solidFill>
                  <a:srgbClr val="595959">
                    <a:alpha val="99000"/>
                  </a:srgbClr>
                </a:solidFill>
              </a:rPr>
              <a:t>Storage</a:t>
            </a:r>
          </a:p>
        </p:txBody>
      </p:sp>
      <p:sp>
        <p:nvSpPr>
          <p:cNvPr id="20" name="Oval 19"/>
          <p:cNvSpPr/>
          <p:nvPr>
            <p:custDataLst>
              <p:tags r:id="rId9"/>
            </p:custDataLst>
          </p:nvPr>
        </p:nvSpPr>
        <p:spPr bwMode="auto">
          <a:xfrm>
            <a:off x="1887552" y="2453149"/>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LB</a:t>
            </a:r>
          </a:p>
        </p:txBody>
      </p:sp>
      <p:sp>
        <p:nvSpPr>
          <p:cNvPr id="22" name="Oval 21"/>
          <p:cNvSpPr/>
          <p:nvPr>
            <p:custDataLst>
              <p:tags r:id="rId10"/>
            </p:custDataLst>
          </p:nvPr>
        </p:nvSpPr>
        <p:spPr bwMode="auto">
          <a:xfrm>
            <a:off x="10129392" y="2509755"/>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sp>
        <p:nvSpPr>
          <p:cNvPr id="26" name="Rectangle 25"/>
          <p:cNvSpPr/>
          <p:nvPr>
            <p:custDataLst>
              <p:tags r:id="rId11"/>
            </p:custDataLst>
          </p:nvPr>
        </p:nvSpPr>
        <p:spPr>
          <a:xfrm>
            <a:off x="4082732" y="3554301"/>
            <a:ext cx="4023360" cy="548640"/>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7" name="Rectangle 26"/>
          <p:cNvSpPr/>
          <p:nvPr>
            <p:custDataLst>
              <p:tags r:id="rId12"/>
            </p:custDataLst>
          </p:nvPr>
        </p:nvSpPr>
        <p:spPr>
          <a:xfrm>
            <a:off x="424261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8" name="Rectangle 27"/>
          <p:cNvSpPr/>
          <p:nvPr>
            <p:custDataLst>
              <p:tags r:id="rId13"/>
            </p:custDataLst>
          </p:nvPr>
        </p:nvSpPr>
        <p:spPr>
          <a:xfrm>
            <a:off x="498333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9" name="Rectangle 28"/>
          <p:cNvSpPr/>
          <p:nvPr>
            <p:custDataLst>
              <p:tags r:id="rId14"/>
            </p:custDataLst>
          </p:nvPr>
        </p:nvSpPr>
        <p:spPr>
          <a:xfrm>
            <a:off x="6612917"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0" name="Rectangle 29"/>
          <p:cNvSpPr/>
          <p:nvPr>
            <p:custDataLst>
              <p:tags r:id="rId15"/>
            </p:custDataLst>
          </p:nvPr>
        </p:nvSpPr>
        <p:spPr>
          <a:xfrm>
            <a:off x="7353636"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nvGrpSpPr>
          <p:cNvPr id="40" name="Group 39"/>
          <p:cNvGrpSpPr/>
          <p:nvPr/>
        </p:nvGrpSpPr>
        <p:grpSpPr>
          <a:xfrm>
            <a:off x="5687476" y="3777976"/>
            <a:ext cx="813872" cy="72816"/>
            <a:chOff x="5635167" y="3777976"/>
            <a:chExt cx="813872" cy="72816"/>
          </a:xfrm>
        </p:grpSpPr>
        <p:sp>
          <p:nvSpPr>
            <p:cNvPr id="31" name="Oval 30"/>
            <p:cNvSpPr/>
            <p:nvPr>
              <p:custDataLst>
                <p:tags r:id="rId28"/>
              </p:custDataLst>
            </p:nvPr>
          </p:nvSpPr>
          <p:spPr>
            <a:xfrm>
              <a:off x="563516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2" name="Oval 31"/>
            <p:cNvSpPr/>
            <p:nvPr>
              <p:custDataLst>
                <p:tags r:id="rId29"/>
              </p:custDataLst>
            </p:nvPr>
          </p:nvSpPr>
          <p:spPr>
            <a:xfrm>
              <a:off x="5783311"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3" name="Oval 32"/>
            <p:cNvSpPr/>
            <p:nvPr>
              <p:custDataLst>
                <p:tags r:id="rId30"/>
              </p:custDataLst>
            </p:nvPr>
          </p:nvSpPr>
          <p:spPr>
            <a:xfrm>
              <a:off x="5931455"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4" name="Oval 33"/>
            <p:cNvSpPr/>
            <p:nvPr>
              <p:custDataLst>
                <p:tags r:id="rId31"/>
              </p:custDataLst>
            </p:nvPr>
          </p:nvSpPr>
          <p:spPr>
            <a:xfrm>
              <a:off x="6079599"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5" name="Oval 34"/>
            <p:cNvSpPr/>
            <p:nvPr>
              <p:custDataLst>
                <p:tags r:id="rId32"/>
              </p:custDataLst>
            </p:nvPr>
          </p:nvSpPr>
          <p:spPr>
            <a:xfrm>
              <a:off x="6227743"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6" name="Oval 35"/>
            <p:cNvSpPr/>
            <p:nvPr>
              <p:custDataLst>
                <p:tags r:id="rId33"/>
              </p:custDataLst>
            </p:nvPr>
          </p:nvSpPr>
          <p:spPr>
            <a:xfrm>
              <a:off x="637588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sp>
        <p:nvSpPr>
          <p:cNvPr id="25" name="TextBox 24"/>
          <p:cNvSpPr txBox="1"/>
          <p:nvPr>
            <p:custDataLst>
              <p:tags r:id="rId16"/>
            </p:custDataLst>
          </p:nvPr>
        </p:nvSpPr>
        <p:spPr>
          <a:xfrm>
            <a:off x="5453284" y="3646577"/>
            <a:ext cx="1287419" cy="364087"/>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wrap="none" rtlCol="0">
            <a:noAutofit/>
          </a:bodyPr>
          <a:lstStyle/>
          <a:p>
            <a:pPr algn="ctr"/>
            <a:r>
              <a:rPr lang="en-US" sz="1800" dirty="0">
                <a:ln>
                  <a:solidFill>
                    <a:schemeClr val="bg1">
                      <a:alpha val="0"/>
                    </a:schemeClr>
                  </a:solidFill>
                </a:ln>
                <a:gradFill>
                  <a:gsLst>
                    <a:gs pos="0">
                      <a:srgbClr val="FFFFFF"/>
                    </a:gs>
                    <a:gs pos="100000">
                      <a:srgbClr val="FFFFFF"/>
                    </a:gs>
                  </a:gsLst>
                  <a:lin ang="5400000" scaled="0"/>
                </a:gradFill>
              </a:rPr>
              <a:t>Queues</a:t>
            </a:r>
          </a:p>
        </p:txBody>
      </p:sp>
      <p:cxnSp>
        <p:nvCxnSpPr>
          <p:cNvPr id="42" name="Elbow Connector 41"/>
          <p:cNvCxnSpPr>
            <a:stCxn id="18" idx="2"/>
          </p:cNvCxnSpPr>
          <p:nvPr>
            <p:custDataLst>
              <p:tags r:id="rId17"/>
            </p:custDataLst>
          </p:nvPr>
        </p:nvCxnSpPr>
        <p:spPr>
          <a:xfrm rot="5400000">
            <a:off x="7586737" y="3221040"/>
            <a:ext cx="962264" cy="3995176"/>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p:cNvCxnSpPr>
          <p:nvPr>
            <p:custDataLst>
              <p:tags r:id="rId18"/>
            </p:custDataLst>
          </p:nvPr>
        </p:nvCxnSpPr>
        <p:spPr>
          <a:xfrm rot="16200000" flipH="1">
            <a:off x="3469227" y="3317485"/>
            <a:ext cx="962264" cy="3802285"/>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0"/>
          </p:cNvCxnSpPr>
          <p:nvPr>
            <p:custDataLst>
              <p:tags r:id="rId19"/>
            </p:custDataLst>
          </p:nvPr>
        </p:nvCxnSpPr>
        <p:spPr>
          <a:xfrm rot="16200000" flipV="1">
            <a:off x="8003065" y="1198533"/>
            <a:ext cx="302656" cy="4114800"/>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0"/>
          </p:cNvCxnSpPr>
          <p:nvPr>
            <p:custDataLst>
              <p:tags r:id="rId20"/>
            </p:custDataLst>
          </p:nvPr>
        </p:nvCxnSpPr>
        <p:spPr>
          <a:xfrm rot="5400000" flipH="1" flipV="1">
            <a:off x="4053465" y="1350671"/>
            <a:ext cx="302657" cy="3784401"/>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p:cNvCxnSpPr>
          <p:nvPr>
            <p:custDataLst>
              <p:tags r:id="rId21"/>
            </p:custDataLst>
          </p:nvPr>
        </p:nvCxnSpPr>
        <p:spPr>
          <a:xfrm>
            <a:off x="6096794" y="2009148"/>
            <a:ext cx="200" cy="1456460"/>
          </a:xfrm>
          <a:prstGeom prst="line">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Oval 20"/>
          <p:cNvSpPr/>
          <p:nvPr>
            <p:custDataLst>
              <p:tags r:id="rId22"/>
            </p:custDataLst>
          </p:nvPr>
        </p:nvSpPr>
        <p:spPr bwMode="auto">
          <a:xfrm>
            <a:off x="5792849" y="2265060"/>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cxnSp>
        <p:nvCxnSpPr>
          <p:cNvPr id="58" name="Straight Arrow Connector 57"/>
          <p:cNvCxnSpPr>
            <a:stCxn id="22" idx="0"/>
          </p:cNvCxnSpPr>
          <p:nvPr>
            <p:custDataLst>
              <p:tags r:id="rId23"/>
            </p:custDataLst>
          </p:nvPr>
        </p:nvCxnSpPr>
        <p:spPr>
          <a:xfrm flipV="1">
            <a:off x="10433337" y="2009148"/>
            <a:ext cx="0" cy="500607"/>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2" idx="4"/>
          </p:cNvCxnSpPr>
          <p:nvPr>
            <p:custDataLst>
              <p:tags r:id="rId24"/>
            </p:custDataLst>
          </p:nvPr>
        </p:nvCxnSpPr>
        <p:spPr>
          <a:xfrm flipV="1">
            <a:off x="10433337" y="3117645"/>
            <a:ext cx="0" cy="276555"/>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5" name="Flowchart: Multidocument 74"/>
          <p:cNvSpPr/>
          <p:nvPr>
            <p:custDataLst>
              <p:tags r:id="rId25"/>
            </p:custDataLst>
          </p:nvPr>
        </p:nvSpPr>
        <p:spPr>
          <a:xfrm>
            <a:off x="7127855" y="4275241"/>
            <a:ext cx="966502" cy="828432"/>
          </a:xfrm>
          <a:prstGeom prst="flowChartMultidocument">
            <a:avLst/>
          </a:prstGeom>
          <a:solidFill>
            <a:schemeClr val="tx2"/>
          </a:solidFill>
          <a:ln w="2540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ln>
                <a:solidFill>
                  <a:schemeClr val="bg1">
                    <a:alpha val="0"/>
                  </a:schemeClr>
                </a:solidFill>
              </a:ln>
              <a:solidFill>
                <a:schemeClr val="bg1">
                  <a:lumMod val="65000"/>
                </a:schemeClr>
              </a:solidFill>
              <a:latin typeface="Segoe UI"/>
              <a:sym typeface="Segoe UI"/>
            </a:endParaRPr>
          </a:p>
        </p:txBody>
      </p:sp>
      <p:sp>
        <p:nvSpPr>
          <p:cNvPr id="78" name="Rectangle 77"/>
          <p:cNvSpPr/>
          <p:nvPr>
            <p:custDataLst>
              <p:tags r:id="rId26"/>
            </p:custDataLst>
          </p:nvPr>
        </p:nvSpPr>
        <p:spPr>
          <a:xfrm>
            <a:off x="4104783" y="5092927"/>
            <a:ext cx="738407"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Tables</a:t>
            </a:r>
            <a:endParaRPr lang="en-US" sz="1600" dirty="0">
              <a:ln>
                <a:solidFill>
                  <a:schemeClr val="bg1">
                    <a:alpha val="0"/>
                  </a:schemeClr>
                </a:solidFill>
              </a:ln>
              <a:solidFill>
                <a:schemeClr val="bg1">
                  <a:alpha val="99000"/>
                </a:schemeClr>
              </a:solidFill>
            </a:endParaRPr>
          </a:p>
        </p:txBody>
      </p:sp>
      <p:sp>
        <p:nvSpPr>
          <p:cNvPr id="79" name="Rectangle 78"/>
          <p:cNvSpPr/>
          <p:nvPr>
            <p:custDataLst>
              <p:tags r:id="rId27"/>
            </p:custDataLst>
          </p:nvPr>
        </p:nvSpPr>
        <p:spPr>
          <a:xfrm>
            <a:off x="7187932" y="5092927"/>
            <a:ext cx="678391"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Blobs</a:t>
            </a:r>
            <a:endParaRPr lang="en-US" sz="1600" dirty="0">
              <a:ln>
                <a:solidFill>
                  <a:schemeClr val="bg1">
                    <a:alpha val="0"/>
                  </a:schemeClr>
                </a:solidFill>
              </a:ln>
              <a:solidFill>
                <a:schemeClr val="bg1">
                  <a:alpha val="99000"/>
                </a:schemeClr>
              </a:solidFill>
            </a:endParaRPr>
          </a:p>
        </p:txBody>
      </p:sp>
      <p:grpSp>
        <p:nvGrpSpPr>
          <p:cNvPr id="37" name="Group 36"/>
          <p:cNvGrpSpPr/>
          <p:nvPr/>
        </p:nvGrpSpPr>
        <p:grpSpPr>
          <a:xfrm>
            <a:off x="4094467" y="4275241"/>
            <a:ext cx="925506" cy="777524"/>
            <a:chOff x="4094467" y="4246666"/>
            <a:chExt cx="925506" cy="777524"/>
          </a:xfrm>
        </p:grpSpPr>
        <p:pic>
          <p:nvPicPr>
            <p:cNvPr id="51"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94467" y="4246666"/>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57220" y="4316201"/>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2611" y="4629585"/>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03313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9491225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6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Handling Config Changes</a:t>
            </a:r>
            <a:endParaRPr lang="en-US" dirty="0"/>
          </a:p>
        </p:txBody>
      </p:sp>
      <p:sp>
        <p:nvSpPr>
          <p:cNvPr id="4" name="Content Placeholder 3"/>
          <p:cNvSpPr>
            <a:spLocks noGrp="1"/>
          </p:cNvSpPr>
          <p:nvPr>
            <p:ph sz="quarter" idx="10"/>
            <p:custDataLst>
              <p:tags r:id="rId4"/>
            </p:custDataLst>
          </p:nvPr>
        </p:nvSpPr>
        <p:spPr>
          <a:xfrm>
            <a:off x="519113" y="1463675"/>
            <a:ext cx="11155680" cy="4532010"/>
          </a:xfrm>
        </p:spPr>
        <p:txBody>
          <a:bodyPr/>
          <a:lstStyle/>
          <a:p>
            <a:r>
              <a:rPr lang="en-NZ" sz="3600" dirty="0" smtClean="0">
                <a:solidFill>
                  <a:schemeClr val="accent2">
                    <a:alpha val="99000"/>
                  </a:schemeClr>
                </a:solidFill>
                <a:latin typeface="Segoe UI Light" pitchFamily="34" charset="0"/>
              </a:rPr>
              <a:t>RoleEnvironment.Changing</a:t>
            </a:r>
          </a:p>
          <a:p>
            <a:pPr marL="0" lvl="1"/>
            <a:r>
              <a:rPr lang="en-NZ" sz="2000" dirty="0" smtClean="0"/>
              <a:t>Occurs before configuration is changed</a:t>
            </a:r>
          </a:p>
          <a:p>
            <a:pPr marL="0" lvl="1"/>
            <a:r>
              <a:rPr lang="en-NZ" sz="2000" dirty="0" smtClean="0"/>
              <a:t>Can be cancelled – causes a recycle</a:t>
            </a:r>
          </a:p>
          <a:p>
            <a:r>
              <a:rPr lang="en-NZ" sz="3600" dirty="0" smtClean="0">
                <a:solidFill>
                  <a:schemeClr val="accent2">
                    <a:alpha val="99000"/>
                  </a:schemeClr>
                </a:solidFill>
                <a:latin typeface="Segoe UI Light" pitchFamily="34" charset="0"/>
              </a:rPr>
              <a:t>RoleEnvironment.Changed</a:t>
            </a:r>
          </a:p>
          <a:p>
            <a:pPr marL="3175" lvl="1"/>
            <a:r>
              <a:rPr lang="en-NZ" sz="2000" dirty="0" smtClean="0"/>
              <a:t>Occurs after config change has been applied</a:t>
            </a:r>
          </a:p>
          <a:p>
            <a:r>
              <a:rPr lang="en-NZ" sz="3600" dirty="0" smtClean="0">
                <a:solidFill>
                  <a:schemeClr val="accent2">
                    <a:alpha val="99000"/>
                  </a:schemeClr>
                </a:solidFill>
                <a:latin typeface="Segoe UI Light" pitchFamily="34" charset="0"/>
              </a:rPr>
              <a:t>RoleEnvironmentConfigurationSettingChange</a:t>
            </a:r>
          </a:p>
          <a:p>
            <a:pPr marL="0" lvl="1"/>
            <a:r>
              <a:rPr lang="en-NZ" sz="2000" dirty="0" smtClean="0"/>
              <a:t>Provides config value that was changed</a:t>
            </a:r>
          </a:p>
          <a:p>
            <a:r>
              <a:rPr lang="en-NZ" sz="3600" dirty="0" smtClean="0">
                <a:solidFill>
                  <a:schemeClr val="accent2"/>
                </a:solidFill>
                <a:latin typeface="Segoe UI Light" pitchFamily="34" charset="0"/>
              </a:rPr>
              <a:t>RoleEnvironmentTopologyChange</a:t>
            </a:r>
            <a:r>
              <a:rPr lang="en-NZ" dirty="0" smtClean="0">
                <a:solidFill>
                  <a:schemeClr val="accent2"/>
                </a:solidFill>
                <a:latin typeface="Segoe UI Light" pitchFamily="34" charset="0"/>
              </a:rPr>
              <a:t> </a:t>
            </a:r>
          </a:p>
          <a:p>
            <a:pPr marL="0" lvl="1"/>
            <a:r>
              <a:rPr lang="en-NZ" sz="2000" dirty="0" smtClean="0"/>
              <a:t>When role count is changed</a:t>
            </a:r>
            <a:endParaRPr lang="en-NZ" sz="2000" dirty="0"/>
          </a:p>
        </p:txBody>
      </p:sp>
    </p:spTree>
    <p:extLst>
      <p:ext uri="{BB962C8B-B14F-4D97-AF65-F5344CB8AC3E}">
        <p14:creationId xmlns:p14="http://schemas.microsoft.com/office/powerpoint/2010/main" val="148314983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8637075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90"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Handling Config Changes</a:t>
            </a:r>
          </a:p>
        </p:txBody>
      </p:sp>
      <p:sp>
        <p:nvSpPr>
          <p:cNvPr id="7" name="Rectangle 6"/>
          <p:cNvSpPr/>
          <p:nvPr>
            <p:custDataLst>
              <p:tags r:id="rId4"/>
            </p:custDataLst>
          </p:nvPr>
        </p:nvSpPr>
        <p:spPr bwMode="auto">
          <a:xfrm>
            <a:off x="875346" y="2098216"/>
            <a:ext cx="3307716" cy="3190063"/>
          </a:xfrm>
          <a:prstGeom prst="rect">
            <a:avLst/>
          </a:prstGeom>
          <a:solidFill>
            <a:schemeClr val="accent2"/>
          </a:solidFill>
          <a:ln w="50800">
            <a:solidFill>
              <a:schemeClr val="bg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696435" y="196636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4" name="Rectangle 3"/>
          <p:cNvSpPr/>
          <p:nvPr>
            <p:custDataLst>
              <p:tags r:id="rId6"/>
            </p:custDataLst>
          </p:nvPr>
        </p:nvSpPr>
        <p:spPr bwMode="auto">
          <a:xfrm>
            <a:off x="517524" y="1834514"/>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Customer Web Site</a:t>
            </a:r>
          </a:p>
        </p:txBody>
      </p:sp>
      <p:sp>
        <p:nvSpPr>
          <p:cNvPr id="8" name="Rectangle 7"/>
          <p:cNvSpPr/>
          <p:nvPr>
            <p:custDataLst>
              <p:tags r:id="rId7"/>
            </p:custDataLst>
          </p:nvPr>
        </p:nvSpPr>
        <p:spPr bwMode="auto">
          <a:xfrm>
            <a:off x="4532391" y="1836345"/>
            <a:ext cx="3307716" cy="31900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NZ"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Thumbnail Worker</a:t>
            </a:r>
          </a:p>
        </p:txBody>
      </p:sp>
      <p:sp>
        <p:nvSpPr>
          <p:cNvPr id="9" name="Rectangle 8"/>
          <p:cNvSpPr/>
          <p:nvPr>
            <p:custDataLst>
              <p:tags r:id="rId8"/>
            </p:custDataLst>
          </p:nvPr>
        </p:nvSpPr>
        <p:spPr bwMode="auto">
          <a:xfrm>
            <a:off x="8368347" y="1968196"/>
            <a:ext cx="3307716" cy="3190063"/>
          </a:xfrm>
          <a:prstGeom prst="rect">
            <a:avLst/>
          </a:prstGeom>
          <a:solidFill>
            <a:schemeClr val="accent2"/>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10" name="Rectangle 9"/>
          <p:cNvSpPr/>
          <p:nvPr>
            <p:custDataLst>
              <p:tags r:id="rId9"/>
            </p:custDataLst>
          </p:nvPr>
        </p:nvSpPr>
        <p:spPr bwMode="auto">
          <a:xfrm>
            <a:off x="8189436" y="183634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Web Dav</a:t>
            </a:r>
          </a:p>
        </p:txBody>
      </p:sp>
      <p:sp>
        <p:nvSpPr>
          <p:cNvPr id="12" name="Rectangle 11"/>
          <p:cNvSpPr/>
          <p:nvPr>
            <p:custDataLst>
              <p:tags r:id="rId10"/>
            </p:custDataLst>
          </p:nvPr>
        </p:nvSpPr>
        <p:spPr>
          <a:xfrm>
            <a:off x="2171382" y="1104642"/>
            <a:ext cx="1142207"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sp>
        <p:nvSpPr>
          <p:cNvPr id="14" name="Rectangle 13"/>
          <p:cNvSpPr/>
          <p:nvPr>
            <p:custDataLst>
              <p:tags r:id="rId11"/>
            </p:custDataLst>
          </p:nvPr>
        </p:nvSpPr>
        <p:spPr>
          <a:xfrm>
            <a:off x="7202805" y="1188183"/>
            <a:ext cx="1376124"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8090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cxnSp>
        <p:nvCxnSpPr>
          <p:cNvPr id="16" name="Straight Connector 15"/>
          <p:cNvCxnSpPr>
            <a:stCxn id="4" idx="0"/>
          </p:cNvCxnSpPr>
          <p:nvPr>
            <p:custDataLst>
              <p:tags r:id="rId12"/>
            </p:custDataLst>
          </p:nvPr>
        </p:nvCxnSpPr>
        <p:spPr>
          <a:xfrm flipV="1">
            <a:off x="2171382" y="1141414"/>
            <a:ext cx="0" cy="69310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flipV="1">
            <a:off x="8572182" y="1155026"/>
            <a:ext cx="0" cy="693101"/>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a:off x="9593262" y="4941728"/>
            <a:ext cx="0" cy="575152"/>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5"/>
            </p:custDataLst>
          </p:nvPr>
        </p:nvCxnSpPr>
        <p:spPr>
          <a:xfrm>
            <a:off x="8724582" y="5000703"/>
            <a:ext cx="0" cy="1141017"/>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6"/>
            </p:custDataLst>
          </p:nvPr>
        </p:nvSpPr>
        <p:spPr>
          <a:xfrm>
            <a:off x="9843294" y="5228645"/>
            <a:ext cx="1274604" cy="707886"/>
          </a:xfrm>
          <a:prstGeom prst="rect">
            <a:avLst/>
          </a:prstGeom>
        </p:spPr>
        <p:txBody>
          <a:bodyPr wrap="square">
            <a:spAutoFit/>
          </a:bodyPr>
          <a:lstStyle/>
          <a:p>
            <a:pPr algn="ctr"/>
            <a:r>
              <a:rPr lang="en-US" sz="2000" dirty="0">
                <a:ln>
                  <a:solidFill>
                    <a:schemeClr val="accent2">
                      <a:alpha val="0"/>
                    </a:schemeClr>
                  </a:solidFill>
                </a:ln>
                <a:solidFill>
                  <a:schemeClr val="accent4">
                    <a:lumMod val="75000"/>
                    <a:alpha val="99000"/>
                  </a:schemeClr>
                </a:solidFill>
              </a:rPr>
              <a:t>StatusSvc</a:t>
            </a:r>
            <a:br>
              <a:rPr lang="en-US" sz="2000" dirty="0">
                <a:ln>
                  <a:solidFill>
                    <a:schemeClr val="accent2">
                      <a:alpha val="0"/>
                    </a:schemeClr>
                  </a:solidFill>
                </a:ln>
                <a:solidFill>
                  <a:schemeClr val="accent4">
                    <a:lumMod val="75000"/>
                    <a:alpha val="99000"/>
                  </a:schemeClr>
                </a:solidFill>
              </a:rPr>
            </a:br>
            <a:r>
              <a:rPr lang="en-US" sz="2000" dirty="0">
                <a:ln>
                  <a:solidFill>
                    <a:schemeClr val="accent2">
                      <a:alpha val="0"/>
                    </a:schemeClr>
                  </a:solidFill>
                </a:ln>
                <a:solidFill>
                  <a:schemeClr val="accent4">
                    <a:lumMod val="75000"/>
                    <a:alpha val="99000"/>
                  </a:schemeClr>
                </a:solidFill>
              </a:rPr>
              <a:t>HTTP</a:t>
            </a:r>
          </a:p>
        </p:txBody>
      </p:sp>
      <p:sp>
        <p:nvSpPr>
          <p:cNvPr id="24" name="Rectangle 23"/>
          <p:cNvSpPr/>
          <p:nvPr>
            <p:custDataLst>
              <p:tags r:id="rId17"/>
            </p:custDataLst>
          </p:nvPr>
        </p:nvSpPr>
        <p:spPr>
          <a:xfrm>
            <a:off x="9843294" y="593659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83425</a:t>
            </a:r>
          </a:p>
        </p:txBody>
      </p:sp>
      <p:sp>
        <p:nvSpPr>
          <p:cNvPr id="32" name="Rectangle 31"/>
          <p:cNvSpPr/>
          <p:nvPr>
            <p:custDataLst>
              <p:tags r:id="rId18"/>
            </p:custDataLst>
          </p:nvPr>
        </p:nvSpPr>
        <p:spPr>
          <a:xfrm>
            <a:off x="7171609" y="5096784"/>
            <a:ext cx="1274604" cy="784830"/>
          </a:xfrm>
          <a:prstGeom prst="rect">
            <a:avLst/>
          </a:prstGeom>
        </p:spPr>
        <p:txBody>
          <a:bodyPr wrap="square">
            <a:spAutoFit/>
          </a:bodyPr>
          <a:lstStyle/>
          <a:p>
            <a:pPr algn="ctr">
              <a:spcBef>
                <a:spcPts val="600"/>
              </a:spcBef>
            </a:pPr>
            <a:r>
              <a:rPr lang="en-US" sz="2000" dirty="0" smtClean="0">
                <a:ln>
                  <a:solidFill>
                    <a:schemeClr val="accent2">
                      <a:alpha val="0"/>
                    </a:schemeClr>
                  </a:solidFill>
                </a:ln>
                <a:solidFill>
                  <a:schemeClr val="accent4">
                    <a:lumMod val="75000"/>
                    <a:alpha val="99000"/>
                  </a:schemeClr>
                </a:solidFill>
              </a:rPr>
              <a:t>StatusSvc</a:t>
            </a:r>
          </a:p>
          <a:p>
            <a:pPr algn="ctr">
              <a:spcBef>
                <a:spcPts val="600"/>
              </a:spcBef>
            </a:pPr>
            <a:r>
              <a:rPr lang="en-US" sz="2000" dirty="0" smtClean="0">
                <a:ln>
                  <a:solidFill>
                    <a:schemeClr val="accent2">
                      <a:alpha val="0"/>
                    </a:schemeClr>
                  </a:solidFill>
                </a:ln>
                <a:solidFill>
                  <a:schemeClr val="accent4">
                    <a:lumMod val="75000"/>
                    <a:alpha val="99000"/>
                  </a:schemeClr>
                </a:solidFill>
              </a:rPr>
              <a:t>HTTP</a:t>
            </a:r>
            <a:endParaRPr lang="en-US" sz="2000" dirty="0">
              <a:ln>
                <a:solidFill>
                  <a:schemeClr val="accent2">
                    <a:alpha val="0"/>
                  </a:schemeClr>
                </a:solidFill>
              </a:ln>
              <a:solidFill>
                <a:schemeClr val="accent4">
                  <a:lumMod val="75000"/>
                  <a:alpha val="99000"/>
                </a:schemeClr>
              </a:solidFill>
            </a:endParaRPr>
          </a:p>
        </p:txBody>
      </p:sp>
      <p:sp>
        <p:nvSpPr>
          <p:cNvPr id="33" name="Rectangle 32"/>
          <p:cNvSpPr/>
          <p:nvPr>
            <p:custDataLst>
              <p:tags r:id="rId19"/>
            </p:custDataLst>
          </p:nvPr>
        </p:nvSpPr>
        <p:spPr>
          <a:xfrm>
            <a:off x="7171609" y="581214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73984</a:t>
            </a:r>
          </a:p>
        </p:txBody>
      </p:sp>
      <p:grpSp>
        <p:nvGrpSpPr>
          <p:cNvPr id="46" name="Group 45"/>
          <p:cNvGrpSpPr/>
          <p:nvPr>
            <p:custDataLst>
              <p:tags r:id="rId20"/>
            </p:custDataLst>
          </p:nvPr>
        </p:nvGrpSpPr>
        <p:grpSpPr>
          <a:xfrm>
            <a:off x="1529198" y="5024576"/>
            <a:ext cx="7149664" cy="1141703"/>
            <a:chOff x="1529198" y="5024576"/>
            <a:chExt cx="7149664" cy="1141703"/>
          </a:xfrm>
        </p:grpSpPr>
        <p:cxnSp>
          <p:nvCxnSpPr>
            <p:cNvPr id="28" name="Elbow Connector 27"/>
            <p:cNvCxnSpPr/>
            <p:nvPr/>
          </p:nvCxnSpPr>
          <p:spPr>
            <a:xfrm>
              <a:off x="1554480" y="5024576"/>
              <a:ext cx="7124382" cy="1117144"/>
            </a:xfrm>
            <a:prstGeom prst="bentConnector3">
              <a:avLst>
                <a:gd name="adj1" fmla="val -270"/>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9198" y="5796947"/>
              <a:ext cx="3734714"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grpSp>
        <p:nvGrpSpPr>
          <p:cNvPr id="44" name="Group 43"/>
          <p:cNvGrpSpPr/>
          <p:nvPr>
            <p:custDataLst>
              <p:tags r:id="rId21"/>
            </p:custDataLst>
          </p:nvPr>
        </p:nvGrpSpPr>
        <p:grpSpPr>
          <a:xfrm>
            <a:off x="2171381" y="5024577"/>
            <a:ext cx="7376380" cy="839146"/>
            <a:chOff x="2171381" y="5024577"/>
            <a:chExt cx="7277421" cy="839146"/>
          </a:xfrm>
        </p:grpSpPr>
        <p:cxnSp>
          <p:nvCxnSpPr>
            <p:cNvPr id="26" name="Elbow Connector 25"/>
            <p:cNvCxnSpPr>
              <a:stCxn id="4" idx="2"/>
            </p:cNvCxnSpPr>
            <p:nvPr/>
          </p:nvCxnSpPr>
          <p:spPr>
            <a:xfrm rot="16200000" flipH="1">
              <a:off x="5563940" y="1632018"/>
              <a:ext cx="492304" cy="7277421"/>
            </a:xfrm>
            <a:prstGeom prst="bentConnector2">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47382" y="5494391"/>
              <a:ext cx="3043200"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sp>
        <p:nvSpPr>
          <p:cNvPr id="40" name="Rectangle 39"/>
          <p:cNvSpPr/>
          <p:nvPr>
            <p:custDataLst>
              <p:tags r:id="rId22"/>
            </p:custDataLst>
          </p:nvPr>
        </p:nvSpPr>
        <p:spPr>
          <a:xfrm>
            <a:off x="875345" y="3644491"/>
            <a:ext cx="1832769" cy="1015663"/>
          </a:xfrm>
          <a:prstGeom prst="rect">
            <a:avLst/>
          </a:prstGeom>
        </p:spPr>
        <p:txBody>
          <a:bodyPr wrap="square">
            <a:spAutoFit/>
          </a:bodyPr>
          <a:lstStyle/>
          <a:p>
            <a:r>
              <a:rPr lang="en-US" sz="2000" dirty="0">
                <a:ln>
                  <a:solidFill>
                    <a:schemeClr val="accent2">
                      <a:alpha val="0"/>
                    </a:schemeClr>
                  </a:solidFill>
                </a:ln>
                <a:solidFill>
                  <a:schemeClr val="bg1"/>
                </a:solidFill>
              </a:rPr>
              <a:t>Enumerate</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Instances in </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WebDav Role</a:t>
            </a:r>
          </a:p>
        </p:txBody>
      </p:sp>
      <p:sp>
        <p:nvSpPr>
          <p:cNvPr id="41" name="Rectangle 40"/>
          <p:cNvSpPr/>
          <p:nvPr>
            <p:custDataLst>
              <p:tags r:id="rId23"/>
            </p:custDataLst>
          </p:nvPr>
        </p:nvSpPr>
        <p:spPr>
          <a:xfrm>
            <a:off x="875345" y="3304010"/>
            <a:ext cx="1832769" cy="400110"/>
          </a:xfrm>
          <a:prstGeom prst="rect">
            <a:avLst/>
          </a:prstGeom>
        </p:spPr>
        <p:txBody>
          <a:bodyPr wrap="square">
            <a:spAutoFit/>
          </a:bodyPr>
          <a:lstStyle/>
          <a:p>
            <a:r>
              <a:rPr lang="en-US" sz="2000" dirty="0">
                <a:ln>
                  <a:solidFill>
                    <a:schemeClr val="accent2">
                      <a:alpha val="0"/>
                    </a:schemeClr>
                  </a:solidFill>
                </a:ln>
                <a:solidFill>
                  <a:schemeClr val="bg1"/>
                </a:solidFill>
              </a:rPr>
              <a:t>OnStart</a:t>
            </a:r>
          </a:p>
        </p:txBody>
      </p:sp>
      <p:grpSp>
        <p:nvGrpSpPr>
          <p:cNvPr id="11" name="Group 10"/>
          <p:cNvGrpSpPr/>
          <p:nvPr/>
        </p:nvGrpSpPr>
        <p:grpSpPr>
          <a:xfrm>
            <a:off x="1246758" y="2410919"/>
            <a:ext cx="1849249" cy="745332"/>
            <a:chOff x="2015323" y="7685622"/>
            <a:chExt cx="1849249" cy="745332"/>
          </a:xfrm>
        </p:grpSpPr>
        <p:sp>
          <p:nvSpPr>
            <p:cNvPr id="3" name="Freeform 2"/>
            <p:cNvSpPr/>
            <p:nvPr/>
          </p:nvSpPr>
          <p:spPr bwMode="auto">
            <a:xfrm>
              <a:off x="2015323" y="7685622"/>
              <a:ext cx="752475" cy="745332"/>
            </a:xfrm>
            <a:custGeom>
              <a:avLst/>
              <a:gdLst>
                <a:gd name="connsiteX0" fmla="*/ 0 w 752475"/>
                <a:gd name="connsiteY0" fmla="*/ 745332 h 745332"/>
                <a:gd name="connsiteX1" fmla="*/ 254794 w 752475"/>
                <a:gd name="connsiteY1" fmla="*/ 361950 h 745332"/>
                <a:gd name="connsiteX2" fmla="*/ 285750 w 752475"/>
                <a:gd name="connsiteY2" fmla="*/ 461963 h 745332"/>
                <a:gd name="connsiteX3" fmla="*/ 559594 w 752475"/>
                <a:gd name="connsiteY3" fmla="*/ 135732 h 745332"/>
                <a:gd name="connsiteX4" fmla="*/ 571500 w 752475"/>
                <a:gd name="connsiteY4" fmla="*/ 204788 h 745332"/>
                <a:gd name="connsiteX5" fmla="*/ 752475 w 752475"/>
                <a:gd name="connsiteY5" fmla="*/ 0 h 745332"/>
                <a:gd name="connsiteX6" fmla="*/ 583406 w 752475"/>
                <a:gd name="connsiteY6" fmla="*/ 385763 h 745332"/>
                <a:gd name="connsiteX7" fmla="*/ 533400 w 752475"/>
                <a:gd name="connsiteY7" fmla="*/ 257175 h 745332"/>
                <a:gd name="connsiteX8" fmla="*/ 273844 w 752475"/>
                <a:gd name="connsiteY8" fmla="*/ 659607 h 745332"/>
                <a:gd name="connsiteX9" fmla="*/ 230981 w 752475"/>
                <a:gd name="connsiteY9" fmla="*/ 483394 h 745332"/>
                <a:gd name="connsiteX10" fmla="*/ 0 w 752475"/>
                <a:gd name="connsiteY10" fmla="*/ 745332 h 74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475" h="745332">
                  <a:moveTo>
                    <a:pt x="0" y="745332"/>
                  </a:moveTo>
                  <a:lnTo>
                    <a:pt x="254794" y="361950"/>
                  </a:lnTo>
                  <a:lnTo>
                    <a:pt x="285750" y="461963"/>
                  </a:lnTo>
                  <a:lnTo>
                    <a:pt x="559594" y="135732"/>
                  </a:lnTo>
                  <a:lnTo>
                    <a:pt x="571500" y="204788"/>
                  </a:lnTo>
                  <a:lnTo>
                    <a:pt x="752475" y="0"/>
                  </a:lnTo>
                  <a:lnTo>
                    <a:pt x="583406" y="385763"/>
                  </a:lnTo>
                  <a:lnTo>
                    <a:pt x="533400" y="257175"/>
                  </a:lnTo>
                  <a:lnTo>
                    <a:pt x="273844" y="659607"/>
                  </a:lnTo>
                  <a:lnTo>
                    <a:pt x="230981" y="483394"/>
                  </a:lnTo>
                  <a:lnTo>
                    <a:pt x="0" y="7453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a:xfrm>
              <a:off x="2767798" y="7873622"/>
              <a:ext cx="1096774" cy="369332"/>
            </a:xfrm>
            <a:prstGeom prst="rect">
              <a:avLst/>
            </a:prstGeom>
          </p:spPr>
          <p:txBody>
            <a:bodyPr wrap="none" anchor="ctr">
              <a:spAutoFit/>
            </a:bodyPr>
            <a:lstStyle/>
            <a:p>
              <a:pPr algn="ctr"/>
              <a:r>
                <a:rPr lang="en-US" dirty="0" smtClean="0">
                  <a:ln>
                    <a:solidFill>
                      <a:schemeClr val="accent2">
                        <a:alpha val="0"/>
                      </a:schemeClr>
                    </a:solidFill>
                  </a:ln>
                  <a:solidFill>
                    <a:schemeClr val="bg1"/>
                  </a:solidFill>
                </a:rPr>
                <a:t>Changed</a:t>
              </a:r>
              <a:endParaRPr lang="en-US" dirty="0">
                <a:ln>
                  <a:solidFill>
                    <a:schemeClr val="accent2">
                      <a:alpha val="0"/>
                    </a:schemeClr>
                  </a:solidFill>
                </a:ln>
                <a:solidFill>
                  <a:schemeClr val="bg1"/>
                </a:solidFill>
              </a:endParaRPr>
            </a:p>
          </p:txBody>
        </p:sp>
      </p:grpSp>
    </p:spTree>
    <p:extLst>
      <p:ext uri="{BB962C8B-B14F-4D97-AF65-F5344CB8AC3E}">
        <p14:creationId xmlns:p14="http://schemas.microsoft.com/office/powerpoint/2010/main" val="420268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1" presetClass="exit" presetSubtype="0" fill="hold" grpId="3"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32" grpId="0"/>
      <p:bldP spid="33" grpId="0"/>
      <p:bldP spid="40" grpId="0"/>
      <p:bldP spid="40" grpId="1"/>
      <p:bldP spid="40" grpId="2"/>
      <p:bldP spid="40" grpId="3"/>
      <p:bldP spid="41" grpId="0"/>
      <p:bldP spid="4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212122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runs in Windows Azure</a:t>
              </a: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a:t>
              </a:r>
              <a:r>
                <a:rPr lang="en-US" sz="2000" dirty="0" smtClean="0">
                  <a:ln>
                    <a:solidFill>
                      <a:srgbClr val="FFFFFF">
                        <a:alpha val="0"/>
                      </a:srgbClr>
                    </a:solidFill>
                  </a:ln>
                  <a:solidFill>
                    <a:schemeClr val="bg1"/>
                  </a:solidFill>
                </a:rPr>
                <a:t>PHP, </a:t>
              </a:r>
              <a:r>
                <a:rPr lang="en-US" sz="2000" dirty="0" smtClean="0">
                  <a:ln>
                    <a:solidFill>
                      <a:srgbClr val="FFFFFF">
                        <a:alpha val="0"/>
                      </a:srgbClr>
                    </a:solidFill>
                  </a:ln>
                  <a:solidFill>
                    <a:schemeClr val="bg1"/>
                  </a:solidFill>
                </a:rPr>
                <a:t>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30049369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4990917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1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Monitoring</a:t>
            </a:r>
            <a:endParaRPr lang="en-US" dirty="0"/>
          </a:p>
        </p:txBody>
      </p:sp>
      <p:sp>
        <p:nvSpPr>
          <p:cNvPr id="3" name="Content Placeholder 2"/>
          <p:cNvSpPr>
            <a:spLocks noGrp="1"/>
          </p:cNvSpPr>
          <p:nvPr>
            <p:ph sz="quarter" idx="10"/>
            <p:custDataLst>
              <p:tags r:id="rId4"/>
            </p:custDataLst>
          </p:nvPr>
        </p:nvSpPr>
        <p:spPr>
          <a:xfrm>
            <a:off x="519113" y="1463675"/>
            <a:ext cx="11155680" cy="5039841"/>
          </a:xfrm>
        </p:spPr>
        <p:txBody>
          <a:bodyPr/>
          <a:lstStyle/>
          <a:p>
            <a:r>
              <a:rPr lang="en-US" dirty="0" smtClean="0">
                <a:solidFill>
                  <a:schemeClr val="accent2">
                    <a:alpha val="99000"/>
                  </a:schemeClr>
                </a:solidFill>
                <a:latin typeface="Segoe UI Light" pitchFamily="34" charset="0"/>
              </a:rPr>
              <a:t>Monitoring is not Debugging</a:t>
            </a:r>
          </a:p>
          <a:p>
            <a:r>
              <a:rPr lang="en-US" dirty="0" smtClean="0">
                <a:solidFill>
                  <a:schemeClr val="accent2">
                    <a:alpha val="99000"/>
                  </a:schemeClr>
                </a:solidFill>
                <a:latin typeface="Segoe UI Light" pitchFamily="34" charset="0"/>
              </a:rPr>
              <a:t>Instrument your application using Trace, Debug</a:t>
            </a:r>
          </a:p>
          <a:p>
            <a:pPr marL="0" lvl="1"/>
            <a:r>
              <a:rPr lang="en-US" sz="2000" dirty="0" smtClean="0"/>
              <a:t>DiagnosticMonitorTraceListener</a:t>
            </a:r>
          </a:p>
          <a:p>
            <a:r>
              <a:rPr lang="en-US" dirty="0" smtClean="0">
                <a:solidFill>
                  <a:schemeClr val="accent2">
                    <a:alpha val="99000"/>
                  </a:schemeClr>
                </a:solidFill>
                <a:latin typeface="Segoe UI Light" pitchFamily="34" charset="0"/>
              </a:rPr>
              <a:t>Use Diagnostics API to Configure and Collect</a:t>
            </a:r>
          </a:p>
          <a:p>
            <a:pPr marL="0" lvl="1"/>
            <a:r>
              <a:rPr lang="en-US" sz="2000" dirty="0" smtClean="0"/>
              <a:t>Event Logs</a:t>
            </a:r>
          </a:p>
          <a:p>
            <a:pPr marL="0" lvl="1"/>
            <a:r>
              <a:rPr lang="en-US" sz="2000" dirty="0" smtClean="0"/>
              <a:t>Performance Counters</a:t>
            </a:r>
          </a:p>
          <a:p>
            <a:pPr marL="0" lvl="1"/>
            <a:r>
              <a:rPr lang="en-US" sz="2000" dirty="0" smtClean="0"/>
              <a:t>Trace/Debug information (logging)</a:t>
            </a:r>
          </a:p>
          <a:p>
            <a:pPr marL="0" lvl="1"/>
            <a:r>
              <a:rPr lang="en-US" sz="2000" dirty="0" smtClean="0"/>
              <a:t>IIS Logs, Failed Request Logs</a:t>
            </a:r>
          </a:p>
          <a:p>
            <a:pPr marL="0" lvl="1"/>
            <a:r>
              <a:rPr lang="en-US" sz="2000" dirty="0" smtClean="0"/>
              <a:t>Crash Dumps or Arbitrary files</a:t>
            </a:r>
          </a:p>
          <a:p>
            <a:r>
              <a:rPr lang="en-US" dirty="0" smtClean="0">
                <a:solidFill>
                  <a:schemeClr val="accent2">
                    <a:alpha val="99000"/>
                  </a:schemeClr>
                </a:solidFill>
                <a:latin typeface="Segoe UI Light" pitchFamily="34" charset="0"/>
              </a:rPr>
              <a:t>Request data on demand or scheduled</a:t>
            </a:r>
          </a:p>
          <a:p>
            <a:pPr marL="0" lvl="1"/>
            <a:r>
              <a:rPr lang="en-US" sz="2000" dirty="0" smtClean="0"/>
              <a:t>Transferred into your table and/or blob storage</a:t>
            </a:r>
            <a:endParaRPr lang="en-US" sz="2000" dirty="0"/>
          </a:p>
        </p:txBody>
      </p:sp>
    </p:spTree>
    <p:extLst>
      <p:ext uri="{BB962C8B-B14F-4D97-AF65-F5344CB8AC3E}">
        <p14:creationId xmlns:p14="http://schemas.microsoft.com/office/powerpoint/2010/main" val="23659702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842360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1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a:t>
            </a:r>
            <a:r>
              <a:rPr lang="en-US" sz="3600" dirty="0" smtClean="0">
                <a:solidFill>
                  <a:schemeClr val="bg1">
                    <a:alpha val="99000"/>
                  </a:schemeClr>
                </a:solidFill>
                <a:latin typeface="Segoe UI Light" pitchFamily="34" charset="0"/>
              </a:rPr>
              <a:t>on </a:t>
            </a:r>
            <a:r>
              <a:rPr lang="en-US" sz="3600" dirty="0">
                <a:solidFill>
                  <a:schemeClr val="bg1">
                    <a:alpha val="99000"/>
                  </a:schemeClr>
                </a:solidFill>
                <a:latin typeface="Segoe UI Light" pitchFamily="34" charset="0"/>
              </a:rPr>
              <a:t>one or more instances </a:t>
            </a:r>
          </a:p>
          <a:p>
            <a:pPr marL="0" lvl="1"/>
            <a:endParaRPr lang="en-US" sz="800" dirty="0" smtClean="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a:t>
            </a:r>
            <a:r>
              <a:rPr lang="en-US" sz="2000" dirty="0" smtClean="0">
                <a:solidFill>
                  <a:schemeClr val="bg1">
                    <a:alpha val="99000"/>
                  </a:schemeClr>
                </a:solidFill>
              </a:rPr>
              <a:t>VM</a:t>
            </a:r>
            <a:endParaRPr lang="en-US" sz="2000" dirty="0">
              <a:solidFill>
                <a:schemeClr val="bg1">
                  <a:alpha val="99000"/>
                </a:scheme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smtClean="0">
              <a:solidFill>
                <a:schemeClr val="tx2">
                  <a:alpha val="99000"/>
                </a:schemeClr>
              </a:solidFill>
            </a:endParaRPr>
          </a:p>
          <a:p>
            <a:pPr marL="0" lvl="1"/>
            <a:r>
              <a:rPr lang="en-US" sz="2000" b="1" dirty="0">
                <a:solidFill>
                  <a:schemeClr val="bg1">
                    <a:alpha val="99000"/>
                  </a:schemeClr>
                </a:solidFill>
              </a:rPr>
              <a:t>A role definition </a:t>
            </a:r>
            <a:r>
              <a:rPr lang="en-US" sz="2000" b="1" dirty="0" smtClean="0">
                <a:solidFill>
                  <a:schemeClr val="bg1">
                    <a:alpha val="99000"/>
                  </a:schemeClr>
                </a:solidFill>
              </a:rPr>
              <a:t>specifies:</a:t>
            </a:r>
            <a:endParaRPr lang="en-US" sz="2000" b="1" dirty="0">
              <a:solidFill>
                <a:schemeClr val="bg1">
                  <a:alpha val="99000"/>
                </a:schemeClr>
              </a:solidFill>
            </a:endParaRP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Tree>
    <p:extLst>
      <p:ext uri="{BB962C8B-B14F-4D97-AF65-F5344CB8AC3E}">
        <p14:creationId xmlns:p14="http://schemas.microsoft.com/office/powerpoint/2010/main" val="26581701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8337212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40"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lumMod val="75000"/>
                    <a:alpha val="99000"/>
                  </a:schemeClr>
                </a:solidFill>
              </a:rPr>
              <a:t>Example Hosted Service configuration with a single web role and a single worker </a:t>
            </a:r>
            <a:r>
              <a:rPr lang="en-US" sz="2600" dirty="0" smtClean="0">
                <a:solidFill>
                  <a:schemeClr val="accent4">
                    <a:lumMod val="75000"/>
                    <a:alpha val="99000"/>
                  </a:schemeClr>
                </a:solidFill>
              </a:rPr>
              <a:t>role</a:t>
            </a:r>
            <a:endParaRPr lang="en-US" sz="2600" dirty="0">
              <a:solidFill>
                <a:schemeClr val="accent4">
                  <a:alpha val="99000"/>
                </a:schemeClr>
              </a:solidFill>
            </a:endParaRPr>
          </a:p>
        </p:txBody>
      </p:sp>
      <p:sp>
        <p:nvSpPr>
          <p:cNvPr id="4" name="Rectangle 3"/>
          <p:cNvSpPr/>
          <p:nvPr>
            <p:custDataLst>
              <p:tags r:id="rId4"/>
            </p:custDataLst>
          </p:nvPr>
        </p:nvSpPr>
        <p:spPr bwMode="auto">
          <a:xfrm>
            <a:off x="517525"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smtClean="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624205"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157754"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3088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4660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9" name="Rectangle 8"/>
          <p:cNvSpPr/>
          <p:nvPr>
            <p:custDataLst>
              <p:tags r:id="rId9"/>
            </p:custDataLst>
          </p:nvPr>
        </p:nvSpPr>
        <p:spPr bwMode="auto">
          <a:xfrm>
            <a:off x="336232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67804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11" name="Rectangle 10"/>
          <p:cNvSpPr/>
          <p:nvPr>
            <p:custDataLst>
              <p:tags r:id="rId11"/>
            </p:custDataLst>
          </p:nvPr>
        </p:nvSpPr>
        <p:spPr bwMode="auto">
          <a:xfrm>
            <a:off x="73088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2"/>
            </p:custDataLst>
          </p:nvPr>
        </p:nvSpPr>
        <p:spPr bwMode="auto">
          <a:xfrm>
            <a:off x="204660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3" name="Rectangle 12"/>
          <p:cNvSpPr/>
          <p:nvPr>
            <p:custDataLst>
              <p:tags r:id="rId13"/>
            </p:custDataLst>
          </p:nvPr>
        </p:nvSpPr>
        <p:spPr bwMode="auto">
          <a:xfrm>
            <a:off x="336232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7</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4"/>
            </p:custDataLst>
          </p:nvPr>
        </p:nvSpPr>
        <p:spPr bwMode="auto">
          <a:xfrm>
            <a:off x="467804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5"/>
            </p:custDataLst>
          </p:nvPr>
        </p:nvSpPr>
        <p:spPr bwMode="auto">
          <a:xfrm>
            <a:off x="73088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16" name="Rectangle 15"/>
          <p:cNvSpPr/>
          <p:nvPr>
            <p:custDataLst>
              <p:tags r:id="rId16"/>
            </p:custDataLst>
          </p:nvPr>
        </p:nvSpPr>
        <p:spPr bwMode="auto">
          <a:xfrm>
            <a:off x="336232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18" name="Rectangle 17"/>
          <p:cNvSpPr/>
          <p:nvPr>
            <p:custDataLst>
              <p:tags r:id="rId17"/>
            </p:custDataLst>
          </p:nvPr>
        </p:nvSpPr>
        <p:spPr bwMode="auto">
          <a:xfrm>
            <a:off x="626443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58015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20" name="Rectangle 19"/>
          <p:cNvSpPr/>
          <p:nvPr>
            <p:custDataLst>
              <p:tags r:id="rId19"/>
            </p:custDataLst>
          </p:nvPr>
        </p:nvSpPr>
        <p:spPr bwMode="auto">
          <a:xfrm>
            <a:off x="889587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21159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22" name="Rectangle 21"/>
          <p:cNvSpPr/>
          <p:nvPr>
            <p:custDataLst>
              <p:tags r:id="rId21"/>
            </p:custDataLst>
          </p:nvPr>
        </p:nvSpPr>
        <p:spPr bwMode="auto">
          <a:xfrm>
            <a:off x="626443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23" name="Rectangle 22"/>
          <p:cNvSpPr/>
          <p:nvPr>
            <p:custDataLst>
              <p:tags r:id="rId22"/>
            </p:custDataLst>
          </p:nvPr>
        </p:nvSpPr>
        <p:spPr bwMode="auto">
          <a:xfrm>
            <a:off x="889587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462046"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27" name="Rectangle 26"/>
          <p:cNvSpPr/>
          <p:nvPr>
            <p:custDataLst>
              <p:tags r:id="rId24"/>
            </p:custDataLst>
          </p:nvPr>
        </p:nvSpPr>
        <p:spPr>
          <a:xfrm>
            <a:off x="7995594"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13162078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871612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6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130562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Logical unit, which determines how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particular </a:t>
            </a:r>
            <a:r>
              <a:rPr lang="en-US" sz="3200" dirty="0">
                <a:ln>
                  <a:solidFill>
                    <a:srgbClr val="FFFFFF">
                      <a:alpha val="0"/>
                    </a:srgbClr>
                  </a:solidFill>
                </a:ln>
                <a:solidFill>
                  <a:schemeClr val="bg1">
                    <a:alpha val="99000"/>
                  </a:scheme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Default number of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that </a:t>
            </a:r>
            <a:r>
              <a:rPr lang="en-US" sz="3200" dirty="0">
                <a:ln>
                  <a:solidFill>
                    <a:srgbClr val="FFFFFF">
                      <a:alpha val="0"/>
                    </a:srgbClr>
                  </a:solidFill>
                </a:ln>
                <a:solidFill>
                  <a:schemeClr val="bg1">
                    <a:alpha val="99000"/>
                  </a:schemeClr>
                </a:solidFill>
                <a:latin typeface="Segoe UI Light" pitchFamily="34" charset="0"/>
              </a:rPr>
              <a:t>are configured for your application is </a:t>
            </a:r>
            <a:r>
              <a:rPr lang="en-US" sz="3200" b="1" dirty="0">
                <a:ln>
                  <a:solidFill>
                    <a:srgbClr val="FFFFFF">
                      <a:alpha val="0"/>
                    </a:srgbClr>
                  </a:solidFill>
                </a:ln>
                <a:solidFill>
                  <a:schemeClr val="bg1">
                    <a:alpha val="99000"/>
                  </a:schemeClr>
                </a:solidFill>
                <a:latin typeface="Segoe UI Light" pitchFamily="34" charset="0"/>
              </a:rPr>
              <a:t>5</a:t>
            </a:r>
            <a:r>
              <a:rPr lang="en-US" sz="3200" dirty="0">
                <a:ln>
                  <a:solidFill>
                    <a:srgbClr val="FFFFFF">
                      <a:alpha val="0"/>
                    </a:srgbClr>
                  </a:solidFill>
                </a:ln>
                <a:solidFill>
                  <a:schemeClr val="bg1">
                    <a:alpha val="99000"/>
                  </a:scheme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You can control how many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your </a:t>
            </a:r>
            <a:r>
              <a:rPr lang="en-US" sz="3200" dirty="0">
                <a:ln>
                  <a:solidFill>
                    <a:srgbClr val="FFFFFF">
                      <a:alpha val="0"/>
                    </a:srgbClr>
                  </a:solidFill>
                </a:ln>
                <a:solidFill>
                  <a:schemeClr val="bg1">
                    <a:alpha val="99000"/>
                  </a:scheme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165098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9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5023515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1776413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14"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89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sv94_A.TOUu23bk55dClE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4.cuRvKBUy.44KjBtK6t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wD.N5Y6QkKilOBYQGbd3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Q2by9wHWUS8hmnL2hW4c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BgcYF31kUmbt8_aNAG2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rMr6Q.vVfU2Msd7JUZli6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yb_49dqoIk6cWuZe8VUiA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albEiHr_7UefuFEyESclZ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XLqlRik_0C27RpQ9Q0jT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LRNW28yek.d03qtT8zOB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ed_HikKs2E2Ug4D7baxD6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m5M4bJheUUekRQkOHswtD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s0UtaVdhyUaHue11OGxKr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1jF8hSFSU2g3k_gqPc97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x0IXsFV.Eaoo7NkA3nTN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UxQJxIM7a0CtfJJ_ddX2h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2rhPUd1rhUSERP7I3u4R3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EtacC3LD9USk.ltWICwmI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Wb7NN1v8v0OhpMUEX7DBd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Gc5W9ITbhkC5pf.mVuP8i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4ainzpCWg0uaHvzFChOW8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RtO8cBFPz0yhN7v9nbBzq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uwdK_Rd25UmBS517A6J3w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NOWjL4PpxUmrHqZXTyRzZ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llujQQfP1UOTuSLGR_Xz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DOqfPgE300ew2qXnzT8f8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Lx8SHrx0_0KtYAbNkLnK2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F8HsoGmK2kSvSMPaC_yDe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_kDDQqb2zEWhuE2h91ZqN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8m.19kQiIEC2WLj1Qm2V0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upMnlK2N06_xmm0KsR.8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NuB7CjtaRUCvuhVCDfO0E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OZnb.XwuqkyecwSeAjyO.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CeNXgYUVMk6hiCh3kNVf3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AgDUVrCh8kSIA7YiPPxY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wjVp5njrA0qTh1zRxtkEL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YshJUF94JEuHHWs7J46SM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EA2XaHdxtE2xIEMQer8w4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lPpSvaQXuEeNdDBgmgwSL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4rNvJhtF.0W_sHNKd1ZS2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REk2ZeCLUkKaxcOMsHFqT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iOX.tnc6KEuYWtNTKdh0A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0Z1jVoknLEiasPpOvW0Jf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mg13KLxCYkKIlqC1BGzo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EoKKZZA60ehS32PAdv5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V.Smxyz.vE6wQqdhKuD_k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O2UVRMoIV02jSJOaYIBez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22FpLbzkwEaq0bwhtYhqj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2zkFs_22UyqwgBJ6aN4w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HQFjSxXsxEGhObtZ7kPGQ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u_izvkDHkmSGpB6Vx3.V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5.gXzDRHQkuv1H64zLyq4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FsqscJ3j_ku.RF0c.Btai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3frohlw40uNdt2M8TH2K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Yxq_HRthIE2QjHFKFCnUi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0ojv0Tda0SqrBWJ2Ez8i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UyRbARzY0U.IsGnDjOZje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ARzm7yRiy0.urmpsnlPNr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uXbkYR91VEaCI7vdsLYJG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L7Qe4GQWnUuHAcOwcd4YZ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GPwQB74IWkad5zejTmrMr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m6AENO77IUWLjlmDxBS7n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RzJJIW19bEm__hX1pm6M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KCOoUHlc90iCwRybe4QtO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agoxyxGD_EepAdDbpHhXr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W4xJu8Z42kG.baZ6PJ_kW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cSDuKjizS0qrDjzys3aJ9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GAUQ1z1AA0yzRgLl8pkDi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kgcRI9CO2EehkVD.Tdhlx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CslPohPEekK9Kg7zBOPRS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n_3EdBESS0Kvs3u2DGd4b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6kQiGIoExUedhqxIorND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l46GF5iI3E6wvVjny8q9S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NzfLLfvoUinPXiGPq9pI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EBAuqomd0y26WSHSFvU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rc.p_A1iE6Et2i27jMwu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ouiYs8l9jk2pY6W2WFAch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QAIKJuo2k6GRIHbLthNZ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QjwjFT.eEefM8sBfZZ4P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rDVOVFoe0KWi.3aarzT9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qIdGUlJ8p0GgQmQgA8eBt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VFJ3hxq5xEOPHRu64zOLa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tctymIyq_ESs26mqSFC9P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PBLNIkNuVkGyVW2bywfzQ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HFguGGyvZEausYRnUaZ_A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vfMX1k2tukqROmaxHI1TK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vs68KRxCUiLb0O.7lRmm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EMfafZAalUicwuQPN4bWu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1ONeUhoiekqBEzayDAR4z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2yVgRbqSykyrgB5QhE1yj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825</TotalTime>
  <Words>3873</Words>
  <Application>Microsoft Office PowerPoint</Application>
  <PresentationFormat>Custom</PresentationFormat>
  <Paragraphs>757</Paragraphs>
  <Slides>40</Slides>
  <Notes>36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3" baseType="lpstr">
      <vt:lpstr>MS1444_Windows Azure Template 16x9_r08b</vt:lpstr>
      <vt:lpstr>White with Consolas font for code slides</vt:lpstr>
      <vt:lpstr>think-cell Slide</vt:lpstr>
      <vt:lpstr>Windows Azure Cloud Service</vt:lpstr>
      <vt:lpstr>Session Objectives and Takeaways</vt:lpstr>
      <vt:lpstr>What is a Cloud Service?</vt:lpstr>
      <vt:lpstr>What Can It Run?</vt:lpstr>
      <vt:lpstr>Roles and Instances</vt:lpstr>
      <vt:lpstr>Roles and Instances Example Hosted Service configuration with a single web role and a single worker role</vt:lpstr>
      <vt:lpstr>Fault Domains</vt:lpstr>
      <vt:lpstr>Upgrade Domains</vt:lpstr>
      <vt:lpstr>Roles and Instances Example role with nine virtual machines distributed across three fault domains</vt:lpstr>
      <vt:lpstr>The High Scale Application Archetype Windows Azure provides a ‘pay-as-you-go’ scale out application platform</vt:lpstr>
      <vt:lpstr>Windows Azure SDKs and Tools</vt:lpstr>
      <vt:lpstr>Windows Azure for .Net Developers</vt:lpstr>
      <vt:lpstr>Role Programming Model</vt:lpstr>
      <vt:lpstr>Role Lifecycle</vt:lpstr>
      <vt:lpstr>Worker Role Patterns</vt:lpstr>
      <vt:lpstr>Web Role</vt:lpstr>
      <vt:lpstr>Understanding Packaging and Config</vt:lpstr>
      <vt:lpstr>Service Definition</vt:lpstr>
      <vt:lpstr>Service Definition</vt:lpstr>
      <vt:lpstr>Service Configuration</vt:lpstr>
      <vt:lpstr>Service Configuration</vt:lpstr>
      <vt:lpstr>Custom Role Entry Points</vt:lpstr>
      <vt:lpstr>Custom Role Entry Points</vt:lpstr>
      <vt:lpstr>VM Size in Windows Azure</vt:lpstr>
      <vt:lpstr>Choosing Your VM Size</vt:lpstr>
      <vt:lpstr>Networking in Windows Azure</vt:lpstr>
      <vt:lpstr>Networking in Windows Azure (cont.)</vt:lpstr>
      <vt:lpstr>Local Storage</vt:lpstr>
      <vt:lpstr>Local Storage</vt:lpstr>
      <vt:lpstr>Configuration Values</vt:lpstr>
      <vt:lpstr>Upgrading Your Application</vt:lpstr>
      <vt:lpstr>VIP Swap</vt:lpstr>
      <vt:lpstr>Windows Azure Diagnostics</vt:lpstr>
      <vt:lpstr>Diagnostic Data Locations</vt:lpstr>
      <vt:lpstr>Summary</vt:lpstr>
      <vt:lpstr>PowerPoint Presentation</vt:lpstr>
      <vt:lpstr>Windows Azure Service Architecture</vt:lpstr>
      <vt:lpstr>Handling Config Changes</vt:lpstr>
      <vt:lpstr>Handling Config Changes</vt:lpstr>
      <vt:lpstr>Monitoring</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Haishi Bai</cp:lastModifiedBy>
  <cp:revision>117</cp:revision>
  <dcterms:created xsi:type="dcterms:W3CDTF">2011-12-07T03:47:39Z</dcterms:created>
  <dcterms:modified xsi:type="dcterms:W3CDTF">2012-06-13T05:05:29Z</dcterms:modified>
</cp:coreProperties>
</file>