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F5F6-6E98-469B-988A-32BDC6F7CC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E12F6-07CD-467C-A4D1-141BA60F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1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E12F6-07CD-467C-A4D1-141BA60F3B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Brain Stroke</a:t>
            </a:r>
            <a:br>
              <a:rPr lang="en-US" b="1" dirty="0"/>
            </a:b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Mohd Wasi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22" y="0"/>
            <a:ext cx="1971657" cy="810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23" y="0"/>
            <a:ext cx="1942768" cy="800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8" y="-1"/>
            <a:ext cx="1753510" cy="722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82" y="0"/>
            <a:ext cx="1695514" cy="698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04" y="0"/>
            <a:ext cx="1729983" cy="7129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164" y="0"/>
            <a:ext cx="1038451" cy="668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77750" y1="36201" x2="77750" y2="36201"/>
                        <a14:backgroundMark x1="9375" y1="7151" x2="97250" y2="5140"/>
                        <a14:backgroundMark x1="97875" y1="6145" x2="98375" y2="85475"/>
                        <a14:backgroundMark x1="5625" y1="10056" x2="2875" y2="861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8" y="3869666"/>
            <a:ext cx="3180046" cy="35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6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Older </a:t>
            </a:r>
            <a:r>
              <a:rPr lang="en-US" dirty="0"/>
              <a:t>individuals are at a higher risk of stroke due to age-related changes in blood vessels and the </a:t>
            </a:r>
            <a:r>
              <a:rPr lang="en-US" dirty="0" smtClean="0"/>
              <a:t>heart</a:t>
            </a:r>
          </a:p>
          <a:p>
            <a:r>
              <a:rPr lang="en-US" dirty="0" smtClean="0"/>
              <a:t>Some studies tells that’s modern food habits increase Brian stroke risk early ages </a:t>
            </a:r>
          </a:p>
          <a:p>
            <a:r>
              <a:rPr lang="en-US" dirty="0" smtClean="0"/>
              <a:t>See the trends in the data </a:t>
            </a:r>
            <a:endParaRPr lang="en-US" dirty="0"/>
          </a:p>
        </p:txBody>
      </p:sp>
      <p:sp>
        <p:nvSpPr>
          <p:cNvPr id="4" name="AutoShape 2" descr="data:image/png;base64,iVBORw0KGgoAAAANSUhEUgAAA1IAAAIjCAYAAAAJLyrXAAAAOXRFWHRTb2Z0d2FyZQBNYXRwbG90bGliIHZlcnNpb24zLjguMCwgaHR0cHM6Ly9tYXRwbG90bGliLm9yZy81sbWrAAAACXBIWXMAAA9hAAAPYQGoP6dpAABoVklEQVR4nO3deXxU5d3///eZfSYrScgGBMIioIAoIOJSNwpa9K6Vtuotitbauxasiu3detelbvVrW613q9W2P6vtt1qXVq3a1tai4teKiqgoGNkEgkASsi+TWc/1+yNhJALCQJKZSV7PxyOtOefkms/ISOY913V9jmWMMQIAAAAAHDBHqgsAAAAAgExDkAIAAACAJBGkAAAAACBJBCkAAAAASBJBCgAAAACSRJACAAAAgCQRpAAAAAAgSQQpAAAAAEgSQQoAAAAAkkSQAgAMGJs3b5ZlWXrooYf6/LEeeughWZalzZs3J46NGjVKZ555Zp8/tiS9/PLLsixLL7/8cr88HgCgJ4IUAKCHX/7yl7IsSzNnzkx1KbIsK/HlcrlUUFCgadOm6corr9QHH3zQa4/zy1/+sl/C18FI59oAYDCzjDEm1UUAANLH8ccfr+3bt2vz5s1av369xo4dm7JaLMvS5z//eV100UUyxqilpUWrVq3SE088oY6ODt1xxx1asmRJ4npjjMLhsNxut5xO5wE/zqRJk1RUVJTU7E48Hlc0GpXX65VlWZK6ZqQmTZqk55577oDHOdjabNtWJBKRx+ORw8HnogDQ3/ibFwCQsGnTJr322mu66667NHToUD388MOpLkmHHXaYFixYoAsvvFCLFy/Wb37zG23cuFEzZszQNddco7/97W+Jay3Lks/nSypEJaujo0OS5HQ65fP5EiGqvzkcDvl8PkIUAKQIf/sCABIefvhhDRkyRPPmzdOXv/zlfQaphoYGXXjhhcrNzVV+fr4WLlyoVatW7XV/0ocffqgvf/nLKigokM/n0/Tp0/XMM88cUp2FhYV69NFH5XK5dNtttyWO722PVE1NjS655BINHz5cXq9XZWVl+uIXv5jY2zRq1CitWbNGy5YtSywjPPnkkyV9sg9q2bJl+ta3vqXi4mINHz68x7nd90jt8s9//lNTp06Vz+fT4YcfrieffLLH+R/+8Id7DWCfHvOzatvXHqknnnhC06ZNk9/vV1FRkRYsWKBt27b1uObiiy9Wdna2tm3bprPPPlvZ2dkaOnSovvOd7ygej+/n3z4AQJJcqS4AAJA+Hn74YZ1zzjnyeDw6//zzdd9992nFihWaMWNG4hrbtnXWWWfpzTff1OWXX64JEyboL3/5ixYuXLjHeGvWrNHxxx+vYcOG6fvf/76ysrL0+OOP6+yzz9af//xnfelLXzroWisqKnTSSSfppZdeUmtrq3Jzc/d63fz587VmzRpdccUVGjVqlOrq6vTCCy+ourpao0aN0t13360rrrhC2dnZ+sEPfiBJKikp6THGt771LQ0dOlQ33HBDYkZqX9avX69zzz1X3/zmN7Vw4UI9+OCD+spXvqLnn39en//855N6jgdS2+4eeughXXLJJZoxY4Zuv/121dbW6n//93/173//W++8847y8/MT18bjcc2dO1czZ87UT3/6U/3rX//SnXfeqTFjxujyyy9Pqk4AGJQMAADGmLfeestIMi+88IIxxhjbts3w4cPNlVde2eO6P//5z0aSufvuuxPH4vG4OfXUU40k8+CDDyaOn3baaWby5MkmFAoljtm2bY477jgzbty4/dYkySxatGif56+88kojyaxatcoYY8ymTZt61NDU1GQkmZ/85Cef+ThHHHGEOemkk/Y4/uCDDxpJ5oQTTjCxWGyv5zZt2pQ4NnLkSCPJ/PnPf04ca2lpMWVlZeaoo45KHLvxxhvN3n4F723MfdX20ksvGUnmpZdeMsYYE4lETHFxsZk0aZLp7OxMXPfcc88ZSeaGG25IHFu4cKGRZG6++eYeYx511FFm2rRpezwWAGBPLO0DAEjqmo0qKSnRKaecIqlrv9G5556rRx99tMdyr+eff15ut1uXXXZZ4pjD4dCiRYt6jNfY2KgXX3xRX/3qV9XW1qb6+nrV19eroaFBc+fO1fr16/dYcpas7OxsSVJbW9tez/v9fnk8Hr388stqamo66Me57LLLDnjfVXl5eY+ZttzcXF100UV65513VFNTc9A17M9bb72luro6fetb35LP50scnzdvniZMmKC//vWve/zMN7/5zR7fn3jiifroo4/6rEYAGEgIUgAAxeNxPfroozrllFO0adMmbdiwQRs2bNDMmTNVW1urpUuXJq7dsmWLysrKFAgEeozx6e5+GzZskDFG119/vYYOHdrj68Ybb5Qk1dXVHVLd7e3tkqScnJy9nvd6vbrjjjv097//XSUlJfrc5z6nH//4x0kHmsrKygO+duzYsXvsfzrssMMkaa/7qXrLli1bJEnjx4/f49yECRMS53fx+XwaOnRoj2NDhgw5pMAJAIMJe6QAAHrxxRe1Y8cOPfroo3r00Uf3OP/www9rzpw5SY1p27Yk6Tvf+Y7mzp2712sOtbX66tWr5XQ6PzPoXHXVVTrrrLP09NNP6x//+Ieuv/563X777XrxxRd11FFHHdDj+P3+Q6rz0/bV6a8/Gz30ZWdDABgMCFIAAD388MMqLi7Wvffeu8e5J598Uk899ZTuv/9++f1+jRw5Ui+99JKCwWCPWakNGzb0+LnRo0dLktxut2bPnt3rNVdXV2vZsmWaNWvWPmekdhkzZoyuueYaXXPNNVq/fr2mTp2qO++8U3/4wx8k7TvYHIxdM3G7j7lu3TpJXV34pK6ZH0lqbm7u0QDi07NGydQ2cuRISdLatWt16qmn9ji3du3axHkAQO9gaR8ADHKdnZ168skndeaZZ+rLX/7yHl+LFy9WW1tbomX53LlzFY1G9Zvf/CYxhm3be4Sw4uJinXzyyfrVr36lHTt27PG4O3fuPOiaGxsbdf755ysejye62e1NMBhUKBTqcWzMmDHKyclROBxOHMvKylJzc/NB17O77du366mnnkp839raqt///veaOnWqSktLEzVI0iuvvJK4rqOjQ7/73e/2GO9Aa5s+fbqKi4t1//3393huf//731VVVaV58+Yd7FMCAOwFM1IAMMg988wzamtr03/8x3/s9fyxxx6buDnvueeeq7PPPlvHHHOMrrnmGm3YsEETJkzQM888o8bGRkk9Z1DuvfdenXDCCZo8ebIuu+wyjR49WrW1tVq+fLk+/vhjrVq1ar/1rVu3Tn/4wx9kjFFra6tWrVqlJ554Qu3t7brrrrt0+umnf+bPnnbaafrqV7+qww8/XC6XS0899ZRqa2t13nnnJa6bNm2a7rvvPt16660aO3asiouL95jVOVCHHXaYLr30Uq1YsUIlJSX67W9/q9raWj344IOJa+bMmaOKigpdeuml+u53vyun06nf/va3Gjp0qKqrq3uMd6C1ud1u3XHHHbrkkkt00kkn6fzzz0+0Px81apSuvvrqg3o+AIB9SHHXQABAip111lnG5/OZjo6OfV5z8cUXG7fbberr640xxuzcudP853/+p8nJyTF5eXnm4osvNv/+97+NJPPoo4/2+NmNGzeaiy66yJSWlhq3222GDRtmzjzzTPOnP/1pv7VJSnw5HA6Tn59vjjrqKHPllVeaNWvW7HH9p9uf19fXm0WLFpkJEyaYrKwsk5eXZ2bOnGkef/zxHj9XU1Nj5s2bZ3JycoykRLvxXe3IV6xYscdj7av9+bx588w//vEPM2XKFOP1es2ECRPME088scfPr1y50sycOdN4PB5TUVFh7rrrrr2Oua/aPt3+fJfHHnvMHHXUUcbr9ZqCggJzwQUXmI8//rjHNQsXLjRZWVl71LSvtuwAgD1ZxhiTmggHABhInn76aX3pS1/Sq6++quOPPz7V5QAA0KcIUgCApHV2dvboZBePxzVnzhy99dZbqqmp6fUudwAApBv2SAEAknbFFVeos7NTs2bNUjgc1pNPPqnXXntNP/rRjwhRAIBBgRkpAEDSHnnkEd15553asGGDQqGQxo4dq8svv1yLFy9OdWkAAPQLghQAAAAAJIn7SAEAAABAkghSAAAAAJAkmk1Ism1b27dvV05OTo8bSQIAAAAYXIwxamtrU3l5uRyOfc87EaQkbd++XSNGjEh1GQAAAADSxNatWzV8+PB9nidIScrJyZHU9S8rNzc3xdUAAAAASJXW1laNGDEikRH2hSAlJZbz5ebmEqQAAAAA7HfLD80mAAAAACBJBCkAAAAASBJBCgAAAACSRJACAAAAgCQRpAAAAAAgSQQpAAAAAEgSQQoAAAAAkkSQAgAAAIAkEaQAAAAAIEkEKQAAAABIEkEKAAAAAJJEkAIAAACAJBGkAAAAACBJBCkAAAAASBJBCgAAAACSlNIgdfvtt2vGjBnKyclRcXGxzj77bK1du7bHNSeffLIsy+rx9c1vfrPHNdXV1Zo3b54CgYCKi4v13e9+V7FYrD+fCgAAAIBBxJXKB1+2bJkWLVqkGTNmKBaL6X/+5380Z84cffDBB8rKykpcd9lll+nmm29OfB8IBBL/HI/HNW/ePJWWluq1117Tjh07dNFFF8ntdutHP/pRvz4fAAAAAIODZYwxqS5il507d6q4uFjLli3T5z73OUldM1JTp07V3Xffvdef+fvf/64zzzxT27dvV0lJiSTp/vvv1/e+9z3t3LlTHo9nv4/b2tqqvLw8tbS0KDc3t9eeDwAAAIDMcqDZIKUzUp/W0tIiSSooKOhx/OGHH9Yf/vAHlZaW6qyzztL111+fmJVavny5Jk+enAhRkjR37lxdfvnlWrNmjY466qg9HiccDiscDie+b21t7YunAwAADkB1dbXq6+v7bPyioiJVVFT02fgABqe0CVK2beuqq67S8ccfr0mTJiWO/+d//qdGjhyp8vJyvffee/re976ntWvX6sknn5Qk1dTU9AhRkhLf19TU7PWxbr/9dt1000199EwAAMCBqq6u1sSJExUMBvvsMXw+n/70pz+prKys18cmpAGDV9oEqUWLFmn16tV69dVXexz/xje+kfjnyZMnq6ysTKeddpo2btyoMWPGHNRjXXvttVqyZEni+9bWVo0YMeLgCgcAAAetvr5ewWBQ193zgEaOHd/r47/35mv6xY3f05lnntnrY0td+7arqqoIU8AglBZBavHixXruuef0yiuvaPjw4Z957cyZMyVJGzZs0JgxY1RaWqo333yzxzW1tbWSpNLS0r2O4fV65fV6e6FyAADQG0aOHa/xU6b2+rhb1q+VjNHiW+7UkTNm9u7YG9bq1sWXqr6+niAFDEIpDVLGGF1xxRV66qmn9PLLL6uysnK/P/Puu+9KUmJ6ftasWbrttttUV1en4uJiSdILL7yg3NxcHX744X1WOwAAyBzDKsf0SVADMHilNEgtWrRIjzzyiP7yl78oJycnsacpLy9Pfr9fGzdu1COPPKIvfOELKiws1Hvvvaerr75an/vc5zRlyhRJ0pw5c3T44Yfrwgsv1I9//GPV1NTouuuu06JFi5h1AgAAANAnUnpD3vvuu08tLS06+eSTVVZWlvh67LHHJEkej0f/+te/NGfOHE2YMEHXXHON5s+fr2effTYxhtPp1HPPPSen06lZs2ZpwYIFuuiii3rcdwoAAAAAelPKl/Z9lhEjRmjZsmX7HWfkyJH629/+1ltlAQAAAMBnSumMFAAAAABkIoIUAAAAACSJIAUAAAAASSJIAQAAAECSCFIAAAAAkCSCFAAAAAAkiSAFAAAAAEkiSAEAAABAkghSAAAAAJAkghQAAAAAJIkgBQAAAABJIkgBAAAAQJIIUgAAAACQJIIUAAAAACSJIAUAAAAASSJIAQAAAECSCFIAAAAAkCSCFAAAAAAkiSAFAAAAAEkiSAEAAABAkghSAAAAAJAkghQAAAAAJIkgBQAAAABJIkgBAAAAQJIIUgAAAACQJIIUAAAAACSJIAUAAAAASSJIAQAAAECSCFIAAAAAkCSCFAAAAAAkyZXqAgAAAAAcuurqatXX1/fZ+EVFRaqoqOiz8TMNQQoAAADIcNXV1Zo4caKCwWCfPUYgEFBVVRVhqhtBCgAAAMhw9fX1CgaDuu6eBzRy7PheH3/LhrW6dfGlqq+vJ0h1I0gBAAAAA8TIseM1fsrUVJcxKNBsAgAAAACSRJACAAAAgCQRpAAAAAAgSQQpAAAAAEgSQQoAAAAAkkSQAgAAAIAkEaQAAAAAIEkEKQAAAABIEkEKAAAAAJJEkAIAAACAJBGkAAAAACBJBCkAAAAASBJBCgAAAACSRJACAAAAgCQRpAAAAAAgSQQpAAAAAEgSQQoAAAAAkkSQAgAAAIAkuVJdAAAAQCarqqrqs7GLiopUUVHRZ+MDOHgEKQAAkJaMMQrbRsGoUTBmqzNmFLG7vqK2UdyWzG7XOy3J7bDkcljyOCS/yyFnUblKxk7sk/oa6moky9KCBQv6ZHxJCgQCqqqqIkwBaYggBQAA0oIxRsGYUWvEVkskrpaIrZjZ/8/tEjNSLG6kePcPhW35xk/XVY+/IsXj+qAxrFyvQ/kep7JclizLOqR621taJGO0+JY7deSMmYc01t5s2bBWty6+VPX19QQpIA0RpAAA6CfV1dWqr6/vk7EzdQmYkVQxZYY6sodqZX1Y4XjP5GRJ8rssBVwOBVyWvE5Lboclj8OS09F1ftf/xm2jqDGK2lI43jWDtb12p6KWS76cXDVFbDVFbG1RTF6HpSK/U4U+p7IPMVQNqxyj8VOmHvTPA8hMBCkAAPpBdXW1Jk6cqGAw2CfjZ9oSsOZwXO81hrRS5br8ob+pU5LiRg5JuR6Hcj0O5XkcynY75DjQkOPc/TqnJOmjf72q2779df3o8X9q1NQZao3E1RyxFbaNtnXEtK0jJr/TUlnApaF+p1yOQ5ulAjB4EKQAABklU2d16uvrFQwGdd09D2jk2PG9OnamLAGzjdGGlojerg9pc1u066DlUqitVXluqbK0SPleh5yHuOTu04wxUrhDw7JcGpblUtwYNYVt1YfiagrH1Rk3+qgtqi3tURX7nSrPcsnnpLExgM9GkAIAZIyBMKszcuz4QbcMLBI3er8xpLd2dqopbCeOj8pxK6d1h87+/FTd98xSFY4q6Zd6nJalIp9TRT6nYrbRzs64dgRj6owb7QjGVROMq9jv1Ihsl7wEKgD7QJACAGQMZnU+W7q14Q7Hba3cGdKbdZ0Kde998jktTS3yaWqhT/lep95+e6NikXBflHxAXA5LZVkulQacaonY+rgjppaIrdrOuOo64yoNODUi2y03S/4AfApBCgCQcQbjrM5nSbc23HsLUPkeh2YU+zW5wCePM/1CiWVZyvc6le91qiUS19b2rkC1IxjXzs64KnLcKvU7D7nTH4CBgyAFAECGS5c23LYxWtUQ0v/bEVSwu295gdep40v9mjjEe+BNI1Isz+NUXoFTzeG4NrVFFYwZfdQaVU0wpjG5buV6nKkuEUAaIEgBADBApKoNtzFGG1ujeml7hxpCcUnSEK9DJ5ZmacIQT8YEqE/L9zo11eNQTTCu6vauQPV+Y0TlAacqctypLg9AihGkAADAQasJxvTStg5tae/qwud3WjqhLKCpRb5e776XCpbVtYeqyO/U5tao6kJxbQ/G1Ri25cgtSHV5AFKIIAUAAJLWFolr2Y6gVjd2NYpwWtL0oX7NKvUPyNbhboelcfkeFYbj2tgSVShu5Jt0vGZ/83upLg1AihCkAADAAYsbo7fqOvVqTVDR7k7mhw/x6nNlAeV7B/7eoQKvU7lFDm1qi6quM67TvvEdKdiicNymVTowyBCkAADAAWmSVw9+2Kz67n1Qw7JcOm1YlsqzBtd+IZfD0rg8j6rf/X/SsPHyZefp3fqwxuV5VOAb+GESQBc+OgEAAJ/Jtpz6yk33aIVVovpQXH6XpS9UZGvBuLxBF6J2F6/frp+ff4rU2aaYkaqaI9raHpUxJtWlAegHzEgBAIC9MsaopjOupsJKHX3WWMkYTS3y66TygPwuPouVpKZtW6RN76t0+ond3f1i6ojaGpvnkYub+AIDGn8LAgCAPbRFbb3XENZHrVEZh1Pbqt7TMarV6RXZhKg9GI3J9WhMrluWpIawrfcbwwrF7VQXBqAP8TchAABIiNlGG1sieq8hrPaYkdOSstpqde+Fn1e+IqkuL62VBlyaVOCR2yEFY6br32GUMAUMVAQpAAAgY4zqOmN6uz6kms6uZhJDfU4dXeSTv7NZxiYQHIhcj1NHFnoVcFmK2tL7jWE1huOpLgtAH2CPFAAAg1xH1NZHrVG1ds+e+F2WxuS4lTcI2pn3Ba/TockFXn3YHFFLxFZVU0Rjct0qDfC2CxhI+C8aAIBBKmYbbW2PaXswJklyWNKILJfKs1xyWDRKOBQuh6XDh3i0sbXrflMbW6OKGaPhg7jLITDQEKQAABhkjDHaGYprc1s0cVPdQq9DlblubirbixyWpbG5brkdlrZ1xLSlLaa4LVVku2QRVIGMR5ACAGAQae9extfWnaB8Tkujc90awjK+PmFZlkbluOWypC3tMX3cEVPMGI3OcROmgAxHkAIAYBCI2kbV7VHVBLsaH7CMr38Nz3bL6bD0UWvXn4Ex6mqXzr97IGOldP7+9ttv14wZM5STk6Pi4mKdffbZWrt2bY9rQqGQFi1apMLCQmVnZ2v+/Pmqra3tcU11dbXmzZunQCCg4uJiffe731UsFuvPpwIAQFoyxqgmGNPbO0OJEFXU3Y1veLabENWPygIujcvr2iNV271vyhiT4qoAHKyUBqlly5Zp0aJFev311/XCCy8oGo1qzpw56ujoSFxz9dVX69lnn9UTTzyhZcuWafv27TrnnHMS5+PxuObNm6dIJKLXXntNv/vd7/TQQw/phhtuSMVTAgAgLRhj1BiK652GcHejAyngsnTEEI/G53vkdRKgUqHYT5gCBoqULu17/vnne3z/0EMPqbi4WCtXrtTnPvc5tbS06IEHHtAjjzyiU089VZL04IMPauLEiXr99dd17LHH6p///Kc++OAD/etf/1JJSYmmTp2qW265Rd/73vf0wx/+UB6PJxVPDQCAlGmP2trcFlVLpGsflMuSRmS7VRpwMgOVBor9XW+/1rdEVdt9zy6W+QGZJ61a87S0tEiSCgoKJEkrV65UNBrV7NmzE9dMmDBBFRUVWr58uSRp+fLlmjx5skpKShLXzJ07V62trVqzZs1eHyccDqu1tbXHFwAAGc/t1brmiFY1hNUSsWVJGpbl0rShPvZCpZliv0uH7TYztbktxswUkGHSJkjZtq2rrrpKxx9/vCZNmiRJqqmpkcfjUX5+fo9rS0pKVFNTk7hm9xC16/yuc3tz++23Ky8vL/E1YsSIXn42AAD0I5dHp195gzTmaO0Mdc1wDPU5dfRQb1fHOAcBKh0N9bs0NrcrTG0PxrS1g/3dQCZJmyC1aNEirV69Wo8++mifP9a1116rlpaWxNfWrVv7/DEBAOhtUdtoc1tUgemzddLCKySHQ7keh6YUenVYvkc+7gmV9koCLlXmdIWpre0xbSNMARkjLdqfL168WM8995xeeeUVDR8+PHG8tLRUkUhEzc3NPWalamtrVVpamrjmzTff7DHerq5+u675NK/XK6/X28vPAgCA/hGJG20PxrQjGJNtJMvp0raqVRqW5dakGUez1ybDlGe5FDdG1e0xbW6Lyu34ZB8VgPSV0o+qjDFavHixnnrqKb344ouqrKzscX7atGlyu91aunRp4tjatWtVXV2tWbNmSZJmzZql999/X3V1dYlrXnjhBeXm5urwww/vnycCAEA/iMS7ZqBW1oe0raMrRGW5LIU+eEP3XDBbam8iRGWo4VkulQc+aULRFI6nuCIA+5PSjzsWLVqkRx55RH/5y1+Uk5OT2NOUl5cnv9+vvLw8XXrppVqyZIkKCgqUm5urK664QrNmzdKxxx4rSZozZ44OP/xwXXjhhfrxj3+smpoaXXfddVq0aBGzTgCAASEYs7W9I6adnXHZ3ceyXZZGZLs1xOvQC021n/nzSH+WZWlUjktR22hnKK4PmyPKcflSXRaAz5DSIHXfffdJkk4++eQexx988EFdfPHFkqSf/exncjgcmj9/vsLhsObOnatf/vKXiWudTqeee+45XX755Zo1a5aysrK0cOFC3Xzzzf31NAAA6HXGGLVEbG0PxtQUthPHdw9QzD4NLJZlaWyeW1HbqDliqzV/mIoqRqe6LAD7kNIgdSBtPn0+n+69917de++9+7xm5MiR+tvf/tabpQEAkBK2MaoPxbW9I6aO2Ce/Jwu8DpVnuZTrJkANZA7L0vh8j1Y3htURc+niXzyqSPr0BgOwG3YyAgCQBkIxW7WdcdV2xhTtnoByWFKx36nygEt+F2+mBwuXw9LhQ7xaWdOqwhGVeteENN02tLEH0gxBCgDQq6qrq1VfX98nY1dVVfXJuKliG6OmsK2aYEzNkU+W73kcUlnApZKAS27ePA9KHqel3OZtqvEUqjknV89vbde8imxmI4E0QpACAPSa6upqTZw4UcFgsE8fp729vU/H72t7m32SpDyPQ6UBlwq8Djl4wzzoueIRPfL9r+vSex7T6sawCr1OzSoNpLosAN0IUgCAXlNfX69gMKjr7nlAI8eO7/XxX3/pn3rgjpsVCoV6fey+FpOlo888Vy35w7WyPpw4vuueQSV+J8v3sIf1y1/SeDXpQxVo2Y6gCnxOjc+nKzGQDghSAIBeN3LseI2fMrXXx92yfm2vj9mXbGNU3RbV+41hVWmYvnLzPYp2n2P2CQeqQu3KGlqulTtDenZzm/IOc6o0wFs4INX4rxAAgF5WH4ppdWNYaxrDatu1ds9yqH7LRlUU5mpi5XD5nMw+4cCdNixLjaG4NrVF9aePWrXwsDzleJypLgsY1PhbHACAXhCM2Vq5s1O/W9us/6+qWa/XdqotasvrtHRUkU/HmBrd+aVjFQg2EqKQNIdl6YuVOSryOdUetfWnj1oVie//NjIA+g4zUgAAHKSYbbSxNaLVjWFtbIloV98IS9KYXI8mFXg1Ns8jl8PS2zsjqSwVA4DP6dCXR+fqd+uaVdsZ13Nb2vSlyhw6+QEpQpACACAJxhjtCHYt3fugKazQbrMCJX6nJhX4dPgQr7LczDqh9+V7nZpfmas/bmjRupaIXq/tpJMfkCIEKQAADkBrJK41jWGtbgyrIRxPHM92OXREgVeTCrwa6ufXKvre8Gy3Pj88W89vbdeyHUGVBlyqzPWkuixg0OFvfAAA9iESN1rb3BWetrRHE8ddlnRYvleTC7wameOm6x763dQin3YEo1rVENZfNrfp4vH5yvfSfALoTwQpAAA+pSYY06qGkD5oDCtsf7J0ryLbrUkFXo3P98hLwwik2OeHZ6uuM64dwZie3NSqCw/Ll9tBqAf6C0EKAABJtuXQMfMv0usqUeva5sTxfI9Dkwt9OmKIl0/8kVZcDktfqszRQ2ubVdcZ1/PV7TpzZDbNJ4B+QpACAAxq7VFbO4IxNRaO0Zd+cKdaJTkt6bA8j44s8mlktps3pkhbuR6nvjgqR49uaNWaprDKs1yaNtSf6rKAQYEgBQAYdGxj1BCKa0cw/skNcx0O1W1apxNGDdXpk8co4GLpHjLDyByPTi4P6KXtQS39uEMlfpeGZ7tTXRYw4BGkAACDRiRuVNsZU00wpkh3frIkFfqciu7YpGvnH68FK1cSopBxjin2a0cwpg+bI3pqU6sumTBE2ftpwV9dXa36+vo+q6moqEgVFRV9Nj6QagQpAMCA1x61taMjpp2huHa1jnA7pFK/S6UBlzxOS2urO1NaI3AoLMvSFypyVB9qVn0orqc3ter8cXly7mNZanV1tSZOnKhgMNhnNQUCAVVVVRGmBpiqqqo+GTcTgzdBCgAwIBlj1BKxta0jpuZd00+Sst2WygIuFfmctC3HgOJxWjqnMle/W9usjztiemV7UKcMy9rrtfX19QoGg7rungc0cuz4Xq9ly4a1unXxpaqvr8+4N8fYu4a6GsmytGDBgj4ZPxODN0EKADCgGGPUELa1rSOq9ugnrcuLfE6VB1zK8bBsDwNXgc+pM0Zm6+lNbXqjrlMjst0am7fvm/WOHDte46dM7b8CkbHaW1okY7T4ljt15IyZvTp2pgZvghQAYECwjVFdZ1zbOmIKxbsClENSccCpYQGXfOx7wiAxId+raUOjWrkzpOe2tOmSCfnK89C6H71jWOUYwnc3ghQAIKPFjVFtMK5tHdFEAwmXJZUGXCrr3v8EDDanlmdpe0dMO4Ix/WVTmy4YlycnN+sFehUfzwEAMlLcGG3viGnlzpA2tXWFKI/DUmWOW9OH+jQyx02IwqDldFj64qgceZ2Wtgdjenl7R6pLAgYcghQAIKO4fQGpoDwRoKK25HVYGpPr1rShXpVnufjkHZCU73VqXkW2JGnFzpDWNYdTXBEwsBCkAAAZIW6MXOVj9N1nV0illV0BytkVoI4e6lVpwEUXPuBTDsv3asZQnyTpr9Xtag7HU1wRMHAQpAAAac02RjuCMb29MyRv5RHKKSyWIp0am+vW0UUEKGB/Th6WpfKAS+G40dOb2xSzzf5/CMB+EaQAAGnJGKO6zpjeqQ/ro9auPVB2KKg/3XSltOEdlRCggAPitCx9sTJHPqelmmBML7FfCugVBCkAQFoxxqghFNc7DWGtb4kqFDdyO6TROW51vv2iVv7lEUl8og4kI8/j1FkjcyRJK3eGVCt/iisCMh/tzwEAacEYo+aIreq2qNpjXUHJZUnDsrramDsdlt43doqrBDLXmDyPZhb79UZdp9aoUEPKM+fGp0A6IkgBAFKuNRLXlraYWqNdQclhSeUBl4ZlueSiAx/Qaz5XHtDW9qi2B2M67/ZfMbcLHAKCFAAgZdqjtqrbo2oKdwUoS1JZwKlhWdwDCugLu/ZL/WZ1gyomT1ewozHVJQEZiyAFAOh3wZit6vaYGkKftGIu8Ts1Itslr5Ptu0BfyvM4NUkNeldD1ZlVoMZwXAVeZ6rLAjIOv60AAP0mFLe1viWid+rDiRBV5HPq6CKvxuZ5CFFAPylWp177428kSeubIwrHWeQHJIvfWACAPheJG33UGtHbO8Oq6+wKUAVeh6YWejU+3yO/i19HQH/7290/lDMaUsxI65ojMoYwBSSDpX0AgD4TtY22dcS0oyOmXf328jwOjcx2K8dDeAJSKR6NKLd1u1qLRqs12rXcdmSOO9VlARmDIAUAg1B1dbXq6+t7fdyqqipJkm05VN3W1Rls14qhHLelimy38tmLAaQNZzyqMblurWuJ6uOOmPI8Dv4bBQ4QQQoABpnq6mpNnDhRwWCw18f2+LN00iVXqrGgUo0dMUlSlqsrQA3xOmRZdOID0s1Qv0stEVu1nXGta4loaqGPrpnAASBIAcAgU19fr2AwqOvueUAjx47vlTGNLIX8+WpxZ8vlC0iS/N0BqpAABaS9yly32qK2gjGjdS0RHTHEw3+3wH4QpABgkBo5drzGT5l6SGPYxqi2M66P26OK2F2/VBq2blKhFdVR06bwRgzIEE7L0vh8j1Y1hNUSsfVxR0wjstkvBXwWdvoCAJJmjFFtMKa368P6qLUrRHkclsIb3tVd84+TWncSooAME3A5NLq72UR1e0ytkfh+fgIY3AhSAIADZozRzs6uALWhNapw3MjtkEbnuDVtqFex2mrZsViqywRwkIr9Tg31dTWbWNscVdSmJTqwLyztAwDslzFG9aG4Pu6IKRjremPlsqTh2S6VBlxyMvsEDAiWZWlM936pUNxofUtEE/PZLwXsDUEKALBPuwLU1vaYOrv7mDstaViWS2UBl1wO3lwBA43TYWlC936pprCt7cG4hmXxlhH4NP6rAADswRijnaG4Pv5UgCrPcqmcAAUMeFluhypz3fqoNaotbVHluh3cRBv4FIIUACBhV4Da2h5TKP7JEr5yZqCAQafU71RLOK6GsK21LRFNLfTydwCwG4IUAIAABWAPlmVpbJ5H7Q1hheNGG1oiGs9+KSCBIAVgwKqurlZ9fX2fjV9UVKSKioo+G78/2MZoZ2dXE4ndA9SwrK4mEgQoYHBzObruL/V+Q1gNYVs1nXGVBXj7CEgEKQADVHV1tSZOnKhgMNhnjxEIBFRVVZWRYcrhcinky9M79eE9AlRZwCUnAQpAtxy3QyNz3NrcFtWm1qhy3A5lu9kvBRCkAAxI9fX1CgaDuu6eBzRy7PheH3/LhrW6dfGlqq+vz6ggFbeNPlaWrnnqdbXnlkrd94Eqz3KpzE+AArB35QGnWiJxNYVtrW3u2i/F3xcY7AhSaagvlyMNhKVIQDJGjh2v8VOmprqMlIvZRu83hrS8plOtVqEKhhXKsmMamedTKQEKwH5YlqVxeR692z2LvbE1qnF5bvZLYVAjSKWZvl6OlMlLkQAkL2YbrWoI6fXaTrVFbUmSx8T15J03auFFF2lY+ZEprhBApnA7LI3Pd+v9xoh2huLK8zhUwn4pDGK8+tNMXy5HytSlSACSF7WNVtWH9Hpdp9q7A1S226FjS/wyWz/UNY/8ShdfdGGKqwSQaXI9To3MdmlLe0wftUaVxX4pDGIEqTTFciQAByNqG71TH9IbtUF1xLqaSOS4HZpV4teUQp9cDktvbzUprhJAJhuW5VJr1FZT2NaHzdxfCoMXQQoABoBI3Oid+k69UdepYHeAynU7NKvUr8kFPt7kAOg1lmXpsDyPVjV07Zda1xLRRO4vhUGIIAUAGSwct7tmoOo61dkdoPI8Dh1XEtCkArpqAegbu99fqilsa2tHTBXZ7lSXBfQrghQAZKBw3NbKnSG9WdeZuA9Uvseh40oDOqLAKyefDAPoY9luh8bkubW+Jaqt7THluB0a4nWmuiyg3xCkACCDhGK2VtaHtGK3ADXE2zUDdUSBVw4CFPpQVVVVRoyJ/lPsd6ktYqumM564v5TPRfMJDA4EKQDIAKGYrRU7O/XWzpDC3QGq0OvUcaV+TRxCgELfaqirkSxLCxYs6LPHaG9v77Ox0bcqc91qj9lqjxp92BzR5EJvqksC+gVBCgDSWGfM1oq6Tq3cGVLY7gpQRT6njisNaEK+hwCFftHe0iIZo8W33KkjZ8zs1bFff+mfeuCOmxUKhXp1XPQfh2VpQr5XqxpC6ogZfdQSFb1BMRgQpAAgDQV3C1CR7gA11OfU8aUBjac7FlJkWOWYXr81x5b1a3t1PKSG19nVyW9NU0R1obiyfHmpLgnocwQpAEgjHVFbb9Z16u36TnXfR1fF/q4AdVgeAQpA+sr3fnKz3o6cEo066thUlwT0KYIUAKSB9u4A9c5uAaqkO0CNI0AByBDDslxqjxk1hOK64KcPqlPhVJcE9BmCFACkUFs0rjdqO/VufUjdt4FSWcCl40sDGpPrJkAByCiWZWlcnlvNbR3KHlKkd0xEM+JGHid/l2HgIUgBQAq0RuJ6vbZTqxpC6m7Cp/KASyeUBVSZQ4ACkLmclqXclm2qVo5UVKzntrTpS5U5vfr3WnV1terr63ttvN0VFRWpoqKiT8bGwEKQAoB+1NIdoN7bLUANz+qagRpFgAIwQDjtmP7vdy/Soof+rnUtES3bEdTJ5Vm9MnZ1dbUmTpyoYDDYK+N9WiAQUFVVFWEK+0WQAgaATP5krq9qT7ebfDaHuwNUY0jdTfg0IrsrQI3MJkABGHi2vr9SR6hBq1Wk12s7NcTj1JFFvkMet76+XsFgUNfd84BGjh3fC5V+YsuGtbp18aWqr68nSGG/CFJAhsvkT+b6unYp9Tf5bA7H9VptUKsbwuruIaGKbLdOKA2oIsed0toAoK+VK6i8Ur/+XdOp57e2K9fjUGWup1fGHjl2fK+34weSQZACMlwmfzLXl7Wn+iaf9Z0xvV7XqTWN4cSNKUfluHV8aUAjsglQAAaPE0oDag7bWtMU1tOb2rTgsDwN9fMWFJmPVzEwQGTyJ3N9UXt/3eTz00sIm+XRJuVqpxVIHCs0nRqjFuW3RrSzVdp5AOOy2RnAQGFZls6oyFZrNK6t7TE9sbFVCw7LU67HmerSgENCkAKAg9BQVyNZlhYsWCBJOuy4U3XSxd/W6OnHS5Js29YHL/1Nyx76uT5e807S47PZGcBA4nJYOqcyV39Y16KGcFyPb2zVBePy5Hc5Ul0acNAIUgBwENpbWuRwOHTNrx7X0MnHKO7u3kBtjLyhFvmDTTp58jidfOcvkh6bzc4ABiK/y6Gvju0KU/WhuP70UavOG5snt4NmO8hMBCkASJJtjFwlI7XkyeUqGFGpuCSHJZX6nSrPcsnrDEgqS3WZAJB28jxOfXVMrh5e36JtHTE9valV54zOlZPOpchAzKcCwAGK2kZb26N6a2dI3rFHqnBEpRSLakS2S9OH+lSZ65HXyV+rAPBZhvpd+sqYXLksaWNrVM9tbpNtzP5/EEgz/MYHgP0IRm1taInorbqQqttjitqSHQ7q2Z/8QFr/liqy3SxNAYAkDMty60uVuXJYUlVzRH/d0k6YQsYhSAHAXhhj1BSOa01jWO80hFXbGZctKctlaVyeW50rl+q1P/5aMvZ+xwIA7GlMnkdnj8qRQ9KaprCe39ouQ5hCBmGPFADsJmYb7eyMa0cwps74J7/QC7wOlWe5lOt2yLIsiV/2ALBfn75FxN5Mkl/vqUjvNYTVWF+viWrSZ83xH8iYQH8gSAGApI6orZpgTHWhuOzujOS0pGK/U+UBl3y06AWAA/bpW0Tsz9Qz5usrt/xSHzty9PQzz+mpW66WHY9/5s+0t7f3RqnAQSNIARi0bGPUEIprRzCutugnS/T8TkulAZeK/U652PsEAElrb2mRjNHiW+7UkTNmHtDPhNpq1Z5bqun/cb6OmzNPOa079joz9fpL/9QDd9ysUCjUu0UDSUppkHrllVf0k5/8RCtXrtSOHTv01FNP6eyzz06cv/jii/W73/2ux8/MnTtXzz//fOL7xsZGXXHFFXr22WflcDg0f/58/e///q+ys7P762kAyDDBmK26zrjqOrsaR0iSJanA51SZ36lcT/fyPQDAIRlWOUbjp0w94OsbQnGtbY4o4suVnZev8fmePVqjb1m/tperBA5OSoNUR0eHjjzySH3ta1/TOeecs9drTj/9dD344IOJ771eb4/zF1xwgXbs2KEXXnhB0WhUl1xyib7xjW/okUce6dPaAWSWmN01+1Tb2XP2yeOQSgMulfhd8jgJTwCQSoU+pyYO8ejDpoiawrbWNEY0cYiHzqhISykNUmeccYbOOOOMz7zG6/WqtLR0r+eqqqr0/PPPa8WKFZo+fbok6Re/+IW+8IUv6Kc//anKy8t7vWYAGcafo/UtEdXvtvdJ6moeUex3qcDL7BMApJMhXqcOL/Coqimitqit9xrCOnyIR372qiLNpP0r8uWXX1ZxcbHGjx+vyy+/XA0NDYlzy5cvV35+fiJESdLs2bPlcDj0xhtv7HPMcDis1tbWHl8ABo7OmC33iPH6zl/elCqnqK6zK0T5nJZGZrs0Y6hPE4d4VehzEqIAIA3leZyaUuiV12EpFDd6ryGs1shnN58A+ltaN5s4/fTTdc4556iyslIbN27U//zP/+iMM87Q8uXL5XQ6VVNTo+Li4h4/43K5VFBQoJqamn2Oe/vtt+umm27q6/IB9KOobVTfGdfOUExtUSNPxXgVSpIdV3GWRyV+p3LczD4BQKYIuByaUuhVVVNY7TGj1Y0Rjc51p7osICGtg9R5552X+OfJkydrypQpGjNmjF5++WWddtppBz3utddeqyVLliS+b21t1YgRIw6pVgD9L2Z33TR3Zyiu5rCt3e/sFGuq1Z9/eqPOXbBQ4045NWU1AgAOnsdpaVKBV+taImoM29rYGpVn7FS5vL5Ul9avjDFqj9ndHxjG1RyOK2obxWyjWPeKi07l6si5X1LM5ZUxhg8O+0FaB6lPGz16tIqKirRhwwaddtppKi0tVV1dXY9rYrGYGhsb97mvSurad/XpphUAMkPMNmoMx1W/l/CU5bJU7HepyOfUy/9+Q+/+/c8694ILU1YrAPSGvrgBbSbd1NbpsDQh36NtHTFtaY/JXVKhb/72r5IrmurS+lRbNK5NrVFtbotqc1tEwdh+bgRv5eu823+tZklv7Qyp0OdUkY/VGH0po4LUxx9/rIaGBpWVlUmSZs2apebmZq1cuVLTpk2TJL344ouybVszZx7YPQsApL+obdQY6gpPLZGe4cnvtFToc2qo36kAG5EBDCDJ3tT2YGTKTW0ty9LwbLey3Q6trmvTsIlTJDuummBMJf6Bs981FLf1YVNE7zWEtD0Y63HOklTgdarI71SB1ymPw5LLYcnlkIIxo43b6/Tvd97X6KnHKCKndgS77pPod1mqzHFriNeZmic1gKU0SLW3t2vDhg2J7zdt2qR3331XBQUFKigo0E033aT58+ertLRUGzdu1H//939r7Nixmjt3riRp4sSJOv3003XZZZfp/vvvVzQa1eLFi3XeeefRsQ/IcJG4UUM4robu8LS7gKsrPBV5nfK7rAHzCxQAdncwN7U9UJl6U9t8r1Od7y5TjSNbo6cdp42tUTWE4hqb55E3Q29hYRujLW1Rvd8Y1rrmsHafeCoNuDQ6x61RuR6VB1yfeZN4//ZGLfz6f+jXz/9bxYdNUn0oroZwXJ0xow+aIhricWhUrpsPHXtRSoPUW2+9pVNOOSXx/a59SwsXLtR9992n9957T7/73e/U3Nys8vJyzZkzR7fcckuPZXkPP/ywFi9erNNOOy1xQ96f//zn/f5cABy6cLzrXk8Nobhaoz3DU1Z3eCr0MfMEYHBJ9qa2ByKTb2prIiH9f99eoB/99Q1ZpZVqjth6pz6kimy3ygKZMzvVFI7r/YaQVjeGe/zOK/I5NbnAqyMKfMp2J//7zpJRgc+pAp9TMdtoa3tMO4IxNUVsNdWHNTLHpWEBV8b8e0pnKQ1SJ598sozZ93rPf/zjH/sdo6CggJvvAhksv2y4Ov1D9F5DuMeNciUp2/3JzJOP8AQA6GaMkRq3a+qkCVrfHFF7zGhTW1S1nTGNznErL02XsYXjttY2dy3d+7jjk6V7XqelI4Z4NbnAq9JeDDkuh6XKXLdKA05tbouqMWxrS1tMwajR2Dy3HISpQ5JRe6QADAxN4bg+bArrHZXoe399Rx2S1B2ictwOFfmcKvQ55HUSngAA+7arRXpNZ1zVbVEFY0armyIa4nVoRJZbOZ7U/x4xxqi6vWvp3trm8K5fd7IkVea4NbnQp3F5ns9ctneo/C6HJuR7VBOM66O2qHaG4grFbU3I98qToUsi0wFBCkC/qA/FtLY5orXNYdV1dt9U0fLKjsfljYc1ojBPBT5nxq5x7wt91VUrk7p1AcD+WJalskBXx9bq9qhqgnE1hW01hcPK9zg0PNul3BR0rqsPxVTVFNbqxnCPvb4F3q6le5MKvMrx9N/MmWVZKstyye+y9GFzRG3RrhsdTy708rv3IBGkAPQJY4x2huL6sDmsdc0R1Yc+uSO9JWlkjluB1hr955wTdPcfn1ZZRWHqik0z/dGpS8qcbl0AcCDcDktjcj0qD9j6uCOmus64miO2mhsj8jstFfudKva7+mwGxhij+lBc61siqmoKa+duv/c8DksTh3g0ucCnYVmp3Z+U73XqyEKvPmiKKBQ3+qAprMkF3j6dERuoCFIAeo0xRrWdXeFpbXNYTeFPPoFzWF1LGMbnezUuzyO/y6G3396ojqb6FFacnvqyU5eUud26AOBA+F0OjcvzaERWV6DaGYqrM260pb3rPlR5HofyPQ7le53KOoTOr8YYtUZtbe+IaXNbRB+1Rnvs9XVIqsx16/AhXh2W75U7jYKK3+XQEQUevd8QVrC7q98RBR452TOVFIIUgEOya+apqimsDz8VnpyWNDrXo/H5Ho3N9dAwIkl90alLyuxuXQBwoHwuh8bmeTQqp6sjbG1nXG1RWy2Rrq8t7TG5LCnL7VDAZSngcijiyVLFlOnqkEutkbhs03Uj+JiR2qO2miNxtYTjagzHtSMY2+MmuS5Lquj+0PCw7g8N05XP6dDhQ7x6v7Gr2dO65ogm5Hvo5pcEghSAg7Jr7feHTRE1hD9ZvuCypDF5Hk3I92p0rpuGEQCAlHI5LJUEXCoJuNQZs9UcttUU6bpHYcyoO1hJUlzKH67LH/q7/i3p32ua9ju2Q1Kx36Vh2S6NyfVoRLY7rWae9ifL7dDEIR6taYyoMWxrc1tUlbmeVJeVMQhSQD+orq5WfX3fLGHrz8YBjaG4qprD+vBTa793zTxNHOLV2FwPHYAAAGnJ73LI73KoLMsl2xh1xIw6Y7Y6ol3/39oR1M7aGhUPq1DccsjlkFyWJZfDkt9lKd/j7Foa6HWqNOBSsd+VdHDqq/cEB/t+IM/j1Ph8jz5sjmh7MK58b1xD0rR9fLohSAF9rLq6WhMnTlQwGOzTx+mrxgHZhcXarByt+rBJtZ2fhKdde54mDuna88TMEwAgkzgsSzluSzluh+TvOrb24yr993+coJUrV+roo47u9cfsj/cEB/N+oNDnVFnAqR3BrmYZUwt9fCh6AA4qSI0ePVorVqxQYWHPLlvNzc06+uij9dFHH/VKcegbfTmDUVRUpIqKij4bPxPV19crGAzqunse0Mix43t9/L5oHGAbo8awrZa8Yfr+31dpneWSOuOyJI3qDk+H5bHnCQCAZPTle4JDfT8wMsetloitYMxoQ2tEE9kvtV8HFaQ2b96seDy+x/FwOKxt27YdclHoG/3RUjkQCKiqqoowtRcjx45P68YBxhi1R43qOrs6HMWNJG+2nJLyTFjHVhRofL5XAcITAACHpC/eExzq+wGnZemwPI9WNXQ1jtoRjKs8i8VrnyWpfzvPPPNM4p//8Y9/KC8vL/F9PB7X0qVLNWrUqF4rDr2rr1sqb9mwVrcuvlT19fUEqQwSs43qOuOq6Yypc7fuQx6HJWdbvW5dME//ePJxHVU0LIVVAgCAvpbldmhUjlub2qLa3BbVEK8jrTsPplpSQerss8+W1HVn5IULF/Y453a7NWrUKN155529Vhz6Rl+1VEZmaY/a2hGMqT7U1d5V6uo+VOhzqtjftZl2XU296rdsTGmdAACg/5QFnGoMd3U13NQW1eFDvKkuKW0lFaRsu+v+MJWVlVqxYoWKior6pCgAfSNujOq7Z5/ao5/MPgVclkr9Lg31O7mzOQAAg5hlWRqd69a79V1L/BpDcRX46OK3Nwe18HHTpk29XQeAPhSJG+0IxlQTjGnX6j1LXbNPpQGnct0ONpQCAABJUsDlUFnApe3BmDa1RZXvZXnf3hz0DrKlS5dq6dKlqqurS8xU7fLb3/72kAsDcOiCMVvbOmLa2RnXrvknr9NSqd+pkkDy974AAACDw4hsl3aGYgrFjbZ3xFJdTlo6qCB100036eabb9b06dNVVlbGJ9lAGjHGqCVia3swpqbwJx9y5LgtlWe5Vehl9gkAAHw2l8PSqBy31rdEtbUjJsvjS3VJaeeggtT999+vhx56SBdeeGFv1wPgEDSE4vq4Par23brvFXgdGpblUq6H9c0AAODADfU5VROMqy1qyzNyYqrLSTsHFaQikYiOO+643q4FwEGaeNLpUuWR+rA5Iqmr+15xwKnygIu2pQAA4KBYlqXKXLfeawjLOXS4ho4am+qS0spBvcP6+te/rkceeaS3awGQBGOMGkJx+Y48SRf97P9K/mw5LGlYlkvTi30ak+shRAEAgEOS43aooHtbwKlfvybV5aSVg5qRCoVC+vWvf61//etfmjJlitxud4/zd911V68UB2BPxhg1hm1Vt0cVjBk5s/MU7miXt7NJ0w8fRwMJAADQq0Zku9UYDmvK6edIH72b6nLSxkEFqffee09Tp06VJK1evbrHOTaxA32nJRzX5vZo4h5QTkvqrF6nH190pq6/90G5Jx2W4goBAMBAk+12KNawQ67CMmnoiFSXkzYOKki99NJLvV0HgM/QEbW1pS2qpkhXFz6HJZUHXCrPcumlVz9UsKUpxRUCAICBLLp1bVeQyi1SMGYrwPaBg7+PFIC+F4rZqm6PaWcoLqnrJrolAadGZLnlcTL7C/SFqqqqjBoXAPqD3dGq1S8+p0mnnqmt7TGNz/ekuqSUO6ggdcopp3zmEr4XX3zxoAsCIEVto63tUdUEP7mRbpHPqYpsuvABfaWhrkayLC1YsKBPH6e9vb1PxweAvrL0Vz/VpFPPVH0orhHMSh1ckNq1P2qXaDSqd999V6tXr9bChQt7oy5gUDLGqCYYV3V7VLtuBZXncWhUjlvZ7sH9lxXQ19pbWiRjtPiWO3XkjJm9Pv7rL/1TD9xxs0KhUK+PDQD9oWb9GqmtQcop1I6OmMbkDe5ZqYMKUj/72c/2evyHP/whn7QBB6k5HNemtq5OfJIUcHXdUXyIlxvpAv1pWOUYjZ8ytdfH3bJ+ba+PCQD9rmG7lFOous64KnLMoO4W3KsfcS9YsEC//e1ve3NIYMDrjNmqagprTVNEwZiRy5JG57o1tdBLiAIAAOkl2KoslyVbUm0wlupqUqpXm00sX75cPp+vN4cEBqyYbfRxR0zbO2KJfVBlAadGZLsH9ac7AAAgvZVnubS+JaodwZjKs1xyDNLbHx1UkDrnnHN6fG+M0Y4dO/TWW2/p+uuv75XCgIHKGKO6zri2tEcV7epmrnyPQ5W57kG/aRMAAKS/Ip9Tm9uiithSQyiuof7B2Qj8oJ51Xl5ej+8dDofGjx+vm2++WXPmzOmVwoCBqCUS16bWqDq690H5nJYqc9wa4nVwM2sAAJARHJalsoBL1e0xbQ/GVORzDsr3MQcVpB588MHergMY0PLLhqs1t0z1jRFJktOSRmS7VRZwDtrpcAAAkLlK/C5tbY+pPWrUFrWV6xl8+7oPaR5u5cqViRsMHnHEETrqqKN6pShgoIjEjTYoT0v+/JoiPr8kqcTv1Mgc9kEBAIDM5XFaGup3qq4zru3BOEHqQNXV1em8887Tyy+/rPz8fElSc3OzTjnlFD366KMaOnRob9YIZBxjjNY0hfXy9qDarTy5fZI7EtQRZUOUxf2gAADAAFAecKmuM67GUFxRe/C1Qj+od3RXXHGF2tratGbNGjU2NqqxsVGrV69Wa2urvv3tb/d2jUBG2d4R1f9d16LntrSrPWrLb2L6w3cuVm7zVkIUAAAYMLLcDmW7LRlJdZ2DrxX6Qb2re/755/XLX/5SEydOTBw7/PDDde+99+rvf/97rxUHZJLmcFx/2dSq369r0fZgTG6HdFJZQMdpu9a8+FcNrs9oAADAYFDS3bGvNhiXMWY/Vw8sB7W0z7Ztud3uPY673W7Ztn3IRQGZJBS39XpNp1bs7FS8+++PyQVenVSepWy3Q29vT219AAAAfaXI59Smtqg644Ov6cRBzUideuqpuvLKK7V9+yfvELdt26arr75ap512Wq8VB6Qz2xi9vbNTv/qgSa/XdYWokdluXTI+X/NG5iibZXwAAGCAczksFfm6wlNNMJ7iavrXQc1I3XPPPfqP//gPjRo1SiNGjJAkbd26VZMmTdIf/vCHXi0QSDfGGG1ojejlbUE1hLv+wij0OnXKsCyNyXUPyvsoAACAwavU39V0oiEUV8w2cg2SphMHFaRGjBiht99+W//617/04YcfSpImTpyo2bNn92pxQDoxxmhzW1Sv7AhqR7BrQ6XfZemE0oCmFvnkJEABAIBBKNttKeCyFIwZ7QzFVRY4pDssZYyknuWLL76oxYsX6/XXX1dubq4+//nP6/Of/7wkqaWlRUcccYTuv/9+nXjiiX1SLJAqW9oi+n87gvq4oytAuR3StKF+HVvil8/JEj4AADB4WZalEr9Lm9qiqg3GCFJ7c/fdd+uyyy5Tbm7uHufy8vL0X//1X7rrrrsIUhgwPm6P6v/tCGpLe1SS5LSko4t8OrYkQCtzAACAbkP9Tm1ui6ojZtQetQfFXvGknuGqVat0+umn7/P8nDlztHLlykMuCkglY4y2tEX02IYW/WF9i7a0R+XoDlDfPHyIThueTYgCAADYjdthqbC76cRguadUUjNStbW1e217nhjM5dLOnTsPuSggFWxjtK4lojdqOxN7oCxJUwq9Oq40oLxB1M4TAAAgWUN9TtWH4qoPxVWZYwZ8A66kgtSwYcO0evVqjR07dq/n33vvPZWVlfVKYUB/6YzZWtUQ0tv1IbVGuu6D5rKkyYU+zSz2K99LgAIAANiffK9DLkuK2lJzxNaQAf4eKqkg9YUvfEHXX3+9Tj/9dPl8vh7nOjs7deONN+rMM8/s1QKBvmCM0ccdMb3XEFJVU1ix7hvp+pyWji7yadpQP8v3AAAAkuCwLBX5naoJxrWzM06Q2t11112nJ598UocddpgWL16s8ePHS5I+/PBD3XvvvYrH4/rBD37QJ4UCvaElEteaxrDebwypKWwnjpf4nZo21K+JQ7xyD5J7HwAAAPS2ob6uINUQjituGzkH8PuqpIJUSUmJXnvtNV1++eW69tprZUzXx/iWZWnu3Lm69957VVJS0ieFAgerJRLXh01hfdgcSex9krpamE/I9+rIQp+GZbkG/DpeAACAvpbjdsjntBSKGzWG4xrqH7it0JN+ZiNHjtTf/vY3NTU1acOGDTLGaNy4cRoyZEhf1AckLW4bbeuIaWNrRBtbI6oPxRPnLEkjst2aVODVhHyvPE7CEwAAQG+xLEtDfU5t7YhpZ4ggtVdDhgzRjBkzerMW4KBE4ka1nTFtbY+quj2qbR1RRT9ZtSdL0vBslybme3VYvndQ3NcAAAAgVYb6u4JUU9hWJG4G7AfXAzciYkAKxWzVdsZUE4yptjOu2mBMDeH4HtcFXJYqczwak+dRZY5bfhfhCQAAoD/4XQ5luy21R40aQnGVZQ3MyDEwnxUyXmfMVkOoa6NiQyiuhlBM9aG4WiL2Xq/PcTtUnuVSRbZbFdluFfmc7HkCAABIkaE+l9qjUdWFYgQpoC9E4kY7QzHt7IyrrjOmnaGYGkJxBXf1I9+LPI9DpQGXSvyuxP/TqhwAACB9FPmc2tQWVXvUKBy35XUOvPdqBCn0m3Dc1raOmLZ1RFXXGdfOzpia9zHDJEm5bocKfU4V+Jwq8jlV4HWq2O9imR4AAECa8zgt5bodao3aqg/FNSxr4L1/I0ihz9imq3vehpaItrRFVdsZ097mmbJdDg31d4WkoX6ninwuFXidA3ZjIgAAwGBQ5HOqNdq1XWNYljvV5fQ6ghR6XaO8+tuWNm1ojeyxRC/P49DwLLdKAy4V+50a6ncpwAwTAADAgFPoc+qjtqjaBujyPoIUekXUNgr6h2jJk8v1llUiNYYlSV6npbG5Ho3OdWtEtlu5HmeKKwUAAEB/6Lm8zx5wy/sIUjgk0e6b3+7oiMnOKdbQnGI5ja3JRQFNGOLRiGy3nHTPAwAAGJQKeyzvG1jRY2DFQvSbmG20pS2qt3aGtK0jJluSMxrSk7dcrZO0TadXZGtUjocQBQAAMIgV+rpWI7VFbYXj+24ylokIUkhaYyiud+pD+rgjJttIWS5LE4d4lN+0RSue+oNce20pAQAAgMHG2728T5IaQgMrSA2s+TX0qUjcaFNbVPWhuCTJ57Q0KsetAq9DlmVpZ/d1VVVVffL4RUVFqqio6JOxAQAA0Dd2Le+rD8VVPoCW9w2cZ4I+1RyOa21zRLua8A3LcmlEtqvH0r2GuhrJsrRgwYI+qSEQCKiqqoowBQAAkEEKu2/O27W8z8g7QG5xQ5DCZzLGaHswrs1tUUlSwGVpXJ5H2e49V4W2t7RIxmjxLXfqyBkze7WOLRvW6tbFl6q+vp4gBQAAkEG8Tks5bofauptODJRZqYHxLNAn4sZoY0tUO7uX8hX7nBqdt/8ufMMqx2j8lKn9UCEAAAAyQaGvK0g1hgdOkKLZBPYqZhutaYwkQlRljltjDyBEAQAAAJ9W4O3q3tcSsRW1B0ZjMoIU9hCzjdY0hdUWteW0pCOGeFSe5ZJFiAIAAMBB8LscCri63ks2heMprqZ3EKTQQ9Q2Wt0YVnvUyGVJkwq8yu/+BAEAAAA4WIXd7ykbQgMjSA2MBYroFbtCVDBm5HZIRwzxKmsvTSVSqa9aq0u0VwcAAOhLBT6ntnbE1By2FTcm47eMEKQgSbKN0YdNkUSImlTgVcCVPiGqr1urS7RXBwAA6EtZLkteh6WwbdQctlXoy+xVTwQpyBij9S1RtXbviUq3ECX1bWt1ifbqAAAAfc2yLBX4HNoRjKsxHCdIIfNVt8dUH4rLkjQh35N2IWp3tFYHAADIXIVeZ1eQCsVlck1GNzNL33fM6Be1wZg+7ohJksbkumksAQAAgD6T63HIZUkxI7VG7VSXc0iYkRrE2qO2NrZGJUnDs1wqCfBywN71VZOPvmweAgAA0o9lWSrwOlUXiqshFFeeJ3M/xOed8yAVs43WNkdkJA3xOlSRzUsBe+qPJh+S1N7e3qfjAwCA9FHg6wpSjWFblSZzb87Lu+dB6qPWqEJxI4/D0rg8T0avT0Xf6esmH6+/9E89cMfNCoVCvT42AABIT/lehxySwnGjYIwghUySV6yd3TdCG5/vlttBiMJn66smH1vWr+31MQEAQHpzWpbyvA41hW01hTP35rw0mxhkikaOkcpGS5Iqsl3KzeB1qQAAAMhMBd0NzhrDmdtwgiA1yMy/4X8lh1N5HoeGZzEhCQAAgP43pDtItUVt2VZmfrCf0iD1yiuv6KyzzlJ5ebksy9LTTz/d47wxRjfccIPKysrk9/s1e/ZsrV+/vsc1jY2NuuCCC5Sbm6v8/HxdeumlbFzfB1fpKI06aqYUj2tcnpt9UQAAAEgJr9NSlqvrvWjEm5Xiag5OSoNUR0eHjjzySN177717Pf/jH/9YP//5z3X//ffrjTfeUFZWlubOndtjY/oFF1ygNWvW6IUXXtBzzz2nV155Rd/4xjf66ylkjHDclmfU4V3f1G2W18lkJAAAAFJn1/K+iCc7xZUcnJSu7TrjjDN0xhln7PWcMUZ33323rrvuOn3xi1+UJP3+979XSUmJnn76aZ133nmqqqrS888/rxUrVmj69OmSpF/84hf6whe+oJ/+9KcqLy/vt+eSzowx2tgSleV0afM7b2iUNyZpUqrLAgAAwCA2xOfU1o6Yop4sOd2eVJeTtLSdlti0aZNqamo0e/bsxLG8vDzNnDlTy5cvlyQtX75c+fn5iRAlSbNnz5bD4dAbb7yxz7HD4bBaW1t7fA1kO0NxNUVsGTuuJ2+5KtXlAAAAAMp2WXI7JONwaPS041JdTtLStttATU2NJKmkpKTH8ZKSksS5mpoaFRcX9zjvcrlUUFCQuGZvbr/9dt100029XHF6itlGm1qjkqTo1nXauXlDiitKb1VVVRkxJgAAQKazLEsFXqdqO+Oa8Lm5qS4naWkbpPrStddeqyVLliS+b21t1YgRI1JYUd/Z2h5TzEh+p6WObYSofWmoq5EsSwsWLOizx6AJCgAAQE9DdgWpEz+vTLs1b9oGqdLSUklSbW2tysrKEsdra2s1derUxDV1dXU9fi4Wi6mxsTHx83vj9Xrl9Xp7v+g0E4zZ2hGMSZIqc92qN5n28uw/7S0tkjFafMudOnLGzF4d+/WX/qkH7ri5R5MUAAAASPleh2RsFQwbqXazI9XlJCVtg1RlZaVKS0u1dOnSRHBqbW3VG2+8ocsvv1ySNGvWLDU3N2vlypWaNm2aJOnFF1+UbduaObN33wxnos1tURlJQ7yORK9+fLZhlWM0fsrUXh1zy/q1vToeAADAQOG0LLkjQUW92dopf6rLSUpKg1R7e7s2bPhkudmmTZv07rvvqqCgQBUVFbrqqqt06623aty4caqsrNT111+v8vJynX322ZKkiRMn6vTTT9dll12m+++/X9FoVIsXL9Z555036Dv2NYXjagrbsiSNynGnuhwAAABgr7zhNr33xr819cSjU11KUlIapN566y2dcsopie937VtauHChHnroIf33f/+3Ojo69I1vfEPNzc064YQT9Pzzz8vn8yV+5uGHH9bixYt12mmnyeFwaP78+fr5z3/e788lndjmkwYTZQGnAq60bc4IAACAQc4XatXvr1qgK1euTHUpSUlpkDr55JNlPmPfjmVZuvnmm3XzzTfv85qCggI98sgjfVFexqrtjKszbuSypBHZzEYBAAAAvY2pigEmboy2tnfNRlVku+VyWCmuCAAAABh4CFIDTE0wpqgteZ2WSgI0mAAAAAD6AkFqAInZRh+3d7U7H5HlksNiNgoAAADoCwSpAWR78JOb7xb7mY0CAAAA+gpBaoCI2kbbO7pno7JdspiNAgAAAPoMQWqA2NYRU9xIWS5LRT5mowAAAIC+RJAaAKK20Y5g12xURbab2SgAAACgjxGkBoDtHTHZ3bNRQ7z8kQIAAAB9jXfdGS6222zUCGajAAAAgH7hSnUBODQ1wa69UX6npQJmowAAAA5ZVVVVRo2L1CBIZbC4MdrePRs1nE59AAAAh6ShrkayLC1YsKBPH6e9vb1Px0f/IEhlsLrOuKK25HXQqQ8AAOBQtbe0SMZo8S136sgZM3t9/Ndf+qceuONmhUKhXh8b/Y8glaFsY7StvWs2aliWSw5mowAAAHrFsMoxGj9laq+Pu2X92l4fE6nDppoMVR+KK2wbuR1ScYDZKAAAAKA/EaQykDFG2zq6ZqPKAy45mY0CAAAA+hVBKgO1RGwFY0YOSyoNsDoTAAAA6G8EqQy0q1Nfsd8pl4PZKAAAAKC/EaQyTDBmqylsS+pa1gcAAACg/xGkMsyO7r1RBV6H/C7++AAAAIBU4J14BonaRnWdcUnMRgEAAACpRJDKIDXBmGxJWS5LuR7+6AAAAIBU4d14hrCN0Y7uJhPlWS5ZtDwHAAAAUoYglSEaQnFFbcntkIp83IAXAAAASCWCVIaoCXbtjSr1u+RgNgoAAABIKYJUBuiI2mqN2rIkldBkAgAAAEg5glQG2LU3qsDnlNfJbBQAAACQagSpNBezjXaGupb1lQXYGwUAAACkA4JUmqvrjMs2UsBlKdfNHxcAAACQDnhnnsbMbi3PSwO0PAcAAADSBUEqjTVHbIXiRk5LKqblOQAAAJA2CFJprKZ7NqrY75TTwWwUAAAAkC7opZ2m4g6XmsK2pK5lfQAAAADSBzNSaSrsy5Mk5bodCrj4YwIAAADSCe/Q05DlcCjk7wpSJbQ8BwAAANIOQSoNHTbrVNlOt1yWVESTCQAAACDtEKTS0DHzL5LU1WTCQctzAAAAIO0QpNJMSE5NOHGOJKmEJhMAAABAWiJIpZltypLD6ZQrEqTJBAAAAJCmeKeeRmxjtE3ZkiRfZ3NqiwEAAACwTwSpNPJRa1Qhy6WOpgZ5w+2pLgcAAADAPhCk0sioHLemmHr9497bZMmkuhwAAAAA+0CQSiMuh6VSBbXiyf+b6lIAAAAAfAaCFAAAAAAkiSAFAAAAAEkiSAEAAABAkghSAAAAAJAkghQAAAAAJIkgBQAAAABJIkgBAAAAQJIIUgAAAACQJIIUAAAAACSJIAUAAAAASSJIAQAAAECSCFIAAAAAkCSCFAAAAAAkiSAFAAAAAEkiSAEAAABAkghSAAAAAJAkghQAAAAAJIkgBQAAAABJIkgBAAAAQJIIUgAAAACQJIIUAAAAACSJIAUAAAAASSJIAQAAAECSCFIAAAAAkCSCFAAAAAAkiSAFAAAAAEkiSAEAAABAkghSAAAAAJAkghQAAAAAJIkgBQAAAABJIkgBAAAAQJIIUgAAAACQJIIUAAAAACSJIAUAAAAASSJIAQAAAECS0jpI/fCHP5RlWT2+JkyYkDgfCoW0aNEiFRYWKjs7W/Pnz1dtbW0KKwYAAAAwGKR1kJKkI444Qjt27Eh8vfrqq4lzV199tZ599lk98cQTWrZsmbZv365zzjknhdUCAAAAGAxcqS5gf1wul0pLS/c43tLSogceeECPPPKITj31VEnSgw8+qIkTJ+r111/Xscce29+lAgAAABgk0n5Gav369SovL9fo0aN1wQUXqLq6WpK0cuVKRaNRzZ49O3HthAkTVFFRoeXLl3/mmOFwWK2trT2+AAAAAOBApXWQmjlzph566CE9//zzuu+++7Rp0yadeOKJamtrU01NjTwej/Lz83v8TElJiWpqaj5z3Ntvv115eXmJrxEjRvThswAAAAAw0KT10r4zzjgj8c9TpkzRzJkzNXLkSD3++OPy+/0HPe61116rJUuWJL5vbW0lTAEAAAA4YGk9I/Vp+fn5Ouyww7RhwwaVlpYqEomoubm5xzW1tbV73VO1O6/Xq9zc3B5fAAAAAHCgMipItbe3a+PGjSorK9O0adPkdru1dOnSxPm1a9equrpas2bNSmGVAAAAAAa6tF7a953vfEdnnXWWRo4cqe3bt+vGG2+U0+nU+eefr7y8PF166aVasmSJCgoKlJubqyuuuEKzZs2iYx8AAACAPpXWQerjjz/W+eefr4aGBg0dOlQnnHCCXn/9dQ0dOlSS9LOf/UwOh0Pz589XOBzW3Llz9ctf/jLFVQMAAAAY6NI6SD366KOfed7n8+nee+/Vvffe208VAQAAAECG7ZECAAAAgHRAkAIAAACAJBGkAAAAACBJBCkAAAAASBJBCgAAAACSRJACAAAAgCQRpAAAAAAgSQQpAAAAAEgSQQoAAAAAkkSQAgAAAIAkEaQAAAAAIEkEKQAAAABIEkEKAAAAAJJEkAIAAACAJBGkAAAAACBJBCkAAAAASBJBCgAAAACSRJACAAAAgCQRpAAAAAAgSQQpAAAAAEgSQQoAAAAAkkSQAgAAAIAkEaQAAAAAIEkEKQAAAABIEkEKAAAAAJJEkAIAAACAJBGkAAAAACBJBCkAAAAASBJBCgAAAACSRJACAAAAgCQRpAAAAAAgSQQpAAAAAEgSQQoAAAAAkkSQAgAAAIAkEaQAAAAAIEkEKQAAAABIEkEKAAAAAJJEkAIAAACAJBGkAAAAACBJBCkAAAAASBJBCgAAAACSRJACAAAAgCQRpAAAAAAgSQQpAAAAAEgSQQoAAAAAkkSQAgAAAIAkEaQAAAAAIEkEKQAAAABIEkEKAAAAAJJEkAIAAACAJBGkAAAAACBJBCkAAAAASBJBCgAAAACSRJACAAAAgCQRpAAAAAAgSQQpAAAAAEgSQQoAAAAAkkSQAgAAAIAkEaQAAAAAIEkEKQAAAABIEkEKAAAAAJJEkAIAAACAJBGkAAAAACBJBCkAAAAASBJBCgAAAACSRJACAAAAgCQRpAAAAAAgSQQpAAAAAEgSQQoAAAAAkkSQAgAAAIAkEaQAAAAAIEkEKQAAAABIEkEKAAAAAJJEkAIAAACAJBGkAAAAACBJBCkAAAAASBJBCgAAAACSNGCC1L333qtRo0bJ5/Np5syZevPNN1NdEgAAAIABakAEqccee0xLlizRjTfeqLfffltHHnmk5s6dq7q6ulSXBgAAAGAAGhBB6q677tJll12mSy65RIcffrjuv/9+BQIB/fa3v011aQAAAAAGIFeqCzhUkUhEK1eu1LXXXps45nA4NHv2bC1fvnyvPxMOhxUOhxPft7S0SJJaW1v7ttgD0N7eLkla9/676uzo6NWxt2xcJ0naVLVGWX5/r47d1+NTe2rGp/bUjE/tqRmf2lMzPrWnZnxq7/+x+3r8TK5960frJXW9D06H9+O7ajDGfOZ1ltnfFWlu+/btGjZsmF577TXNmjUrcfy///u/tWzZMr3xxht7/MwPf/hD3XTTTf1ZJgAAAIAMsnXrVg0fPnyf5zN+RupgXHvttVqyZEnie9u21djYqMLCQlmWlbK6WltbNWLECG3dulW5ubkpqwM4ELxekUl4vSKT8HpFJhmIr1djjNra2lReXv6Z12V8kCoqKpLT6VRtbW2P47W1tSotLd3rz3i9Xnm93h7H8vPz+6rEpOXm5g6YFyIGPl6vyCS8XpFJeL0ikwy012teXt5+r8n4ZhMej0fTpk3T0qVLE8ds29bSpUt7LPUDAAAAgN6S8TNSkrRkyRItXLhQ06dP1zHHHKO7775bHR0duuSSS1JdGgAAAIABaEAEqXPPPVc7d+7UDTfcoJqaGk2dOlXPP/+8SkpKUl1aUrxer2688cY9lh0C6YjXKzIJr1dkEl6vyCSD+fWa8V37AAAAAKC/ZfweKQAAAADobwQpAAAAAEgSQQoAAAAAkkSQAgAAAIAkEaTSyL333qtRo0bJ5/Np5syZevPNN1NdEga522+/XTNmzFBOTo6Ki4t19tlna+3atT2uCYVCWrRokQoLC5Wdna358+fvcYNsIBX+z//5P7IsS1dddVXiGK9XpJNt27ZpwYIFKiwslN/v1+TJk/XWW28lzhtjdMMNN6isrEx+v1+zZ8/W+vXrU1gxBqt4PK7rr79elZWV8vv9GjNmjG655Rbt3rNuML5eCVJp4rHHHtOSJUt044036u2339aRRx6puXPnqq6uLtWlYRBbtmyZFi1apNdff10vvPCCotGo5syZo46OjsQ1V199tZ599lk98cQTWrZsmbZv365zzjknhVUD0ooVK/SrX/1KU6ZM6XGc1yvSRVNTk44//ni53W79/e9/1wcffKA777xTQ4YMSVzz4x//WD//+c91//3364033lBWVpbmzp2rUCiUwsoxGN1xxx267777dM8996iqqkp33HGHfvzjH+sXv/hF4ppB+Xo1SAvHHHOMWbRoUeL7eDxuysvLze23357CqoCe6urqjCSzbNkyY4wxzc3Nxu12myeeeCJxTVVVlZFkli9fnqoyMci1tbWZcePGmRdeeMGcdNJJ5sorrzTG8HpFevne975nTjjhhH2et23blJaWmp/85CeJY83Nzcbr9Zo//vGP/VEikDBv3jzzta99rcexc845x1xwwQXGmMH7emVGKg1EIhGtXLlSs2fPThxzOByaPXu2li9fnsLKgJ5aWlokSQUFBZKklStXKhqN9njtTpgwQRUVFbx2kTKLFi3SvHnzerwuJV6vSC/PPPOMpk+frq985SsqLi7WUUcdpd/85jeJ85s2bVJNTU2P12teXp5mzpzJ6xX97rjjjtPSpUu1bt06SdKqVav06quv6owzzpA0eF+vrlQXAKm+vl7xeFwlJSU9jpeUlOjDDz9MUVVAT7Zt66qrrtLxxx+vSZMmSZJqamrk8XiUn5/f49qSkhLV1NSkoEoMdo8++qjefvttrVixYo9zvF6RTj766CPdd999WrJkif7nf/5HK1as0Le//W15PB4tXLgw8Zrc23sDXq/ob9///vfV2tqqCRMmyOl0Kh6P67bbbtMFF1wgSYP29UqQAnBAFi1apNWrV+vVV19NdSnAXm3dulVXXnmlXnjhBfl8vlSXA3wm27Y1ffp0/ehHP5IkHXXUUVq9erXuv/9+LVy4MMXVAT09/vjjevjhh/XII4/oiCOO0LvvvqurrrpK5eXlg/r1ytK+NFBUVCSn07lH56ja2lqVlpamqCrgE4sXL9Zzzz2nl156ScOHD08cLy0tVSQSUXNzc4/ree0iFVauXKm6ujodffTRcrlccrlcWrZsmX7+85/L5XKppKSE1yvSRllZmQ4//PAexyZOnKjq6mpJSrwmeW+AdPDd735X3//+93Xeeedp8uTJuvDCC3X11Vfr9ttvlzR4X68EqTTg8Xg0bdo0LV26NHHMtm0tXbpUs2bNSmFlGOyMMVq8eLGeeuopvfjii6qsrOxxftq0aXK73T1eu2vXrlV1dTWvXfS70047Te+//77efffdxNf06dN1wQUXJP6Z1yvSxfHHH7/H7STWrVunkSNHSpIqKytVWlra4/Xa2tqqN954g9cr+l0wGJTD0TM2OJ1O2bYtafC+XlnalyaWLFmihQsXavr06TrmmGN09913q6OjQ5dcckmqS8MgtmjRIj3yyCP6y1/+opycnMQ657y8PPn9fuXl5enSSy/VkiVLVFBQoNzcXF1xxRWaNWuWjj322BRXj8EmJycnsX9vl6ysLBUWFiaO83pFurj66qt13HHH6Uc/+pG++tWv6s0339Svf/1r/frXv5akxD3Qbr31Vo0bN06VlZW6/vrrVV5errPPPju1xWPQOeuss3TbbbepoqJCRxxxhN555x3ddddd+trXviZpEL9eU902EJ/4xS9+YSoqKozH4zHHHHOMef3111NdEgY5SXv9evDBBxPXdHZ2mm9961tmyJAhJhAImC996Utmx44dqSsa2M3u7c+N4fWK9PLss8+aSZMmGa/XayZMmGB+/etf9zhv27a5/vrrTUlJifF6vea0004za9euTVG1GMxaW1vNlVdeaSoqKozP5zOjR482P/jBD0w4HE5cMxhfr5Yxu92SGAAAAACwX+yRAgAAAIAkEaQAAAAAIEkEKQAAAABIEkEKAAAAAJJEkAIAAACAJBGkAAAAACBJBCkAAAAASBJBCgAAAACSRJACAAAAgCQRpAAAA97y5cvldDo1b968VJcCABggLGOMSXURAAD0pa9//evKzs7WAw88oLVr16q8vDzVJQEAMhwzUgCAAa29vV2PPfaYLr/8cs2bN08PPfRQj/PPPPOMxo0bJ5/Pp1NOOUW/+93vZFmWmpubE9e8+uqrOvHEE+X3+zVixAh9+9vfVkdHR/8+EQBAWiFIAQAGtMcff1wTJkzQ+PHjtWDBAv32t7/VrsUYmzZt0pe//GWdffbZWrVqlf7rv/5LP/jBD3r8/MaNG3X66adr/vz5eu+99/TYY4/p1Vdf1eLFi1PxdAAAaYKlfQCAAe3444/XV7/6VV155ZWKxWIqKyvTE088oZNPPlnf//739de//lXvv/9+4vrrrrtOt912m5qampSfn6+vf/3rcjqd+tWvfpW45tVXX9VJJ52kjo4O+Xy+VDwtAECKMSMFABiw1q5dqzfffFPnn3++JMnlcuncc8/VAw88kDg/Y8aMHj9zzDHH9Ph+1apVeuihh5SdnZ34mjt3rmzb1qZNm/rniQAA0o4r1QUAANBXHnjgAcVisR7NJYwx8nq9uueeew5ojPb2dv3Xf/2Xvv3tb+9xrqKiotdqBQBkFoIUAGBAisVi+v3vf68777xTc+bM6XHu7LPP1h//+EeNHz9ef/vb33qcW7FiRY/vjz76aH3wwQcaO3Zsn9cMAMgc7JECAAxITz/9tM4991zV1dUpLy+vx7nvfe97evHFF/X4449r/Pjxuvrqq3XppZfq3Xff1TXXXKOPP/5Yzc3NysvL03vvvadjjz1WX/va1/T1r39dWVlZ+uCDD/TCCy8c8KwWAGDgYY8UAGBAeuCBBzR79uw9QpQkzZ8/X2+99Zba2tr0pz/9SU8++aSmTJmi++67L9G1z+v1SpKmTJmiZcuWad26dTrxxBN11FFH6YYbbuBeVAAwyDEjBQDAbm677Tbdf//92rp1a6pLAQCkMfZIAQAGtV/+8peaMWOGCgsL9e9//1s/+clPuEcUAGC/CFIAgEFt/fr1uvXWW9XY2KiKigpdc801uvbaa1NdFgAgzbG0DwAAAACSRLMJAAAAAEgSQQoAAAAAkkSQAgAAAIAkEaQAAAAAIEkEKQAAAABIEkEKAAAAAJJEkAIAAACAJBGkAAAAACBJ/z9aXCIErFSf3AAAAABJRU5ErkJggg=="/>
          <p:cNvSpPr>
            <a:spLocks noChangeAspect="1" noChangeArrowheads="1"/>
          </p:cNvSpPr>
          <p:nvPr/>
        </p:nvSpPr>
        <p:spPr bwMode="auto">
          <a:xfrm>
            <a:off x="4063340" y="4971001"/>
            <a:ext cx="1914765" cy="19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06" y="3682626"/>
            <a:ext cx="7585494" cy="31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4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Gender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both genders can experience stroke, specific risk factors and outcomes may vary between men and women</a:t>
            </a:r>
            <a:r>
              <a:rPr lang="en-US" dirty="0" smtClean="0"/>
              <a:t>.</a:t>
            </a:r>
          </a:p>
          <a:p>
            <a:r>
              <a:rPr lang="en-US" dirty="0"/>
              <a:t>men generally have higher rates of stroke due to lifestyle habits and occupational exposures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3856009"/>
            <a:ext cx="11852694" cy="28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Hypertension &amp; Heart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Hypertension (high blood pressure)</a:t>
            </a:r>
            <a:r>
              <a:rPr lang="en-US" dirty="0"/>
              <a:t> and </a:t>
            </a:r>
            <a:r>
              <a:rPr lang="en-US" b="1" dirty="0"/>
              <a:t>heart disease</a:t>
            </a:r>
            <a:r>
              <a:rPr lang="en-US" dirty="0"/>
              <a:t> are two closely linked conditions that can significantly impact your overall health</a:t>
            </a:r>
          </a:p>
          <a:p>
            <a:r>
              <a:rPr lang="en-US" dirty="0" smtClean="0"/>
              <a:t>High </a:t>
            </a:r>
            <a:r>
              <a:rPr lang="en-US" dirty="0"/>
              <a:t>blood pressure is a major risk factor for stroke as it damages blood vessels over </a:t>
            </a:r>
            <a:r>
              <a:rPr lang="en-US" dirty="0" smtClean="0"/>
              <a:t>time</a:t>
            </a:r>
          </a:p>
          <a:p>
            <a:r>
              <a:rPr lang="en-US" dirty="0"/>
              <a:t>Conditions like coronary artery disease and atrial fibrillation can increase the risk of stroke.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3" y="4975711"/>
            <a:ext cx="5111190" cy="1770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86" y="4656534"/>
            <a:ext cx="6633715" cy="21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0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 Married, Work Type, Residence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Marital status can influence health behaviors and access to healthcare, which may impact stroke </a:t>
            </a:r>
            <a:r>
              <a:rPr lang="en-US" dirty="0" smtClean="0"/>
              <a:t>risk</a:t>
            </a:r>
          </a:p>
          <a:p>
            <a:r>
              <a:rPr lang="en-US" dirty="0"/>
              <a:t>Occupational stress and physical activity levels associated with different work types can contribute to stroke </a:t>
            </a:r>
            <a:r>
              <a:rPr lang="en-US" dirty="0" smtClean="0"/>
              <a:t>risk</a:t>
            </a:r>
          </a:p>
          <a:p>
            <a:r>
              <a:rPr lang="en-US" dirty="0"/>
              <a:t>Urban or rural residence can influence exposure to environmental factors and access to healthcare, potentially impacting stroke risk.</a:t>
            </a:r>
          </a:p>
        </p:txBody>
      </p:sp>
    </p:spTree>
    <p:extLst>
      <p:ext uri="{BB962C8B-B14F-4D97-AF65-F5344CB8AC3E}">
        <p14:creationId xmlns:p14="http://schemas.microsoft.com/office/powerpoint/2010/main" val="280568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 Married, Work Type, Residence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91" y="1991743"/>
            <a:ext cx="7131296" cy="48662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446"/>
            <a:ext cx="4701396" cy="48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6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</a:t>
            </a:r>
            <a:r>
              <a:rPr lang="en-US" dirty="0"/>
              <a:t>Status &amp; BMI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Smoking is a significant risk factor for stroke as it damages blood vessels and increases blood pressure</a:t>
            </a:r>
            <a:r>
              <a:rPr lang="en-US" dirty="0" smtClean="0"/>
              <a:t>.</a:t>
            </a:r>
          </a:p>
          <a:p>
            <a:r>
              <a:rPr lang="en-US" dirty="0"/>
              <a:t>Obesity is linked to various health conditions, including heart disease and stroke.</a:t>
            </a:r>
          </a:p>
        </p:txBody>
      </p:sp>
    </p:spTree>
    <p:extLst>
      <p:ext uri="{BB962C8B-B14F-4D97-AF65-F5344CB8AC3E}">
        <p14:creationId xmlns:p14="http://schemas.microsoft.com/office/powerpoint/2010/main" val="242727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683" y="1837427"/>
            <a:ext cx="9368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                              </a:t>
            </a:r>
            <a:r>
              <a:rPr lang="en-US" sz="3600" dirty="0" smtClean="0">
                <a:latin typeface="Book Antiqua" panose="02040602050305030304" pitchFamily="18" charset="0"/>
              </a:rPr>
              <a:t>Thank </a:t>
            </a:r>
            <a:r>
              <a:rPr lang="en-US" sz="4000" dirty="0" smtClean="0">
                <a:latin typeface="Book Antiqua" panose="02040602050305030304" pitchFamily="18" charset="0"/>
              </a:rPr>
              <a:t>You</a:t>
            </a:r>
            <a:r>
              <a:rPr lang="en-US" sz="3600" dirty="0" smtClean="0">
                <a:latin typeface="Book Antiqua" panose="02040602050305030304" pitchFamily="18" charset="0"/>
              </a:rPr>
              <a:t> For Reads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  <a:p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9147" y="349369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Mohd Wasi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8974" y="2734574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 ||  Comment || Share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64898" y="3260787"/>
            <a:ext cx="7366959" cy="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harpenSoften amount="-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1" y="4395159"/>
            <a:ext cx="1655912" cy="15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087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60</TotalTime>
  <Words>253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Trebuchet MS</vt:lpstr>
      <vt:lpstr>Berlin</vt:lpstr>
      <vt:lpstr>Brain Stroke Analysis</vt:lpstr>
      <vt:lpstr>Age:</vt:lpstr>
      <vt:lpstr>Gender:</vt:lpstr>
      <vt:lpstr>Hypertension &amp; Heart Disease</vt:lpstr>
      <vt:lpstr>Ever Married, Work Type, Residence Type</vt:lpstr>
      <vt:lpstr>Ever Married, Work Type, Residence Type</vt:lpstr>
      <vt:lpstr>Smoking Status &amp; BMI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Stroke Analysis</dc:title>
  <dc:creator>Microsoft account</dc:creator>
  <cp:lastModifiedBy>Microsoft account</cp:lastModifiedBy>
  <cp:revision>7</cp:revision>
  <dcterms:created xsi:type="dcterms:W3CDTF">2024-11-15T19:32:07Z</dcterms:created>
  <dcterms:modified xsi:type="dcterms:W3CDTF">2024-11-15T20:32:08Z</dcterms:modified>
</cp:coreProperties>
</file>