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mp4" ContentType="video/mp4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74" r:id="rId4"/>
    <p:sldId id="259" r:id="rId5"/>
    <p:sldId id="265" r:id="rId6"/>
    <p:sldId id="266" r:id="rId7"/>
    <p:sldId id="260" r:id="rId8"/>
    <p:sldId id="268" r:id="rId9"/>
    <p:sldId id="270" r:id="rId10"/>
    <p:sldId id="261" r:id="rId11"/>
    <p:sldId id="271" r:id="rId12"/>
    <p:sldId id="273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72928"/>
  </p:normalViewPr>
  <p:slideViewPr>
    <p:cSldViewPr snapToGrid="0" snapToObjects="1">
      <p:cViewPr>
        <p:scale>
          <a:sx n="87" d="100"/>
          <a:sy n="87" d="100"/>
        </p:scale>
        <p:origin x="-8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1E8C-C424-2941-A0CA-5A5DF90EA5DB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5AC9F-E6BD-0141-9597-FB156E728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snow totals in VT and northern NY from the storm</a:t>
            </a:r>
          </a:p>
          <a:p>
            <a:r>
              <a:rPr lang="en-US" dirty="0" smtClean="0"/>
              <a:t>Explain the storm’s cold nature / what does that mean for snowfall totals? (10:1 snowfall ratio)</a:t>
            </a:r>
          </a:p>
          <a:p>
            <a:r>
              <a:rPr lang="en-US" dirty="0" smtClean="0"/>
              <a:t>Discuss the brutal winds</a:t>
            </a:r>
          </a:p>
          <a:p>
            <a:r>
              <a:rPr lang="en-US" dirty="0" smtClean="0"/>
              <a:t>My personal memory - going to snow bowl to ski – only lasting 30 minutes due to cold and wind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 smtClean="0">
                <a:solidFill>
                  <a:srgbClr val="000080"/>
                </a:solidFill>
                <a:latin typeface="Times" charset="0"/>
              </a:rPr>
              <a:t>Condensation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nuclei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causes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particles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to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stick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,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eventually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growing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to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cloud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particle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,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growing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to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rain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drop (1 mm)</a:t>
            </a:r>
            <a:endParaRPr lang="pl-PL" sz="1200" dirty="0" smtClean="0">
              <a:solidFill>
                <a:srgbClr val="000080"/>
              </a:solidFill>
              <a:latin typeface="Times" charset="0"/>
            </a:endParaRPr>
          </a:p>
          <a:p>
            <a:endParaRPr lang="pl-PL" sz="1200" dirty="0" smtClean="0">
              <a:solidFill>
                <a:srgbClr val="000080"/>
              </a:solidFill>
              <a:latin typeface="Times" charset="0"/>
            </a:endParaRPr>
          </a:p>
          <a:p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e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is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water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vapor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pressure</a:t>
            </a:r>
            <a:endParaRPr lang="pl-PL" sz="1200" baseline="0" dirty="0" smtClean="0">
              <a:solidFill>
                <a:srgbClr val="000080"/>
              </a:solidFill>
              <a:latin typeface="Times" charset="0"/>
            </a:endParaRPr>
          </a:p>
          <a:p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E_s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is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saturation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vapor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pressure</a:t>
            </a:r>
            <a:endParaRPr lang="pl-PL" sz="1200" baseline="0" dirty="0" smtClean="0">
              <a:solidFill>
                <a:srgbClr val="000080"/>
              </a:solidFill>
              <a:latin typeface="Times" charset="0"/>
            </a:endParaRPr>
          </a:p>
          <a:p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When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S = 1, the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atmosphere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cannot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hold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any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more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moisture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so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atmos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is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saturated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,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particles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 </a:t>
            </a:r>
            <a:r>
              <a:rPr lang="pl-PL" sz="1200" baseline="0" dirty="0" err="1" smtClean="0">
                <a:solidFill>
                  <a:srgbClr val="000080"/>
                </a:solidFill>
                <a:latin typeface="Times" charset="0"/>
              </a:rPr>
              <a:t>fall</a:t>
            </a:r>
            <a:r>
              <a:rPr lang="pl-PL" sz="1200" baseline="0" dirty="0" smtClean="0">
                <a:solidFill>
                  <a:srgbClr val="000080"/>
                </a:solidFill>
                <a:latin typeface="Times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 schemes – divide cloud particles into thousands</a:t>
            </a:r>
            <a:r>
              <a:rPr lang="en-US" baseline="0" dirty="0" smtClean="0"/>
              <a:t> of bins and model what cloud particles do based on each individual bin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Bulk schemes – use an empirical exponential or gamma distribution to determine particle sizes based on prognosticated total number concentration (N_T) / mixing ratio (q)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note that different MP schemes will predict N_0, alpha, lambda.</a:t>
            </a:r>
          </a:p>
          <a:p>
            <a:r>
              <a:rPr lang="en-US" dirty="0" smtClean="0"/>
              <a:t>Not all schemes follow same equations or empirical distribution exactly.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the physics</a:t>
            </a:r>
            <a:r>
              <a:rPr lang="en-US" baseline="0" dirty="0" smtClean="0"/>
              <a:t> schemes, what they mean</a:t>
            </a:r>
          </a:p>
          <a:p>
            <a:r>
              <a:rPr lang="en-US" baseline="0" dirty="0" smtClean="0"/>
              <a:t>Region for data analysis is shown – contains 17 longitudinal segments and 24 latitudinal, for a total of 408 </a:t>
            </a:r>
            <a:r>
              <a:rPr lang="en-US" baseline="0" dirty="0" err="1" smtClean="0"/>
              <a:t>gridpoints</a:t>
            </a:r>
            <a:r>
              <a:rPr lang="en-US" baseline="0" dirty="0" smtClean="0"/>
              <a:t> on 2D plane. Each point contains data for 38 levels of </a:t>
            </a:r>
            <a:r>
              <a:rPr lang="en-US" baseline="0" dirty="0" err="1" smtClean="0"/>
              <a:t>atmos</a:t>
            </a:r>
            <a:r>
              <a:rPr lang="en-US" baseline="0" dirty="0" smtClean="0"/>
              <a:t> extending to 20,000 meters above surface of earth.</a:t>
            </a:r>
          </a:p>
          <a:p>
            <a:r>
              <a:rPr lang="en-US" baseline="0" dirty="0" smtClean="0"/>
              <a:t>We averaged all points in domain</a:t>
            </a:r>
          </a:p>
          <a:p>
            <a:r>
              <a:rPr lang="en-US" baseline="0" dirty="0" smtClean="0"/>
              <a:t>We compared specific data to real storm observations from Middlebury and Rochester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(WORK ON THIS!!!!</a:t>
            </a:r>
            <a:r>
              <a:rPr lang="en-US" baseline="0" dirty="0" smtClean="0"/>
              <a:t> – But it</a:t>
            </a:r>
            <a:r>
              <a:rPr lang="uk-UA" baseline="0" dirty="0" smtClean="0"/>
              <a:t>’</a:t>
            </a:r>
            <a:r>
              <a:rPr lang="en-US" baseline="0" dirty="0" smtClean="0"/>
              <a:t>s the general idea!!)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5AC9F-E6BD-0141-9597-FB156E728A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3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3087"/>
            <a:ext cx="8991600" cy="19795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Examining the Impact of Microphysics Parameterizations in Simulations of </a:t>
            </a:r>
            <a:r>
              <a:rPr lang="en-US"/>
              <a:t>a </a:t>
            </a:r>
            <a:r>
              <a:rPr lang="en-US" smtClean="0"/>
              <a:t>Vermont </a:t>
            </a:r>
            <a:r>
              <a:rPr lang="en-US" dirty="0"/>
              <a:t>Winter Storm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Wasserstein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nowmix24h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694" y="486698"/>
            <a:ext cx="10141971" cy="57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upel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2451" y="221226"/>
            <a:ext cx="11238271" cy="63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7" y="1875094"/>
            <a:ext cx="11144047" cy="39800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4724" y="1076632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Accumulated precipitation due to </a:t>
            </a:r>
            <a:r>
              <a:rPr lang="en-US" dirty="0" err="1" smtClean="0"/>
              <a:t>graupel</a:t>
            </a:r>
            <a:r>
              <a:rPr lang="en-US" dirty="0" smtClean="0"/>
              <a:t> and snow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910" y="99285"/>
            <a:ext cx="7729728" cy="1188720"/>
          </a:xfrm>
        </p:spPr>
        <p:txBody>
          <a:bodyPr/>
          <a:lstStyle/>
          <a:p>
            <a:r>
              <a:rPr lang="en-US" dirty="0" smtClean="0"/>
              <a:t>The Physics of the </a:t>
            </a:r>
            <a:r>
              <a:rPr lang="en-US" dirty="0" err="1" smtClean="0"/>
              <a:t>Milbrant</a:t>
            </a:r>
            <a:r>
              <a:rPr lang="en-US" dirty="0" smtClean="0"/>
              <a:t>-YAO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" y="2500517"/>
                <a:ext cx="3638550" cy="418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00517"/>
                <a:ext cx="3638550" cy="418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43" y="1569476"/>
            <a:ext cx="8117049" cy="4329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084" y="1432596"/>
            <a:ext cx="263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3- moment microphysics scheme that we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verification</a:t>
            </a:r>
          </a:p>
          <a:p>
            <a:r>
              <a:rPr lang="en-US" dirty="0" smtClean="0"/>
              <a:t>Include </a:t>
            </a:r>
            <a:r>
              <a:rPr lang="en-US" smtClean="0"/>
              <a:t>other microphysics schemes</a:t>
            </a:r>
            <a:endParaRPr lang="en-US" dirty="0" smtClean="0"/>
          </a:p>
          <a:p>
            <a:r>
              <a:rPr lang="en-US" dirty="0" smtClean="0"/>
              <a:t>Test for different storms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January 20-21, 2019 Winter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90" y="2358345"/>
            <a:ext cx="7729728" cy="3101983"/>
          </a:xfrm>
        </p:spPr>
        <p:txBody>
          <a:bodyPr/>
          <a:lstStyle/>
          <a:p>
            <a:r>
              <a:rPr lang="en-US" dirty="0" smtClean="0"/>
              <a:t>Timing</a:t>
            </a:r>
          </a:p>
          <a:p>
            <a:r>
              <a:rPr lang="en-US" dirty="0" smtClean="0"/>
              <a:t>Temperatures &lt; -20 °C</a:t>
            </a:r>
          </a:p>
          <a:p>
            <a:r>
              <a:rPr lang="en-US" dirty="0" smtClean="0"/>
              <a:t>10:1 Snow-to-liquid ratio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04" y="2358344"/>
            <a:ext cx="5466042" cy="411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8104" y="6468463"/>
            <a:ext cx="302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NWS Burlington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84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8" y="176980"/>
            <a:ext cx="7092298" cy="4855497"/>
          </a:xfrm>
        </p:spPr>
      </p:pic>
      <p:sp>
        <p:nvSpPr>
          <p:cNvPr id="5" name="TextBox 4"/>
          <p:cNvSpPr txBox="1"/>
          <p:nvPr/>
        </p:nvSpPr>
        <p:spPr>
          <a:xfrm>
            <a:off x="2713703" y="5161936"/>
            <a:ext cx="377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snow-to-liquid ratios based on climatology from 1971-2000 (Baxter et al. (2005))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Microphysics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110" y="3508428"/>
            <a:ext cx="510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Particles grow, atmosphere becomes saturated, fall as precipitation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110" y="4964426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Such a complex process, how can we model it </a:t>
            </a:r>
            <a:r>
              <a:rPr lang="is-IS" dirty="0" smtClean="0"/>
              <a:t>…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86" y="2420888"/>
            <a:ext cx="5786485" cy="32078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3110" y="2586779"/>
            <a:ext cx="510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of </a:t>
            </a:r>
            <a:r>
              <a:rPr lang="en-US" smtClean="0"/>
              <a:t>tiny particles in the clouds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smtClean="0"/>
              <a:t>Microphysics Modeling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524125"/>
            <a:ext cx="4457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Schemes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0" y="3505200"/>
                <a:ext cx="3638550" cy="418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𝑁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505200"/>
                <a:ext cx="3638550" cy="4188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54895" y="2644640"/>
            <a:ext cx="834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 particle size distributions based </a:t>
            </a:r>
            <a:r>
              <a:rPr lang="en-US" smtClean="0"/>
              <a:t>on empirical </a:t>
            </a:r>
            <a:r>
              <a:rPr lang="en-US" dirty="0" smtClean="0"/>
              <a:t>gamma or </a:t>
            </a:r>
            <a:r>
              <a:rPr lang="en-US" smtClean="0"/>
              <a:t>exponential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54895" y="4034122"/>
                <a:ext cx="759329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𝐷</m:t>
                    </m:r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= Diameter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 = Total number concentration per unit volume of particles of diameter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Intercept parameter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= Slope parameter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= Shape parameter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95" y="4034122"/>
                <a:ext cx="7593297" cy="1754326"/>
              </a:xfrm>
              <a:prstGeom prst="rect">
                <a:avLst/>
              </a:prstGeom>
              <a:blipFill rotWithShape="0">
                <a:blip r:embed="rId4"/>
                <a:stretch>
                  <a:fillRect t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54895" y="6035540"/>
            <a:ext cx="907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Single-moment: 1 parameter prognosticated, Double-moment: 2 parameters prognosticated,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64592"/>
            <a:ext cx="6709903" cy="1226058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964692"/>
            <a:ext cx="5048250" cy="50482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4799" y="1846818"/>
            <a:ext cx="615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tool:  Weather Research and Forecasting (WRF)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799" y="6183868"/>
            <a:ext cx="778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Subscripts </a:t>
            </a:r>
            <a:r>
              <a:rPr lang="en-US" dirty="0" err="1" smtClean="0"/>
              <a:t>c,r,i,s,g</a:t>
            </a:r>
            <a:r>
              <a:rPr lang="en-US" dirty="0" smtClean="0"/>
              <a:t> correspond with hydrometeors (cloud, rain, ice, snow, </a:t>
            </a:r>
            <a:r>
              <a:rPr lang="en-US" dirty="0" err="1" smtClean="0"/>
              <a:t>graupel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1" y="2635598"/>
            <a:ext cx="7062197" cy="31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7" y="206477"/>
            <a:ext cx="11709792" cy="629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6" y="427701"/>
            <a:ext cx="11606083" cy="5102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6916" y="5751871"/>
                <a:ext cx="44462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Why did MILL predict so much less snowfall</a:t>
                </a:r>
                <a:r>
                  <a:rPr lang="en-US" smtClean="0"/>
                  <a:t>? </a:t>
                </a:r>
              </a:p>
              <a:p>
                <a:r>
                  <a:rPr lang="en-US" dirty="0" smtClean="0"/>
                  <a:t>Led to an analysis of snow mixing ratios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916" y="5751871"/>
                <a:ext cx="44462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235" t="-5660" r="-13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9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2015</TotalTime>
  <Words>535</Words>
  <Application>Microsoft Macintosh PowerPoint</Application>
  <PresentationFormat>Widescreen</PresentationFormat>
  <Paragraphs>62</Paragraphs>
  <Slides>14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Gill Sans MT</vt:lpstr>
      <vt:lpstr>Times</vt:lpstr>
      <vt:lpstr>Arial</vt:lpstr>
      <vt:lpstr>Parcel</vt:lpstr>
      <vt:lpstr>Examining the Impact of Microphysics Parameterizations in Simulations of a Vermont Winter Storm </vt:lpstr>
      <vt:lpstr>The January 20-21, 2019 Winter Storm</vt:lpstr>
      <vt:lpstr>PowerPoint Presentation</vt:lpstr>
      <vt:lpstr>Cloud Microphysics</vt:lpstr>
      <vt:lpstr>Cloud Microphysics Modeling</vt:lpstr>
      <vt:lpstr>Bulk Schemes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Physics of the Milbrant-YAO Scheme</vt:lpstr>
      <vt:lpstr>Future directions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Impact of Microphysics Parameters in Simulations of a  January 2019 Vermont Winter Storm</dc:title>
  <dc:creator>michaelwasserstein@yahoo.com</dc:creator>
  <cp:lastModifiedBy>michaelwasserstein@yahoo.com</cp:lastModifiedBy>
  <cp:revision>50</cp:revision>
  <dcterms:created xsi:type="dcterms:W3CDTF">2020-09-22T12:48:03Z</dcterms:created>
  <dcterms:modified xsi:type="dcterms:W3CDTF">2020-12-06T12:58:56Z</dcterms:modified>
</cp:coreProperties>
</file>