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0A5"/>
    <a:srgbClr val="34E4C7"/>
    <a:srgbClr val="1EBCB8"/>
    <a:srgbClr val="16A68E"/>
    <a:srgbClr val="4ABD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4216-D4F3-40C2-9E2D-E32C5CDC5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55B7B6D6-F4FF-49B0-8311-ED9C2B4B1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E5DA5DE7-4A56-4585-9A85-A4C0F928D27E}"/>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88B8C7FB-5E67-4E33-AA65-0B7C6F8203B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C069CC3-4829-495E-9E34-04F80427E8B4}"/>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240977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CBAB-95EB-48FA-9471-60B5CD03279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3097534-44C2-4705-9BAB-74008161E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8564E85-CA6B-4A02-B3E6-FEBE68DDAA8D}"/>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FAEB301C-8DEE-4228-B6D8-E6A2A9F0A39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AA2222A-96B5-452E-AB36-7322D48FA9CE}"/>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71595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83AFD-BC10-4568-811B-76B4C5D0C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0986DB8-A343-4E09-8E1C-05DD7A884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4072936-6BA1-4DD7-A503-3EC83A2D9FB8}"/>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CBA3E7EE-E98D-4C60-9B20-581306760C5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AFDC261-BBAB-4569-9D33-DAB8576EEDE7}"/>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323954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51B0-13EC-4D51-A25D-6765B3E003B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A473234-3471-4819-BF8E-1401397598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3A5EF9F-17D1-4ED8-85AF-1605A1611843}"/>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4D843BD0-F405-4945-B11F-D9149AD3AC8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19E053B-DB85-4FF5-AF0A-47DB9670D999}"/>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266172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A836-84F8-4637-A26C-ADC5CEF34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CDDBAD0-7300-4B71-A607-20B269360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5B14F-8A7D-4776-8627-2BD7A1B406C5}"/>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12C66F4B-0593-4FFA-A930-895C1131817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C201702-05FE-4D2E-955B-AA9ED785AEEB}"/>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38834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C1FB-8283-4164-8153-2F2D2F9C32A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F587AB8-EBD0-4C02-BCE4-F9BD51289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7AD7E92E-481C-4AC1-A2DF-FC4BF50B6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AFC9602-3E7C-4917-83F9-0BDA5589EE12}"/>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6" name="Footer Placeholder 5">
            <a:extLst>
              <a:ext uri="{FF2B5EF4-FFF2-40B4-BE49-F238E27FC236}">
                <a16:creationId xmlns:a16="http://schemas.microsoft.com/office/drawing/2014/main" id="{BF5A8EFF-5DB6-4B8D-BE12-A195D38BE10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6860437-8BEE-48F8-B972-AFED4422C85C}"/>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327462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AEF3-B909-4529-9BA2-14BC57D9E23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CB3FD20-01E7-463C-B9B9-191A2B145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8C9CA-72A9-42C9-925D-6E8C193FF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D8725F3-991D-47CA-9570-2C034959A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4CA1A-C777-4D87-B840-CA44351D2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E2B4717-504E-4E7F-85B5-8FADBB7C3FEB}"/>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8" name="Footer Placeholder 7">
            <a:extLst>
              <a:ext uri="{FF2B5EF4-FFF2-40B4-BE49-F238E27FC236}">
                <a16:creationId xmlns:a16="http://schemas.microsoft.com/office/drawing/2014/main" id="{FDE6D114-CAEE-401C-A3B1-D4B56866105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C74368B1-978F-4E5A-8525-668A7A5045A0}"/>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355691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958B-EC13-4DE8-B6B2-BA531F80584F}"/>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7B5C39B5-5BCC-44BE-80BC-47AC45315643}"/>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4" name="Footer Placeholder 3">
            <a:extLst>
              <a:ext uri="{FF2B5EF4-FFF2-40B4-BE49-F238E27FC236}">
                <a16:creationId xmlns:a16="http://schemas.microsoft.com/office/drawing/2014/main" id="{FD56C0C9-6D84-489D-B203-6C23382F107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98C96274-7BEC-4A0C-8195-09345B6086C5}"/>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212691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00147-7291-46F5-BA60-F934B7C4D69D}"/>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3" name="Footer Placeholder 2">
            <a:extLst>
              <a:ext uri="{FF2B5EF4-FFF2-40B4-BE49-F238E27FC236}">
                <a16:creationId xmlns:a16="http://schemas.microsoft.com/office/drawing/2014/main" id="{28E5CC76-7076-47A8-8588-C957741B481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25B2D6DC-51F8-4168-BD2F-B62A575E9206}"/>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110955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9A35-1687-4C35-BD63-16DE6ACE6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465C4C1C-BEDA-475F-B7C6-7C2BEE90C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25A1DC3-7303-4356-B334-EAE29B6EC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86BD3-1DEA-454A-BC7D-CC9565401292}"/>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6" name="Footer Placeholder 5">
            <a:extLst>
              <a:ext uri="{FF2B5EF4-FFF2-40B4-BE49-F238E27FC236}">
                <a16:creationId xmlns:a16="http://schemas.microsoft.com/office/drawing/2014/main" id="{665EFB23-C20C-44AD-8022-17E708D86FA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9DF43EF-5526-471B-A986-5A17456A39E3}"/>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257899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D832-2EC7-4AA0-86AB-254C424CA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D50075FD-FE8B-4BBD-A39D-D29F9FBE5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F2E3DD0-4627-41E0-891A-9E6C6C705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32BB4-842F-47B3-B9C7-3BC8903B8536}"/>
              </a:ext>
            </a:extLst>
          </p:cNvPr>
          <p:cNvSpPr>
            <a:spLocks noGrp="1"/>
          </p:cNvSpPr>
          <p:nvPr>
            <p:ph type="dt" sz="half" idx="10"/>
          </p:nvPr>
        </p:nvSpPr>
        <p:spPr/>
        <p:txBody>
          <a:bodyPr/>
          <a:lstStyle/>
          <a:p>
            <a:fld id="{923CEBA6-2CC6-44A1-B4DA-6F948A4B78A7}" type="datetimeFigureOut">
              <a:rPr lang="en-IE" smtClean="0"/>
              <a:t>14/05/2021</a:t>
            </a:fld>
            <a:endParaRPr lang="en-IE"/>
          </a:p>
        </p:txBody>
      </p:sp>
      <p:sp>
        <p:nvSpPr>
          <p:cNvPr id="6" name="Footer Placeholder 5">
            <a:extLst>
              <a:ext uri="{FF2B5EF4-FFF2-40B4-BE49-F238E27FC236}">
                <a16:creationId xmlns:a16="http://schemas.microsoft.com/office/drawing/2014/main" id="{A30C297A-2156-4EBC-9B61-C9206A578FC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EAB0231-E2FD-4841-903E-7E991AE7DDA6}"/>
              </a:ext>
            </a:extLst>
          </p:cNvPr>
          <p:cNvSpPr>
            <a:spLocks noGrp="1"/>
          </p:cNvSpPr>
          <p:nvPr>
            <p:ph type="sldNum" sz="quarter" idx="12"/>
          </p:nvPr>
        </p:nvSpPr>
        <p:spPr/>
        <p:txBody>
          <a:bodyPr/>
          <a:lstStyle/>
          <a:p>
            <a:fld id="{C9F94F50-3F18-4360-B0F6-997923675545}" type="slidenum">
              <a:rPr lang="en-IE" smtClean="0"/>
              <a:t>‹#›</a:t>
            </a:fld>
            <a:endParaRPr lang="en-IE"/>
          </a:p>
        </p:txBody>
      </p:sp>
    </p:spTree>
    <p:extLst>
      <p:ext uri="{BB962C8B-B14F-4D97-AF65-F5344CB8AC3E}">
        <p14:creationId xmlns:p14="http://schemas.microsoft.com/office/powerpoint/2010/main" val="408992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1ADF9-715D-43D4-B671-B767C1264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A9DBE0C-66BE-4111-A953-A7796D28C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EC00168-70F5-422F-B389-FD5905A0E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CEBA6-2CC6-44A1-B4DA-6F948A4B78A7}" type="datetimeFigureOut">
              <a:rPr lang="en-IE" smtClean="0"/>
              <a:t>14/05/2021</a:t>
            </a:fld>
            <a:endParaRPr lang="en-IE"/>
          </a:p>
        </p:txBody>
      </p:sp>
      <p:sp>
        <p:nvSpPr>
          <p:cNvPr id="5" name="Footer Placeholder 4">
            <a:extLst>
              <a:ext uri="{FF2B5EF4-FFF2-40B4-BE49-F238E27FC236}">
                <a16:creationId xmlns:a16="http://schemas.microsoft.com/office/drawing/2014/main" id="{DA99424C-021F-444A-95C0-06B664C32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1435E91A-187E-4134-B364-D97256820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94F50-3F18-4360-B0F6-997923675545}" type="slidenum">
              <a:rPr lang="en-IE" smtClean="0"/>
              <a:t>‹#›</a:t>
            </a:fld>
            <a:endParaRPr lang="en-IE"/>
          </a:p>
        </p:txBody>
      </p:sp>
    </p:spTree>
    <p:extLst>
      <p:ext uri="{BB962C8B-B14F-4D97-AF65-F5344CB8AC3E}">
        <p14:creationId xmlns:p14="http://schemas.microsoft.com/office/powerpoint/2010/main" val="420197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BCB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01B8D-B3A6-41AE-A0A3-BEC0DE99DF53}"/>
              </a:ext>
            </a:extLst>
          </p:cNvPr>
          <p:cNvSpPr txBox="1"/>
          <p:nvPr/>
        </p:nvSpPr>
        <p:spPr>
          <a:xfrm>
            <a:off x="3491219" y="13250"/>
            <a:ext cx="5209562" cy="646331"/>
          </a:xfrm>
          <a:prstGeom prst="rect">
            <a:avLst/>
          </a:prstGeom>
          <a:noFill/>
          <a:effectLst>
            <a:outerShdw blurRad="63500" sx="102000" sy="102000" algn="ctr" rotWithShape="0">
              <a:prstClr val="black">
                <a:alpha val="40000"/>
              </a:prstClr>
            </a:outerShdw>
          </a:effectLst>
        </p:spPr>
        <p:txBody>
          <a:bodyPr wrap="square" rtlCol="0">
            <a:spAutoFit/>
          </a:bodyPr>
          <a:lstStyle/>
          <a:p>
            <a:r>
              <a:rPr lang="en-IE" sz="3600" dirty="0">
                <a:solidFill>
                  <a:srgbClr val="002060"/>
                </a:solidFill>
              </a:rPr>
              <a:t>AI Tag Game with Unity</a:t>
            </a:r>
          </a:p>
        </p:txBody>
      </p:sp>
      <p:pic>
        <p:nvPicPr>
          <p:cNvPr id="7" name="Picture 6" descr="Text&#10;&#10;Description automatically generated">
            <a:extLst>
              <a:ext uri="{FF2B5EF4-FFF2-40B4-BE49-F238E27FC236}">
                <a16:creationId xmlns:a16="http://schemas.microsoft.com/office/drawing/2014/main" id="{5FE1C3F7-EBD9-4CE9-B4C9-9D8CE403B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90" y="143819"/>
            <a:ext cx="2823258" cy="882268"/>
          </a:xfrm>
          <a:prstGeom prst="rect">
            <a:avLst/>
          </a:prstGeom>
          <a:effectLst>
            <a:outerShdw blurRad="50800" dist="38100" dir="16200000" rotWithShape="0">
              <a:prstClr val="black">
                <a:alpha val="40000"/>
              </a:prstClr>
            </a:outerShdw>
          </a:effectLst>
        </p:spPr>
      </p:pic>
      <p:sp>
        <p:nvSpPr>
          <p:cNvPr id="8" name="TextBox 7">
            <a:extLst>
              <a:ext uri="{FF2B5EF4-FFF2-40B4-BE49-F238E27FC236}">
                <a16:creationId xmlns:a16="http://schemas.microsoft.com/office/drawing/2014/main" id="{90BF3C01-91D7-486C-A1BA-34704BF040BA}"/>
              </a:ext>
            </a:extLst>
          </p:cNvPr>
          <p:cNvSpPr txBox="1"/>
          <p:nvPr/>
        </p:nvSpPr>
        <p:spPr>
          <a:xfrm>
            <a:off x="5255003" y="505692"/>
            <a:ext cx="1416342"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IE" sz="1400" dirty="0">
                <a:solidFill>
                  <a:srgbClr val="002060"/>
                </a:solidFill>
              </a:rPr>
              <a:t>Matthew Waters</a:t>
            </a:r>
          </a:p>
        </p:txBody>
      </p:sp>
      <p:sp>
        <p:nvSpPr>
          <p:cNvPr id="9" name="TextBox 8">
            <a:extLst>
              <a:ext uri="{FF2B5EF4-FFF2-40B4-BE49-F238E27FC236}">
                <a16:creationId xmlns:a16="http://schemas.microsoft.com/office/drawing/2014/main" id="{0B91EBE4-1BE0-4BD3-9536-BE0E7FD0613F}"/>
              </a:ext>
            </a:extLst>
          </p:cNvPr>
          <p:cNvSpPr txBox="1"/>
          <p:nvPr/>
        </p:nvSpPr>
        <p:spPr>
          <a:xfrm>
            <a:off x="4534249" y="678988"/>
            <a:ext cx="3123501"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IE" sz="1400" dirty="0">
                <a:solidFill>
                  <a:srgbClr val="002060"/>
                </a:solidFill>
              </a:rPr>
              <a:t>BEng Software &amp; Electronic Engineering</a:t>
            </a:r>
          </a:p>
        </p:txBody>
      </p:sp>
      <p:sp>
        <p:nvSpPr>
          <p:cNvPr id="10" name="Rectangle: Rounded Corners 9">
            <a:extLst>
              <a:ext uri="{FF2B5EF4-FFF2-40B4-BE49-F238E27FC236}">
                <a16:creationId xmlns:a16="http://schemas.microsoft.com/office/drawing/2014/main" id="{F11A2449-E7CD-4976-9F95-34FF0721C6DE}"/>
              </a:ext>
            </a:extLst>
          </p:cNvPr>
          <p:cNvSpPr/>
          <p:nvPr/>
        </p:nvSpPr>
        <p:spPr>
          <a:xfrm>
            <a:off x="62682" y="1226026"/>
            <a:ext cx="3783435" cy="3034736"/>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11" name="TextBox 10">
            <a:extLst>
              <a:ext uri="{FF2B5EF4-FFF2-40B4-BE49-F238E27FC236}">
                <a16:creationId xmlns:a16="http://schemas.microsoft.com/office/drawing/2014/main" id="{5DC1939F-6E45-41EF-B6FE-9941317E6D3A}"/>
              </a:ext>
            </a:extLst>
          </p:cNvPr>
          <p:cNvSpPr txBox="1"/>
          <p:nvPr/>
        </p:nvSpPr>
        <p:spPr>
          <a:xfrm>
            <a:off x="1511704" y="1226026"/>
            <a:ext cx="1016817" cy="338554"/>
          </a:xfrm>
          <a:prstGeom prst="rect">
            <a:avLst/>
          </a:prstGeom>
          <a:noFill/>
        </p:spPr>
        <p:txBody>
          <a:bodyPr wrap="square" rtlCol="0">
            <a:spAutoFit/>
          </a:bodyPr>
          <a:lstStyle/>
          <a:p>
            <a:r>
              <a:rPr lang="en-IE" sz="1600" u="sng" dirty="0">
                <a:solidFill>
                  <a:srgbClr val="002060"/>
                </a:solidFill>
              </a:rPr>
              <a:t>Summary</a:t>
            </a:r>
          </a:p>
        </p:txBody>
      </p:sp>
      <p:sp>
        <p:nvSpPr>
          <p:cNvPr id="12" name="TextBox 11">
            <a:extLst>
              <a:ext uri="{FF2B5EF4-FFF2-40B4-BE49-F238E27FC236}">
                <a16:creationId xmlns:a16="http://schemas.microsoft.com/office/drawing/2014/main" id="{B62D20F2-18E1-4168-B74E-CFF4B5BF4B72}"/>
              </a:ext>
            </a:extLst>
          </p:cNvPr>
          <p:cNvSpPr txBox="1"/>
          <p:nvPr/>
        </p:nvSpPr>
        <p:spPr>
          <a:xfrm>
            <a:off x="128195" y="1564580"/>
            <a:ext cx="3783435" cy="2400657"/>
          </a:xfrm>
          <a:prstGeom prst="rect">
            <a:avLst/>
          </a:prstGeom>
          <a:noFill/>
        </p:spPr>
        <p:txBody>
          <a:bodyPr wrap="square" rtlCol="0">
            <a:spAutoFit/>
          </a:bodyPr>
          <a:lstStyle/>
          <a:p>
            <a:r>
              <a:rPr lang="en-US" sz="1000" dirty="0">
                <a:solidFill>
                  <a:srgbClr val="002060"/>
                </a:solidFill>
              </a:rPr>
              <a:t>My plan for my project is to create a tag game with Unity which I will use as a base to train two AI agents to play tag with each other. I have a fascination with games, and I like the idea of AI characters playing against each other, so I want to bring the two ideas together.</a:t>
            </a:r>
          </a:p>
          <a:p>
            <a:endParaRPr lang="en-IE" sz="1000" dirty="0">
              <a:solidFill>
                <a:srgbClr val="002060"/>
              </a:solidFill>
            </a:endParaRPr>
          </a:p>
          <a:p>
            <a:r>
              <a:rPr lang="en-US" sz="1000" dirty="0">
                <a:solidFill>
                  <a:srgbClr val="002060"/>
                </a:solidFill>
              </a:rPr>
              <a:t>I plan to use Unity’s ML-Agents plugin which uses reinforcement learning to teach the AI agents. I think this is where the challenge will be. To successfully program the agents so they can learn easily and hopefully play tag with each other. </a:t>
            </a:r>
          </a:p>
          <a:p>
            <a:endParaRPr lang="en-US" sz="1000" dirty="0">
              <a:solidFill>
                <a:srgbClr val="002060"/>
              </a:solidFill>
            </a:endParaRPr>
          </a:p>
          <a:p>
            <a:r>
              <a:rPr lang="en-US" sz="1000" dirty="0">
                <a:solidFill>
                  <a:srgbClr val="002060"/>
                </a:solidFill>
              </a:rPr>
              <a:t>This will be challenging because I will be learning a new language C# and learning how reinforcement learning works along with teaching a neural network for the agents. </a:t>
            </a:r>
            <a:endParaRPr lang="en-IE" sz="1000" dirty="0">
              <a:solidFill>
                <a:srgbClr val="002060"/>
              </a:solidFill>
            </a:endParaRPr>
          </a:p>
          <a:p>
            <a:r>
              <a:rPr lang="en-US" sz="1000" dirty="0">
                <a:solidFill>
                  <a:srgbClr val="002060"/>
                </a:solidFill>
              </a:rPr>
              <a:t>The basic game of tag starts off simple with two characters chasing each other. </a:t>
            </a:r>
          </a:p>
        </p:txBody>
      </p:sp>
      <p:sp>
        <p:nvSpPr>
          <p:cNvPr id="14" name="Rectangle: Rounded Corners 13">
            <a:extLst>
              <a:ext uri="{FF2B5EF4-FFF2-40B4-BE49-F238E27FC236}">
                <a16:creationId xmlns:a16="http://schemas.microsoft.com/office/drawing/2014/main" id="{99872799-10A9-4DDD-AACC-C8B8D4EC8F9A}"/>
              </a:ext>
            </a:extLst>
          </p:cNvPr>
          <p:cNvSpPr/>
          <p:nvPr/>
        </p:nvSpPr>
        <p:spPr>
          <a:xfrm>
            <a:off x="8212987" y="1229604"/>
            <a:ext cx="3902714" cy="3034736"/>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19" name="TextBox 18">
            <a:extLst>
              <a:ext uri="{FF2B5EF4-FFF2-40B4-BE49-F238E27FC236}">
                <a16:creationId xmlns:a16="http://schemas.microsoft.com/office/drawing/2014/main" id="{FDE57AC4-2644-4869-B60F-87AC493C6C32}"/>
              </a:ext>
            </a:extLst>
          </p:cNvPr>
          <p:cNvSpPr txBox="1"/>
          <p:nvPr/>
        </p:nvSpPr>
        <p:spPr>
          <a:xfrm>
            <a:off x="9115842" y="1335981"/>
            <a:ext cx="2131668" cy="338554"/>
          </a:xfrm>
          <a:prstGeom prst="rect">
            <a:avLst/>
          </a:prstGeom>
          <a:noFill/>
        </p:spPr>
        <p:txBody>
          <a:bodyPr wrap="square" rtlCol="0">
            <a:spAutoFit/>
          </a:bodyPr>
          <a:lstStyle/>
          <a:p>
            <a:r>
              <a:rPr lang="en-IE" sz="1600" u="sng" dirty="0">
                <a:solidFill>
                  <a:srgbClr val="002060"/>
                </a:solidFill>
              </a:rPr>
              <a:t>Architectural Diagram</a:t>
            </a:r>
          </a:p>
        </p:txBody>
      </p:sp>
      <p:sp>
        <p:nvSpPr>
          <p:cNvPr id="20" name="Rectangle: Rounded Corners 19">
            <a:extLst>
              <a:ext uri="{FF2B5EF4-FFF2-40B4-BE49-F238E27FC236}">
                <a16:creationId xmlns:a16="http://schemas.microsoft.com/office/drawing/2014/main" id="{971A245F-7EC7-4DB9-A2C3-EDDD5231C667}"/>
              </a:ext>
            </a:extLst>
          </p:cNvPr>
          <p:cNvSpPr/>
          <p:nvPr/>
        </p:nvSpPr>
        <p:spPr>
          <a:xfrm>
            <a:off x="4015231" y="1238850"/>
            <a:ext cx="4096027" cy="2856251"/>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21" name="TextBox 20">
            <a:extLst>
              <a:ext uri="{FF2B5EF4-FFF2-40B4-BE49-F238E27FC236}">
                <a16:creationId xmlns:a16="http://schemas.microsoft.com/office/drawing/2014/main" id="{572F525C-526A-4F39-AA57-3A735D3BD68C}"/>
              </a:ext>
            </a:extLst>
          </p:cNvPr>
          <p:cNvSpPr txBox="1"/>
          <p:nvPr/>
        </p:nvSpPr>
        <p:spPr>
          <a:xfrm>
            <a:off x="5058212" y="1233621"/>
            <a:ext cx="1779896" cy="646331"/>
          </a:xfrm>
          <a:prstGeom prst="rect">
            <a:avLst/>
          </a:prstGeom>
          <a:noFill/>
        </p:spPr>
        <p:txBody>
          <a:bodyPr wrap="square" rtlCol="0">
            <a:spAutoFit/>
          </a:bodyPr>
          <a:lstStyle/>
          <a:p>
            <a:pPr algn="ctr"/>
            <a:r>
              <a:rPr lang="en-IE" u="sng" dirty="0">
                <a:solidFill>
                  <a:schemeClr val="accent1">
                    <a:lumMod val="50000"/>
                  </a:schemeClr>
                </a:solidFill>
              </a:rPr>
              <a:t>Agents Learning Environment</a:t>
            </a:r>
          </a:p>
        </p:txBody>
      </p:sp>
      <p:sp>
        <p:nvSpPr>
          <p:cNvPr id="17" name="Rectangle: Rounded Corners 16">
            <a:extLst>
              <a:ext uri="{FF2B5EF4-FFF2-40B4-BE49-F238E27FC236}">
                <a16:creationId xmlns:a16="http://schemas.microsoft.com/office/drawing/2014/main" id="{893DD16C-9DF0-4554-97BD-E18520BF3927}"/>
              </a:ext>
            </a:extLst>
          </p:cNvPr>
          <p:cNvSpPr/>
          <p:nvPr/>
        </p:nvSpPr>
        <p:spPr>
          <a:xfrm>
            <a:off x="3507933" y="4155383"/>
            <a:ext cx="4858487" cy="2598707"/>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dirty="0"/>
          </a:p>
        </p:txBody>
      </p:sp>
      <p:pic>
        <p:nvPicPr>
          <p:cNvPr id="16" name="Picture 15">
            <a:extLst>
              <a:ext uri="{FF2B5EF4-FFF2-40B4-BE49-F238E27FC236}">
                <a16:creationId xmlns:a16="http://schemas.microsoft.com/office/drawing/2014/main" id="{D9FBEFEF-C057-4FA5-A7A8-198DC6933182}"/>
              </a:ext>
            </a:extLst>
          </p:cNvPr>
          <p:cNvPicPr/>
          <p:nvPr/>
        </p:nvPicPr>
        <p:blipFill>
          <a:blip r:embed="rId3"/>
          <a:stretch>
            <a:fillRect/>
          </a:stretch>
        </p:blipFill>
        <p:spPr>
          <a:xfrm>
            <a:off x="3878588" y="4714806"/>
            <a:ext cx="4108129" cy="1816830"/>
          </a:xfrm>
          <a:prstGeom prst="rect">
            <a:avLst/>
          </a:prstGeom>
        </p:spPr>
      </p:pic>
      <p:sp>
        <p:nvSpPr>
          <p:cNvPr id="18" name="Rectangle: Rounded Corners 17">
            <a:extLst>
              <a:ext uri="{FF2B5EF4-FFF2-40B4-BE49-F238E27FC236}">
                <a16:creationId xmlns:a16="http://schemas.microsoft.com/office/drawing/2014/main" id="{E79A35E1-3B2C-4269-99E4-59EEAD2BD8B2}"/>
              </a:ext>
            </a:extLst>
          </p:cNvPr>
          <p:cNvSpPr/>
          <p:nvPr/>
        </p:nvSpPr>
        <p:spPr>
          <a:xfrm>
            <a:off x="68825" y="4438174"/>
            <a:ext cx="3336864" cy="2287657"/>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22" name="Rectangle: Rounded Corners 21">
            <a:extLst>
              <a:ext uri="{FF2B5EF4-FFF2-40B4-BE49-F238E27FC236}">
                <a16:creationId xmlns:a16="http://schemas.microsoft.com/office/drawing/2014/main" id="{20CE8257-B789-464D-8E51-274EF1ABF849}"/>
              </a:ext>
            </a:extLst>
          </p:cNvPr>
          <p:cNvSpPr/>
          <p:nvPr/>
        </p:nvSpPr>
        <p:spPr>
          <a:xfrm>
            <a:off x="8449995" y="4385549"/>
            <a:ext cx="3673180" cy="2287657"/>
          </a:xfrm>
          <a:prstGeom prst="roundRect">
            <a:avLst/>
          </a:prstGeom>
          <a:solidFill>
            <a:srgbClr val="34E4C7"/>
          </a:solidFill>
          <a:ln w="38100">
            <a:solidFill>
              <a:srgbClr val="1780A5"/>
            </a:solidFill>
          </a:ln>
          <a:effectLst>
            <a:outerShdw blurRad="63500" sx="102000" sy="102000" algn="c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3" name="TextBox 2">
            <a:extLst>
              <a:ext uri="{FF2B5EF4-FFF2-40B4-BE49-F238E27FC236}">
                <a16:creationId xmlns:a16="http://schemas.microsoft.com/office/drawing/2014/main" id="{1C4B2AE5-D4C7-4C03-A5AC-4DF6E929EF58}"/>
              </a:ext>
            </a:extLst>
          </p:cNvPr>
          <p:cNvSpPr txBox="1"/>
          <p:nvPr/>
        </p:nvSpPr>
        <p:spPr>
          <a:xfrm>
            <a:off x="276077" y="4478921"/>
            <a:ext cx="2917687" cy="369332"/>
          </a:xfrm>
          <a:prstGeom prst="rect">
            <a:avLst/>
          </a:prstGeom>
          <a:noFill/>
        </p:spPr>
        <p:txBody>
          <a:bodyPr wrap="square" rtlCol="0">
            <a:spAutoFit/>
          </a:bodyPr>
          <a:lstStyle/>
          <a:p>
            <a:pPr algn="ctr"/>
            <a:r>
              <a:rPr lang="en-IE" u="sng" dirty="0">
                <a:solidFill>
                  <a:schemeClr val="accent1">
                    <a:lumMod val="50000"/>
                  </a:schemeClr>
                </a:solidFill>
              </a:rPr>
              <a:t>Unity</a:t>
            </a:r>
          </a:p>
        </p:txBody>
      </p:sp>
      <p:sp>
        <p:nvSpPr>
          <p:cNvPr id="6" name="TextBox 5">
            <a:extLst>
              <a:ext uri="{FF2B5EF4-FFF2-40B4-BE49-F238E27FC236}">
                <a16:creationId xmlns:a16="http://schemas.microsoft.com/office/drawing/2014/main" id="{050DE742-EA76-492A-93ED-C576D9E77E7E}"/>
              </a:ext>
            </a:extLst>
          </p:cNvPr>
          <p:cNvSpPr txBox="1"/>
          <p:nvPr/>
        </p:nvSpPr>
        <p:spPr>
          <a:xfrm>
            <a:off x="110049" y="4848253"/>
            <a:ext cx="3305262" cy="1908215"/>
          </a:xfrm>
          <a:prstGeom prst="rect">
            <a:avLst/>
          </a:prstGeom>
          <a:noFill/>
        </p:spPr>
        <p:txBody>
          <a:bodyPr wrap="square" rtlCol="0">
            <a:spAutoFit/>
          </a:bodyPr>
          <a:lstStyle/>
          <a:p>
            <a:r>
              <a:rPr lang="en-IE" sz="1000" dirty="0">
                <a:solidFill>
                  <a:schemeClr val="accent1">
                    <a:lumMod val="50000"/>
                  </a:schemeClr>
                </a:solidFill>
              </a:rPr>
              <a:t>Unity is a cross platform game development engine which was developed with ease of use in mind which is why it was my chosen development platform.</a:t>
            </a:r>
          </a:p>
          <a:p>
            <a:r>
              <a:rPr lang="en-IE" sz="1000" dirty="0">
                <a:solidFill>
                  <a:schemeClr val="accent1">
                    <a:lumMod val="50000"/>
                  </a:schemeClr>
                </a:solidFill>
              </a:rPr>
              <a:t>Unity has a plugin called ML-Agents which allows you to train AI Agents within Unity</a:t>
            </a:r>
          </a:p>
          <a:p>
            <a:r>
              <a:rPr lang="en-IE" sz="1000" dirty="0">
                <a:solidFill>
                  <a:schemeClr val="accent1">
                    <a:lumMod val="50000"/>
                  </a:schemeClr>
                </a:solidFill>
              </a:rPr>
              <a:t>It is developed in a way where it can create extremely complex games. There is many corporations which use Unity as their game engine and use it to create industry standard games which do very well. Having this diversity and support in a game engine is great for modern game development.</a:t>
            </a:r>
          </a:p>
          <a:p>
            <a:endParaRPr lang="en-IE" dirty="0"/>
          </a:p>
        </p:txBody>
      </p:sp>
      <p:sp>
        <p:nvSpPr>
          <p:cNvPr id="23" name="TextBox 22">
            <a:extLst>
              <a:ext uri="{FF2B5EF4-FFF2-40B4-BE49-F238E27FC236}">
                <a16:creationId xmlns:a16="http://schemas.microsoft.com/office/drawing/2014/main" id="{C3CEE08C-9C67-4C05-9A39-22E3D450A74A}"/>
              </a:ext>
            </a:extLst>
          </p:cNvPr>
          <p:cNvSpPr txBox="1"/>
          <p:nvPr/>
        </p:nvSpPr>
        <p:spPr>
          <a:xfrm>
            <a:off x="8840682" y="4507179"/>
            <a:ext cx="2917687" cy="369332"/>
          </a:xfrm>
          <a:prstGeom prst="rect">
            <a:avLst/>
          </a:prstGeom>
          <a:noFill/>
        </p:spPr>
        <p:txBody>
          <a:bodyPr wrap="square" rtlCol="0">
            <a:spAutoFit/>
          </a:bodyPr>
          <a:lstStyle/>
          <a:p>
            <a:pPr algn="ctr"/>
            <a:r>
              <a:rPr lang="en-IE" u="sng" dirty="0">
                <a:solidFill>
                  <a:schemeClr val="accent1">
                    <a:lumMod val="50000"/>
                  </a:schemeClr>
                </a:solidFill>
              </a:rPr>
              <a:t>Reinforced Learning</a:t>
            </a:r>
          </a:p>
        </p:txBody>
      </p:sp>
      <p:sp>
        <p:nvSpPr>
          <p:cNvPr id="24" name="TextBox 23">
            <a:extLst>
              <a:ext uri="{FF2B5EF4-FFF2-40B4-BE49-F238E27FC236}">
                <a16:creationId xmlns:a16="http://schemas.microsoft.com/office/drawing/2014/main" id="{385DFFB0-B327-4A61-A503-3A550B16996C}"/>
              </a:ext>
            </a:extLst>
          </p:cNvPr>
          <p:cNvSpPr txBox="1"/>
          <p:nvPr/>
        </p:nvSpPr>
        <p:spPr>
          <a:xfrm>
            <a:off x="8646894" y="4845259"/>
            <a:ext cx="3305262" cy="1477328"/>
          </a:xfrm>
          <a:prstGeom prst="rect">
            <a:avLst/>
          </a:prstGeom>
          <a:noFill/>
        </p:spPr>
        <p:txBody>
          <a:bodyPr wrap="square" rtlCol="0">
            <a:spAutoFit/>
          </a:bodyPr>
          <a:lstStyle/>
          <a:p>
            <a:r>
              <a:rPr lang="en-IE" sz="1000" dirty="0">
                <a:solidFill>
                  <a:schemeClr val="accent1">
                    <a:lumMod val="50000"/>
                  </a:schemeClr>
                </a:solidFill>
              </a:rPr>
              <a:t>Reinforced Learning works very similar to how humans and animals use their brain to learn new things. </a:t>
            </a:r>
          </a:p>
          <a:p>
            <a:r>
              <a:rPr lang="en-IE" sz="1000" dirty="0">
                <a:solidFill>
                  <a:schemeClr val="accent1">
                    <a:lumMod val="50000"/>
                  </a:schemeClr>
                </a:solidFill>
              </a:rPr>
              <a:t>Reinforced learning uses its own brain and given abilities to make observations about its surroundings and use these observations to make a decision. </a:t>
            </a:r>
          </a:p>
          <a:p>
            <a:r>
              <a:rPr lang="en-IE" sz="1000" dirty="0">
                <a:solidFill>
                  <a:schemeClr val="accent1">
                    <a:lumMod val="50000"/>
                  </a:schemeClr>
                </a:solidFill>
              </a:rPr>
              <a:t>The brain then gets a reward depending on its decision. If it is correct it gets a big reward and learns that they did something correct. If it is incorrect it gets a negative reward and then learns from this mistake for the next time it tries.</a:t>
            </a:r>
          </a:p>
        </p:txBody>
      </p:sp>
      <p:sp>
        <p:nvSpPr>
          <p:cNvPr id="13" name="TextBox 12">
            <a:extLst>
              <a:ext uri="{FF2B5EF4-FFF2-40B4-BE49-F238E27FC236}">
                <a16:creationId xmlns:a16="http://schemas.microsoft.com/office/drawing/2014/main" id="{0E62E3BE-4F5D-42F7-900B-1768D21C014B}"/>
              </a:ext>
            </a:extLst>
          </p:cNvPr>
          <p:cNvSpPr txBox="1"/>
          <p:nvPr/>
        </p:nvSpPr>
        <p:spPr>
          <a:xfrm>
            <a:off x="3808952" y="4257601"/>
            <a:ext cx="4858487" cy="369332"/>
          </a:xfrm>
          <a:prstGeom prst="rect">
            <a:avLst/>
          </a:prstGeom>
          <a:noFill/>
        </p:spPr>
        <p:txBody>
          <a:bodyPr wrap="square" rtlCol="0">
            <a:spAutoFit/>
          </a:bodyPr>
          <a:lstStyle/>
          <a:p>
            <a:r>
              <a:rPr lang="en-IE" u="sng" dirty="0">
                <a:solidFill>
                  <a:schemeClr val="accent1">
                    <a:lumMod val="50000"/>
                  </a:schemeClr>
                </a:solidFill>
              </a:rPr>
              <a:t>Agent learning to how to get a reward faster</a:t>
            </a:r>
          </a:p>
        </p:txBody>
      </p:sp>
      <p:pic>
        <p:nvPicPr>
          <p:cNvPr id="5" name="Picture 4">
            <a:extLst>
              <a:ext uri="{FF2B5EF4-FFF2-40B4-BE49-F238E27FC236}">
                <a16:creationId xmlns:a16="http://schemas.microsoft.com/office/drawing/2014/main" id="{E2B82C9F-AAC0-4AC4-A81F-556084F38FE0}"/>
              </a:ext>
            </a:extLst>
          </p:cNvPr>
          <p:cNvPicPr>
            <a:picLocks noChangeAspect="1"/>
          </p:cNvPicPr>
          <p:nvPr/>
        </p:nvPicPr>
        <p:blipFill>
          <a:blip r:embed="rId4"/>
          <a:stretch>
            <a:fillRect/>
          </a:stretch>
        </p:blipFill>
        <p:spPr>
          <a:xfrm>
            <a:off x="4131057" y="1832276"/>
            <a:ext cx="3874639" cy="1855302"/>
          </a:xfrm>
          <a:prstGeom prst="rect">
            <a:avLst/>
          </a:prstGeom>
        </p:spPr>
      </p:pic>
      <p:pic>
        <p:nvPicPr>
          <p:cNvPr id="26" name="Picture 25" descr="Diagram&#10;&#10;Description automatically generated">
            <a:extLst>
              <a:ext uri="{FF2B5EF4-FFF2-40B4-BE49-F238E27FC236}">
                <a16:creationId xmlns:a16="http://schemas.microsoft.com/office/drawing/2014/main" id="{9F890C38-0AF8-438A-B2FF-7A42D6679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0262" y="1668708"/>
            <a:ext cx="2768163" cy="2450417"/>
          </a:xfrm>
          <a:prstGeom prst="rect">
            <a:avLst/>
          </a:prstGeom>
        </p:spPr>
      </p:pic>
    </p:spTree>
    <p:extLst>
      <p:ext uri="{BB962C8B-B14F-4D97-AF65-F5344CB8AC3E}">
        <p14:creationId xmlns:p14="http://schemas.microsoft.com/office/powerpoint/2010/main" val="111879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370</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WATERS - STUDENT</dc:creator>
  <cp:lastModifiedBy>MATTHEW WATERS - STUDENT</cp:lastModifiedBy>
  <cp:revision>14</cp:revision>
  <dcterms:created xsi:type="dcterms:W3CDTF">2021-04-20T08:04:02Z</dcterms:created>
  <dcterms:modified xsi:type="dcterms:W3CDTF">2021-05-14T19:44:56Z</dcterms:modified>
</cp:coreProperties>
</file>