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59" r:id="rId6"/>
    <p:sldId id="261" r:id="rId7"/>
    <p:sldId id="260" r:id="rId8"/>
    <p:sldId id="262" r:id="rId9"/>
    <p:sldId id="271" r:id="rId10"/>
    <p:sldId id="284" r:id="rId11"/>
    <p:sldId id="269" r:id="rId12"/>
    <p:sldId id="274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8" r:id="rId25"/>
    <p:sldId id="287" r:id="rId26"/>
    <p:sldId id="26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78143" autoAdjust="0"/>
  </p:normalViewPr>
  <p:slideViewPr>
    <p:cSldViewPr snapToGrid="0">
      <p:cViewPr varScale="1">
        <p:scale>
          <a:sx n="56" d="100"/>
          <a:sy n="56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F75C-0E76-4D21-9BDD-B6003AAE28A3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3020-4F5F-4C2B-85FA-B39C8EE4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Our data was weighted on sub-population, so male and female are generalizations of the other features. So we removed both features.  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 Hispanic, economically </a:t>
            </a:r>
            <a:r>
              <a:rPr lang="en-US" dirty="0" err="1"/>
              <a:t>disadg</a:t>
            </a:r>
            <a:r>
              <a:rPr lang="en-US" dirty="0"/>
              <a:t>, and at risk have highest correlations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used functions from a package called </a:t>
            </a:r>
            <a:r>
              <a:rPr lang="en-US" sz="2400" dirty="0" err="1"/>
              <a:t>neuralnettools</a:t>
            </a:r>
            <a:r>
              <a:rPr lang="en-US" sz="2400" dirty="0"/>
              <a:t>. This particular function displays the importance of input variables in our neural network.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3020-4F5F-4C2B-85FA-B39C8EE4C2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7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59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7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9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5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7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7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8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2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clearing-up-confusion-between-correlation-and-causation-3076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.texas.gov/acctres/drop_annual/1516/level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nces.ed.gov/datatools/" TargetMode="External"/><Relationship Id="rId4" Type="http://schemas.openxmlformats.org/officeDocument/2006/relationships/hyperlink" Target="https://rptsvr1.tea.texas.gov/cgi/sas/broker?_service=marykay&amp;_program=acctres.armast.sas&amp;prgopt=drop_annual/1516/distsum_demo.sas&amp;year4=1516&amp;year2=16&amp;topic=dropout&amp;search=district&amp;namenum=07990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09/5-ways-technology-can-boost-your-productivit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EDF6-9DA6-451B-8825-C376308FE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Features affecting High School dropout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CB5B-7388-4F0E-BD13-0FAD0873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056619" cy="2652988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		                                         Data mining 5310</a:t>
            </a:r>
          </a:p>
          <a:p>
            <a:pPr algn="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Team 4 </a:t>
            </a:r>
          </a:p>
          <a:p>
            <a:pPr algn="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Daniel Avalos</a:t>
            </a:r>
          </a:p>
          <a:p>
            <a:pPr algn="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                 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Ruqia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Osman</a:t>
            </a:r>
          </a:p>
          <a:p>
            <a:pPr algn="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                       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Mudiha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Wazirali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9"/>
    </mc:Choice>
    <mc:Fallback xmlns="">
      <p:transition spd="slow" advTm="114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E03-3BCE-4D30-BFA6-1178BAA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76" y="505080"/>
            <a:ext cx="8908598" cy="1080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there sufficient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E081-49AD-4008-95A3-0FF3D07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Fort Bend: Data included only 14 schools</a:t>
            </a:r>
          </a:p>
          <a:p>
            <a:pPr>
              <a:lnSpc>
                <a:spcPct val="200000"/>
              </a:lnSpc>
            </a:pPr>
            <a:r>
              <a:rPr lang="en-US" dirty="0"/>
              <a:t>Houston Region: Data spanned a wider region with 234 schools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Result:</a:t>
            </a:r>
            <a:r>
              <a:rPr lang="en-US" dirty="0">
                <a:sym typeface="Wingdings" panose="05000000000000000000" pitchFamily="2" charset="2"/>
              </a:rPr>
              <a:t> Data is varied and provides a clearer picture of features’ impacts on dropout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7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7AD775-896D-4E2B-8086-6F525D52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512" y="108243"/>
            <a:ext cx="6073629" cy="120882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Handling missing </a:t>
            </a:r>
            <a:r>
              <a:rPr lang="en-US" dirty="0"/>
              <a:t>values</a:t>
            </a:r>
            <a:endParaRPr lang="en-US" sz="4000" dirty="0"/>
          </a:p>
        </p:txBody>
      </p:sp>
      <p:pic>
        <p:nvPicPr>
          <p:cNvPr id="6" name="Picture Placeholder 5" descr="RStudio">
            <a:extLst>
              <a:ext uri="{FF2B5EF4-FFF2-40B4-BE49-F238E27FC236}">
                <a16:creationId xmlns:a16="http://schemas.microsoft.com/office/drawing/2014/main" id="{82A62228-74C9-4CBD-ACBA-6B33259672D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79239" y="1112208"/>
            <a:ext cx="6249378" cy="463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81A87-9131-4337-A3A8-142A896F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29" y="2263417"/>
            <a:ext cx="5427067" cy="23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9E7-D4B9-49A1-A0F8-4703B74A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12" y="387686"/>
            <a:ext cx="8925376" cy="8915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 between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DAF33-C1B5-4009-A8CC-8A84E23D9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69696" y="1967189"/>
            <a:ext cx="7252608" cy="2923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DAFDC-0FC4-4E70-9D61-CD5B55EA959A}"/>
              </a:ext>
            </a:extLst>
          </p:cNvPr>
          <p:cNvSpPr txBox="1"/>
          <p:nvPr/>
        </p:nvSpPr>
        <p:spPr>
          <a:xfrm>
            <a:off x="393896" y="6890330"/>
            <a:ext cx="11282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heconversation.com/clearing-up-confusion-between-correlation-and-causation-3076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9294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CFF7C-46DD-4C7F-B7F5-E985B4EB8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1" r="7267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9CB989-6A39-4423-A412-AC2C4C102DC8}"/>
              </a:ext>
            </a:extLst>
          </p:cNvPr>
          <p:cNvSpPr/>
          <p:nvPr/>
        </p:nvSpPr>
        <p:spPr>
          <a:xfrm>
            <a:off x="3461657" y="-274320"/>
            <a:ext cx="2429692" cy="74327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69FBF-14B5-4F79-A965-3480944DFE12}"/>
              </a:ext>
            </a:extLst>
          </p:cNvPr>
          <p:cNvSpPr/>
          <p:nvPr/>
        </p:nvSpPr>
        <p:spPr>
          <a:xfrm>
            <a:off x="8358692" y="387275"/>
            <a:ext cx="1430767" cy="3442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A9B52-88BF-4EA1-A6A9-95AB7F91AAEB}"/>
              </a:ext>
            </a:extLst>
          </p:cNvPr>
          <p:cNvSpPr/>
          <p:nvPr/>
        </p:nvSpPr>
        <p:spPr>
          <a:xfrm>
            <a:off x="9789459" y="387275"/>
            <a:ext cx="2183802" cy="34424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F420C-9663-4E2E-8BED-33F0B52BEFAF}"/>
              </a:ext>
            </a:extLst>
          </p:cNvPr>
          <p:cNvSpPr/>
          <p:nvPr/>
        </p:nvSpPr>
        <p:spPr>
          <a:xfrm>
            <a:off x="7089288" y="387275"/>
            <a:ext cx="1269404" cy="34424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2E025-6BF3-46BF-8525-EB294EF63265}"/>
              </a:ext>
            </a:extLst>
          </p:cNvPr>
          <p:cNvSpPr/>
          <p:nvPr/>
        </p:nvSpPr>
        <p:spPr>
          <a:xfrm>
            <a:off x="8326291" y="4971826"/>
            <a:ext cx="1430767" cy="3442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E34D64-9B6A-49DB-9B6C-A6E84B0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002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5B498-62C0-441F-BC3C-D6730BB9E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028" y="0"/>
            <a:ext cx="1038823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9EA37-13FD-47F5-8E32-7FF81524E5CD}"/>
              </a:ext>
            </a:extLst>
          </p:cNvPr>
          <p:cNvSpPr/>
          <p:nvPr/>
        </p:nvSpPr>
        <p:spPr>
          <a:xfrm>
            <a:off x="6734287" y="387275"/>
            <a:ext cx="1355464" cy="35500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B78A9-0005-41B3-ACE6-E7ABFF4B252A}"/>
              </a:ext>
            </a:extLst>
          </p:cNvPr>
          <p:cNvSpPr/>
          <p:nvPr/>
        </p:nvSpPr>
        <p:spPr>
          <a:xfrm>
            <a:off x="4593516" y="398033"/>
            <a:ext cx="1014805" cy="3442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94C3C-33C6-4884-B4DC-C823DED5F989}"/>
              </a:ext>
            </a:extLst>
          </p:cNvPr>
          <p:cNvSpPr/>
          <p:nvPr/>
        </p:nvSpPr>
        <p:spPr>
          <a:xfrm>
            <a:off x="1820028" y="398033"/>
            <a:ext cx="1525600" cy="35500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14F9-BFF5-4ABC-819E-6F38B26D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821" y="344844"/>
            <a:ext cx="5435556" cy="950223"/>
          </a:xfrm>
        </p:spPr>
        <p:txBody>
          <a:bodyPr/>
          <a:lstStyle/>
          <a:p>
            <a:pPr algn="ctr"/>
            <a:r>
              <a:rPr lang="en-US" sz="4000" dirty="0"/>
              <a:t>Sampling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A06EB-5928-49D7-B201-3EBFDC4D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64" y="1797918"/>
            <a:ext cx="10668471" cy="30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A08-B44C-4403-A5E0-9E0CC329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65" y="459082"/>
            <a:ext cx="5814391" cy="24298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</a:t>
            </a:r>
            <a:br>
              <a:rPr lang="en-US" dirty="0"/>
            </a:br>
            <a:r>
              <a:rPr lang="en-US" dirty="0"/>
              <a:t>Model fit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8A3D7-5218-4859-80ED-C67213FB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"/>
            <a:ext cx="5994337" cy="5592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6A653-D5A9-4DF2-A842-08EAD41A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5592416"/>
            <a:ext cx="5994337" cy="1265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CB069-8AF5-4A34-AC39-1A7D2DA79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35" y="4175607"/>
            <a:ext cx="6385234" cy="26823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900B5-D45D-4409-9154-16DF8955E6F9}"/>
              </a:ext>
            </a:extLst>
          </p:cNvPr>
          <p:cNvSpPr/>
          <p:nvPr/>
        </p:nvSpPr>
        <p:spPr>
          <a:xfrm>
            <a:off x="1656678" y="5669280"/>
            <a:ext cx="1011218" cy="591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ABB97-43F9-462D-8C5D-587ABD1D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225910"/>
            <a:ext cx="9706594" cy="2853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93FD3-93FA-415C-B37B-B26A4B35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4" y="3079868"/>
            <a:ext cx="9706594" cy="32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6A2E-09C3-44CB-9632-B71A6FCA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85363-0DDA-4412-B64C-69E1E730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8" y="1900765"/>
            <a:ext cx="11087160" cy="19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5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6E23A-45E1-4B89-A4FA-87C557FE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CBCD-AEFB-426C-9617-AE80485F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19" y="1815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Learning as an Investigative tool for dropout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70A6-DADD-4CFA-9C43-ECC12593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1563756"/>
            <a:ext cx="6270904" cy="547314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High school dropout rates are affected by many different features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 is, what features affect dropout rates?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Which groups are affected the most by these features?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a diverse district make a difference in helping to reduce dropout rates?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Gaining knowledge on the driving features and understanding their impact will help guide the conversation towards more productive solutions in bringing down these rates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learning algorithms will help to clarify the relationships or lack of between different features and dropout rates  </a:t>
            </a:r>
          </a:p>
          <a:p>
            <a:pPr>
              <a:lnSpc>
                <a:spcPct val="110000"/>
              </a:lnSpc>
            </a:pPr>
            <a:endParaRPr lang="en-US" sz="13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BD6AA-00FB-4A6B-8F6B-2FCF1657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154" y="1997696"/>
            <a:ext cx="5018917" cy="3025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04E2F-E016-4E4D-A517-FAA1F8AA8B25}"/>
              </a:ext>
            </a:extLst>
          </p:cNvPr>
          <p:cNvSpPr txBox="1"/>
          <p:nvPr/>
        </p:nvSpPr>
        <p:spPr>
          <a:xfrm>
            <a:off x="7885043" y="5023594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https://library.cqpress.com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5"/>
    </mc:Choice>
    <mc:Fallback xmlns="">
      <p:transition spd="slow" advTm="2908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267EE-3ADB-4EDD-B721-8E307E81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756270"/>
            <a:ext cx="6308033" cy="1060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DC689-1DB4-4397-A4FF-A43D43CF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26" y="2520089"/>
            <a:ext cx="6308033" cy="181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72F58-F223-46BB-ADF1-9CC1E565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826" y="5131579"/>
            <a:ext cx="6317189" cy="5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27EA7-AEB9-487C-877E-4B01307B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8" y="132520"/>
            <a:ext cx="9905998" cy="64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69D61B-D3CB-44A0-9FDB-788762BE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3" y="677062"/>
            <a:ext cx="10504294" cy="55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00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58AB-5C5E-4399-AEC4-CAE896B4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26" y="114486"/>
            <a:ext cx="6668348" cy="1152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B4E3B1-9F19-4E0E-BABB-CF101A87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6" y="1408820"/>
            <a:ext cx="9881608" cy="51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3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EAAC9-6068-40B0-B921-39503707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64" y="0"/>
            <a:ext cx="9905998" cy="790647"/>
          </a:xfrm>
        </p:spPr>
        <p:txBody>
          <a:bodyPr/>
          <a:lstStyle/>
          <a:p>
            <a:pPr algn="ctr"/>
            <a:r>
              <a:rPr lang="en-US" dirty="0"/>
              <a:t>10-Fold Cross Validation of MSE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D163-AEE7-4072-8955-8C144369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63" y="707727"/>
            <a:ext cx="9905999" cy="2253761"/>
          </a:xfrm>
        </p:spPr>
        <p:txBody>
          <a:bodyPr/>
          <a:lstStyle/>
          <a:p>
            <a:r>
              <a:rPr lang="en-US" dirty="0"/>
              <a:t>Using the boot library, we used the function </a:t>
            </a:r>
            <a:r>
              <a:rPr lang="en-US" dirty="0" err="1"/>
              <a:t>cv.glm</a:t>
            </a:r>
            <a:r>
              <a:rPr lang="en-US" dirty="0"/>
              <a:t> which is cross validation for generalized linear models</a:t>
            </a:r>
          </a:p>
          <a:p>
            <a:r>
              <a:rPr lang="en-US" dirty="0"/>
              <a:t>We used this for both the regression model and the neural network model</a:t>
            </a:r>
          </a:p>
          <a:p>
            <a:r>
              <a:rPr lang="en-US" dirty="0"/>
              <a:t>We used a for loop to find each MSE, and took the average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3050-4045-4A31-B1B8-43B97C8D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74" y="2762039"/>
            <a:ext cx="7817252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075D0-F809-4523-8F1B-024D6E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1" y="124188"/>
            <a:ext cx="7273108" cy="6744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68C52F-48C2-4C32-8BC7-B06F0880EF13}"/>
              </a:ext>
            </a:extLst>
          </p:cNvPr>
          <p:cNvSpPr txBox="1"/>
          <p:nvPr/>
        </p:nvSpPr>
        <p:spPr>
          <a:xfrm>
            <a:off x="8160588" y="828136"/>
            <a:ext cx="234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 </a:t>
            </a:r>
          </a:p>
          <a:p>
            <a:r>
              <a:rPr lang="en-US" sz="24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5330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B71E-DF2E-4478-BBBE-D504C91A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377"/>
            <a:ext cx="9905998" cy="825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Importance of each feature = overall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5A42C-D1E2-416F-AC2B-41A46F6F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28" y="723467"/>
            <a:ext cx="11537343" cy="60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E1B-5B0C-4084-9216-C8E9B13B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504"/>
            <a:ext cx="9905998" cy="790896"/>
          </a:xfrm>
        </p:spPr>
        <p:txBody>
          <a:bodyPr/>
          <a:lstStyle/>
          <a:p>
            <a:pPr algn="ctr"/>
            <a:r>
              <a:rPr lang="en-US" dirty="0"/>
              <a:t>Macroanalysis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860C-56DA-488D-B47E-32067895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399"/>
            <a:ext cx="9905999" cy="4905487"/>
          </a:xfrm>
        </p:spPr>
        <p:txBody>
          <a:bodyPr/>
          <a:lstStyle/>
          <a:p>
            <a:r>
              <a:rPr lang="en-US" dirty="0"/>
              <a:t>Generalize model to the national drop out rates because the US is becoming a more diverse country as well</a:t>
            </a:r>
          </a:p>
          <a:p>
            <a:r>
              <a:rPr lang="en-US" dirty="0"/>
              <a:t>Our recommendation is to address the needs of the economically disadvantaged and at risk students </a:t>
            </a:r>
          </a:p>
          <a:p>
            <a:r>
              <a:rPr lang="en-US" dirty="0"/>
              <a:t>Also, since the Hispanic population is experiencing the greatest population growth, we recommend exploring better ways to allow them to integrate into the education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DC931-39F5-45B6-8BB0-8A385D04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02" y="2279375"/>
            <a:ext cx="5938563" cy="4165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A0C12-BF03-4E89-BDC6-913A8546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drives our desire to explore dropout rates and what are 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64AC-0AB7-4B4F-BB9D-4EC97114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46" y="1919452"/>
            <a:ext cx="5381972" cy="493854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 of 2014, more than 700,000 teens still drop out each year</a:t>
            </a:r>
          </a:p>
          <a:p>
            <a:r>
              <a:rPr lang="en-US" sz="2000" b="1" dirty="0"/>
              <a:t>From 2000 to 2016, nationwide dropout rates decreased significantly across the board for white, black, and Hispanic student groups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Features such as race, students’ movements, and special needs have affected dropout rates</a:t>
            </a:r>
          </a:p>
          <a:p>
            <a:r>
              <a:rPr lang="en-US" sz="2000" b="1" dirty="0"/>
              <a:t>It is predicted that today’s minorities will comprise the majority of population in 2045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Houston is in the most diverse large city in the nation.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C9F5A-6D75-4A65-B08A-5A45A30DBB1D}"/>
              </a:ext>
            </a:extLst>
          </p:cNvPr>
          <p:cNvSpPr txBox="1"/>
          <p:nvPr/>
        </p:nvSpPr>
        <p:spPr>
          <a:xfrm>
            <a:off x="8543371" y="6584282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https://nces.ed.gov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219AA-734B-4354-A16F-108453F03BDC}"/>
              </a:ext>
            </a:extLst>
          </p:cNvPr>
          <p:cNvSpPr txBox="1"/>
          <p:nvPr/>
        </p:nvSpPr>
        <p:spPr>
          <a:xfrm>
            <a:off x="808382" y="1057679"/>
            <a:ext cx="113836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Personal experience as students from minority groups and one of us as an educator; along with curiosity about features that might affect dropout rates, motivates us to explore this topic: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2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05"/>
    </mc:Choice>
    <mc:Fallback xmlns="">
      <p:transition spd="slow" advTm="330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0C12-BF03-4E89-BDC6-913A8546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02"/>
            <a:ext cx="9905998" cy="119841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drives our desire to explore dropout rates and what are 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64AC-0AB7-4B4F-BB9D-4EC97114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525729"/>
            <a:ext cx="5850847" cy="4962939"/>
          </a:xfrm>
        </p:spPr>
        <p:txBody>
          <a:bodyPr>
            <a:noAutofit/>
          </a:bodyPr>
          <a:lstStyle/>
          <a:p>
            <a:endParaRPr lang="en-US" sz="2000" b="1" dirty="0"/>
          </a:p>
          <a:p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MicroAnalysis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We would like to explore the strength of the relationship between these features and dropout rates in a diverse city such as Houston.</a:t>
            </a:r>
          </a:p>
          <a:p>
            <a:r>
              <a:rPr lang="en-US" sz="2000" b="1" dirty="0"/>
              <a:t>We want to use machine learning algorithms to identify the strong and weak correlation between various features leading to dropout rates</a:t>
            </a:r>
          </a:p>
          <a:p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MacroAnalysis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We will explore how diversity affects these features in Houston region school districts, and apply this knowledge to the generalization of how diversity will affect the nations’ dropout rates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000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DC931-39F5-45B6-8BB0-8A385D04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51" y="2380978"/>
            <a:ext cx="5447365" cy="3821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C9F5A-6D75-4A65-B08A-5A45A30DBB1D}"/>
              </a:ext>
            </a:extLst>
          </p:cNvPr>
          <p:cNvSpPr txBox="1"/>
          <p:nvPr/>
        </p:nvSpPr>
        <p:spPr>
          <a:xfrm>
            <a:off x="8715650" y="6488668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https://nces.ed.gov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219AA-734B-4354-A16F-108453F03BDC}"/>
              </a:ext>
            </a:extLst>
          </p:cNvPr>
          <p:cNvSpPr txBox="1"/>
          <p:nvPr/>
        </p:nvSpPr>
        <p:spPr>
          <a:xfrm>
            <a:off x="768625" y="1196108"/>
            <a:ext cx="1146858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Personal experience as students from minority groups and one of us as an educator; along with </a:t>
            </a:r>
          </a:p>
          <a:p>
            <a:r>
              <a:rPr lang="en-US" sz="2200" b="1" dirty="0"/>
              <a:t>curiosity about factors that might affect dropout rates, us to explore this topic: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2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7"/>
    </mc:Choice>
    <mc:Fallback xmlns="">
      <p:transition spd="slow" advTm="109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976-C11D-4061-8D91-C53CFC17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834"/>
            <a:ext cx="9905998" cy="10378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Research questions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9954-EF2A-45FD-8A61-86139D3E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6678"/>
            <a:ext cx="9905999" cy="5771322"/>
          </a:xfrm>
        </p:spPr>
        <p:txBody>
          <a:bodyPr>
            <a:noAutofit/>
          </a:bodyPr>
          <a:lstStyle/>
          <a:p>
            <a:r>
              <a:rPr lang="en-US" sz="2200" b="1" dirty="0"/>
              <a:t>Question: The affect a diverse district plays on dropout rates</a:t>
            </a:r>
          </a:p>
          <a:p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Hypothesis: We believe diversity does have a positive impact in decreasing dropout rates</a:t>
            </a:r>
            <a:endParaRPr lang="en-US" sz="2200" b="1" dirty="0"/>
          </a:p>
          <a:p>
            <a:r>
              <a:rPr lang="en-US" sz="2200" b="1" dirty="0"/>
              <a:t>Test through Linear Regression Analysis the following features’ relationship to dropout rates: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Retention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Special Needs (504, Special Education (IEP), and English Language Learner (ELL))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Movers (Migrants, Homeless, Immigrants)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8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2"/>
    </mc:Choice>
    <mc:Fallback xmlns="">
      <p:transition spd="slow" advTm="223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0C9D-9D37-4A32-9AB0-C7BC640E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39" y="-971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E8C4-26A1-43EA-971A-3F16FBEA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39" y="1073426"/>
            <a:ext cx="10189196" cy="5181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Texas Education Agency (TEA):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Dropout Numbers: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https://tea.texas.gov/acctres/drop_annual/1516/level.html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Houston Region Numbers: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Overall: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https://tea.texas.gov/acctres/drop_annual/1516/level.html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Race/Ethnicity, Economic Status, Gender, and Grade Span: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https://rptsvr1.tea.texas.gov/cgi/sas/broker?_service=marykay&amp;_program=acctres.armast.sas&amp;prgopt=drop_annual%2F1516%2Fdistsum_demo.sas&amp;year4=1516&amp;year2=16&amp;topic=dropout&amp;search=district&amp;namenum=079907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National Center for Education Statistics: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Datatools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https://nces.ed.gov/datatools/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8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5"/>
    </mc:Choice>
    <mc:Fallback xmlns="">
      <p:transition spd="slow" advTm="68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73B-6885-4A1A-822B-8411309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35" y="166240"/>
            <a:ext cx="8704952" cy="846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Preprocessing &amp;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8861-353F-4140-99C6-4996747B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1013203"/>
            <a:ext cx="11078820" cy="5599632"/>
          </a:xfrm>
        </p:spPr>
        <p:txBody>
          <a:bodyPr>
            <a:noAutofit/>
          </a:bodyPr>
          <a:lstStyle/>
          <a:p>
            <a:r>
              <a:rPr lang="en-US" sz="2200" dirty="0"/>
              <a:t>Data preprocessing will be done with R coding</a:t>
            </a: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 will be done by: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Handling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Removing unidentified class labels</a:t>
            </a:r>
          </a:p>
          <a:p>
            <a:r>
              <a:rPr lang="en-US" sz="2200" dirty="0"/>
              <a:t>Misleading features will be identified and removed</a:t>
            </a: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Features either not needed or repeated will be removed</a:t>
            </a:r>
          </a:p>
          <a:p>
            <a:r>
              <a:rPr lang="en-US" sz="2200" dirty="0"/>
              <a:t>Clear names will be assigned to features being studied in the training and testing model</a:t>
            </a: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Normalization or standardization will be performed as needed</a:t>
            </a:r>
          </a:p>
          <a:p>
            <a:r>
              <a:rPr lang="en-US" sz="2200" dirty="0"/>
              <a:t>Regression Analysis will be applied to find the relationship between the features and dropout rates</a:t>
            </a:r>
          </a:p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Generalization: predict whether diversity plays any role in affecting dropout rates nationwide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7D2E21-372E-4F06-B289-47B879F1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90721" y="0"/>
            <a:ext cx="3701279" cy="2157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1A3754-D052-48E0-9180-665AD03ECEBE}"/>
              </a:ext>
            </a:extLst>
          </p:cNvPr>
          <p:cNvSpPr txBox="1"/>
          <p:nvPr/>
        </p:nvSpPr>
        <p:spPr>
          <a:xfrm>
            <a:off x="8659906" y="2109443"/>
            <a:ext cx="3532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 tooltip="https://technofaq.org/posts/2017/09/5-ways-technology-can-boost-your-productivity/"/>
              </a:rPr>
              <a:t>This Photo</a:t>
            </a:r>
            <a:r>
              <a:rPr lang="en-US" sz="1000" dirty="0"/>
              <a:t> by Unknown Author is licensed under </a:t>
            </a:r>
            <a:r>
              <a:rPr lang="en-US" sz="1000" dirty="0">
                <a:hlinkClick r:id="rId5" tooltip="https://creativecommons.org/licenses/by-nc-sa/3.0/"/>
              </a:rPr>
              <a:t>CC BY-SA-NC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9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3"/>
    </mc:Choice>
    <mc:Fallback xmlns="">
      <p:transition spd="slow" advTm="362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037A-D471-462D-A2A9-56F38A88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0" y="-1103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Analysis Approach being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6B72-AC22-4933-9DAC-28971DF4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1156184"/>
            <a:ext cx="11211340" cy="5549415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Clearly Defined Questions: We would like to measure various features that affect dropout rates defined earlier in the proposal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 on what and how we will measure our data: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 data from national and state level education agencies and other reliable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the correlation within the features with each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driving features by the strength of their correlation to dropout rates</a:t>
            </a:r>
          </a:p>
          <a:p>
            <a:pPr marL="0" indent="0">
              <a:buNone/>
            </a:pPr>
            <a:r>
              <a:rPr lang="en-US" dirty="0"/>
              <a:t>3.   Analyze Data: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 a training set from the collected data to model the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Check with residual analysis to check the strength of our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Find the importance of each feature.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18"/>
    </mc:Choice>
    <mc:Fallback xmlns="">
      <p:transition spd="slow" advTm="244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794C-FB6E-4329-98FE-0AB449B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041" y="159963"/>
            <a:ext cx="9291917" cy="114033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Packages &amp; libraries utilized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4FAB1-977F-477A-9307-009E7EC4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833" y="1419308"/>
            <a:ext cx="8677836" cy="44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9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9|2.8|2.8|5.4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2|8.8|5.2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1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6|5.9|8.1|2.5|1.7|3.3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1059</TotalTime>
  <Words>1058</Words>
  <Application>Microsoft Office PowerPoint</Application>
  <PresentationFormat>Widescreen</PresentationFormat>
  <Paragraphs>119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Wingdings</vt:lpstr>
      <vt:lpstr>Circuit</vt:lpstr>
      <vt:lpstr>Analysis of Features affecting High School dropout Rates</vt:lpstr>
      <vt:lpstr>Machine Learning as an Investigative tool for dropout rates</vt:lpstr>
      <vt:lpstr>What drives our desire to explore dropout rates and what are our goals?</vt:lpstr>
      <vt:lpstr>What drives our desire to explore dropout rates and what are our goals?</vt:lpstr>
      <vt:lpstr>Research questions &amp; Hypothesis</vt:lpstr>
      <vt:lpstr>Data Sources</vt:lpstr>
      <vt:lpstr>Data Preprocessing &amp; Modeling</vt:lpstr>
      <vt:lpstr>Data Analysis Approach being utilized</vt:lpstr>
      <vt:lpstr>Packages &amp; libraries utilized</vt:lpstr>
      <vt:lpstr>Is there sufficient data?</vt:lpstr>
      <vt:lpstr>Handling missing values</vt:lpstr>
      <vt:lpstr>CORRELATION between features</vt:lpstr>
      <vt:lpstr>PowerPoint Presentation</vt:lpstr>
      <vt:lpstr>PowerPoint Presentation</vt:lpstr>
      <vt:lpstr>Sampling</vt:lpstr>
      <vt:lpstr>Regression Model fit &amp; summary</vt:lpstr>
      <vt:lpstr>PowerPoint Presentation</vt:lpstr>
      <vt:lpstr>Neural network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10-Fold Cross Validation of MSE</vt:lpstr>
      <vt:lpstr>PowerPoint Presentation</vt:lpstr>
      <vt:lpstr>Importance of each feature = overall results</vt:lpstr>
      <vt:lpstr>Macroanalysis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dropout factors through linear regression exploration</dc:title>
  <dc:creator>Mudiha Wazirali</dc:creator>
  <cp:lastModifiedBy>M H</cp:lastModifiedBy>
  <cp:revision>99</cp:revision>
  <dcterms:created xsi:type="dcterms:W3CDTF">2019-02-27T00:10:03Z</dcterms:created>
  <dcterms:modified xsi:type="dcterms:W3CDTF">2019-12-30T06:03:58Z</dcterms:modified>
</cp:coreProperties>
</file>