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embeddedFontLst>
    <p:embeddedFont>
      <p:font typeface="Georgia" panose="02040502050405020303" pitchFamily="18" charset="0"/>
      <p:regular r:id="rId22"/>
      <p:bold r:id="rId23"/>
      <p:italic r:id="rId24"/>
      <p:boldItalic r:id="rId25"/>
    </p:embeddedFont>
    <p:embeddedFont>
      <p:font typeface="Merriweather" panose="020B0604020202020204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Roboto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h7z7j3PtEU3DvQD8PQ0fqescV9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D2A172-A575-490F-8CFD-AB2B8B09C95F}">
  <a:tblStyle styleId="{74D2A172-A575-490F-8CFD-AB2B8B09C9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4198cc6a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74198cc6a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5c65b5228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g75c65b5228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aa5843f1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g7aa5843f1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aa5843f1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4" name="Google Shape;184;g7aa5843f1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aa5843f1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g7aa5843f1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5c65b52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5c65b52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a8477128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a8477128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a8477128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a8477128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5c65b5228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5c65b5228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aa5843f16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aa5843f16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aa5843f16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aa5843f16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5c65b5228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5" name="Google Shape;75;g75c65b5228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4198cc6af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74198cc6af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a847712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a847712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5c65b5228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g75c65b5228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4198cc6af_0_157"/>
          <p:cNvSpPr/>
          <p:nvPr/>
        </p:nvSpPr>
        <p:spPr>
          <a:xfrm>
            <a:off x="-167" y="0"/>
            <a:ext cx="12192028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g74198cc6af_0_157"/>
          <p:cNvSpPr txBox="1">
            <a:spLocks noGrp="1"/>
          </p:cNvSpPr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g74198cc6af_0_157"/>
          <p:cNvSpPr txBox="1">
            <a:spLocks noGrp="1"/>
          </p:cNvSpPr>
          <p:nvPr>
            <p:ph type="subTitle" idx="1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g74198cc6af_0_15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4198cc6af_0_202"/>
          <p:cNvSpPr txBox="1">
            <a:spLocks noGrp="1"/>
          </p:cNvSpPr>
          <p:nvPr>
            <p:ph type="title" hasCustomPrompt="1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g74198cc6af_0_202"/>
          <p:cNvSpPr txBox="1">
            <a:spLocks noGrp="1"/>
          </p:cNvSpPr>
          <p:nvPr>
            <p:ph type="body" idx="1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238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g74198cc6af_0_20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4198cc6af_0_20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4198cc6af_0_2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g74198cc6af_0_2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g74198cc6af_0_20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g74198cc6af_0_20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g74198cc6af_0_20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74198cc6af_0_174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74198cc6af_0_174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g74198cc6af_0_174"/>
          <p:cNvSpPr txBox="1">
            <a:spLocks noGrp="1"/>
          </p:cNvSpPr>
          <p:nvPr>
            <p:ph type="body" idx="1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g74198cc6af_0_174"/>
          <p:cNvSpPr txBox="1">
            <a:spLocks noGrp="1"/>
          </p:cNvSpPr>
          <p:nvPr>
            <p:ph type="body" idx="2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g74198cc6af_0_17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74198cc6af_0_198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g74198cc6af_0_198"/>
          <p:cNvSpPr txBox="1">
            <a:spLocks noGrp="1"/>
          </p:cNvSpPr>
          <p:nvPr>
            <p:ph type="body" idx="1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23" name="Google Shape;23;g74198cc6af_0_19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74198cc6af_0_180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g74198cc6af_0_180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g74198cc6af_0_18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74198cc6af_0_162"/>
          <p:cNvSpPr/>
          <p:nvPr/>
        </p:nvSpPr>
        <p:spPr>
          <a:xfrm>
            <a:off x="0" y="64132"/>
            <a:ext cx="12192028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0" name="Google Shape;30;g74198cc6af_0_162"/>
          <p:cNvSpPr/>
          <p:nvPr/>
        </p:nvSpPr>
        <p:spPr>
          <a:xfrm>
            <a:off x="0" y="0"/>
            <a:ext cx="12192028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1" name="Google Shape;31;g74198cc6af_0_162"/>
          <p:cNvSpPr txBox="1">
            <a:spLocks noGrp="1"/>
          </p:cNvSpPr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g74198cc6af_0_16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4198cc6af_0_167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g74198cc6af_0_167"/>
          <p:cNvSpPr/>
          <p:nvPr/>
        </p:nvSpPr>
        <p:spPr>
          <a:xfrm>
            <a:off x="0" y="58833"/>
            <a:ext cx="5751356" cy="5865687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6" name="Google Shape;36;g74198cc6af_0_167"/>
          <p:cNvSpPr/>
          <p:nvPr/>
        </p:nvSpPr>
        <p:spPr>
          <a:xfrm>
            <a:off x="-167" y="0"/>
            <a:ext cx="5755723" cy="5860653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7" name="Google Shape;37;g74198cc6af_0_167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g74198cc6af_0_167"/>
          <p:cNvSpPr txBox="1">
            <a:spLocks noGrp="1"/>
          </p:cNvSpPr>
          <p:nvPr>
            <p:ph type="body" idx="1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g74198cc6af_0_16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74198cc6af_0_184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74198cc6af_0_184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g74198cc6af_0_184"/>
          <p:cNvSpPr txBox="1">
            <a:spLocks noGrp="1"/>
          </p:cNvSpPr>
          <p:nvPr>
            <p:ph type="body" idx="1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238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g74198cc6af_0_18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74198cc6af_0_189"/>
          <p:cNvSpPr txBox="1">
            <a:spLocks noGrp="1"/>
          </p:cNvSpPr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7" name="Google Shape;47;g74198cc6af_0_18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74198cc6af_0_19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74198cc6af_0_192"/>
          <p:cNvSpPr txBox="1">
            <a:spLocks noGrp="1"/>
          </p:cNvSpPr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g74198cc6af_0_192"/>
          <p:cNvSpPr txBox="1">
            <a:spLocks noGrp="1"/>
          </p:cNvSpPr>
          <p:nvPr>
            <p:ph type="subTitle" idx="1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74198cc6af_0_192"/>
          <p:cNvSpPr txBox="1">
            <a:spLocks noGrp="1"/>
          </p:cNvSpPr>
          <p:nvPr>
            <p:ph type="body" idx="2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74198cc6af_0_19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74198cc6af_0_15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g74198cc6af_0_15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74198cc6af_0_15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medium.com/datadriveninvestor/cnn-architecture-series-alexnet-with-implementation-part-ii-7f7afa2ac66a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www.kaggle.com/paultimothymooney/blood-cel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4198cc6af_0_2"/>
          <p:cNvSpPr txBox="1">
            <a:spLocks noGrp="1"/>
          </p:cNvSpPr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Deep Learning In White Blood Cells Classification</a:t>
            </a:r>
            <a:endParaRPr/>
          </a:p>
        </p:txBody>
      </p:sp>
      <p:sp>
        <p:nvSpPr>
          <p:cNvPr id="71" name="Google Shape;71;g74198cc6af_0_2"/>
          <p:cNvSpPr txBox="1">
            <a:spLocks noGrp="1"/>
          </p:cNvSpPr>
          <p:nvPr>
            <p:ph type="subTitle" idx="1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Deep learning approach for classification of White Blood Cells Images</a:t>
            </a:r>
            <a:endParaRPr/>
          </a:p>
        </p:txBody>
      </p:sp>
      <p:sp>
        <p:nvSpPr>
          <p:cNvPr id="72" name="Google Shape;72;g74198cc6af_0_2"/>
          <p:cNvSpPr txBox="1"/>
          <p:nvPr/>
        </p:nvSpPr>
        <p:spPr>
          <a:xfrm>
            <a:off x="3795700" y="4697175"/>
            <a:ext cx="7980600" cy="70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Team members: Francisco Ortiz, Mudiha Wazirali , Vi Le</a:t>
            </a:r>
            <a:endParaRPr sz="1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Instructor: Dr. Benjamin Soibam</a:t>
            </a:r>
            <a:endParaRPr sz="1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5c65b5228_2_44"/>
          <p:cNvSpPr txBox="1">
            <a:spLocks noGrp="1"/>
          </p:cNvSpPr>
          <p:nvPr>
            <p:ph type="title"/>
          </p:nvPr>
        </p:nvSpPr>
        <p:spPr>
          <a:xfrm>
            <a:off x="1089898" y="387300"/>
            <a:ext cx="100122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</a:rPr>
              <a:t>H</a:t>
            </a:r>
            <a:r>
              <a:rPr lang="en-US" sz="3100" b="1">
                <a:solidFill>
                  <a:srgbClr val="FFFFFF"/>
                </a:solidFill>
              </a:rPr>
              <a:t>YPERPARAMETER OPTIMIZATION</a:t>
            </a:r>
            <a:endParaRPr sz="3100"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3100" b="1">
                <a:solidFill>
                  <a:srgbClr val="FFFFFF"/>
                </a:solidFill>
              </a:rPr>
              <a:t>MODEL 2  </a:t>
            </a:r>
            <a:endParaRPr sz="3100"/>
          </a:p>
        </p:txBody>
      </p:sp>
      <p:pic>
        <p:nvPicPr>
          <p:cNvPr id="169" name="Google Shape;169;g75c65b5228_2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75" y="1760625"/>
            <a:ext cx="4624925" cy="497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75c65b5228_2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9604" y="5053051"/>
            <a:ext cx="4438496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75c65b5228_2_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8500" y="1760627"/>
            <a:ext cx="6421250" cy="196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75c65b5228_2_44"/>
          <p:cNvSpPr/>
          <p:nvPr/>
        </p:nvSpPr>
        <p:spPr>
          <a:xfrm>
            <a:off x="5881850" y="4962600"/>
            <a:ext cx="4734000" cy="1895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75c65b5228_2_44"/>
          <p:cNvSpPr txBox="1"/>
          <p:nvPr/>
        </p:nvSpPr>
        <p:spPr>
          <a:xfrm>
            <a:off x="5881850" y="3729875"/>
            <a:ext cx="56643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570 Permutations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10% Random Selection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 additional Convolutional layers, 32 number of kernels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Optimizer: Adadelta, lr= 5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aa5843f16_0_1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3200" b="1">
                <a:solidFill>
                  <a:srgbClr val="FFFFFF"/>
                </a:solidFill>
              </a:rPr>
              <a:t>ALEXNET - </a:t>
            </a:r>
            <a:r>
              <a:rPr lang="en-US" sz="3200" b="1"/>
              <a:t>ARCHITECTURE</a:t>
            </a:r>
            <a:endParaRPr sz="3200"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endParaRPr sz="3200"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endParaRPr sz="32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8 Layer Convolutional Neural Network Architecture </a:t>
            </a:r>
            <a:endParaRPr sz="2400" b="1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endParaRPr sz="3200" b="1">
              <a:solidFill>
                <a:srgbClr val="FFFFFF"/>
              </a:solidFill>
            </a:endParaRPr>
          </a:p>
        </p:txBody>
      </p:sp>
      <p:sp>
        <p:nvSpPr>
          <p:cNvPr id="179" name="Google Shape;179;g7aa5843f16_0_1"/>
          <p:cNvSpPr txBox="1">
            <a:spLocks noGrp="1"/>
          </p:cNvSpPr>
          <p:nvPr>
            <p:ph type="body" idx="1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Consists of Convolutional layers, Activation layers, Max Pooling layers and Dense layers</a:t>
            </a:r>
            <a:endParaRPr sz="2200"/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5 convolutional layers</a:t>
            </a:r>
            <a:endParaRPr sz="2200"/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3 max pooling layers</a:t>
            </a:r>
            <a:endParaRPr sz="2200"/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3 dense layers </a:t>
            </a:r>
            <a:endParaRPr sz="2200"/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one output dense-softmax layer</a:t>
            </a:r>
            <a:endParaRPr sz="2200"/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Training</a:t>
            </a:r>
            <a:endParaRPr sz="2200"/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Not Pre-Trained in Keras with ImageNet</a:t>
            </a:r>
            <a:endParaRPr sz="2200"/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Pre-Trained weights from Tensorflow do not have a history of high accuracy</a:t>
            </a:r>
            <a:endParaRPr sz="2200"/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Trained itself to find the best model validation accuracy.</a:t>
            </a:r>
            <a:endParaRPr sz="2200" b="1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0" name="Google Shape;180;g7aa5843f16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475" y="4165600"/>
            <a:ext cx="5890900" cy="26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7aa5843f16_0_1"/>
          <p:cNvSpPr txBox="1"/>
          <p:nvPr/>
        </p:nvSpPr>
        <p:spPr>
          <a:xfrm>
            <a:off x="5741250" y="6132700"/>
            <a:ext cx="6458400" cy="11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https://medium.com/datadriveninvestor/cnn-architecture-series-alexnet-with-implementation-part-ii-7f7afa2ac66a</a:t>
            </a:r>
            <a:endParaRPr u="sng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aa5843f16_0_9"/>
          <p:cNvSpPr txBox="1">
            <a:spLocks noGrp="1"/>
          </p:cNvSpPr>
          <p:nvPr>
            <p:ph type="title"/>
          </p:nvPr>
        </p:nvSpPr>
        <p:spPr>
          <a:xfrm>
            <a:off x="1089898" y="0"/>
            <a:ext cx="100122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3200" b="1">
                <a:solidFill>
                  <a:srgbClr val="FFFFFF"/>
                </a:solidFill>
              </a:rPr>
              <a:t>AlexNet MODEL </a:t>
            </a:r>
            <a:endParaRPr sz="3100"/>
          </a:p>
        </p:txBody>
      </p:sp>
      <p:pic>
        <p:nvPicPr>
          <p:cNvPr id="187" name="Google Shape;187;g7aa5843f16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222" y="767900"/>
            <a:ext cx="4366704" cy="572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7aa5843f16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7657" y="1160838"/>
            <a:ext cx="5052330" cy="45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7aa5843f16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1425" y="5734561"/>
            <a:ext cx="4024800" cy="991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g7aa5843f16_0_9"/>
          <p:cNvCxnSpPr>
            <a:stCxn id="187" idx="2"/>
            <a:endCxn id="188" idx="0"/>
          </p:cNvCxnSpPr>
          <p:nvPr/>
        </p:nvCxnSpPr>
        <p:spPr>
          <a:xfrm rot="-5400000">
            <a:off x="3247674" y="891850"/>
            <a:ext cx="5327100" cy="5865300"/>
          </a:xfrm>
          <a:prstGeom prst="bentConnector5">
            <a:avLst>
              <a:gd name="adj1" fmla="val -4470"/>
              <a:gd name="adj2" fmla="val 47077"/>
              <a:gd name="adj3" fmla="val 104472"/>
            </a:avLst>
          </a:prstGeom>
          <a:noFill/>
          <a:ln w="38100" cap="flat" cmpd="sng">
            <a:solidFill>
              <a:srgbClr val="BF9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aa5843f16_0_28"/>
          <p:cNvSpPr txBox="1">
            <a:spLocks noGrp="1"/>
          </p:cNvSpPr>
          <p:nvPr>
            <p:ph type="title"/>
          </p:nvPr>
        </p:nvSpPr>
        <p:spPr>
          <a:xfrm>
            <a:off x="1089900" y="0"/>
            <a:ext cx="10012200" cy="17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3200" b="1">
                <a:solidFill>
                  <a:srgbClr val="FFFFFF"/>
                </a:solidFill>
              </a:rPr>
              <a:t>AlexNet MODEL</a:t>
            </a:r>
            <a:endParaRPr sz="3100"/>
          </a:p>
        </p:txBody>
      </p:sp>
      <p:pic>
        <p:nvPicPr>
          <p:cNvPr id="196" name="Google Shape;196;g7aa5843f16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075" y="1993400"/>
            <a:ext cx="8673050" cy="40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5c65b5228_0_0"/>
          <p:cNvSpPr txBox="1">
            <a:spLocks noGrp="1"/>
          </p:cNvSpPr>
          <p:nvPr>
            <p:ph type="title"/>
          </p:nvPr>
        </p:nvSpPr>
        <p:spPr>
          <a:xfrm>
            <a:off x="362058" y="935800"/>
            <a:ext cx="4941900" cy="3345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PRE-TRAINED MODELS</a:t>
            </a:r>
            <a:endParaRPr sz="3200" b="1"/>
          </a:p>
        </p:txBody>
      </p:sp>
      <p:sp>
        <p:nvSpPr>
          <p:cNvPr id="202" name="Google Shape;202;g75c65b5228_0_0"/>
          <p:cNvSpPr txBox="1">
            <a:spLocks noGrp="1"/>
          </p:cNvSpPr>
          <p:nvPr>
            <p:ph type="body" idx="1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 pre-trained model was trained on a large benchmark dataset to solve a problem similar to the one that we want to solve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InceptionV3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a84771288_0_7"/>
          <p:cNvSpPr txBox="1">
            <a:spLocks noGrp="1"/>
          </p:cNvSpPr>
          <p:nvPr>
            <p:ph type="title"/>
          </p:nvPr>
        </p:nvSpPr>
        <p:spPr>
          <a:xfrm>
            <a:off x="2403299" y="453550"/>
            <a:ext cx="73854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INCEPTION V3 - ARCHITECTURE</a:t>
            </a:r>
            <a:endParaRPr sz="3200" b="1"/>
          </a:p>
        </p:txBody>
      </p:sp>
      <p:pic>
        <p:nvPicPr>
          <p:cNvPr id="208" name="Google Shape;208;g7a84771288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25" y="1804300"/>
            <a:ext cx="5231543" cy="50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7a84771288_0_7"/>
          <p:cNvSpPr txBox="1">
            <a:spLocks noGrp="1"/>
          </p:cNvSpPr>
          <p:nvPr>
            <p:ph type="body" idx="2"/>
          </p:nvPr>
        </p:nvSpPr>
        <p:spPr>
          <a:xfrm>
            <a:off x="6443200" y="2007600"/>
            <a:ext cx="5333100" cy="18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Based on InceptionV3 with 48 layers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Added 3 fully connected layers with ELU activation function</a:t>
            </a:r>
            <a:endParaRPr sz="2400"/>
          </a:p>
        </p:txBody>
      </p:sp>
      <p:pic>
        <p:nvPicPr>
          <p:cNvPr id="210" name="Google Shape;210;g7a84771288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6351" y="3857700"/>
            <a:ext cx="4666800" cy="1155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a84771288_0_16"/>
          <p:cNvSpPr txBox="1">
            <a:spLocks noGrp="1"/>
          </p:cNvSpPr>
          <p:nvPr>
            <p:ph type="title"/>
          </p:nvPr>
        </p:nvSpPr>
        <p:spPr>
          <a:xfrm>
            <a:off x="4468806" y="533950"/>
            <a:ext cx="32544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INCEPTION V3</a:t>
            </a:r>
            <a:endParaRPr sz="3200" b="1"/>
          </a:p>
        </p:txBody>
      </p:sp>
      <p:pic>
        <p:nvPicPr>
          <p:cNvPr id="216" name="Google Shape;216;g7a84771288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25" y="2829225"/>
            <a:ext cx="4275650" cy="231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7a84771288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2650" y="2115415"/>
            <a:ext cx="5557100" cy="374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7a84771288_0_16"/>
          <p:cNvSpPr txBox="1"/>
          <p:nvPr/>
        </p:nvSpPr>
        <p:spPr>
          <a:xfrm>
            <a:off x="6074575" y="3691925"/>
            <a:ext cx="924000" cy="3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accuracy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g7a84771288_0_16"/>
          <p:cNvSpPr txBox="1"/>
          <p:nvPr/>
        </p:nvSpPr>
        <p:spPr>
          <a:xfrm>
            <a:off x="9340375" y="5857275"/>
            <a:ext cx="924000" cy="3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epoch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g7a84771288_0_16"/>
          <p:cNvSpPr txBox="1">
            <a:spLocks noGrp="1"/>
          </p:cNvSpPr>
          <p:nvPr>
            <p:ph type="body" idx="2"/>
          </p:nvPr>
        </p:nvSpPr>
        <p:spPr>
          <a:xfrm>
            <a:off x="259375" y="1768625"/>
            <a:ext cx="5815200" cy="1307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Train the model using white cell images only</a:t>
            </a:r>
            <a:endParaRPr sz="2400"/>
          </a:p>
        </p:txBody>
      </p:sp>
      <p:pic>
        <p:nvPicPr>
          <p:cNvPr id="221" name="Google Shape;221;g7a84771288_0_16"/>
          <p:cNvPicPr preferRelativeResize="0"/>
          <p:nvPr/>
        </p:nvPicPr>
        <p:blipFill rotWithShape="1">
          <a:blip r:embed="rId5">
            <a:alphaModFix/>
          </a:blip>
          <a:srcRect t="80117"/>
          <a:stretch/>
        </p:blipFill>
        <p:spPr>
          <a:xfrm>
            <a:off x="259375" y="5361625"/>
            <a:ext cx="6476175" cy="6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5c65b5228_1_9"/>
          <p:cNvSpPr txBox="1">
            <a:spLocks noGrp="1"/>
          </p:cNvSpPr>
          <p:nvPr>
            <p:ph type="title"/>
          </p:nvPr>
        </p:nvSpPr>
        <p:spPr>
          <a:xfrm>
            <a:off x="3825905" y="562575"/>
            <a:ext cx="45402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MODEL SELECTION</a:t>
            </a:r>
            <a:endParaRPr sz="3200" b="1"/>
          </a:p>
        </p:txBody>
      </p:sp>
      <p:graphicFrame>
        <p:nvGraphicFramePr>
          <p:cNvPr id="227" name="Google Shape;227;g75c65b5228_1_9"/>
          <p:cNvGraphicFramePr/>
          <p:nvPr/>
        </p:nvGraphicFramePr>
        <p:xfrm>
          <a:off x="719038" y="173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{74D2A172-A575-490F-8CFD-AB2B8B09C95F}</a:tableStyleId>
              </a:tblPr>
              <a:tblGrid>
                <a:gridCol w="668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3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8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rgbClr val="FFFFFF"/>
                          </a:solidFill>
                        </a:rPr>
                        <a:t>Model</a:t>
                      </a:r>
                      <a:endParaRPr sz="2200" b="1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rgbClr val="FFFFFF"/>
                          </a:solidFill>
                        </a:rPr>
                        <a:t>Accuracy</a:t>
                      </a:r>
                      <a:endParaRPr sz="2200" b="1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rgbClr val="FFFFFF"/>
                          </a:solidFill>
                        </a:rPr>
                        <a:t>Result</a:t>
                      </a:r>
                      <a:endParaRPr sz="2200" b="1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Random Forest</a:t>
                      </a:r>
                      <a:endParaRPr sz="1700"/>
                    </a:p>
                  </a:txBody>
                  <a:tcPr marL="68575" marR="68575" marT="91425" marB="91425"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/>
                        <a:t>25%</a:t>
                      </a:r>
                      <a:endParaRPr sz="1700" b="1"/>
                    </a:p>
                  </a:txBody>
                  <a:tcPr marL="68575" marR="68575" marT="91425" marB="91425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 sz="1700"/>
                    </a:p>
                  </a:txBody>
                  <a:tcPr marL="68575" marR="68575" marT="91425" marB="91425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CNN1</a:t>
                      </a:r>
                      <a:endParaRPr sz="1700"/>
                    </a:p>
                  </a:txBody>
                  <a:tcPr marL="68575" marR="68575" marT="91425" marB="91425"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/>
                        <a:t>64%</a:t>
                      </a:r>
                      <a:endParaRPr sz="1700" b="1"/>
                    </a:p>
                  </a:txBody>
                  <a:tcPr marL="68575" marR="68575" marT="91425" marB="91425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 </a:t>
                      </a:r>
                      <a:endParaRPr sz="1700"/>
                    </a:p>
                  </a:txBody>
                  <a:tcPr marL="68575" marR="68575" marT="91425" marB="91425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CNN1 - added layers using Hyperparameter Optimization</a:t>
                      </a:r>
                      <a:endParaRPr sz="1700"/>
                    </a:p>
                  </a:txBody>
                  <a:tcPr marL="68575" marR="68575" marT="91425" marB="91425"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/>
                        <a:t>42%</a:t>
                      </a:r>
                      <a:endParaRPr sz="1700" b="1"/>
                    </a:p>
                  </a:txBody>
                  <a:tcPr marL="68575" marR="68575" marT="91425" marB="91425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 sz="1700"/>
                    </a:p>
                  </a:txBody>
                  <a:tcPr marL="68575" marR="68575" marT="91425" marB="91425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CNN2 </a:t>
                      </a:r>
                      <a:endParaRPr sz="1700"/>
                    </a:p>
                  </a:txBody>
                  <a:tcPr marL="68575" marR="68575" marT="91425" marB="91425"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/>
                        <a:t>86.5%</a:t>
                      </a:r>
                      <a:endParaRPr sz="1700" b="1"/>
                    </a:p>
                  </a:txBody>
                  <a:tcPr marL="68575" marR="68575" marT="91425" marB="91425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 </a:t>
                      </a:r>
                      <a:endParaRPr sz="1700"/>
                    </a:p>
                  </a:txBody>
                  <a:tcPr marL="68575" marR="68575" marT="91425" marB="91425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CNN2 - added layers using Hyperparameter Optimization</a:t>
                      </a:r>
                      <a:endParaRPr sz="1700"/>
                    </a:p>
                  </a:txBody>
                  <a:tcPr marL="68575" marR="68575" marT="91425" marB="91425"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/>
                        <a:t>69%</a:t>
                      </a:r>
                      <a:endParaRPr sz="1700" b="1"/>
                    </a:p>
                  </a:txBody>
                  <a:tcPr marL="68575" marR="68575" marT="91425" marB="91425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 sz="1700"/>
                    </a:p>
                  </a:txBody>
                  <a:tcPr marL="68575" marR="68575" marT="91425" marB="91425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6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AlexNet</a:t>
                      </a:r>
                      <a:endParaRPr sz="1700"/>
                    </a:p>
                  </a:txBody>
                  <a:tcPr marL="68575" marR="68575" marT="91425" marB="91425"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/>
                        <a:t>68.4%</a:t>
                      </a:r>
                      <a:endParaRPr sz="1700" b="1"/>
                    </a:p>
                  </a:txBody>
                  <a:tcPr marL="68575" marR="68575" marT="91425" marB="91425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 </a:t>
                      </a:r>
                      <a:endParaRPr sz="1700"/>
                    </a:p>
                  </a:txBody>
                  <a:tcPr marL="68575" marR="68575" marT="91425" marB="91425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6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InceptionV3</a:t>
                      </a:r>
                      <a:endParaRPr sz="1700"/>
                    </a:p>
                  </a:txBody>
                  <a:tcPr marL="68575" marR="68575" marT="91425" marB="91425"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/>
                        <a:t>87.5%</a:t>
                      </a:r>
                      <a:endParaRPr sz="1700" b="1"/>
                    </a:p>
                  </a:txBody>
                  <a:tcPr marL="68575" marR="68575" marT="91425" marB="91425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 </a:t>
                      </a:r>
                      <a:r>
                        <a:rPr lang="en-US" sz="1700" b="1"/>
                        <a:t>Best model</a:t>
                      </a:r>
                      <a:endParaRPr sz="1700" b="1"/>
                    </a:p>
                  </a:txBody>
                  <a:tcPr marL="68575" marR="68575" marT="91425" marB="91425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aa5843f16_1_4"/>
          <p:cNvSpPr txBox="1">
            <a:spLocks noGrp="1"/>
          </p:cNvSpPr>
          <p:nvPr>
            <p:ph type="title"/>
          </p:nvPr>
        </p:nvSpPr>
        <p:spPr>
          <a:xfrm>
            <a:off x="3825905" y="562575"/>
            <a:ext cx="45402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FUTURE PLAN</a:t>
            </a:r>
            <a:endParaRPr sz="3200" b="1"/>
          </a:p>
        </p:txBody>
      </p:sp>
      <p:sp>
        <p:nvSpPr>
          <p:cNvPr id="233" name="Google Shape;233;g7aa5843f16_1_4"/>
          <p:cNvSpPr txBox="1"/>
          <p:nvPr/>
        </p:nvSpPr>
        <p:spPr>
          <a:xfrm>
            <a:off x="368500" y="1933300"/>
            <a:ext cx="11525400" cy="4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Char char="-"/>
            </a:pPr>
            <a:r>
              <a:rPr lang="en-US"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Import the result of a feature based model to a deep learning model</a:t>
            </a:r>
            <a:endParaRPr sz="3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Char char="-"/>
            </a:pPr>
            <a:r>
              <a:rPr lang="en-US"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Try different sets of hyperparameters (e.g: Brute Force)</a:t>
            </a:r>
            <a:endParaRPr sz="3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Char char="-"/>
            </a:pPr>
            <a:r>
              <a:rPr lang="en-US"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Apply our selected model to different datasets to see if the model is applicable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aa5843f16_1_10"/>
          <p:cNvSpPr txBox="1">
            <a:spLocks noGrp="1"/>
          </p:cNvSpPr>
          <p:nvPr>
            <p:ph type="title"/>
          </p:nvPr>
        </p:nvSpPr>
        <p:spPr>
          <a:xfrm>
            <a:off x="415650" y="667900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REFERENCE</a:t>
            </a:r>
            <a:endParaRPr sz="3200" b="1"/>
          </a:p>
        </p:txBody>
      </p:sp>
      <p:sp>
        <p:nvSpPr>
          <p:cNvPr id="239" name="Google Shape;239;g7aa5843f16_1_10"/>
          <p:cNvSpPr txBox="1">
            <a:spLocks noGrp="1"/>
          </p:cNvSpPr>
          <p:nvPr>
            <p:ph type="body" idx="1"/>
          </p:nvPr>
        </p:nvSpPr>
        <p:spPr>
          <a:xfrm>
            <a:off x="415600" y="2007600"/>
            <a:ext cx="11360700" cy="426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Chollet François. Deep Learning with Python. Manning Publications Co., 2018</a:t>
            </a:r>
            <a:endParaRPr sz="3000"/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Hub, Git. “Usage of Optimizers.” Keras Documentation, 2019, keras.io/optimizers</a:t>
            </a:r>
            <a:endParaRPr sz="3000"/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Mooney, Paul. “Blood Cell Images.” Kaggle, 21 Apr. 2018, https://www.kaggle.com/paultimothymooney/blood-cells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5c65b5228_2_7"/>
          <p:cNvSpPr txBox="1"/>
          <p:nvPr/>
        </p:nvSpPr>
        <p:spPr>
          <a:xfrm>
            <a:off x="3676650" y="219075"/>
            <a:ext cx="4191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CLASS-BALANCED DATASET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g75c65b5228_2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25" y="2033200"/>
            <a:ext cx="2447925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g75c65b5228_2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8725" y="4658525"/>
            <a:ext cx="2447925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g75c65b5228_2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2450" y="2033200"/>
            <a:ext cx="18192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75c65b5228_2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38900" y="4658525"/>
            <a:ext cx="18192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g75c65b5228_2_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32950" y="2033200"/>
            <a:ext cx="2447925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g75c65b5228_2_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32950" y="4760125"/>
            <a:ext cx="2447925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75c65b5228_2_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234200" y="2033200"/>
            <a:ext cx="18192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75c65b5228_2_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367850" y="4658525"/>
            <a:ext cx="18192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75c65b5228_2_7"/>
          <p:cNvSpPr txBox="1">
            <a:spLocks noGrp="1"/>
          </p:cNvSpPr>
          <p:nvPr>
            <p:ph type="title"/>
          </p:nvPr>
        </p:nvSpPr>
        <p:spPr>
          <a:xfrm>
            <a:off x="1734000" y="563200"/>
            <a:ext cx="87240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3200" b="1">
                <a:solidFill>
                  <a:srgbClr val="FFFFFF"/>
                </a:solidFill>
              </a:rPr>
              <a:t>WHITE BLOOD CELLS CLASSIFICATION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525" y="2336983"/>
            <a:ext cx="4537150" cy="297224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3676650" y="219075"/>
            <a:ext cx="41912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CLASS-BALANCED DATASET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2" y="5360038"/>
            <a:ext cx="5235671" cy="25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68096" y="2262720"/>
            <a:ext cx="4760340" cy="333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44296" y="3098939"/>
            <a:ext cx="4103449" cy="25302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5545074" y="3025525"/>
            <a:ext cx="146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Dataset</a:t>
            </a:r>
            <a:endParaRPr sz="14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5545074" y="2226850"/>
            <a:ext cx="156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Dataset</a:t>
            </a:r>
            <a:endParaRPr sz="14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7106101" y="2163714"/>
            <a:ext cx="277800" cy="531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7106101" y="2959720"/>
            <a:ext cx="277800" cy="531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1351021" y="1868375"/>
            <a:ext cx="3096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Count of images in each class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>
            <a:spLocks noGrp="1"/>
          </p:cNvSpPr>
          <p:nvPr>
            <p:ph type="title"/>
          </p:nvPr>
        </p:nvSpPr>
        <p:spPr>
          <a:xfrm>
            <a:off x="4303401" y="650300"/>
            <a:ext cx="39336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3200" b="1"/>
              <a:t>CLASS BALANCE</a:t>
            </a:r>
            <a:endParaRPr sz="3200" b="1"/>
          </a:p>
        </p:txBody>
      </p:sp>
      <p:sp>
        <p:nvSpPr>
          <p:cNvPr id="102" name="Google Shape;102;p1"/>
          <p:cNvSpPr txBox="1">
            <a:spLocks noGrp="1"/>
          </p:cNvSpPr>
          <p:nvPr>
            <p:ph type="body" idx="2"/>
          </p:nvPr>
        </p:nvSpPr>
        <p:spPr>
          <a:xfrm>
            <a:off x="564900" y="5725513"/>
            <a:ext cx="10673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Number of images in each class almost equal so there is no class imbalance issue</a:t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0" y="6369500"/>
            <a:ext cx="79806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source: </a:t>
            </a:r>
            <a:r>
              <a:rPr lang="en-US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https://www.kaggle.com/paultimothymooney/blood-cells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Folder name: dataset2-master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6494373" y="4234800"/>
            <a:ext cx="196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Dataset T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otal </a:t>
            </a:r>
            <a:endParaRPr sz="14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9041448" y="4234813"/>
            <a:ext cx="196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Dataset T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otal</a:t>
            </a:r>
            <a:endParaRPr sz="14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7123474" y="4612725"/>
            <a:ext cx="70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9957</a:t>
            </a:r>
            <a:endParaRPr sz="14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9670549" y="4612713"/>
            <a:ext cx="70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2487</a:t>
            </a:r>
            <a:endParaRPr sz="1400" b="1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4198cc6af_0_225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3200" b="1"/>
              <a:t>FEATURE BASED MODEL - RANDOM FOREST</a:t>
            </a:r>
            <a:endParaRPr sz="3200" b="1"/>
          </a:p>
        </p:txBody>
      </p:sp>
      <p:sp>
        <p:nvSpPr>
          <p:cNvPr id="113" name="Google Shape;113;g74198cc6af_0_225"/>
          <p:cNvSpPr txBox="1">
            <a:spLocks noGrp="1"/>
          </p:cNvSpPr>
          <p:nvPr>
            <p:ph type="body" idx="4294967295"/>
          </p:nvPr>
        </p:nvSpPr>
        <p:spPr>
          <a:xfrm>
            <a:off x="6443200" y="667900"/>
            <a:ext cx="5333100" cy="58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Worked well with a random generated dataset 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Prediction accuracies  when using HOG data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Using HOG data under-performed when comparing to full-featured data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Accuracy 25%</a:t>
            </a:r>
            <a:endParaRPr sz="2400"/>
          </a:p>
        </p:txBody>
      </p:sp>
      <p:pic>
        <p:nvPicPr>
          <p:cNvPr id="114" name="Google Shape;114;g74198cc6af_0_2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500" y="4648925"/>
            <a:ext cx="4736075" cy="186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74198cc6af_0_2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500" y="3930725"/>
            <a:ext cx="4837524" cy="5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a84771288_0_0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DEEP LEARNING MODELS</a:t>
            </a:r>
            <a:endParaRPr sz="3200" b="1"/>
          </a:p>
        </p:txBody>
      </p:sp>
      <p:sp>
        <p:nvSpPr>
          <p:cNvPr id="121" name="Google Shape;121;g7a84771288_0_0"/>
          <p:cNvSpPr txBox="1">
            <a:spLocks noGrp="1"/>
          </p:cNvSpPr>
          <p:nvPr>
            <p:ph type="body" idx="4294967295"/>
          </p:nvPr>
        </p:nvSpPr>
        <p:spPr>
          <a:xfrm>
            <a:off x="5750800" y="-100"/>
            <a:ext cx="63291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CNN 1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CNN2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Added Layers Using Hyperparameter Optimization</a:t>
            </a:r>
            <a:endParaRPr sz="2400"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CNN1</a:t>
            </a:r>
            <a:endParaRPr sz="2400"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CNN2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AlexNet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InceptionV3</a:t>
            </a:r>
            <a:endParaRPr sz="24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024" y="858125"/>
            <a:ext cx="5049100" cy="48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"/>
          <p:cNvSpPr txBox="1"/>
          <p:nvPr/>
        </p:nvSpPr>
        <p:spPr>
          <a:xfrm>
            <a:off x="1678391" y="113721"/>
            <a:ext cx="28420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 MODEL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7698259" y="218151"/>
            <a:ext cx="28420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 MODEL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0136" y="955861"/>
            <a:ext cx="4798299" cy="46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"/>
          <p:cNvSpPr/>
          <p:nvPr/>
        </p:nvSpPr>
        <p:spPr>
          <a:xfrm rot="5400000">
            <a:off x="2896515" y="-2131507"/>
            <a:ext cx="296119" cy="585184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"/>
          <p:cNvSpPr/>
          <p:nvPr/>
        </p:nvSpPr>
        <p:spPr>
          <a:xfrm rot="5400000">
            <a:off x="8999369" y="-2142149"/>
            <a:ext cx="296119" cy="585184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3"/>
          <p:cNvPicPr preferRelativeResize="0"/>
          <p:nvPr/>
        </p:nvPicPr>
        <p:blipFill rotWithShape="1">
          <a:blip r:embed="rId3">
            <a:alphaModFix/>
          </a:blip>
          <a:srcRect b="9817"/>
          <a:stretch/>
        </p:blipFill>
        <p:spPr>
          <a:xfrm>
            <a:off x="94175" y="2282950"/>
            <a:ext cx="7302175" cy="440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"/>
          <p:cNvSpPr txBox="1"/>
          <p:nvPr/>
        </p:nvSpPr>
        <p:spPr>
          <a:xfrm>
            <a:off x="415631" y="1752896"/>
            <a:ext cx="210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Optimizer: Adadelta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3"/>
          <p:cNvPicPr preferRelativeResize="0"/>
          <p:nvPr/>
        </p:nvPicPr>
        <p:blipFill rotWithShape="1">
          <a:blip r:embed="rId3">
            <a:alphaModFix/>
          </a:blip>
          <a:srcRect t="91554" r="53142"/>
          <a:stretch/>
        </p:blipFill>
        <p:spPr>
          <a:xfrm>
            <a:off x="7396350" y="4441025"/>
            <a:ext cx="4645326" cy="59532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"/>
          <p:cNvSpPr txBox="1">
            <a:spLocks noGrp="1"/>
          </p:cNvSpPr>
          <p:nvPr>
            <p:ph type="title"/>
          </p:nvPr>
        </p:nvSpPr>
        <p:spPr>
          <a:xfrm>
            <a:off x="3403954" y="574150"/>
            <a:ext cx="53841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3200" b="1"/>
              <a:t>CNN MODEL 1 -RESULTS</a:t>
            </a:r>
            <a:endParaRPr sz="32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endParaRPr/>
          </a:p>
        </p:txBody>
      </p:sp>
      <p:sp>
        <p:nvSpPr>
          <p:cNvPr id="140" name="Google Shape;140;p3"/>
          <p:cNvSpPr/>
          <p:nvPr/>
        </p:nvSpPr>
        <p:spPr>
          <a:xfrm>
            <a:off x="7396350" y="4322900"/>
            <a:ext cx="4645200" cy="831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body" idx="4294967295"/>
          </p:nvPr>
        </p:nvSpPr>
        <p:spPr>
          <a:xfrm>
            <a:off x="7490075" y="2742325"/>
            <a:ext cx="418500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The first CNN model has a prediction accuracy of 0.64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/>
        </p:nvSpPr>
        <p:spPr>
          <a:xfrm>
            <a:off x="94156" y="1877621"/>
            <a:ext cx="210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Optimizer: Adadelta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152" y="3829107"/>
            <a:ext cx="7005275" cy="2687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150" y="2491275"/>
            <a:ext cx="7510785" cy="101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83025" y="5411400"/>
            <a:ext cx="4491275" cy="47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4"/>
          <p:cNvSpPr/>
          <p:nvPr/>
        </p:nvSpPr>
        <p:spPr>
          <a:xfrm>
            <a:off x="7416400" y="5183675"/>
            <a:ext cx="4557900" cy="932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"/>
          <p:cNvSpPr txBox="1">
            <a:spLocks noGrp="1"/>
          </p:cNvSpPr>
          <p:nvPr>
            <p:ph type="title"/>
          </p:nvPr>
        </p:nvSpPr>
        <p:spPr>
          <a:xfrm>
            <a:off x="3350250" y="494525"/>
            <a:ext cx="54915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3200" b="1"/>
              <a:t>CNN MODEL 2 -RESULTS</a:t>
            </a:r>
            <a:endParaRPr sz="3200" b="1"/>
          </a:p>
        </p:txBody>
      </p:sp>
      <p:sp>
        <p:nvSpPr>
          <p:cNvPr id="152" name="Google Shape;152;p4"/>
          <p:cNvSpPr txBox="1">
            <a:spLocks noGrp="1"/>
          </p:cNvSpPr>
          <p:nvPr>
            <p:ph type="body" idx="4294967295"/>
          </p:nvPr>
        </p:nvSpPr>
        <p:spPr>
          <a:xfrm>
            <a:off x="7696850" y="1636525"/>
            <a:ext cx="4185000" cy="13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The second CNN model has a prediction accuracy of 0.86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There is a significant improvement on prediction accuracy comparing to the first model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g75c65b5228_2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100" y="1719550"/>
            <a:ext cx="4305300" cy="47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75c65b5228_2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3488" y="5022451"/>
            <a:ext cx="4416075" cy="17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75c65b5228_2_34"/>
          <p:cNvSpPr txBox="1">
            <a:spLocks noGrp="1"/>
          </p:cNvSpPr>
          <p:nvPr>
            <p:ph type="title"/>
          </p:nvPr>
        </p:nvSpPr>
        <p:spPr>
          <a:xfrm>
            <a:off x="1089898" y="427525"/>
            <a:ext cx="100122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rgbClr val="FFFFFF"/>
                </a:solidFill>
              </a:rPr>
              <a:t>HYPERPARAMETER OPTIMIZATION</a:t>
            </a:r>
            <a:endParaRPr sz="3100"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3100" b="1">
                <a:solidFill>
                  <a:srgbClr val="FFFFFF"/>
                </a:solidFill>
              </a:rPr>
              <a:t>MODEL 1   </a:t>
            </a:r>
            <a:endParaRPr sz="3100"/>
          </a:p>
        </p:txBody>
      </p:sp>
      <p:pic>
        <p:nvPicPr>
          <p:cNvPr id="160" name="Google Shape;160;g75c65b5228_2_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100" y="6434425"/>
            <a:ext cx="43053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75c65b5228_2_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0700" y="1939775"/>
            <a:ext cx="6361918" cy="18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75c65b5228_2_34"/>
          <p:cNvSpPr/>
          <p:nvPr/>
        </p:nvSpPr>
        <p:spPr>
          <a:xfrm>
            <a:off x="6033150" y="4939075"/>
            <a:ext cx="4734000" cy="1895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75c65b5228_2_34"/>
          <p:cNvSpPr txBox="1"/>
          <p:nvPr/>
        </p:nvSpPr>
        <p:spPr>
          <a:xfrm>
            <a:off x="5881850" y="3770838"/>
            <a:ext cx="59055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250 Permutations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10% Random Selection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 additional Convolutional layers, 32 number of kernels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Optimizer = Adam, lr= 0.001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Microsoft Office PowerPoint</Application>
  <PresentationFormat>Widescreen</PresentationFormat>
  <Paragraphs>111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Georgia</vt:lpstr>
      <vt:lpstr>Merriweather</vt:lpstr>
      <vt:lpstr>Calibri</vt:lpstr>
      <vt:lpstr>Roboto</vt:lpstr>
      <vt:lpstr>Arial</vt:lpstr>
      <vt:lpstr>Paradigm</vt:lpstr>
      <vt:lpstr>Deep Learning In White Blood Cells Classification</vt:lpstr>
      <vt:lpstr>WHITE BLOOD CELLS CLASSIFICATION</vt:lpstr>
      <vt:lpstr>CLASS BALANCE</vt:lpstr>
      <vt:lpstr>FEATURE BASED MODEL - RANDOM FOREST</vt:lpstr>
      <vt:lpstr>DEEP LEARNING MODELS</vt:lpstr>
      <vt:lpstr>PowerPoint Presentation</vt:lpstr>
      <vt:lpstr>CNN MODEL 1 -RESULTS </vt:lpstr>
      <vt:lpstr>CNN MODEL 2 -RESULTS</vt:lpstr>
      <vt:lpstr>HYPERPARAMETER OPTIMIZATION MODEL 1   </vt:lpstr>
      <vt:lpstr>HYPERPARAMETER OPTIMIZATION MODEL 2  </vt:lpstr>
      <vt:lpstr>ALEXNET - ARCHITECTURE   8 Layer Convolutional Neural Network Architecture  </vt:lpstr>
      <vt:lpstr>AlexNet MODEL </vt:lpstr>
      <vt:lpstr>AlexNet MODEL</vt:lpstr>
      <vt:lpstr>PRE-TRAINED MODELS</vt:lpstr>
      <vt:lpstr>INCEPTION V3 - ARCHITECTURE</vt:lpstr>
      <vt:lpstr>INCEPTION V3</vt:lpstr>
      <vt:lpstr>MODEL SELECTION</vt:lpstr>
      <vt:lpstr>FUTURE PLAN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In White Blood Cells Classification</dc:title>
  <dc:creator>Mudiha Wazirali</dc:creator>
  <cp:lastModifiedBy>M H</cp:lastModifiedBy>
  <cp:revision>1</cp:revision>
  <dcterms:created xsi:type="dcterms:W3CDTF">2019-11-07T19:44:07Z</dcterms:created>
  <dcterms:modified xsi:type="dcterms:W3CDTF">2019-12-30T05:11:37Z</dcterms:modified>
</cp:coreProperties>
</file>