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E407-3720-4515-8270-5117116BC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54FA5B-B7BF-4AA0-AAB4-131BE7B0E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F772AB-85AF-4316-89B3-35E9A2950140}"/>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5" name="Footer Placeholder 4">
            <a:extLst>
              <a:ext uri="{FF2B5EF4-FFF2-40B4-BE49-F238E27FC236}">
                <a16:creationId xmlns:a16="http://schemas.microsoft.com/office/drawing/2014/main" id="{1FE6F6FC-16CB-49A1-84CE-8CE12EC1A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C373C-72D9-4C95-92A2-5F1D2024CFBC}"/>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226463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9ACB-DCD4-482A-93DE-C0C166675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D9D122-C0AC-462E-9F96-A41CEE432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08EE0-27D8-4DE5-B873-2CBD01511834}"/>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5" name="Footer Placeholder 4">
            <a:extLst>
              <a:ext uri="{FF2B5EF4-FFF2-40B4-BE49-F238E27FC236}">
                <a16:creationId xmlns:a16="http://schemas.microsoft.com/office/drawing/2014/main" id="{AD5CE968-EFEB-40F6-8B3E-D24BE6F49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52D36-636F-49E5-A9ED-85713AB3E55C}"/>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88744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47569-60BE-4140-8113-E1A0132943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AAF73D-03FB-4482-93C3-500A4A702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9AF4-238A-46F4-9242-4B2D86876747}"/>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5" name="Footer Placeholder 4">
            <a:extLst>
              <a:ext uri="{FF2B5EF4-FFF2-40B4-BE49-F238E27FC236}">
                <a16:creationId xmlns:a16="http://schemas.microsoft.com/office/drawing/2014/main" id="{9AEE14F3-7335-4089-9070-7A7630730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8270F-87FD-4C4F-900D-14AF247E5AEB}"/>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44856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48F1-94CF-4732-B455-723CB6F0F2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BF184-1125-4772-8DFB-AF74CCECF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D39BF-C2D0-4F12-8B63-874F2D5F38E9}"/>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5" name="Footer Placeholder 4">
            <a:extLst>
              <a:ext uri="{FF2B5EF4-FFF2-40B4-BE49-F238E27FC236}">
                <a16:creationId xmlns:a16="http://schemas.microsoft.com/office/drawing/2014/main" id="{3716D90D-E8CE-4D71-9C7D-A7355CE0C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00CAD-FA68-4F88-9262-2ECFB87399A3}"/>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10502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AC9D-40A9-4663-9CAB-E3770AED0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BFBF8E-5147-4FB5-9DED-CDD083508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530026-7B3E-4867-9EBB-6BBB66FF66DE}"/>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5" name="Footer Placeholder 4">
            <a:extLst>
              <a:ext uri="{FF2B5EF4-FFF2-40B4-BE49-F238E27FC236}">
                <a16:creationId xmlns:a16="http://schemas.microsoft.com/office/drawing/2014/main" id="{4E8123A6-E4EB-43CD-8661-96E31E02A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A3944-5FFD-4B40-9916-A2C3EEFC9A68}"/>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97209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8593-6C74-4C8D-A4EE-E08152767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8985C-EAAB-4424-B5DB-3B2DD6341D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E3FB57-7908-4E00-8DF4-C61DE63E9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343D2-9A3D-4413-BEA5-4AC7EBC66486}"/>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6" name="Footer Placeholder 5">
            <a:extLst>
              <a:ext uri="{FF2B5EF4-FFF2-40B4-BE49-F238E27FC236}">
                <a16:creationId xmlns:a16="http://schemas.microsoft.com/office/drawing/2014/main" id="{60F6A26E-A252-44F4-9A30-ECA2FC60C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29F0C-AFD6-42E1-ABB6-7B3552633B41}"/>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283739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78F0-CE86-4B8D-B738-808BD4BDA3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24605A-1164-451E-B1D1-E21F0A02C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23A02-4D05-4BE3-A02F-4F3ACCB53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3AE750-96D3-492A-8557-9E8552F00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D9E2D-6E5F-49DE-9156-EA84F3EB7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5D604-487A-4E73-82E7-91AD03CF59BA}"/>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8" name="Footer Placeholder 7">
            <a:extLst>
              <a:ext uri="{FF2B5EF4-FFF2-40B4-BE49-F238E27FC236}">
                <a16:creationId xmlns:a16="http://schemas.microsoft.com/office/drawing/2014/main" id="{32A0BA2E-9BCD-4C02-8CF8-7E8046F70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AF0D53-CFC8-4752-A389-1DAE142C4AFF}"/>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25907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C3D-E65C-42CB-801E-FAC0908B10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4597E7-07BF-4C15-A0CF-A56FE29C0B94}"/>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4" name="Footer Placeholder 3">
            <a:extLst>
              <a:ext uri="{FF2B5EF4-FFF2-40B4-BE49-F238E27FC236}">
                <a16:creationId xmlns:a16="http://schemas.microsoft.com/office/drawing/2014/main" id="{C8BD8D24-C26D-4AC6-9245-8F8312392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CCCE7C-B980-4096-9592-95D981EF0020}"/>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240124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B8604-7E03-4B17-B6F0-77F94D62AF43}"/>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3" name="Footer Placeholder 2">
            <a:extLst>
              <a:ext uri="{FF2B5EF4-FFF2-40B4-BE49-F238E27FC236}">
                <a16:creationId xmlns:a16="http://schemas.microsoft.com/office/drawing/2014/main" id="{4BAE539F-7B33-4A83-B40F-64974ABFFD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F244BF-BAAE-4657-95AA-478EA93F6342}"/>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2962839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19E2-5E32-481F-A1FC-A465DD23D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0282B6-0D5C-4F94-A135-1549AD5C8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85697-C757-4584-BFB9-0EB11E38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B176A-DB9D-4D4F-AAC5-C3A0C625D364}"/>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6" name="Footer Placeholder 5">
            <a:extLst>
              <a:ext uri="{FF2B5EF4-FFF2-40B4-BE49-F238E27FC236}">
                <a16:creationId xmlns:a16="http://schemas.microsoft.com/office/drawing/2014/main" id="{3DFD2796-F41F-4166-B0F6-7B58C65D9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76BDC-C2A1-4E23-8131-0F68BBD0A69B}"/>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282053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64CD-B29B-4776-9ED8-82BD183CD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74077E-ED89-4A24-8F78-BB54C004D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526249-3F94-4ECF-BF85-8F1B7A98D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C2CEF-EA39-44EA-8CD8-7B1D1E4D80CA}"/>
              </a:ext>
            </a:extLst>
          </p:cNvPr>
          <p:cNvSpPr>
            <a:spLocks noGrp="1"/>
          </p:cNvSpPr>
          <p:nvPr>
            <p:ph type="dt" sz="half" idx="10"/>
          </p:nvPr>
        </p:nvSpPr>
        <p:spPr/>
        <p:txBody>
          <a:bodyPr/>
          <a:lstStyle/>
          <a:p>
            <a:fld id="{3A99DD06-6257-4AD9-B100-070E718505DB}" type="datetimeFigureOut">
              <a:rPr lang="en-US" smtClean="0"/>
              <a:t>12/16/2019</a:t>
            </a:fld>
            <a:endParaRPr lang="en-US"/>
          </a:p>
        </p:txBody>
      </p:sp>
      <p:sp>
        <p:nvSpPr>
          <p:cNvPr id="6" name="Footer Placeholder 5">
            <a:extLst>
              <a:ext uri="{FF2B5EF4-FFF2-40B4-BE49-F238E27FC236}">
                <a16:creationId xmlns:a16="http://schemas.microsoft.com/office/drawing/2014/main" id="{D8440E3A-686E-4C3C-872A-8812CF193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E1C1F-A9BB-4057-AF18-590650499050}"/>
              </a:ext>
            </a:extLst>
          </p:cNvPr>
          <p:cNvSpPr>
            <a:spLocks noGrp="1"/>
          </p:cNvSpPr>
          <p:nvPr>
            <p:ph type="sldNum" sz="quarter" idx="12"/>
          </p:nvPr>
        </p:nvSpPr>
        <p:spPr/>
        <p:txBody>
          <a:bodyPr/>
          <a:lstStyle/>
          <a:p>
            <a:fld id="{E7F98EF7-D574-4895-9E90-2DBF77D57421}" type="slidenum">
              <a:rPr lang="en-US" smtClean="0"/>
              <a:t>‹#›</a:t>
            </a:fld>
            <a:endParaRPr lang="en-US"/>
          </a:p>
        </p:txBody>
      </p:sp>
    </p:spTree>
    <p:extLst>
      <p:ext uri="{BB962C8B-B14F-4D97-AF65-F5344CB8AC3E}">
        <p14:creationId xmlns:p14="http://schemas.microsoft.com/office/powerpoint/2010/main" val="318826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B1184-4F9A-4F7D-87BA-F4AD3502E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C23A5B-6920-484E-9171-2ECE5F594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2127-4059-48B8-A772-2D0201094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9DD06-6257-4AD9-B100-070E718505DB}" type="datetimeFigureOut">
              <a:rPr lang="en-US" smtClean="0"/>
              <a:t>12/16/2019</a:t>
            </a:fld>
            <a:endParaRPr lang="en-US"/>
          </a:p>
        </p:txBody>
      </p:sp>
      <p:sp>
        <p:nvSpPr>
          <p:cNvPr id="5" name="Footer Placeholder 4">
            <a:extLst>
              <a:ext uri="{FF2B5EF4-FFF2-40B4-BE49-F238E27FC236}">
                <a16:creationId xmlns:a16="http://schemas.microsoft.com/office/drawing/2014/main" id="{FF819C33-4293-4884-A9F1-8BA72C352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F8E9E4-19E2-4669-8A5E-CFDE1A0DF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98EF7-D574-4895-9E90-2DBF77D57421}" type="slidenum">
              <a:rPr lang="en-US" smtClean="0"/>
              <a:t>‹#›</a:t>
            </a:fld>
            <a:endParaRPr lang="en-US"/>
          </a:p>
        </p:txBody>
      </p:sp>
    </p:spTree>
    <p:extLst>
      <p:ext uri="{BB962C8B-B14F-4D97-AF65-F5344CB8AC3E}">
        <p14:creationId xmlns:p14="http://schemas.microsoft.com/office/powerpoint/2010/main" val="1683038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ronitf/heart-disease-uci"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elated image">
            <a:extLst>
              <a:ext uri="{FF2B5EF4-FFF2-40B4-BE49-F238E27FC236}">
                <a16:creationId xmlns:a16="http://schemas.microsoft.com/office/drawing/2014/main" id="{F02A4273-4411-4BD5-A625-F090CF8CB4F5}"/>
              </a:ext>
            </a:extLst>
          </p:cNvPr>
          <p:cNvPicPr/>
          <p:nvPr/>
        </p:nvPicPr>
        <p:blipFill rotWithShape="1">
          <a:blip r:embed="rId2" cstate="print">
            <a:extLst>
              <a:ext uri="{28A0092B-C50C-407E-A947-70E740481C1C}">
                <a14:useLocalDpi xmlns:a14="http://schemas.microsoft.com/office/drawing/2010/main" val="0"/>
              </a:ext>
            </a:extLst>
          </a:blip>
          <a:srcRect t="3579" r="1" b="1"/>
          <a:stretch/>
        </p:blipFill>
        <p:spPr bwMode="auto">
          <a:xfrm>
            <a:off x="0" y="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noFill/>
        </p:spPr>
      </p:pic>
      <p:sp>
        <p:nvSpPr>
          <p:cNvPr id="10" name="Text Box 2">
            <a:extLst>
              <a:ext uri="{FF2B5EF4-FFF2-40B4-BE49-F238E27FC236}">
                <a16:creationId xmlns:a16="http://schemas.microsoft.com/office/drawing/2014/main" id="{2293446D-A7CC-4BE5-A2D5-F81C18EC806C}"/>
              </a:ext>
            </a:extLst>
          </p:cNvPr>
          <p:cNvSpPr txBox="1">
            <a:spLocks noChangeArrowheads="1"/>
          </p:cNvSpPr>
          <p:nvPr/>
        </p:nvSpPr>
        <p:spPr bwMode="auto">
          <a:xfrm>
            <a:off x="1329533" y="83545"/>
            <a:ext cx="4442460" cy="52578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2600" b="1">
                <a:solidFill>
                  <a:srgbClr val="FFFFFF"/>
                </a:solidFill>
                <a:effectLst/>
                <a:latin typeface="Cambria" panose="02040503050406030204" pitchFamily="18" charset="0"/>
                <a:ea typeface="Calibri" panose="020F0502020204030204" pitchFamily="34" charset="0"/>
                <a:cs typeface="Arial" panose="020B0604020202020204" pitchFamily="34" charset="0"/>
              </a:rPr>
              <a:t>Heart Disease Prediction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mbria" panose="020405030504060302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D5F81C3E-A871-45D5-B86D-82239472CB66}"/>
              </a:ext>
            </a:extLst>
          </p:cNvPr>
          <p:cNvSpPr txBox="1">
            <a:spLocks noChangeArrowheads="1"/>
          </p:cNvSpPr>
          <p:nvPr/>
        </p:nvSpPr>
        <p:spPr bwMode="auto">
          <a:xfrm>
            <a:off x="-227814" y="4880089"/>
            <a:ext cx="3352800" cy="1038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600" b="1">
                <a:solidFill>
                  <a:schemeClr val="bg1"/>
                </a:solidFill>
                <a:effectLst/>
                <a:latin typeface="Cambria" panose="02040503050406030204" pitchFamily="18" charset="0"/>
                <a:ea typeface="Calibri" panose="020F0502020204030204" pitchFamily="34" charset="0"/>
                <a:cs typeface="Arial" panose="020B0604020202020204" pitchFamily="34" charset="0"/>
              </a:rPr>
              <a:t>Applied Regression Analysis Project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600" b="1">
                <a:solidFill>
                  <a:schemeClr val="bg1"/>
                </a:solidFill>
                <a:effectLst/>
                <a:latin typeface="Cambria" panose="02040503050406030204" pitchFamily="18" charset="0"/>
                <a:ea typeface="Calibri" panose="020F0502020204030204" pitchFamily="34" charset="0"/>
                <a:cs typeface="Arial" panose="020B0604020202020204" pitchFamily="34" charset="0"/>
              </a:rPr>
              <a:t>Dr. Nguyen</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600" b="1">
                <a:solidFill>
                  <a:schemeClr val="bg1"/>
                </a:solidFill>
                <a:effectLst/>
                <a:latin typeface="Cambria" panose="02040503050406030204" pitchFamily="18" charset="0"/>
                <a:ea typeface="Calibri" panose="020F0502020204030204" pitchFamily="34" charset="0"/>
                <a:cs typeface="Arial" panose="020B0604020202020204" pitchFamily="34" charset="0"/>
              </a:rPr>
              <a:t>Fall 2019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C236B8BD-0D75-4267-B01E-668010FB69E8}"/>
              </a:ext>
            </a:extLst>
          </p:cNvPr>
          <p:cNvSpPr txBox="1">
            <a:spLocks noChangeArrowheads="1"/>
          </p:cNvSpPr>
          <p:nvPr/>
        </p:nvSpPr>
        <p:spPr bwMode="auto">
          <a:xfrm>
            <a:off x="0" y="6479180"/>
            <a:ext cx="8020050" cy="29527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400" b="1" u="sng" dirty="0">
                <a:solidFill>
                  <a:schemeClr val="bg1"/>
                </a:solidFill>
                <a:effectLst/>
                <a:latin typeface="Cambria" panose="02040503050406030204" pitchFamily="18" charset="0"/>
                <a:ea typeface="Calibri" panose="020F0502020204030204" pitchFamily="34" charset="0"/>
                <a:cs typeface="Arial" panose="020B0604020202020204" pitchFamily="34" charset="0"/>
              </a:rPr>
              <a:t>Team Members:</a:t>
            </a:r>
            <a:r>
              <a:rPr lang="en-US" sz="1400" b="1" dirty="0">
                <a:solidFill>
                  <a:schemeClr val="bg1"/>
                </a:solidFill>
                <a:effectLst/>
                <a:latin typeface="Cambria" panose="02040503050406030204" pitchFamily="18" charset="0"/>
                <a:ea typeface="Calibri" panose="020F0502020204030204" pitchFamily="34" charset="0"/>
                <a:cs typeface="Arial" panose="020B0604020202020204" pitchFamily="34" charset="0"/>
              </a:rPr>
              <a:t> Karen Nogueira, </a:t>
            </a:r>
            <a:r>
              <a:rPr lang="en-US" sz="1400" b="1" dirty="0">
                <a:solidFill>
                  <a:schemeClr val="bg1"/>
                </a:solidFill>
                <a:latin typeface="Cambria" panose="02040503050406030204" pitchFamily="18" charset="0"/>
                <a:ea typeface="Calibri" panose="020F0502020204030204" pitchFamily="34" charset="0"/>
                <a:cs typeface="Arial" panose="020B0604020202020204" pitchFamily="34" charset="0"/>
              </a:rPr>
              <a:t>Francisco Ortiz, Mudiha </a:t>
            </a:r>
            <a:r>
              <a:rPr lang="en-US" sz="1400" b="1" dirty="0" err="1">
                <a:solidFill>
                  <a:schemeClr val="bg1"/>
                </a:solidFill>
                <a:effectLst/>
                <a:latin typeface="Cambria" panose="02040503050406030204" pitchFamily="18" charset="0"/>
                <a:ea typeface="Calibri" panose="020F0502020204030204" pitchFamily="34" charset="0"/>
                <a:cs typeface="Arial" panose="020B0604020202020204" pitchFamily="34" charset="0"/>
              </a:rPr>
              <a:t>Wazirali</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8666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550168"/>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550168"/>
            <a:ext cx="12192000" cy="6858000"/>
          </a:xfrm>
          <a:prstGeom prst="rect">
            <a:avLst/>
          </a:prstGeom>
        </p:spPr>
      </p:pic>
      <p:sp>
        <p:nvSpPr>
          <p:cNvPr id="4" name="TextBox 3">
            <a:extLst>
              <a:ext uri="{FF2B5EF4-FFF2-40B4-BE49-F238E27FC236}">
                <a16:creationId xmlns:a16="http://schemas.microsoft.com/office/drawing/2014/main" id="{2D01A27B-E9E5-4496-8544-B0DEDA304252}"/>
              </a:ext>
            </a:extLst>
          </p:cNvPr>
          <p:cNvSpPr txBox="1"/>
          <p:nvPr/>
        </p:nvSpPr>
        <p:spPr>
          <a:xfrm>
            <a:off x="3556649" y="592866"/>
            <a:ext cx="4805996" cy="61793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b="1" dirty="0">
                <a:ln w="0"/>
                <a:effectLst>
                  <a:outerShdw blurRad="38100" dist="19050" dir="2700000" algn="tl" rotWithShape="0">
                    <a:schemeClr val="dk1">
                      <a:alpha val="40000"/>
                    </a:schemeClr>
                  </a:outerShdw>
                </a:effectLst>
              </a:rPr>
              <a:t>10. CONCLUSIONS</a:t>
            </a:r>
          </a:p>
        </p:txBody>
      </p:sp>
      <p:sp>
        <p:nvSpPr>
          <p:cNvPr id="1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1131327"/>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drawing of a cartoon character&#10;&#10;Description automatically generated">
            <a:extLst>
              <a:ext uri="{FF2B5EF4-FFF2-40B4-BE49-F238E27FC236}">
                <a16:creationId xmlns:a16="http://schemas.microsoft.com/office/drawing/2014/main" id="{4CFAA3E3-ED9F-4D8E-93A7-37F2228862D7}"/>
              </a:ext>
            </a:extLst>
          </p:cNvPr>
          <p:cNvPicPr>
            <a:picLocks noChangeAspect="1"/>
          </p:cNvPicPr>
          <p:nvPr/>
        </p:nvPicPr>
        <p:blipFill>
          <a:blip r:embed="rId3"/>
          <a:stretch>
            <a:fillRect/>
          </a:stretch>
        </p:blipFill>
        <p:spPr>
          <a:xfrm>
            <a:off x="8435788" y="2101897"/>
            <a:ext cx="2687677" cy="3754542"/>
          </a:xfrm>
          <a:prstGeom prst="rect">
            <a:avLst/>
          </a:prstGeom>
        </p:spPr>
      </p:pic>
      <p:sp>
        <p:nvSpPr>
          <p:cNvPr id="5" name="Rectangle 4">
            <a:extLst>
              <a:ext uri="{FF2B5EF4-FFF2-40B4-BE49-F238E27FC236}">
                <a16:creationId xmlns:a16="http://schemas.microsoft.com/office/drawing/2014/main" id="{50F082D6-4314-4604-88C2-862788673E69}"/>
              </a:ext>
            </a:extLst>
          </p:cNvPr>
          <p:cNvSpPr/>
          <p:nvPr/>
        </p:nvSpPr>
        <p:spPr>
          <a:xfrm>
            <a:off x="77077" y="3250252"/>
            <a:ext cx="5692588" cy="2151936"/>
          </a:xfrm>
          <a:prstGeom prst="rect">
            <a:avLst/>
          </a:prstGeom>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These variables allowed for a prediction accuracy of 90% based on a logistic regression model, resulting in both a parsimonious and specific model. This is the best model built under this approach, however, further analysis by training and testing different models could be necessary to compare to the logistic regression model.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87B7645D-8E3E-4BA4-9950-D60449E8729C}"/>
              </a:ext>
            </a:extLst>
          </p:cNvPr>
          <p:cNvSpPr/>
          <p:nvPr/>
        </p:nvSpPr>
        <p:spPr>
          <a:xfrm>
            <a:off x="171306" y="1398206"/>
            <a:ext cx="5349975" cy="1262846"/>
          </a:xfrm>
          <a:prstGeom prst="rect">
            <a:avLst/>
          </a:prstGeom>
        </p:spPr>
        <p:txBody>
          <a:bodyPr wrap="square">
            <a:spAutoFit/>
          </a:bodyPr>
          <a:lstStyle/>
          <a:p>
            <a:pPr marL="342900" marR="0" lvl="0" indent="-342900" algn="just" fontAlgn="base">
              <a:lnSpc>
                <a:spcPct val="107000"/>
              </a:lnSpc>
              <a:spcBef>
                <a:spcPts val="790"/>
              </a:spcBef>
              <a:spcAft>
                <a:spcPts val="790"/>
              </a:spcAft>
              <a:buFont typeface="Symbol" panose="05050102010706020507" pitchFamily="18" charset="2"/>
              <a:buChar char=""/>
            </a:pP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The variables slope,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exang</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trestbps</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oldpeak</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thal</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 sex, cp, and ca are the features that play a significant role in driving the prediction of the heart disease condition.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BFB4368-090A-43C0-9F80-7235A570F133}"/>
              </a:ext>
            </a:extLst>
          </p:cNvPr>
          <p:cNvPicPr>
            <a:picLocks noChangeAspect="1"/>
          </p:cNvPicPr>
          <p:nvPr/>
        </p:nvPicPr>
        <p:blipFill>
          <a:blip r:embed="rId4"/>
          <a:stretch>
            <a:fillRect/>
          </a:stretch>
        </p:blipFill>
        <p:spPr>
          <a:xfrm>
            <a:off x="0" y="0"/>
            <a:ext cx="12192000" cy="550168"/>
          </a:xfrm>
          <a:prstGeom prst="rect">
            <a:avLst/>
          </a:prstGeom>
        </p:spPr>
      </p:pic>
    </p:spTree>
    <p:extLst>
      <p:ext uri="{BB962C8B-B14F-4D97-AF65-F5344CB8AC3E}">
        <p14:creationId xmlns:p14="http://schemas.microsoft.com/office/powerpoint/2010/main" val="15475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7">
            <a:extLst>
              <a:ext uri="{FF2B5EF4-FFF2-40B4-BE49-F238E27FC236}">
                <a16:creationId xmlns:a16="http://schemas.microsoft.com/office/drawing/2014/main" id="{4204BA4C-F31A-4D39-9F3C-013EDD750404}"/>
              </a:ext>
            </a:extLst>
          </p:cNvPr>
          <p:cNvPicPr>
            <a:picLocks noChangeAspect="1"/>
          </p:cNvPicPr>
          <p:nvPr/>
        </p:nvPicPr>
        <p:blipFill>
          <a:blip r:embed="rId2"/>
          <a:stretch>
            <a:fillRect/>
          </a:stretch>
        </p:blipFill>
        <p:spPr>
          <a:xfrm>
            <a:off x="0" y="3305"/>
            <a:ext cx="12192000" cy="550168"/>
          </a:xfrm>
          <a:prstGeom prst="rect">
            <a:avLst/>
          </a:prstGeom>
        </p:spPr>
      </p:pic>
      <p:sp>
        <p:nvSpPr>
          <p:cNvPr id="4" name="Rectangle 3">
            <a:extLst>
              <a:ext uri="{FF2B5EF4-FFF2-40B4-BE49-F238E27FC236}">
                <a16:creationId xmlns:a16="http://schemas.microsoft.com/office/drawing/2014/main" id="{42B98561-4574-4D33-95A0-3D9E2B5DD9C7}"/>
              </a:ext>
            </a:extLst>
          </p:cNvPr>
          <p:cNvSpPr/>
          <p:nvPr/>
        </p:nvSpPr>
        <p:spPr>
          <a:xfrm>
            <a:off x="2389819" y="1267889"/>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1. Obtaining dataset</a:t>
            </a:r>
          </a:p>
        </p:txBody>
      </p:sp>
      <p:sp>
        <p:nvSpPr>
          <p:cNvPr id="5" name="Rectangle 4">
            <a:extLst>
              <a:ext uri="{FF2B5EF4-FFF2-40B4-BE49-F238E27FC236}">
                <a16:creationId xmlns:a16="http://schemas.microsoft.com/office/drawing/2014/main" id="{05A6C406-0EB4-41CB-8944-A83AA101F7C0}"/>
              </a:ext>
            </a:extLst>
          </p:cNvPr>
          <p:cNvSpPr/>
          <p:nvPr/>
        </p:nvSpPr>
        <p:spPr>
          <a:xfrm>
            <a:off x="2389819" y="1793435"/>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2. Defining research Questions </a:t>
            </a:r>
          </a:p>
        </p:txBody>
      </p:sp>
      <p:sp>
        <p:nvSpPr>
          <p:cNvPr id="6" name="Rectangle 5">
            <a:extLst>
              <a:ext uri="{FF2B5EF4-FFF2-40B4-BE49-F238E27FC236}">
                <a16:creationId xmlns:a16="http://schemas.microsoft.com/office/drawing/2014/main" id="{378D66FD-0025-4E62-9CFF-096A1DEEC217}"/>
              </a:ext>
            </a:extLst>
          </p:cNvPr>
          <p:cNvSpPr/>
          <p:nvPr/>
        </p:nvSpPr>
        <p:spPr>
          <a:xfrm>
            <a:off x="2389819" y="2835983"/>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4. Data Exploration Analysis</a:t>
            </a:r>
          </a:p>
        </p:txBody>
      </p:sp>
      <p:sp>
        <p:nvSpPr>
          <p:cNvPr id="7" name="Rectangle 6">
            <a:extLst>
              <a:ext uri="{FF2B5EF4-FFF2-40B4-BE49-F238E27FC236}">
                <a16:creationId xmlns:a16="http://schemas.microsoft.com/office/drawing/2014/main" id="{5242CC45-0393-47BC-8AED-5C35F7D41575}"/>
              </a:ext>
            </a:extLst>
          </p:cNvPr>
          <p:cNvSpPr/>
          <p:nvPr/>
        </p:nvSpPr>
        <p:spPr>
          <a:xfrm>
            <a:off x="6723682" y="1719493"/>
            <a:ext cx="2905893" cy="44767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solidFill>
                  <a:schemeClr val="tx1"/>
                </a:solidFill>
              </a:rPr>
              <a:t>Determining response and regressor variables</a:t>
            </a:r>
          </a:p>
        </p:txBody>
      </p:sp>
      <p:sp>
        <p:nvSpPr>
          <p:cNvPr id="8" name="Rectangle 7">
            <a:extLst>
              <a:ext uri="{FF2B5EF4-FFF2-40B4-BE49-F238E27FC236}">
                <a16:creationId xmlns:a16="http://schemas.microsoft.com/office/drawing/2014/main" id="{17171C22-0B92-48B0-8C0B-60AC62DEDB6F}"/>
              </a:ext>
            </a:extLst>
          </p:cNvPr>
          <p:cNvSpPr/>
          <p:nvPr/>
        </p:nvSpPr>
        <p:spPr>
          <a:xfrm>
            <a:off x="6744313" y="2835984"/>
            <a:ext cx="2872568" cy="306698"/>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solidFill>
                  <a:schemeClr val="tx1"/>
                </a:solidFill>
              </a:rPr>
              <a:t>Data Preprocessing</a:t>
            </a:r>
          </a:p>
        </p:txBody>
      </p:sp>
      <p:sp>
        <p:nvSpPr>
          <p:cNvPr id="11" name="Rectangle 10">
            <a:extLst>
              <a:ext uri="{FF2B5EF4-FFF2-40B4-BE49-F238E27FC236}">
                <a16:creationId xmlns:a16="http://schemas.microsoft.com/office/drawing/2014/main" id="{F67ADD47-D2FD-4B98-AEBB-101FC6A75284}"/>
              </a:ext>
            </a:extLst>
          </p:cNvPr>
          <p:cNvSpPr/>
          <p:nvPr/>
        </p:nvSpPr>
        <p:spPr>
          <a:xfrm>
            <a:off x="2389819" y="2314709"/>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3. Correlation Analysis</a:t>
            </a:r>
          </a:p>
        </p:txBody>
      </p:sp>
      <p:sp>
        <p:nvSpPr>
          <p:cNvPr id="12" name="Rectangle 11">
            <a:extLst>
              <a:ext uri="{FF2B5EF4-FFF2-40B4-BE49-F238E27FC236}">
                <a16:creationId xmlns:a16="http://schemas.microsoft.com/office/drawing/2014/main" id="{A8862254-6835-4B88-9FE1-517CAFECAB19}"/>
              </a:ext>
            </a:extLst>
          </p:cNvPr>
          <p:cNvSpPr/>
          <p:nvPr/>
        </p:nvSpPr>
        <p:spPr>
          <a:xfrm>
            <a:off x="2389819" y="3349813"/>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5. Original Logistic Regression Model</a:t>
            </a:r>
          </a:p>
        </p:txBody>
      </p:sp>
      <p:sp>
        <p:nvSpPr>
          <p:cNvPr id="13" name="Rectangle 12">
            <a:extLst>
              <a:ext uri="{FF2B5EF4-FFF2-40B4-BE49-F238E27FC236}">
                <a16:creationId xmlns:a16="http://schemas.microsoft.com/office/drawing/2014/main" id="{65FA6B79-3918-4575-807C-CA22B15215E6}"/>
              </a:ext>
            </a:extLst>
          </p:cNvPr>
          <p:cNvSpPr/>
          <p:nvPr/>
        </p:nvSpPr>
        <p:spPr>
          <a:xfrm>
            <a:off x="2389820" y="4405613"/>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7. Models comparison</a:t>
            </a:r>
          </a:p>
          <a:p>
            <a:pPr algn="ctr"/>
            <a:endParaRPr lang="en-US" dirty="0">
              <a:solidFill>
                <a:schemeClr val="bg1"/>
              </a:solidFill>
            </a:endParaRPr>
          </a:p>
        </p:txBody>
      </p:sp>
      <p:sp>
        <p:nvSpPr>
          <p:cNvPr id="14" name="Rectangle 13">
            <a:extLst>
              <a:ext uri="{FF2B5EF4-FFF2-40B4-BE49-F238E27FC236}">
                <a16:creationId xmlns:a16="http://schemas.microsoft.com/office/drawing/2014/main" id="{06898E13-2857-453A-A465-16D62754555E}"/>
              </a:ext>
            </a:extLst>
          </p:cNvPr>
          <p:cNvSpPr/>
          <p:nvPr/>
        </p:nvSpPr>
        <p:spPr>
          <a:xfrm>
            <a:off x="6744313" y="3348882"/>
            <a:ext cx="2885268" cy="305881"/>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solidFill>
                  <a:schemeClr val="tx1"/>
                </a:solidFill>
              </a:rPr>
              <a:t> Stepwise Algorithm reduction</a:t>
            </a:r>
          </a:p>
        </p:txBody>
      </p:sp>
      <p:sp>
        <p:nvSpPr>
          <p:cNvPr id="15" name="Rectangle 14">
            <a:extLst>
              <a:ext uri="{FF2B5EF4-FFF2-40B4-BE49-F238E27FC236}">
                <a16:creationId xmlns:a16="http://schemas.microsoft.com/office/drawing/2014/main" id="{B60CB3B8-D220-4D38-BA75-1E6A911C58D5}"/>
              </a:ext>
            </a:extLst>
          </p:cNvPr>
          <p:cNvSpPr/>
          <p:nvPr/>
        </p:nvSpPr>
        <p:spPr>
          <a:xfrm>
            <a:off x="2389820" y="3877713"/>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6. Reduced Logistic Regression Model</a:t>
            </a:r>
          </a:p>
        </p:txBody>
      </p:sp>
      <p:sp>
        <p:nvSpPr>
          <p:cNvPr id="16" name="Rectangle 15">
            <a:extLst>
              <a:ext uri="{FF2B5EF4-FFF2-40B4-BE49-F238E27FC236}">
                <a16:creationId xmlns:a16="http://schemas.microsoft.com/office/drawing/2014/main" id="{CEE4E20C-23B8-4523-8FE8-0D87EF8BB824}"/>
              </a:ext>
            </a:extLst>
          </p:cNvPr>
          <p:cNvSpPr/>
          <p:nvPr/>
        </p:nvSpPr>
        <p:spPr>
          <a:xfrm>
            <a:off x="6744314" y="4405614"/>
            <a:ext cx="2885268" cy="305882"/>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err="1">
                <a:solidFill>
                  <a:schemeClr val="tx1"/>
                </a:solidFill>
              </a:rPr>
              <a:t>Anova</a:t>
            </a:r>
            <a:r>
              <a:rPr lang="en-US" sz="1500" dirty="0">
                <a:solidFill>
                  <a:schemeClr val="tx1"/>
                </a:solidFill>
              </a:rPr>
              <a:t> (test= </a:t>
            </a:r>
            <a:r>
              <a:rPr lang="en-US" sz="1500" dirty="0" err="1">
                <a:solidFill>
                  <a:schemeClr val="tx1"/>
                </a:solidFill>
              </a:rPr>
              <a:t>Chisq</a:t>
            </a:r>
            <a:r>
              <a:rPr lang="en-US" sz="1500" dirty="0">
                <a:solidFill>
                  <a:schemeClr val="tx1"/>
                </a:solidFill>
              </a:rPr>
              <a:t>), AIC</a:t>
            </a:r>
          </a:p>
        </p:txBody>
      </p:sp>
      <p:sp>
        <p:nvSpPr>
          <p:cNvPr id="17" name="Rectangle 16">
            <a:extLst>
              <a:ext uri="{FF2B5EF4-FFF2-40B4-BE49-F238E27FC236}">
                <a16:creationId xmlns:a16="http://schemas.microsoft.com/office/drawing/2014/main" id="{A3DC159A-1D83-48A1-8C22-5301332BC13A}"/>
              </a:ext>
            </a:extLst>
          </p:cNvPr>
          <p:cNvSpPr/>
          <p:nvPr/>
        </p:nvSpPr>
        <p:spPr>
          <a:xfrm>
            <a:off x="2389820" y="4977532"/>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8. Training and Predicting</a:t>
            </a:r>
          </a:p>
        </p:txBody>
      </p:sp>
      <p:sp>
        <p:nvSpPr>
          <p:cNvPr id="18" name="Rectangle 17">
            <a:extLst>
              <a:ext uri="{FF2B5EF4-FFF2-40B4-BE49-F238E27FC236}">
                <a16:creationId xmlns:a16="http://schemas.microsoft.com/office/drawing/2014/main" id="{FD0526EF-37D4-4DB3-A772-389B6786C08C}"/>
              </a:ext>
            </a:extLst>
          </p:cNvPr>
          <p:cNvSpPr/>
          <p:nvPr/>
        </p:nvSpPr>
        <p:spPr>
          <a:xfrm>
            <a:off x="2389820" y="5522224"/>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9. Evaluation of Accuracy</a:t>
            </a:r>
          </a:p>
        </p:txBody>
      </p:sp>
      <p:sp>
        <p:nvSpPr>
          <p:cNvPr id="19" name="Rectangle 18">
            <a:extLst>
              <a:ext uri="{FF2B5EF4-FFF2-40B4-BE49-F238E27FC236}">
                <a16:creationId xmlns:a16="http://schemas.microsoft.com/office/drawing/2014/main" id="{710E8AB2-7437-4CC9-B82D-C9FB8A4FA7DF}"/>
              </a:ext>
            </a:extLst>
          </p:cNvPr>
          <p:cNvSpPr/>
          <p:nvPr/>
        </p:nvSpPr>
        <p:spPr>
          <a:xfrm>
            <a:off x="6744314" y="5522224"/>
            <a:ext cx="2885268" cy="30465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solidFill>
                  <a:schemeClr val="tx1"/>
                </a:solidFill>
              </a:rPr>
              <a:t>Confusion Matrix</a:t>
            </a:r>
          </a:p>
        </p:txBody>
      </p:sp>
      <p:sp>
        <p:nvSpPr>
          <p:cNvPr id="20" name="Rectangle 19">
            <a:extLst>
              <a:ext uri="{FF2B5EF4-FFF2-40B4-BE49-F238E27FC236}">
                <a16:creationId xmlns:a16="http://schemas.microsoft.com/office/drawing/2014/main" id="{99E0F177-4D32-4AA4-9748-D4ED760FD714}"/>
              </a:ext>
            </a:extLst>
          </p:cNvPr>
          <p:cNvSpPr/>
          <p:nvPr/>
        </p:nvSpPr>
        <p:spPr>
          <a:xfrm>
            <a:off x="6740353" y="4977532"/>
            <a:ext cx="2889229" cy="30465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solidFill>
                  <a:schemeClr val="tx1"/>
                </a:solidFill>
              </a:rPr>
              <a:t>Train data = 0.8, Testing data = 0.2</a:t>
            </a:r>
          </a:p>
        </p:txBody>
      </p:sp>
      <p:sp>
        <p:nvSpPr>
          <p:cNvPr id="21" name="Rectangle 20">
            <a:extLst>
              <a:ext uri="{FF2B5EF4-FFF2-40B4-BE49-F238E27FC236}">
                <a16:creationId xmlns:a16="http://schemas.microsoft.com/office/drawing/2014/main" id="{25E7BABE-1390-41AE-AF9E-0AA8C356F63C}"/>
              </a:ext>
            </a:extLst>
          </p:cNvPr>
          <p:cNvSpPr/>
          <p:nvPr/>
        </p:nvSpPr>
        <p:spPr>
          <a:xfrm>
            <a:off x="2389819" y="6065076"/>
            <a:ext cx="3996963" cy="3083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10. Conclusions</a:t>
            </a:r>
          </a:p>
        </p:txBody>
      </p:sp>
      <p:cxnSp>
        <p:nvCxnSpPr>
          <p:cNvPr id="23" name="Connector: Elbow 22">
            <a:extLst>
              <a:ext uri="{FF2B5EF4-FFF2-40B4-BE49-F238E27FC236}">
                <a16:creationId xmlns:a16="http://schemas.microsoft.com/office/drawing/2014/main" id="{64450B41-8334-41B4-988F-415BA6D0C803}"/>
              </a:ext>
            </a:extLst>
          </p:cNvPr>
          <p:cNvCxnSpPr>
            <a:stCxn id="21" idx="1"/>
            <a:endCxn id="5" idx="1"/>
          </p:cNvCxnSpPr>
          <p:nvPr/>
        </p:nvCxnSpPr>
        <p:spPr>
          <a:xfrm rot="10800000">
            <a:off x="2389819" y="1947604"/>
            <a:ext cx="12700" cy="4271641"/>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4A628DB-5224-4B3F-9834-306B17781255}"/>
              </a:ext>
            </a:extLst>
          </p:cNvPr>
          <p:cNvCxnSpPr>
            <a:cxnSpLocks/>
            <a:stCxn id="5" idx="2"/>
            <a:endCxn id="11" idx="0"/>
          </p:cNvCxnSpPr>
          <p:nvPr/>
        </p:nvCxnSpPr>
        <p:spPr>
          <a:xfrm>
            <a:off x="4388301" y="2101770"/>
            <a:ext cx="0" cy="212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A3FEA49-F8BD-42C1-9FA5-FE7774D3A837}"/>
              </a:ext>
            </a:extLst>
          </p:cNvPr>
          <p:cNvCxnSpPr>
            <a:cxnSpLocks/>
            <a:stCxn id="11" idx="2"/>
            <a:endCxn id="6" idx="0"/>
          </p:cNvCxnSpPr>
          <p:nvPr/>
        </p:nvCxnSpPr>
        <p:spPr>
          <a:xfrm>
            <a:off x="4388301" y="2623044"/>
            <a:ext cx="0" cy="212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547B7A8-672E-4B40-9862-D85D537B74C3}"/>
              </a:ext>
            </a:extLst>
          </p:cNvPr>
          <p:cNvCxnSpPr>
            <a:stCxn id="12" idx="2"/>
            <a:endCxn id="15" idx="0"/>
          </p:cNvCxnSpPr>
          <p:nvPr/>
        </p:nvCxnSpPr>
        <p:spPr>
          <a:xfrm>
            <a:off x="4388301" y="3658148"/>
            <a:ext cx="1" cy="219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179A9D1-5FD4-4970-937B-90BDE8EFA018}"/>
              </a:ext>
            </a:extLst>
          </p:cNvPr>
          <p:cNvCxnSpPr>
            <a:stCxn id="15" idx="2"/>
            <a:endCxn id="13" idx="0"/>
          </p:cNvCxnSpPr>
          <p:nvPr/>
        </p:nvCxnSpPr>
        <p:spPr>
          <a:xfrm>
            <a:off x="4388302" y="4186048"/>
            <a:ext cx="0" cy="219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03E0950-C8AB-45B7-A8A5-3B2462C818EF}"/>
              </a:ext>
            </a:extLst>
          </p:cNvPr>
          <p:cNvCxnSpPr>
            <a:stCxn id="13" idx="2"/>
            <a:endCxn id="17" idx="0"/>
          </p:cNvCxnSpPr>
          <p:nvPr/>
        </p:nvCxnSpPr>
        <p:spPr>
          <a:xfrm>
            <a:off x="4388302" y="4713948"/>
            <a:ext cx="0" cy="263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CB1DD8A-DAEC-4B03-A2BA-D7EA5F402385}"/>
              </a:ext>
            </a:extLst>
          </p:cNvPr>
          <p:cNvCxnSpPr>
            <a:stCxn id="17" idx="2"/>
            <a:endCxn id="18" idx="0"/>
          </p:cNvCxnSpPr>
          <p:nvPr/>
        </p:nvCxnSpPr>
        <p:spPr>
          <a:xfrm>
            <a:off x="4388302" y="5285867"/>
            <a:ext cx="0" cy="236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BD78D12-594B-4431-B60B-3E2D2487E717}"/>
              </a:ext>
            </a:extLst>
          </p:cNvPr>
          <p:cNvCxnSpPr>
            <a:stCxn id="18" idx="2"/>
            <a:endCxn id="21" idx="0"/>
          </p:cNvCxnSpPr>
          <p:nvPr/>
        </p:nvCxnSpPr>
        <p:spPr>
          <a:xfrm flipH="1">
            <a:off x="4388301" y="5830559"/>
            <a:ext cx="1" cy="234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A0C639C-DAF8-474E-B04E-E48EC50C1F03}"/>
              </a:ext>
            </a:extLst>
          </p:cNvPr>
          <p:cNvCxnSpPr>
            <a:cxnSpLocks/>
            <a:stCxn id="5" idx="3"/>
            <a:endCxn id="7" idx="1"/>
          </p:cNvCxnSpPr>
          <p:nvPr/>
        </p:nvCxnSpPr>
        <p:spPr>
          <a:xfrm flipV="1">
            <a:off x="6386782" y="1943331"/>
            <a:ext cx="336900" cy="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F5DE968-9B52-4070-9DB7-F8AF6844005A}"/>
              </a:ext>
            </a:extLst>
          </p:cNvPr>
          <p:cNvCxnSpPr>
            <a:cxnSpLocks/>
            <a:stCxn id="6" idx="3"/>
            <a:endCxn id="8" idx="1"/>
          </p:cNvCxnSpPr>
          <p:nvPr/>
        </p:nvCxnSpPr>
        <p:spPr>
          <a:xfrm flipV="1">
            <a:off x="6386782" y="2989333"/>
            <a:ext cx="357531" cy="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B41DF02-F4D3-4DCE-A1C3-E76681578423}"/>
              </a:ext>
            </a:extLst>
          </p:cNvPr>
          <p:cNvCxnSpPr>
            <a:cxnSpLocks/>
            <a:stCxn id="12" idx="3"/>
            <a:endCxn id="14" idx="1"/>
          </p:cNvCxnSpPr>
          <p:nvPr/>
        </p:nvCxnSpPr>
        <p:spPr>
          <a:xfrm flipV="1">
            <a:off x="6386782" y="3501823"/>
            <a:ext cx="357531" cy="2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63DE8B6A-604A-48C3-8602-0CB192F7EE8D}"/>
              </a:ext>
            </a:extLst>
          </p:cNvPr>
          <p:cNvCxnSpPr>
            <a:cxnSpLocks/>
            <a:stCxn id="13" idx="3"/>
            <a:endCxn id="16" idx="1"/>
          </p:cNvCxnSpPr>
          <p:nvPr/>
        </p:nvCxnSpPr>
        <p:spPr>
          <a:xfrm flipV="1">
            <a:off x="6386783" y="4558555"/>
            <a:ext cx="357531"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A970BB3-72CA-4B9E-B0FD-86BB8A774F89}"/>
              </a:ext>
            </a:extLst>
          </p:cNvPr>
          <p:cNvCxnSpPr>
            <a:cxnSpLocks/>
            <a:stCxn id="17" idx="3"/>
            <a:endCxn id="20" idx="1"/>
          </p:cNvCxnSpPr>
          <p:nvPr/>
        </p:nvCxnSpPr>
        <p:spPr>
          <a:xfrm flipV="1">
            <a:off x="6386783" y="5129860"/>
            <a:ext cx="353570" cy="1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7CCC4B32-904D-40AD-8A6A-D693376AD55F}"/>
              </a:ext>
            </a:extLst>
          </p:cNvPr>
          <p:cNvCxnSpPr>
            <a:cxnSpLocks/>
            <a:stCxn id="18" idx="3"/>
            <a:endCxn id="19" idx="1"/>
          </p:cNvCxnSpPr>
          <p:nvPr/>
        </p:nvCxnSpPr>
        <p:spPr>
          <a:xfrm flipV="1">
            <a:off x="6386783" y="5674552"/>
            <a:ext cx="357531" cy="1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8ECE17B-74BD-4C09-BD37-ABB50690BF01}"/>
              </a:ext>
            </a:extLst>
          </p:cNvPr>
          <p:cNvCxnSpPr>
            <a:cxnSpLocks/>
            <a:stCxn id="4" idx="2"/>
            <a:endCxn id="5" idx="0"/>
          </p:cNvCxnSpPr>
          <p:nvPr/>
        </p:nvCxnSpPr>
        <p:spPr>
          <a:xfrm>
            <a:off x="4388301" y="1576224"/>
            <a:ext cx="0" cy="21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48F5E2F-D96E-4EE8-A703-64A37E0B73FA}"/>
              </a:ext>
            </a:extLst>
          </p:cNvPr>
          <p:cNvCxnSpPr>
            <a:cxnSpLocks/>
            <a:stCxn id="6" idx="2"/>
            <a:endCxn id="12" idx="0"/>
          </p:cNvCxnSpPr>
          <p:nvPr/>
        </p:nvCxnSpPr>
        <p:spPr>
          <a:xfrm>
            <a:off x="4388301" y="3144318"/>
            <a:ext cx="0" cy="205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D6156FA6-D41B-4E63-AE8C-579D89707FF1}"/>
              </a:ext>
            </a:extLst>
          </p:cNvPr>
          <p:cNvCxnSpPr>
            <a:cxnSpLocks/>
            <a:stCxn id="14" idx="2"/>
            <a:endCxn id="15" idx="3"/>
          </p:cNvCxnSpPr>
          <p:nvPr/>
        </p:nvCxnSpPr>
        <p:spPr>
          <a:xfrm rot="5400000">
            <a:off x="7098306" y="2943240"/>
            <a:ext cx="377118" cy="18001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8" name="TextBox 137">
            <a:extLst>
              <a:ext uri="{FF2B5EF4-FFF2-40B4-BE49-F238E27FC236}">
                <a16:creationId xmlns:a16="http://schemas.microsoft.com/office/drawing/2014/main" id="{1A8B816A-3330-42A5-BD95-15220058084A}"/>
              </a:ext>
            </a:extLst>
          </p:cNvPr>
          <p:cNvSpPr txBox="1"/>
          <p:nvPr/>
        </p:nvSpPr>
        <p:spPr>
          <a:xfrm>
            <a:off x="4185627" y="564824"/>
            <a:ext cx="3408369"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DATA ANALYSIS FLOW</a:t>
            </a:r>
          </a:p>
        </p:txBody>
      </p:sp>
      <p:sp>
        <p:nvSpPr>
          <p:cNvPr id="139" name="AutoShape 2" descr="Image result for HEART DISEASE AI">
            <a:extLst>
              <a:ext uri="{FF2B5EF4-FFF2-40B4-BE49-F238E27FC236}">
                <a16:creationId xmlns:a16="http://schemas.microsoft.com/office/drawing/2014/main" id="{12926D86-235B-4F32-800D-86576514542A}"/>
              </a:ext>
            </a:extLst>
          </p:cNvPr>
          <p:cNvSpPr>
            <a:spLocks noChangeAspect="1" noChangeArrowheads="1"/>
          </p:cNvSpPr>
          <p:nvPr/>
        </p:nvSpPr>
        <p:spPr bwMode="auto">
          <a:xfrm>
            <a:off x="5889812" y="34886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AutoShape 4" descr="Image result for HEART DISEASE AI">
            <a:extLst>
              <a:ext uri="{FF2B5EF4-FFF2-40B4-BE49-F238E27FC236}">
                <a16:creationId xmlns:a16="http://schemas.microsoft.com/office/drawing/2014/main" id="{7C8E1CF9-38E5-4F96-9729-A28FCEB0DC09}"/>
              </a:ext>
            </a:extLst>
          </p:cNvPr>
          <p:cNvSpPr>
            <a:spLocks noChangeAspect="1" noChangeArrowheads="1"/>
          </p:cNvSpPr>
          <p:nvPr/>
        </p:nvSpPr>
        <p:spPr bwMode="auto">
          <a:xfrm>
            <a:off x="6042212" y="36410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AutoShape 6" descr="Image result for HEART DISEASE AI">
            <a:extLst>
              <a:ext uri="{FF2B5EF4-FFF2-40B4-BE49-F238E27FC236}">
                <a16:creationId xmlns:a16="http://schemas.microsoft.com/office/drawing/2014/main" id="{02D59B8C-F8B7-4823-85F3-AADE1D46C690}"/>
              </a:ext>
            </a:extLst>
          </p:cNvPr>
          <p:cNvSpPr>
            <a:spLocks noChangeAspect="1" noChangeArrowheads="1"/>
          </p:cNvSpPr>
          <p:nvPr/>
        </p:nvSpPr>
        <p:spPr bwMode="auto">
          <a:xfrm>
            <a:off x="6194612" y="37934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358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F52A0E-78D1-4A0A-9881-7D10DA6B63D3}"/>
              </a:ext>
            </a:extLst>
          </p:cNvPr>
          <p:cNvSpPr txBox="1"/>
          <p:nvPr/>
        </p:nvSpPr>
        <p:spPr>
          <a:xfrm>
            <a:off x="4969988" y="532171"/>
            <a:ext cx="1843197"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1. DATASET</a:t>
            </a:r>
          </a:p>
        </p:txBody>
      </p:sp>
      <p:sp>
        <p:nvSpPr>
          <p:cNvPr id="8" name="Rectangle 7">
            <a:extLst>
              <a:ext uri="{FF2B5EF4-FFF2-40B4-BE49-F238E27FC236}">
                <a16:creationId xmlns:a16="http://schemas.microsoft.com/office/drawing/2014/main" id="{131F0890-2892-4816-8ADE-5E16C87A41FA}"/>
              </a:ext>
            </a:extLst>
          </p:cNvPr>
          <p:cNvSpPr/>
          <p:nvPr/>
        </p:nvSpPr>
        <p:spPr>
          <a:xfrm>
            <a:off x="1256892" y="1002167"/>
            <a:ext cx="8999456" cy="1237070"/>
          </a:xfrm>
          <a:prstGeom prst="rect">
            <a:avLst/>
          </a:prstGeom>
        </p:spPr>
        <p:txBody>
          <a:bodyPr wrap="square">
            <a:spAutoFit/>
          </a:bodyPr>
          <a:lstStyle/>
          <a:p>
            <a:pPr algn="just">
              <a:lnSpc>
                <a:spcPct val="107000"/>
              </a:lnSpc>
              <a:spcAft>
                <a:spcPts val="800"/>
              </a:spcAft>
            </a:pPr>
            <a:r>
              <a:rPr lang="en-US"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t>
            </a:r>
            <a:r>
              <a:rPr lang="en-US" sz="1600" dirty="0">
                <a:latin typeface="Arial" panose="020B0604020202020204" pitchFamily="34" charset="0"/>
                <a:ea typeface="Times New Roman" panose="02020603050405020304" pitchFamily="18" charset="0"/>
                <a:cs typeface="Times New Roman" panose="02020603050405020304" pitchFamily="18" charset="0"/>
              </a:rPr>
              <a:t>Cleveland Heart Disease Data which consists of 14 variables measured on 303 individuals. This can </a:t>
            </a:r>
            <a:r>
              <a:rPr lang="en-US" sz="1600" dirty="0">
                <a:latin typeface="Arial" panose="020B0604020202020204" pitchFamily="34" charset="0"/>
                <a:ea typeface="Calibri" panose="020F0502020204030204" pitchFamily="34" charset="0"/>
                <a:cs typeface="Times New Roman" panose="02020603050405020304" pitchFamily="18" charset="0"/>
              </a:rPr>
              <a:t>be obtained from Kaggle following the next link: </a:t>
            </a:r>
            <a:r>
              <a:rPr lang="en-US" sz="1600" dirty="0">
                <a:solidFill>
                  <a:srgbClr val="4472C4"/>
                </a:solidFill>
                <a:latin typeface="Arial" panose="020B0604020202020204" pitchFamily="34" charset="0"/>
                <a:ea typeface="Calibri" panose="020F0502020204030204" pitchFamily="34" charset="0"/>
                <a:cs typeface="Times New Roman" panose="02020603050405020304" pitchFamily="18" charset="0"/>
                <a:hlinkClick r:id="rId2"/>
              </a:rPr>
              <a:t>https://www.kaggle.com/ronitf/heart-disease-uci</a:t>
            </a:r>
            <a:r>
              <a:rPr lang="en-US" sz="1600" dirty="0">
                <a:solidFill>
                  <a:srgbClr val="4472C4"/>
                </a:solidFill>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253C8202-6BF5-4518-864C-88F568240C5C}"/>
              </a:ext>
            </a:extLst>
          </p:cNvPr>
          <p:cNvGraphicFramePr>
            <a:graphicFrameLocks noGrp="1"/>
          </p:cNvGraphicFramePr>
          <p:nvPr>
            <p:extLst>
              <p:ext uri="{D42A27DB-BD31-4B8C-83A1-F6EECF244321}">
                <p14:modId xmlns:p14="http://schemas.microsoft.com/office/powerpoint/2010/main" val="3517326550"/>
              </p:ext>
            </p:extLst>
          </p:nvPr>
        </p:nvGraphicFramePr>
        <p:xfrm>
          <a:off x="3656172" y="1829953"/>
          <a:ext cx="4470827" cy="5008697"/>
        </p:xfrm>
        <a:graphic>
          <a:graphicData uri="http://schemas.openxmlformats.org/drawingml/2006/table">
            <a:tbl>
              <a:tblPr firstRow="1" firstCol="1" bandRow="1">
                <a:tableStyleId>{5C22544A-7EE6-4342-B048-85BDC9FD1C3A}</a:tableStyleId>
              </a:tblPr>
              <a:tblGrid>
                <a:gridCol w="1030442">
                  <a:extLst>
                    <a:ext uri="{9D8B030D-6E8A-4147-A177-3AD203B41FA5}">
                      <a16:colId xmlns:a16="http://schemas.microsoft.com/office/drawing/2014/main" val="3674756052"/>
                    </a:ext>
                  </a:extLst>
                </a:gridCol>
                <a:gridCol w="860694">
                  <a:extLst>
                    <a:ext uri="{9D8B030D-6E8A-4147-A177-3AD203B41FA5}">
                      <a16:colId xmlns:a16="http://schemas.microsoft.com/office/drawing/2014/main" val="3036482283"/>
                    </a:ext>
                  </a:extLst>
                </a:gridCol>
                <a:gridCol w="2579691">
                  <a:extLst>
                    <a:ext uri="{9D8B030D-6E8A-4147-A177-3AD203B41FA5}">
                      <a16:colId xmlns:a16="http://schemas.microsoft.com/office/drawing/2014/main" val="592810758"/>
                    </a:ext>
                  </a:extLst>
                </a:gridCol>
              </a:tblGrid>
              <a:tr h="143482">
                <a:tc>
                  <a:txBody>
                    <a:bodyPr/>
                    <a:lstStyle/>
                    <a:p>
                      <a:pPr marL="0" marR="0" algn="ctr">
                        <a:lnSpc>
                          <a:spcPct val="107000"/>
                        </a:lnSpc>
                        <a:spcBef>
                          <a:spcPts val="0"/>
                        </a:spcBef>
                        <a:spcAft>
                          <a:spcPts val="0"/>
                        </a:spcAft>
                      </a:pPr>
                      <a:r>
                        <a:rPr lang="en-US" sz="800">
                          <a:effectLst/>
                        </a:rPr>
                        <a:t>Variable Name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Class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Description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3245819728"/>
                  </a:ext>
                </a:extLst>
              </a:tr>
              <a:tr h="143482">
                <a:tc>
                  <a:txBody>
                    <a:bodyPr/>
                    <a:lstStyle/>
                    <a:p>
                      <a:pPr marL="0" marR="0" algn="ctr">
                        <a:lnSpc>
                          <a:spcPct val="107000"/>
                        </a:lnSpc>
                        <a:spcBef>
                          <a:spcPts val="0"/>
                        </a:spcBef>
                        <a:spcAft>
                          <a:spcPts val="0"/>
                        </a:spcAft>
                      </a:pPr>
                      <a:r>
                        <a:rPr lang="en-US" sz="800">
                          <a:effectLst/>
                        </a:rPr>
                        <a:t>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Numerical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The person's age in years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195548007"/>
                  </a:ext>
                </a:extLst>
              </a:tr>
              <a:tr h="143482">
                <a:tc>
                  <a:txBody>
                    <a:bodyPr/>
                    <a:lstStyle/>
                    <a:p>
                      <a:pPr marL="0" marR="0" algn="ctr">
                        <a:lnSpc>
                          <a:spcPct val="107000"/>
                        </a:lnSpc>
                        <a:spcBef>
                          <a:spcPts val="0"/>
                        </a:spcBef>
                        <a:spcAft>
                          <a:spcPts val="0"/>
                        </a:spcAft>
                      </a:pPr>
                      <a:r>
                        <a:rPr lang="en-US" sz="800">
                          <a:effectLst/>
                        </a:rPr>
                        <a:t>sex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The person's genre. 1 = male, 0 = female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4003147612"/>
                  </a:ext>
                </a:extLst>
              </a:tr>
              <a:tr h="745275">
                <a:tc>
                  <a:txBody>
                    <a:bodyPr/>
                    <a:lstStyle/>
                    <a:p>
                      <a:pPr marL="0" marR="0" algn="ctr">
                        <a:lnSpc>
                          <a:spcPct val="107000"/>
                        </a:lnSpc>
                        <a:spcBef>
                          <a:spcPts val="0"/>
                        </a:spcBef>
                        <a:spcAft>
                          <a:spcPts val="0"/>
                        </a:spcAft>
                      </a:pPr>
                      <a:r>
                        <a:rPr lang="en-US" sz="800">
                          <a:effectLst/>
                        </a:rPr>
                        <a:t>cp</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dirty="0">
                          <a:effectLst/>
                        </a:rPr>
                        <a:t>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The chest pain type experienced; </a:t>
                      </a:r>
                    </a:p>
                    <a:p>
                      <a:pPr marL="342900" marR="0" lvl="0" indent="-342900">
                        <a:lnSpc>
                          <a:spcPct val="107000"/>
                        </a:lnSpc>
                        <a:spcBef>
                          <a:spcPts val="0"/>
                        </a:spcBef>
                        <a:spcAft>
                          <a:spcPts val="0"/>
                        </a:spcAft>
                        <a:buFont typeface="Symbol" panose="05050102010706020507" pitchFamily="18" charset="2"/>
                        <a:buChar char=""/>
                      </a:pPr>
                      <a:r>
                        <a:rPr lang="en-US" sz="800">
                          <a:effectLst/>
                        </a:rPr>
                        <a:t>0 = typical angina</a:t>
                      </a:r>
                    </a:p>
                    <a:p>
                      <a:pPr marL="342900" marR="0" lvl="0" indent="-342900">
                        <a:lnSpc>
                          <a:spcPct val="107000"/>
                        </a:lnSpc>
                        <a:spcBef>
                          <a:spcPts val="0"/>
                        </a:spcBef>
                        <a:spcAft>
                          <a:spcPts val="0"/>
                        </a:spcAft>
                        <a:buFont typeface="Symbol" panose="05050102010706020507" pitchFamily="18" charset="2"/>
                        <a:buChar char=""/>
                      </a:pPr>
                      <a:r>
                        <a:rPr lang="en-US" sz="800">
                          <a:effectLst/>
                        </a:rPr>
                        <a:t>1 = atypical angina</a:t>
                      </a:r>
                    </a:p>
                    <a:p>
                      <a:pPr marL="342900" marR="0" lvl="0" indent="-342900">
                        <a:lnSpc>
                          <a:spcPct val="107000"/>
                        </a:lnSpc>
                        <a:spcBef>
                          <a:spcPts val="0"/>
                        </a:spcBef>
                        <a:spcAft>
                          <a:spcPts val="0"/>
                        </a:spcAft>
                        <a:buFont typeface="Symbol" panose="05050102010706020507" pitchFamily="18" charset="2"/>
                        <a:buChar char=""/>
                      </a:pPr>
                      <a:r>
                        <a:rPr lang="en-US" sz="800">
                          <a:effectLst/>
                        </a:rPr>
                        <a:t>2 = non-anginal pain</a:t>
                      </a:r>
                    </a:p>
                    <a:p>
                      <a:pPr marL="342900" marR="0" lvl="0" indent="-342900">
                        <a:lnSpc>
                          <a:spcPct val="107000"/>
                        </a:lnSpc>
                        <a:spcBef>
                          <a:spcPts val="0"/>
                        </a:spcBef>
                        <a:spcAft>
                          <a:spcPts val="0"/>
                        </a:spcAft>
                        <a:buFont typeface="Symbol" panose="05050102010706020507" pitchFamily="18" charset="2"/>
                        <a:buChar char=""/>
                      </a:pPr>
                      <a:r>
                        <a:rPr lang="en-US" sz="800">
                          <a:effectLst/>
                        </a:rPr>
                        <a:t>3 = asymptomatic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2539179984"/>
                  </a:ext>
                </a:extLst>
              </a:tr>
              <a:tr h="293569">
                <a:tc>
                  <a:txBody>
                    <a:bodyPr/>
                    <a:lstStyle/>
                    <a:p>
                      <a:pPr marL="0" marR="0" algn="ctr">
                        <a:lnSpc>
                          <a:spcPct val="107000"/>
                        </a:lnSpc>
                        <a:spcBef>
                          <a:spcPts val="0"/>
                        </a:spcBef>
                        <a:spcAft>
                          <a:spcPts val="0"/>
                        </a:spcAft>
                      </a:pPr>
                      <a:r>
                        <a:rPr lang="en-US" sz="800">
                          <a:effectLst/>
                        </a:rPr>
                        <a:t>trestbps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Numerical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just">
                        <a:lnSpc>
                          <a:spcPct val="107000"/>
                        </a:lnSpc>
                        <a:spcBef>
                          <a:spcPts val="0"/>
                        </a:spcBef>
                        <a:spcAft>
                          <a:spcPts val="0"/>
                        </a:spcAft>
                      </a:pPr>
                      <a:r>
                        <a:rPr lang="en-US" sz="800">
                          <a:effectLst/>
                        </a:rPr>
                        <a:t>The person's resting blood pressure (mm Hg on admission to the hospital)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1619608160"/>
                  </a:ext>
                </a:extLst>
              </a:tr>
              <a:tr h="293569">
                <a:tc>
                  <a:txBody>
                    <a:bodyPr/>
                    <a:lstStyle/>
                    <a:p>
                      <a:pPr marL="0" marR="0" algn="ctr">
                        <a:lnSpc>
                          <a:spcPct val="107000"/>
                        </a:lnSpc>
                        <a:spcBef>
                          <a:spcPts val="0"/>
                        </a:spcBef>
                        <a:spcAft>
                          <a:spcPts val="0"/>
                        </a:spcAft>
                      </a:pPr>
                      <a:r>
                        <a:rPr lang="en-US" sz="800">
                          <a:effectLst/>
                        </a:rPr>
                        <a:t>chol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dirty="0">
                          <a:effectLst/>
                        </a:rPr>
                        <a:t>Numerical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The person's cholesterol serum measurement in mg/dl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2538556007"/>
                  </a:ext>
                </a:extLst>
              </a:tr>
              <a:tr h="293569">
                <a:tc>
                  <a:txBody>
                    <a:bodyPr/>
                    <a:lstStyle/>
                    <a:p>
                      <a:pPr marL="0" marR="0" algn="ctr">
                        <a:lnSpc>
                          <a:spcPct val="107000"/>
                        </a:lnSpc>
                        <a:spcBef>
                          <a:spcPts val="0"/>
                        </a:spcBef>
                        <a:spcAft>
                          <a:spcPts val="0"/>
                        </a:spcAft>
                      </a:pPr>
                      <a:r>
                        <a:rPr lang="en-US" sz="800">
                          <a:effectLst/>
                        </a:rPr>
                        <a:t>fbs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fontAlgn="base">
                        <a:lnSpc>
                          <a:spcPct val="107000"/>
                        </a:lnSpc>
                        <a:spcBef>
                          <a:spcPts val="0"/>
                        </a:spcBef>
                        <a:spcAft>
                          <a:spcPts val="0"/>
                        </a:spcAft>
                      </a:pPr>
                      <a:r>
                        <a:rPr lang="en-US" sz="800">
                          <a:effectLst/>
                        </a:rPr>
                        <a:t>The person's fasting blood sugar &gt; 120 mg/dl;           1 = true, 0 = false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1955480112"/>
                  </a:ext>
                </a:extLst>
              </a:tr>
              <a:tr h="745275">
                <a:tc>
                  <a:txBody>
                    <a:bodyPr/>
                    <a:lstStyle/>
                    <a:p>
                      <a:pPr marL="0" marR="0" algn="ctr">
                        <a:lnSpc>
                          <a:spcPct val="107000"/>
                        </a:lnSpc>
                        <a:spcBef>
                          <a:spcPts val="0"/>
                        </a:spcBef>
                        <a:spcAft>
                          <a:spcPts val="0"/>
                        </a:spcAft>
                      </a:pPr>
                      <a:r>
                        <a:rPr lang="en-US" sz="800">
                          <a:effectLst/>
                        </a:rPr>
                        <a:t>restecg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Resting electrocardiographic measurement; </a:t>
                      </a:r>
                    </a:p>
                    <a:p>
                      <a:pPr marL="342900" marR="0" lvl="0" indent="-342900">
                        <a:lnSpc>
                          <a:spcPct val="107000"/>
                        </a:lnSpc>
                        <a:spcBef>
                          <a:spcPts val="0"/>
                        </a:spcBef>
                        <a:spcAft>
                          <a:spcPts val="0"/>
                        </a:spcAft>
                        <a:buFont typeface="Symbol" panose="05050102010706020507" pitchFamily="18" charset="2"/>
                        <a:buChar char=""/>
                      </a:pPr>
                      <a:r>
                        <a:rPr lang="en-US" sz="800">
                          <a:effectLst/>
                        </a:rPr>
                        <a:t>0 = normal</a:t>
                      </a:r>
                    </a:p>
                    <a:p>
                      <a:pPr marL="342900" marR="0" lvl="0" indent="-342900">
                        <a:lnSpc>
                          <a:spcPct val="107000"/>
                        </a:lnSpc>
                        <a:spcBef>
                          <a:spcPts val="0"/>
                        </a:spcBef>
                        <a:spcAft>
                          <a:spcPts val="0"/>
                        </a:spcAft>
                        <a:buFont typeface="Symbol" panose="05050102010706020507" pitchFamily="18" charset="2"/>
                        <a:buChar char=""/>
                      </a:pPr>
                      <a:r>
                        <a:rPr lang="en-US" sz="800">
                          <a:effectLst/>
                        </a:rPr>
                        <a:t>1 = having ST-T wave abnormality </a:t>
                      </a:r>
                    </a:p>
                    <a:p>
                      <a:pPr marL="342900" marR="0" lvl="0" indent="-342900">
                        <a:lnSpc>
                          <a:spcPct val="107000"/>
                        </a:lnSpc>
                        <a:spcBef>
                          <a:spcPts val="0"/>
                        </a:spcBef>
                        <a:spcAft>
                          <a:spcPts val="0"/>
                        </a:spcAft>
                        <a:buFont typeface="Symbol" panose="05050102010706020507" pitchFamily="18" charset="2"/>
                        <a:buChar char=""/>
                      </a:pPr>
                      <a:r>
                        <a:rPr lang="en-US" sz="800">
                          <a:effectLst/>
                        </a:rPr>
                        <a:t>2 = showing probable or definite left ventricular hypertrophy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1574612191"/>
                  </a:ext>
                </a:extLst>
              </a:tr>
              <a:tr h="143482">
                <a:tc>
                  <a:txBody>
                    <a:bodyPr/>
                    <a:lstStyle/>
                    <a:p>
                      <a:pPr marL="0" marR="0" algn="ctr">
                        <a:lnSpc>
                          <a:spcPct val="107000"/>
                        </a:lnSpc>
                        <a:spcBef>
                          <a:spcPts val="0"/>
                        </a:spcBef>
                        <a:spcAft>
                          <a:spcPts val="0"/>
                        </a:spcAft>
                      </a:pPr>
                      <a:r>
                        <a:rPr lang="en-US" sz="800">
                          <a:effectLst/>
                        </a:rPr>
                        <a:t>thalach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Numerical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just">
                        <a:lnSpc>
                          <a:spcPct val="107000"/>
                        </a:lnSpc>
                        <a:spcBef>
                          <a:spcPts val="0"/>
                        </a:spcBef>
                        <a:spcAft>
                          <a:spcPts val="0"/>
                        </a:spcAft>
                      </a:pPr>
                      <a:r>
                        <a:rPr lang="en-US" sz="800">
                          <a:effectLst/>
                        </a:rPr>
                        <a:t>The person's maximum heart rate achieved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2848034055"/>
                  </a:ext>
                </a:extLst>
              </a:tr>
              <a:tr h="143482">
                <a:tc>
                  <a:txBody>
                    <a:bodyPr/>
                    <a:lstStyle/>
                    <a:p>
                      <a:pPr marL="0" marR="0" algn="ctr">
                        <a:lnSpc>
                          <a:spcPct val="107000"/>
                        </a:lnSpc>
                        <a:spcBef>
                          <a:spcPts val="0"/>
                        </a:spcBef>
                        <a:spcAft>
                          <a:spcPts val="0"/>
                        </a:spcAft>
                      </a:pPr>
                      <a:r>
                        <a:rPr lang="en-US" sz="800">
                          <a:effectLst/>
                        </a:rPr>
                        <a:t>exang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Exercise induced angina; 1 = yes, 0 = 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293390565"/>
                  </a:ext>
                </a:extLst>
              </a:tr>
              <a:tr h="293569">
                <a:tc>
                  <a:txBody>
                    <a:bodyPr/>
                    <a:lstStyle/>
                    <a:p>
                      <a:pPr marL="0" marR="0" algn="ctr">
                        <a:lnSpc>
                          <a:spcPct val="107000"/>
                        </a:lnSpc>
                        <a:spcBef>
                          <a:spcPts val="0"/>
                        </a:spcBef>
                        <a:spcAft>
                          <a:spcPts val="0"/>
                        </a:spcAft>
                      </a:pPr>
                      <a:r>
                        <a:rPr lang="en-US" sz="800">
                          <a:effectLst/>
                        </a:rPr>
                        <a:t>oldpeak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Numerical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just">
                        <a:lnSpc>
                          <a:spcPct val="107000"/>
                        </a:lnSpc>
                        <a:spcBef>
                          <a:spcPts val="0"/>
                        </a:spcBef>
                        <a:spcAft>
                          <a:spcPts val="0"/>
                        </a:spcAft>
                      </a:pPr>
                      <a:r>
                        <a:rPr lang="en-US" sz="800">
                          <a:effectLst/>
                        </a:rPr>
                        <a:t>ST depression induced by exercise relative to rest ('ST' relates to positions on the EKG plot)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1716721609"/>
                  </a:ext>
                </a:extLst>
              </a:tr>
              <a:tr h="594705">
                <a:tc>
                  <a:txBody>
                    <a:bodyPr/>
                    <a:lstStyle/>
                    <a:p>
                      <a:pPr marL="0" marR="0" algn="ctr">
                        <a:lnSpc>
                          <a:spcPct val="107000"/>
                        </a:lnSpc>
                        <a:spcBef>
                          <a:spcPts val="0"/>
                        </a:spcBef>
                        <a:spcAft>
                          <a:spcPts val="0"/>
                        </a:spcAft>
                      </a:pPr>
                      <a:r>
                        <a:rPr lang="en-US" sz="800">
                          <a:effectLst/>
                        </a:rPr>
                        <a:t>slope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The slope of the peak exercise ST segment; 3 levels. </a:t>
                      </a:r>
                    </a:p>
                    <a:p>
                      <a:pPr marL="342900" marR="0" lvl="0" indent="-342900">
                        <a:lnSpc>
                          <a:spcPct val="107000"/>
                        </a:lnSpc>
                        <a:spcBef>
                          <a:spcPts val="0"/>
                        </a:spcBef>
                        <a:spcAft>
                          <a:spcPts val="0"/>
                        </a:spcAft>
                        <a:buFont typeface="Symbol" panose="05050102010706020507" pitchFamily="18" charset="2"/>
                        <a:buChar char=""/>
                      </a:pPr>
                      <a:r>
                        <a:rPr lang="en-US" sz="800">
                          <a:effectLst/>
                        </a:rPr>
                        <a:t>0 = upsloping</a:t>
                      </a:r>
                    </a:p>
                    <a:p>
                      <a:pPr marL="342900" marR="0" lvl="0" indent="-342900">
                        <a:lnSpc>
                          <a:spcPct val="107000"/>
                        </a:lnSpc>
                        <a:spcBef>
                          <a:spcPts val="0"/>
                        </a:spcBef>
                        <a:spcAft>
                          <a:spcPts val="0"/>
                        </a:spcAft>
                        <a:buFont typeface="Symbol" panose="05050102010706020507" pitchFamily="18" charset="2"/>
                        <a:buChar char=""/>
                      </a:pPr>
                      <a:r>
                        <a:rPr lang="en-US" sz="800">
                          <a:effectLst/>
                        </a:rPr>
                        <a:t>1 = flat</a:t>
                      </a:r>
                    </a:p>
                    <a:p>
                      <a:pPr marL="342900" marR="0" lvl="0" indent="-342900">
                        <a:lnSpc>
                          <a:spcPct val="107000"/>
                        </a:lnSpc>
                        <a:spcBef>
                          <a:spcPts val="0"/>
                        </a:spcBef>
                        <a:spcAft>
                          <a:spcPts val="0"/>
                        </a:spcAft>
                        <a:buFont typeface="Symbol" panose="05050102010706020507" pitchFamily="18" charset="2"/>
                        <a:buChar char=""/>
                      </a:pPr>
                      <a:r>
                        <a:rPr lang="en-US" sz="800">
                          <a:effectLst/>
                        </a:rPr>
                        <a:t>2 = downsloping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629182514"/>
                  </a:ext>
                </a:extLst>
              </a:tr>
              <a:tr h="293569">
                <a:tc>
                  <a:txBody>
                    <a:bodyPr/>
                    <a:lstStyle/>
                    <a:p>
                      <a:pPr marL="0" marR="0" algn="ctr">
                        <a:lnSpc>
                          <a:spcPct val="107000"/>
                        </a:lnSpc>
                        <a:spcBef>
                          <a:spcPts val="0"/>
                        </a:spcBef>
                        <a:spcAft>
                          <a:spcPts val="0"/>
                        </a:spcAft>
                      </a:pPr>
                      <a:r>
                        <a:rPr lang="en-US" sz="800">
                          <a:effectLst/>
                        </a:rPr>
                        <a:t>ca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The number of major vessels colored by fluoroscopy: 0-4 vessels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2906342055"/>
                  </a:ext>
                </a:extLst>
              </a:tr>
              <a:tr h="594705">
                <a:tc>
                  <a:txBody>
                    <a:bodyPr/>
                    <a:lstStyle/>
                    <a:p>
                      <a:pPr marL="0" marR="0" algn="ctr">
                        <a:lnSpc>
                          <a:spcPct val="107000"/>
                        </a:lnSpc>
                        <a:spcBef>
                          <a:spcPts val="0"/>
                        </a:spcBef>
                        <a:spcAft>
                          <a:spcPts val="0"/>
                        </a:spcAft>
                      </a:pPr>
                      <a:r>
                        <a:rPr lang="en-US" sz="800">
                          <a:effectLst/>
                        </a:rPr>
                        <a:t>thal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a:effectLst/>
                        </a:rPr>
                        <a:t>Thallium stress test level. </a:t>
                      </a:r>
                    </a:p>
                    <a:p>
                      <a:pPr marL="342900" marR="0" lvl="0" indent="-342900">
                        <a:lnSpc>
                          <a:spcPct val="107000"/>
                        </a:lnSpc>
                        <a:spcBef>
                          <a:spcPts val="0"/>
                        </a:spcBef>
                        <a:spcAft>
                          <a:spcPts val="0"/>
                        </a:spcAft>
                        <a:buFont typeface="Symbol" panose="05050102010706020507" pitchFamily="18" charset="2"/>
                        <a:buChar char=""/>
                      </a:pPr>
                      <a:r>
                        <a:rPr lang="en-US" sz="800">
                          <a:effectLst/>
                        </a:rPr>
                        <a:t>0 -1 = normal</a:t>
                      </a:r>
                    </a:p>
                    <a:p>
                      <a:pPr marL="342900" marR="0" lvl="0" indent="-342900">
                        <a:lnSpc>
                          <a:spcPct val="107000"/>
                        </a:lnSpc>
                        <a:spcBef>
                          <a:spcPts val="0"/>
                        </a:spcBef>
                        <a:spcAft>
                          <a:spcPts val="0"/>
                        </a:spcAft>
                        <a:buFont typeface="Symbol" panose="05050102010706020507" pitchFamily="18" charset="2"/>
                        <a:buChar char=""/>
                      </a:pPr>
                      <a:r>
                        <a:rPr lang="en-US" sz="800">
                          <a:effectLst/>
                        </a:rPr>
                        <a:t>2 = fixed defect</a:t>
                      </a:r>
                    </a:p>
                    <a:p>
                      <a:pPr marL="342900" marR="0" lvl="0" indent="-342900">
                        <a:lnSpc>
                          <a:spcPct val="107000"/>
                        </a:lnSpc>
                        <a:spcBef>
                          <a:spcPts val="0"/>
                        </a:spcBef>
                        <a:spcAft>
                          <a:spcPts val="0"/>
                        </a:spcAft>
                        <a:buFont typeface="Symbol" panose="05050102010706020507" pitchFamily="18" charset="2"/>
                        <a:buChar char=""/>
                      </a:pPr>
                      <a:r>
                        <a:rPr lang="en-US" sz="800">
                          <a:effectLst/>
                        </a:rPr>
                        <a:t>3 = reversable defect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3298130257"/>
                  </a:ext>
                </a:extLst>
              </a:tr>
              <a:tr h="143482">
                <a:tc>
                  <a:txBody>
                    <a:bodyPr/>
                    <a:lstStyle/>
                    <a:p>
                      <a:pPr marL="0" marR="0" algn="ctr">
                        <a:lnSpc>
                          <a:spcPct val="107000"/>
                        </a:lnSpc>
                        <a:spcBef>
                          <a:spcPts val="0"/>
                        </a:spcBef>
                        <a:spcAft>
                          <a:spcPts val="0"/>
                        </a:spcAft>
                      </a:pPr>
                      <a:r>
                        <a:rPr lang="en-US" sz="800">
                          <a:effectLst/>
                        </a:rPr>
                        <a:t>target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gn="ctr">
                        <a:lnSpc>
                          <a:spcPct val="107000"/>
                        </a:lnSpc>
                        <a:spcBef>
                          <a:spcPts val="0"/>
                        </a:spcBef>
                        <a:spcAft>
                          <a:spcPts val="0"/>
                        </a:spcAft>
                      </a:pPr>
                      <a:r>
                        <a:rPr lang="en-US" sz="800">
                          <a:effectLst/>
                        </a:rPr>
                        <a:t>Factor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tc>
                  <a:txBody>
                    <a:bodyPr/>
                    <a:lstStyle/>
                    <a:p>
                      <a:pPr marL="0" marR="0">
                        <a:lnSpc>
                          <a:spcPct val="107000"/>
                        </a:lnSpc>
                        <a:spcBef>
                          <a:spcPts val="0"/>
                        </a:spcBef>
                        <a:spcAft>
                          <a:spcPts val="0"/>
                        </a:spcAft>
                      </a:pPr>
                      <a:r>
                        <a:rPr lang="en-US" sz="800" dirty="0">
                          <a:effectLst/>
                        </a:rPr>
                        <a:t>Heart disease. 0 = no, 1 = yes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033" marR="50033" marT="0" marB="0"/>
                </a:tc>
                <a:extLst>
                  <a:ext uri="{0D108BD9-81ED-4DB2-BD59-A6C34878D82A}">
                    <a16:rowId xmlns:a16="http://schemas.microsoft.com/office/drawing/2014/main" val="3031836450"/>
                  </a:ext>
                </a:extLst>
              </a:tr>
            </a:tbl>
          </a:graphicData>
        </a:graphic>
      </p:graphicFrame>
      <p:pic>
        <p:nvPicPr>
          <p:cNvPr id="11" name="Picture 10">
            <a:extLst>
              <a:ext uri="{FF2B5EF4-FFF2-40B4-BE49-F238E27FC236}">
                <a16:creationId xmlns:a16="http://schemas.microsoft.com/office/drawing/2014/main" id="{C3CBDD06-7CFE-4F70-9B43-A3DC67EBB19C}"/>
              </a:ext>
            </a:extLst>
          </p:cNvPr>
          <p:cNvPicPr>
            <a:picLocks noChangeAspect="1"/>
          </p:cNvPicPr>
          <p:nvPr/>
        </p:nvPicPr>
        <p:blipFill>
          <a:blip r:embed="rId3"/>
          <a:stretch>
            <a:fillRect/>
          </a:stretch>
        </p:blipFill>
        <p:spPr>
          <a:xfrm>
            <a:off x="10613094" y="4865417"/>
            <a:ext cx="1413900" cy="1975143"/>
          </a:xfrm>
          <a:prstGeom prst="rect">
            <a:avLst/>
          </a:prstGeom>
        </p:spPr>
      </p:pic>
      <p:pic>
        <p:nvPicPr>
          <p:cNvPr id="12" name="Picture 11">
            <a:extLst>
              <a:ext uri="{FF2B5EF4-FFF2-40B4-BE49-F238E27FC236}">
                <a16:creationId xmlns:a16="http://schemas.microsoft.com/office/drawing/2014/main" id="{21260A60-8915-4878-8B10-5D5147065CC4}"/>
              </a:ext>
            </a:extLst>
          </p:cNvPr>
          <p:cNvPicPr>
            <a:picLocks noChangeAspect="1"/>
          </p:cNvPicPr>
          <p:nvPr/>
        </p:nvPicPr>
        <p:blipFill>
          <a:blip r:embed="rId4"/>
          <a:stretch>
            <a:fillRect/>
          </a:stretch>
        </p:blipFill>
        <p:spPr>
          <a:xfrm>
            <a:off x="0" y="-17997"/>
            <a:ext cx="12192000" cy="550168"/>
          </a:xfrm>
          <a:prstGeom prst="rect">
            <a:avLst/>
          </a:prstGeom>
        </p:spPr>
      </p:pic>
      <p:pic>
        <p:nvPicPr>
          <p:cNvPr id="15" name="Picture 14">
            <a:extLst>
              <a:ext uri="{FF2B5EF4-FFF2-40B4-BE49-F238E27FC236}">
                <a16:creationId xmlns:a16="http://schemas.microsoft.com/office/drawing/2014/main" id="{942896F6-1F90-4A25-AE28-208ED3990F0A}"/>
              </a:ext>
            </a:extLst>
          </p:cNvPr>
          <p:cNvPicPr>
            <a:picLocks noChangeAspect="1"/>
          </p:cNvPicPr>
          <p:nvPr/>
        </p:nvPicPr>
        <p:blipFill>
          <a:blip r:embed="rId4"/>
          <a:stretch>
            <a:fillRect/>
          </a:stretch>
        </p:blipFill>
        <p:spPr>
          <a:xfrm>
            <a:off x="0" y="3305"/>
            <a:ext cx="12192000" cy="550168"/>
          </a:xfrm>
          <a:prstGeom prst="rect">
            <a:avLst/>
          </a:prstGeom>
        </p:spPr>
      </p:pic>
    </p:spTree>
    <p:extLst>
      <p:ext uri="{BB962C8B-B14F-4D97-AF65-F5344CB8AC3E}">
        <p14:creationId xmlns:p14="http://schemas.microsoft.com/office/powerpoint/2010/main" val="102250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550168"/>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550168"/>
            <a:ext cx="12192000" cy="6858000"/>
          </a:xfrm>
          <a:prstGeom prst="rect">
            <a:avLst/>
          </a:prstGeom>
        </p:spPr>
      </p:pic>
      <p:sp>
        <p:nvSpPr>
          <p:cNvPr id="4" name="TextBox 3">
            <a:extLst>
              <a:ext uri="{FF2B5EF4-FFF2-40B4-BE49-F238E27FC236}">
                <a16:creationId xmlns:a16="http://schemas.microsoft.com/office/drawing/2014/main" id="{52D6EEE1-56E6-4810-B0F6-3144A6C3C70F}"/>
              </a:ext>
            </a:extLst>
          </p:cNvPr>
          <p:cNvSpPr txBox="1"/>
          <p:nvPr/>
        </p:nvSpPr>
        <p:spPr>
          <a:xfrm>
            <a:off x="3628367" y="649413"/>
            <a:ext cx="4019213" cy="6415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b="1" dirty="0">
                <a:ln w="0"/>
                <a:effectLst>
                  <a:outerShdw blurRad="38100" dist="19050" dir="2700000" algn="tl" rotWithShape="0">
                    <a:schemeClr val="dk1">
                      <a:alpha val="40000"/>
                    </a:schemeClr>
                  </a:outerShdw>
                </a:effectLst>
              </a:rPr>
              <a:t>2. RESEARCH QUESTIONS</a:t>
            </a:r>
          </a:p>
        </p:txBody>
      </p:sp>
      <p:sp>
        <p:nvSpPr>
          <p:cNvPr id="1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1131327"/>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6A94896-9020-4651-842E-AE1CAF7B57E9}"/>
              </a:ext>
            </a:extLst>
          </p:cNvPr>
          <p:cNvPicPr>
            <a:picLocks noChangeAspect="1"/>
          </p:cNvPicPr>
          <p:nvPr/>
        </p:nvPicPr>
        <p:blipFill>
          <a:blip r:embed="rId3"/>
          <a:stretch>
            <a:fillRect/>
          </a:stretch>
        </p:blipFill>
        <p:spPr>
          <a:xfrm>
            <a:off x="8765610" y="2494637"/>
            <a:ext cx="2479808" cy="3464160"/>
          </a:xfrm>
          <a:prstGeom prst="rect">
            <a:avLst/>
          </a:prstGeom>
        </p:spPr>
      </p:pic>
      <p:sp>
        <p:nvSpPr>
          <p:cNvPr id="5" name="Rectangle 4">
            <a:extLst>
              <a:ext uri="{FF2B5EF4-FFF2-40B4-BE49-F238E27FC236}">
                <a16:creationId xmlns:a16="http://schemas.microsoft.com/office/drawing/2014/main" id="{DE3F6909-1D07-44E5-AFE5-C40513E3FAA8}"/>
              </a:ext>
            </a:extLst>
          </p:cNvPr>
          <p:cNvSpPr/>
          <p:nvPr/>
        </p:nvSpPr>
        <p:spPr>
          <a:xfrm>
            <a:off x="114669" y="1822610"/>
            <a:ext cx="8650941" cy="734368"/>
          </a:xfrm>
          <a:prstGeom prst="rect">
            <a:avLst/>
          </a:prstGeom>
        </p:spPr>
        <p:txBody>
          <a:bodyPr wrap="square">
            <a:spAutoFit/>
          </a:bodyPr>
          <a:lstStyle/>
          <a:p>
            <a:pPr marL="342900" marR="0" lvl="0" indent="-342900" algn="just">
              <a:lnSpc>
                <a:spcPct val="107000"/>
              </a:lnSpc>
              <a:spcBef>
                <a:spcPts val="0"/>
              </a:spcBef>
              <a:spcAft>
                <a:spcPts val="600"/>
              </a:spcAft>
              <a:buFont typeface="Symbol" panose="05050102010706020507" pitchFamily="18" charset="2"/>
              <a:buChar char=""/>
            </a:pPr>
            <a:r>
              <a:rPr lang="en-US" sz="2000" dirty="0">
                <a:latin typeface="Arial" panose="020B0604020202020204" pitchFamily="34" charset="0"/>
                <a:ea typeface="Times New Roman" panose="02020603050405020304" pitchFamily="18" charset="0"/>
                <a:cs typeface="Times New Roman" panose="02020603050405020304" pitchFamily="18" charset="0"/>
              </a:rPr>
              <a:t>What are the relationships between the regressors and the target 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E89A4F75-C6D3-4A50-B165-3074B8281C48}"/>
              </a:ext>
            </a:extLst>
          </p:cNvPr>
          <p:cNvSpPr/>
          <p:nvPr/>
        </p:nvSpPr>
        <p:spPr>
          <a:xfrm>
            <a:off x="114669" y="3226476"/>
            <a:ext cx="7368988" cy="405047"/>
          </a:xfrm>
          <a:prstGeom prst="rect">
            <a:avLst/>
          </a:prstGeom>
        </p:spPr>
        <p:txBody>
          <a:bodyPr wrap="square">
            <a:spAutoFit/>
          </a:bodyPr>
          <a:lstStyle/>
          <a:p>
            <a:pPr marL="342900" marR="0" lvl="0" indent="-342900" algn="just">
              <a:lnSpc>
                <a:spcPct val="107000"/>
              </a:lnSpc>
              <a:spcBef>
                <a:spcPts val="0"/>
              </a:spcBef>
              <a:spcAft>
                <a:spcPts val="600"/>
              </a:spcAft>
              <a:buFont typeface="Symbol" panose="05050102010706020507" pitchFamily="18" charset="2"/>
              <a:buChar char=""/>
            </a:pPr>
            <a:r>
              <a:rPr lang="en-US" sz="2000" dirty="0">
                <a:latin typeface="Arial" panose="020B0604020202020204" pitchFamily="34" charset="0"/>
                <a:ea typeface="Times New Roman" panose="02020603050405020304" pitchFamily="18" charset="0"/>
                <a:cs typeface="Times New Roman" panose="02020603050405020304" pitchFamily="18" charset="0"/>
              </a:rPr>
              <a:t>What is the best model to predict a heart disease state?</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CF8594E-CF91-4CDC-B28B-AC4E73CE6CC6}"/>
              </a:ext>
            </a:extLst>
          </p:cNvPr>
          <p:cNvPicPr>
            <a:picLocks noChangeAspect="1"/>
          </p:cNvPicPr>
          <p:nvPr/>
        </p:nvPicPr>
        <p:blipFill>
          <a:blip r:embed="rId4"/>
          <a:stretch>
            <a:fillRect/>
          </a:stretch>
        </p:blipFill>
        <p:spPr>
          <a:xfrm>
            <a:off x="0" y="3305"/>
            <a:ext cx="12192000" cy="550168"/>
          </a:xfrm>
          <a:prstGeom prst="rect">
            <a:avLst/>
          </a:prstGeom>
        </p:spPr>
      </p:pic>
    </p:spTree>
    <p:extLst>
      <p:ext uri="{BB962C8B-B14F-4D97-AF65-F5344CB8AC3E}">
        <p14:creationId xmlns:p14="http://schemas.microsoft.com/office/powerpoint/2010/main" val="305522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B88EB0-AFF7-4529-B84B-5711C3F3D2C4}"/>
              </a:ext>
            </a:extLst>
          </p:cNvPr>
          <p:cNvPicPr/>
          <p:nvPr/>
        </p:nvPicPr>
        <p:blipFill>
          <a:blip r:embed="rId2"/>
          <a:stretch>
            <a:fillRect/>
          </a:stretch>
        </p:blipFill>
        <p:spPr>
          <a:xfrm rot="18930766">
            <a:off x="2574980" y="1791951"/>
            <a:ext cx="6251331" cy="5456706"/>
          </a:xfrm>
          <a:prstGeom prst="rect">
            <a:avLst/>
          </a:prstGeom>
        </p:spPr>
      </p:pic>
      <p:sp>
        <p:nvSpPr>
          <p:cNvPr id="4" name="TextBox 3">
            <a:extLst>
              <a:ext uri="{FF2B5EF4-FFF2-40B4-BE49-F238E27FC236}">
                <a16:creationId xmlns:a16="http://schemas.microsoft.com/office/drawing/2014/main" id="{6F537E3D-309F-4928-B675-FB607D4AA1D6}"/>
              </a:ext>
            </a:extLst>
          </p:cNvPr>
          <p:cNvSpPr txBox="1"/>
          <p:nvPr/>
        </p:nvSpPr>
        <p:spPr>
          <a:xfrm>
            <a:off x="3806045" y="383567"/>
            <a:ext cx="4142288"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3. CORRELATION ANALYSIS</a:t>
            </a:r>
          </a:p>
        </p:txBody>
      </p:sp>
      <p:pic>
        <p:nvPicPr>
          <p:cNvPr id="6" name="Picture 5">
            <a:extLst>
              <a:ext uri="{FF2B5EF4-FFF2-40B4-BE49-F238E27FC236}">
                <a16:creationId xmlns:a16="http://schemas.microsoft.com/office/drawing/2014/main" id="{C98799CA-3B1F-4AFF-B248-906F40262A82}"/>
              </a:ext>
            </a:extLst>
          </p:cNvPr>
          <p:cNvPicPr/>
          <p:nvPr/>
        </p:nvPicPr>
        <p:blipFill>
          <a:blip r:embed="rId3"/>
          <a:stretch>
            <a:fillRect/>
          </a:stretch>
        </p:blipFill>
        <p:spPr>
          <a:xfrm>
            <a:off x="2964249" y="5484774"/>
            <a:ext cx="5311428" cy="1251268"/>
          </a:xfrm>
          <a:prstGeom prst="rect">
            <a:avLst/>
          </a:prstGeom>
        </p:spPr>
      </p:pic>
      <p:pic>
        <p:nvPicPr>
          <p:cNvPr id="7" name="Picture 6">
            <a:extLst>
              <a:ext uri="{FF2B5EF4-FFF2-40B4-BE49-F238E27FC236}">
                <a16:creationId xmlns:a16="http://schemas.microsoft.com/office/drawing/2014/main" id="{7DF3C266-DED5-4BA1-AAFF-BEB905788AAB}"/>
              </a:ext>
            </a:extLst>
          </p:cNvPr>
          <p:cNvPicPr>
            <a:picLocks noChangeAspect="1"/>
          </p:cNvPicPr>
          <p:nvPr/>
        </p:nvPicPr>
        <p:blipFill>
          <a:blip r:embed="rId4"/>
          <a:stretch>
            <a:fillRect/>
          </a:stretch>
        </p:blipFill>
        <p:spPr>
          <a:xfrm>
            <a:off x="10613094" y="4865417"/>
            <a:ext cx="1413900" cy="1975143"/>
          </a:xfrm>
          <a:prstGeom prst="rect">
            <a:avLst/>
          </a:prstGeom>
        </p:spPr>
      </p:pic>
      <p:pic>
        <p:nvPicPr>
          <p:cNvPr id="8" name="Picture 7">
            <a:extLst>
              <a:ext uri="{FF2B5EF4-FFF2-40B4-BE49-F238E27FC236}">
                <a16:creationId xmlns:a16="http://schemas.microsoft.com/office/drawing/2014/main" id="{6ADAC421-797D-48D2-B67F-E65BF2862E1F}"/>
              </a:ext>
            </a:extLst>
          </p:cNvPr>
          <p:cNvPicPr>
            <a:picLocks noChangeAspect="1"/>
          </p:cNvPicPr>
          <p:nvPr/>
        </p:nvPicPr>
        <p:blipFill>
          <a:blip r:embed="rId5"/>
          <a:stretch>
            <a:fillRect/>
          </a:stretch>
        </p:blipFill>
        <p:spPr>
          <a:xfrm>
            <a:off x="0" y="3305"/>
            <a:ext cx="12192000" cy="523220"/>
          </a:xfrm>
          <a:prstGeom prst="rect">
            <a:avLst/>
          </a:prstGeom>
        </p:spPr>
      </p:pic>
    </p:spTree>
    <p:extLst>
      <p:ext uri="{BB962C8B-B14F-4D97-AF65-F5344CB8AC3E}">
        <p14:creationId xmlns:p14="http://schemas.microsoft.com/office/powerpoint/2010/main" val="325706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093407-EB4B-4315-9CDD-8F83FF584C77}"/>
              </a:ext>
            </a:extLst>
          </p:cNvPr>
          <p:cNvSpPr txBox="1"/>
          <p:nvPr/>
        </p:nvSpPr>
        <p:spPr>
          <a:xfrm>
            <a:off x="3747438" y="480546"/>
            <a:ext cx="4990853"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4. DATA EXPLORATION ANALYSIS</a:t>
            </a:r>
          </a:p>
        </p:txBody>
      </p:sp>
      <p:pic>
        <p:nvPicPr>
          <p:cNvPr id="5" name="Picture 4">
            <a:extLst>
              <a:ext uri="{FF2B5EF4-FFF2-40B4-BE49-F238E27FC236}">
                <a16:creationId xmlns:a16="http://schemas.microsoft.com/office/drawing/2014/main" id="{099A0423-AE10-4052-AE2E-580E20E167BB}"/>
              </a:ext>
            </a:extLst>
          </p:cNvPr>
          <p:cNvPicPr/>
          <p:nvPr/>
        </p:nvPicPr>
        <p:blipFill>
          <a:blip r:embed="rId2"/>
          <a:stretch>
            <a:fillRect/>
          </a:stretch>
        </p:blipFill>
        <p:spPr>
          <a:xfrm>
            <a:off x="1452281" y="1126994"/>
            <a:ext cx="5997949" cy="5609048"/>
          </a:xfrm>
          <a:prstGeom prst="rect">
            <a:avLst/>
          </a:prstGeom>
        </p:spPr>
      </p:pic>
      <p:pic>
        <p:nvPicPr>
          <p:cNvPr id="6" name="Picture 5">
            <a:extLst>
              <a:ext uri="{FF2B5EF4-FFF2-40B4-BE49-F238E27FC236}">
                <a16:creationId xmlns:a16="http://schemas.microsoft.com/office/drawing/2014/main" id="{E0AEA785-1EB2-4083-BC4B-853F24BFC8B4}"/>
              </a:ext>
            </a:extLst>
          </p:cNvPr>
          <p:cNvPicPr/>
          <p:nvPr/>
        </p:nvPicPr>
        <p:blipFill>
          <a:blip r:embed="rId3"/>
          <a:stretch>
            <a:fillRect/>
          </a:stretch>
        </p:blipFill>
        <p:spPr>
          <a:xfrm>
            <a:off x="8738291" y="2100579"/>
            <a:ext cx="2709862" cy="2176145"/>
          </a:xfrm>
          <a:prstGeom prst="rect">
            <a:avLst/>
          </a:prstGeom>
        </p:spPr>
      </p:pic>
      <p:pic>
        <p:nvPicPr>
          <p:cNvPr id="8" name="Picture 7">
            <a:extLst>
              <a:ext uri="{FF2B5EF4-FFF2-40B4-BE49-F238E27FC236}">
                <a16:creationId xmlns:a16="http://schemas.microsoft.com/office/drawing/2014/main" id="{E9725101-0E8A-4948-B15F-74AB3639C1FA}"/>
              </a:ext>
            </a:extLst>
          </p:cNvPr>
          <p:cNvPicPr>
            <a:picLocks noChangeAspect="1"/>
          </p:cNvPicPr>
          <p:nvPr/>
        </p:nvPicPr>
        <p:blipFill>
          <a:blip r:embed="rId4"/>
          <a:stretch>
            <a:fillRect/>
          </a:stretch>
        </p:blipFill>
        <p:spPr>
          <a:xfrm>
            <a:off x="0" y="3305"/>
            <a:ext cx="12192000" cy="550168"/>
          </a:xfrm>
          <a:prstGeom prst="rect">
            <a:avLst/>
          </a:prstGeom>
        </p:spPr>
      </p:pic>
    </p:spTree>
    <p:extLst>
      <p:ext uri="{BB962C8B-B14F-4D97-AF65-F5344CB8AC3E}">
        <p14:creationId xmlns:p14="http://schemas.microsoft.com/office/powerpoint/2010/main" val="36410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11B3A4-A517-4EA7-A3BE-CB86D6A12895}"/>
              </a:ext>
            </a:extLst>
          </p:cNvPr>
          <p:cNvSpPr txBox="1"/>
          <p:nvPr/>
        </p:nvSpPr>
        <p:spPr>
          <a:xfrm>
            <a:off x="3127559" y="599889"/>
            <a:ext cx="5936882"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5, 6, 7. LOGISTIC REGRESSION MODELS</a:t>
            </a:r>
          </a:p>
        </p:txBody>
      </p:sp>
      <p:pic>
        <p:nvPicPr>
          <p:cNvPr id="5" name="Picture 4">
            <a:extLst>
              <a:ext uri="{FF2B5EF4-FFF2-40B4-BE49-F238E27FC236}">
                <a16:creationId xmlns:a16="http://schemas.microsoft.com/office/drawing/2014/main" id="{209E2E72-7019-4859-A0B0-C5B04BE1EFED}"/>
              </a:ext>
            </a:extLst>
          </p:cNvPr>
          <p:cNvPicPr/>
          <p:nvPr/>
        </p:nvPicPr>
        <p:blipFill>
          <a:blip r:embed="rId2"/>
          <a:stretch>
            <a:fillRect/>
          </a:stretch>
        </p:blipFill>
        <p:spPr>
          <a:xfrm>
            <a:off x="1692909" y="2221546"/>
            <a:ext cx="3566982" cy="4465003"/>
          </a:xfrm>
          <a:prstGeom prst="rect">
            <a:avLst/>
          </a:prstGeom>
          <a:ln w="12700">
            <a:solidFill>
              <a:schemeClr val="accent1"/>
            </a:solidFill>
          </a:ln>
        </p:spPr>
      </p:pic>
      <p:pic>
        <p:nvPicPr>
          <p:cNvPr id="6" name="Picture 5">
            <a:extLst>
              <a:ext uri="{FF2B5EF4-FFF2-40B4-BE49-F238E27FC236}">
                <a16:creationId xmlns:a16="http://schemas.microsoft.com/office/drawing/2014/main" id="{169306EA-2B18-4FAA-8D8A-0058515C7D9D}"/>
              </a:ext>
            </a:extLst>
          </p:cNvPr>
          <p:cNvPicPr/>
          <p:nvPr/>
        </p:nvPicPr>
        <p:blipFill>
          <a:blip r:embed="rId3"/>
          <a:stretch>
            <a:fillRect/>
          </a:stretch>
        </p:blipFill>
        <p:spPr>
          <a:xfrm>
            <a:off x="6496050" y="2221547"/>
            <a:ext cx="3845889" cy="4465003"/>
          </a:xfrm>
          <a:prstGeom prst="rect">
            <a:avLst/>
          </a:prstGeom>
          <a:ln w="12700">
            <a:solidFill>
              <a:schemeClr val="accent1"/>
            </a:solidFill>
          </a:ln>
        </p:spPr>
      </p:pic>
      <p:sp>
        <p:nvSpPr>
          <p:cNvPr id="7" name="Rectangle 6">
            <a:extLst>
              <a:ext uri="{FF2B5EF4-FFF2-40B4-BE49-F238E27FC236}">
                <a16:creationId xmlns:a16="http://schemas.microsoft.com/office/drawing/2014/main" id="{789204C8-5BE3-4232-AE28-70D75CA1117B}"/>
              </a:ext>
            </a:extLst>
          </p:cNvPr>
          <p:cNvSpPr/>
          <p:nvPr/>
        </p:nvSpPr>
        <p:spPr>
          <a:xfrm>
            <a:off x="1692909" y="1487662"/>
            <a:ext cx="3448380" cy="369332"/>
          </a:xfrm>
          <a:prstGeom prst="rect">
            <a:avLst/>
          </a:prstGeom>
        </p:spPr>
        <p:txBody>
          <a:bodyPr wrap="none">
            <a:spAutoFit/>
          </a:bodyPr>
          <a:lstStyle/>
          <a:p>
            <a:r>
              <a:rPr lang="en-US" b="1" dirty="0">
                <a:solidFill>
                  <a:srgbClr val="4472C4"/>
                </a:solidFill>
                <a:latin typeface="Arial" panose="020B0604020202020204" pitchFamily="34" charset="0"/>
                <a:ea typeface="Calibri" panose="020F0502020204030204" pitchFamily="34" charset="0"/>
              </a:rPr>
              <a:t>Original model (AIC = 225.63) </a:t>
            </a:r>
            <a:endParaRPr lang="en-US" dirty="0"/>
          </a:p>
        </p:txBody>
      </p:sp>
      <p:sp>
        <p:nvSpPr>
          <p:cNvPr id="8" name="Rectangle 7">
            <a:extLst>
              <a:ext uri="{FF2B5EF4-FFF2-40B4-BE49-F238E27FC236}">
                <a16:creationId xmlns:a16="http://schemas.microsoft.com/office/drawing/2014/main" id="{B43853AD-2080-498A-903E-363013956CE4}"/>
              </a:ext>
            </a:extLst>
          </p:cNvPr>
          <p:cNvSpPr/>
          <p:nvPr/>
        </p:nvSpPr>
        <p:spPr>
          <a:xfrm>
            <a:off x="6675568" y="1487662"/>
            <a:ext cx="3486852" cy="369332"/>
          </a:xfrm>
          <a:prstGeom prst="rect">
            <a:avLst/>
          </a:prstGeom>
        </p:spPr>
        <p:txBody>
          <a:bodyPr wrap="none">
            <a:spAutoFit/>
          </a:bodyPr>
          <a:lstStyle/>
          <a:p>
            <a:r>
              <a:rPr lang="en-US" b="1" dirty="0">
                <a:solidFill>
                  <a:srgbClr val="4472C4"/>
                </a:solidFill>
                <a:latin typeface="Arial" panose="020B0604020202020204" pitchFamily="34" charset="0"/>
                <a:ea typeface="Calibri" panose="020F0502020204030204" pitchFamily="34" charset="0"/>
              </a:rPr>
              <a:t>Reduced model (AIC = 219.79)</a:t>
            </a:r>
            <a:endParaRPr lang="en-US" dirty="0"/>
          </a:p>
        </p:txBody>
      </p:sp>
      <p:pic>
        <p:nvPicPr>
          <p:cNvPr id="9" name="Picture 8">
            <a:extLst>
              <a:ext uri="{FF2B5EF4-FFF2-40B4-BE49-F238E27FC236}">
                <a16:creationId xmlns:a16="http://schemas.microsoft.com/office/drawing/2014/main" id="{04D5B40F-6453-4438-BD27-9461EDA9A4D9}"/>
              </a:ext>
            </a:extLst>
          </p:cNvPr>
          <p:cNvPicPr>
            <a:picLocks noChangeAspect="1"/>
          </p:cNvPicPr>
          <p:nvPr/>
        </p:nvPicPr>
        <p:blipFill>
          <a:blip r:embed="rId4"/>
          <a:stretch>
            <a:fillRect/>
          </a:stretch>
        </p:blipFill>
        <p:spPr>
          <a:xfrm>
            <a:off x="10613094" y="4865417"/>
            <a:ext cx="1413900" cy="1975143"/>
          </a:xfrm>
          <a:prstGeom prst="rect">
            <a:avLst/>
          </a:prstGeom>
        </p:spPr>
      </p:pic>
      <p:pic>
        <p:nvPicPr>
          <p:cNvPr id="10" name="Picture 9">
            <a:extLst>
              <a:ext uri="{FF2B5EF4-FFF2-40B4-BE49-F238E27FC236}">
                <a16:creationId xmlns:a16="http://schemas.microsoft.com/office/drawing/2014/main" id="{C91C837F-64D8-46EA-9A7F-A2F7BF3C0565}"/>
              </a:ext>
            </a:extLst>
          </p:cNvPr>
          <p:cNvPicPr>
            <a:picLocks noChangeAspect="1"/>
          </p:cNvPicPr>
          <p:nvPr/>
        </p:nvPicPr>
        <p:blipFill>
          <a:blip r:embed="rId5"/>
          <a:stretch>
            <a:fillRect/>
          </a:stretch>
        </p:blipFill>
        <p:spPr>
          <a:xfrm>
            <a:off x="0" y="3305"/>
            <a:ext cx="12192000" cy="550168"/>
          </a:xfrm>
          <a:prstGeom prst="rect">
            <a:avLst/>
          </a:prstGeom>
        </p:spPr>
      </p:pic>
    </p:spTree>
    <p:extLst>
      <p:ext uri="{BB962C8B-B14F-4D97-AF65-F5344CB8AC3E}">
        <p14:creationId xmlns:p14="http://schemas.microsoft.com/office/powerpoint/2010/main" val="62647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80DE8-9CB5-4C35-826A-F95FFBAB66C9}"/>
              </a:ext>
            </a:extLst>
          </p:cNvPr>
          <p:cNvSpPr txBox="1"/>
          <p:nvPr/>
        </p:nvSpPr>
        <p:spPr>
          <a:xfrm>
            <a:off x="3205970" y="493723"/>
            <a:ext cx="5936882"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5, 6, 7. LOGISTIC REGRESSION MODELS</a:t>
            </a:r>
          </a:p>
        </p:txBody>
      </p:sp>
      <p:pic>
        <p:nvPicPr>
          <p:cNvPr id="5" name="Picture 4">
            <a:extLst>
              <a:ext uri="{FF2B5EF4-FFF2-40B4-BE49-F238E27FC236}">
                <a16:creationId xmlns:a16="http://schemas.microsoft.com/office/drawing/2014/main" id="{D8FB5CB2-A4EA-455B-B1B1-0944689E2076}"/>
              </a:ext>
            </a:extLst>
          </p:cNvPr>
          <p:cNvPicPr/>
          <p:nvPr/>
        </p:nvPicPr>
        <p:blipFill>
          <a:blip r:embed="rId2"/>
          <a:stretch>
            <a:fillRect/>
          </a:stretch>
        </p:blipFill>
        <p:spPr>
          <a:xfrm>
            <a:off x="1043473" y="2128589"/>
            <a:ext cx="3547573" cy="2940096"/>
          </a:xfrm>
          <a:prstGeom prst="rect">
            <a:avLst/>
          </a:prstGeom>
          <a:ln w="19050">
            <a:solidFill>
              <a:schemeClr val="accent1"/>
            </a:solidFill>
          </a:ln>
        </p:spPr>
      </p:pic>
      <p:pic>
        <p:nvPicPr>
          <p:cNvPr id="6" name="Picture 5">
            <a:extLst>
              <a:ext uri="{FF2B5EF4-FFF2-40B4-BE49-F238E27FC236}">
                <a16:creationId xmlns:a16="http://schemas.microsoft.com/office/drawing/2014/main" id="{495F026B-D9FC-4905-B713-2566E407ACAA}"/>
              </a:ext>
            </a:extLst>
          </p:cNvPr>
          <p:cNvPicPr/>
          <p:nvPr/>
        </p:nvPicPr>
        <p:blipFill>
          <a:blip r:embed="rId3"/>
          <a:stretch>
            <a:fillRect/>
          </a:stretch>
        </p:blipFill>
        <p:spPr>
          <a:xfrm>
            <a:off x="7008924" y="2128589"/>
            <a:ext cx="3268345" cy="2940096"/>
          </a:xfrm>
          <a:prstGeom prst="rect">
            <a:avLst/>
          </a:prstGeom>
          <a:ln w="19050">
            <a:solidFill>
              <a:schemeClr val="accent1"/>
            </a:solidFill>
          </a:ln>
        </p:spPr>
      </p:pic>
      <p:sp>
        <p:nvSpPr>
          <p:cNvPr id="7" name="TextBox 6">
            <a:extLst>
              <a:ext uri="{FF2B5EF4-FFF2-40B4-BE49-F238E27FC236}">
                <a16:creationId xmlns:a16="http://schemas.microsoft.com/office/drawing/2014/main" id="{33B5C436-0A35-49D1-AB84-2337EF2182B3}"/>
              </a:ext>
            </a:extLst>
          </p:cNvPr>
          <p:cNvSpPr txBox="1"/>
          <p:nvPr/>
        </p:nvSpPr>
        <p:spPr>
          <a:xfrm>
            <a:off x="5291945" y="964182"/>
            <a:ext cx="1286314"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ANOVA</a:t>
            </a:r>
          </a:p>
        </p:txBody>
      </p:sp>
      <p:sp>
        <p:nvSpPr>
          <p:cNvPr id="8" name="Rectangle 7">
            <a:extLst>
              <a:ext uri="{FF2B5EF4-FFF2-40B4-BE49-F238E27FC236}">
                <a16:creationId xmlns:a16="http://schemas.microsoft.com/office/drawing/2014/main" id="{6697E3B1-AE92-4957-A864-EA488039B192}"/>
              </a:ext>
            </a:extLst>
          </p:cNvPr>
          <p:cNvSpPr/>
          <p:nvPr/>
        </p:nvSpPr>
        <p:spPr>
          <a:xfrm>
            <a:off x="1917014" y="1699872"/>
            <a:ext cx="1800493" cy="369332"/>
          </a:xfrm>
          <a:prstGeom prst="rect">
            <a:avLst/>
          </a:prstGeom>
        </p:spPr>
        <p:txBody>
          <a:bodyPr wrap="none">
            <a:spAutoFit/>
          </a:bodyPr>
          <a:lstStyle/>
          <a:p>
            <a:r>
              <a:rPr lang="en-US" b="1" dirty="0">
                <a:solidFill>
                  <a:srgbClr val="4472C4"/>
                </a:solidFill>
                <a:latin typeface="Arial" panose="020B0604020202020204" pitchFamily="34" charset="0"/>
                <a:ea typeface="Calibri" panose="020F0502020204030204" pitchFamily="34" charset="0"/>
              </a:rPr>
              <a:t>Original model</a:t>
            </a:r>
            <a:endParaRPr lang="en-US" dirty="0"/>
          </a:p>
        </p:txBody>
      </p:sp>
      <p:sp>
        <p:nvSpPr>
          <p:cNvPr id="9" name="Rectangle 8">
            <a:extLst>
              <a:ext uri="{FF2B5EF4-FFF2-40B4-BE49-F238E27FC236}">
                <a16:creationId xmlns:a16="http://schemas.microsoft.com/office/drawing/2014/main" id="{6CA4B8B1-DDDA-4A94-8484-D999C9137E4F}"/>
              </a:ext>
            </a:extLst>
          </p:cNvPr>
          <p:cNvSpPr/>
          <p:nvPr/>
        </p:nvSpPr>
        <p:spPr>
          <a:xfrm>
            <a:off x="7843953" y="1699872"/>
            <a:ext cx="1903085" cy="369332"/>
          </a:xfrm>
          <a:prstGeom prst="rect">
            <a:avLst/>
          </a:prstGeom>
        </p:spPr>
        <p:txBody>
          <a:bodyPr wrap="none">
            <a:spAutoFit/>
          </a:bodyPr>
          <a:lstStyle/>
          <a:p>
            <a:r>
              <a:rPr lang="en-US" b="1" dirty="0">
                <a:solidFill>
                  <a:srgbClr val="4472C4"/>
                </a:solidFill>
                <a:latin typeface="Arial" panose="020B0604020202020204" pitchFamily="34" charset="0"/>
                <a:ea typeface="Calibri" panose="020F0502020204030204" pitchFamily="34" charset="0"/>
              </a:rPr>
              <a:t>Reduced model</a:t>
            </a:r>
            <a:endParaRPr lang="en-US" dirty="0"/>
          </a:p>
        </p:txBody>
      </p:sp>
      <p:pic>
        <p:nvPicPr>
          <p:cNvPr id="10" name="Picture 9">
            <a:extLst>
              <a:ext uri="{FF2B5EF4-FFF2-40B4-BE49-F238E27FC236}">
                <a16:creationId xmlns:a16="http://schemas.microsoft.com/office/drawing/2014/main" id="{1667FF9E-6F73-4843-8675-4E2F5A699D30}"/>
              </a:ext>
            </a:extLst>
          </p:cNvPr>
          <p:cNvPicPr/>
          <p:nvPr/>
        </p:nvPicPr>
        <p:blipFill>
          <a:blip r:embed="rId4"/>
          <a:stretch>
            <a:fillRect/>
          </a:stretch>
        </p:blipFill>
        <p:spPr>
          <a:xfrm>
            <a:off x="712164" y="5722287"/>
            <a:ext cx="4191145" cy="1040649"/>
          </a:xfrm>
          <a:prstGeom prst="rect">
            <a:avLst/>
          </a:prstGeom>
        </p:spPr>
      </p:pic>
      <p:sp>
        <p:nvSpPr>
          <p:cNvPr id="11" name="Rectangle 10">
            <a:extLst>
              <a:ext uri="{FF2B5EF4-FFF2-40B4-BE49-F238E27FC236}">
                <a16:creationId xmlns:a16="http://schemas.microsoft.com/office/drawing/2014/main" id="{63E97551-967A-4D87-B3BE-72F73E3385D2}"/>
              </a:ext>
            </a:extLst>
          </p:cNvPr>
          <p:cNvSpPr/>
          <p:nvPr/>
        </p:nvSpPr>
        <p:spPr>
          <a:xfrm>
            <a:off x="5181879" y="5737840"/>
            <a:ext cx="6096000" cy="1132874"/>
          </a:xfrm>
          <a:prstGeom prst="rect">
            <a:avLst/>
          </a:prstGeom>
        </p:spPr>
        <p:txBody>
          <a:bodyPr>
            <a:spAutoFit/>
          </a:bodyPr>
          <a:lstStyle/>
          <a:p>
            <a:pPr algn="just">
              <a:lnSpc>
                <a:spcPct val="107000"/>
              </a:lnSpc>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P-value based on chi-squared distribution indicates that we fail in reject the null Hypothesis which estates that the two models are equal. What this means is that the reduced model is better that the original containing all the regressor variables.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3B11762-C1A2-4A84-9B58-F53C83A10C8A}"/>
              </a:ext>
            </a:extLst>
          </p:cNvPr>
          <p:cNvSpPr/>
          <p:nvPr/>
        </p:nvSpPr>
        <p:spPr>
          <a:xfrm>
            <a:off x="18592" y="5020187"/>
            <a:ext cx="5597333" cy="584775"/>
          </a:xfrm>
          <a:prstGeom prst="rect">
            <a:avLst/>
          </a:prstGeom>
        </p:spPr>
        <p:txBody>
          <a:bodyPr wrap="square">
            <a:spAutoFit/>
          </a:bodyPr>
          <a:lstStyle/>
          <a:p>
            <a:pPr algn="ctr"/>
            <a:r>
              <a:rPr lang="en-US" sz="1600" dirty="0">
                <a:latin typeface="Arial" panose="020B0604020202020204" pitchFamily="34" charset="0"/>
                <a:ea typeface="Calibri" panose="020F0502020204030204" pitchFamily="34" charset="0"/>
              </a:rPr>
              <a:t>The variables </a:t>
            </a:r>
            <a:r>
              <a:rPr lang="en-US" sz="1600" dirty="0" err="1">
                <a:latin typeface="Arial" panose="020B0604020202020204" pitchFamily="34" charset="0"/>
                <a:ea typeface="Calibri" panose="020F0502020204030204" pitchFamily="34" charset="0"/>
              </a:rPr>
              <a:t>chol</a:t>
            </a:r>
            <a:r>
              <a:rPr lang="en-US" sz="1600" dirty="0">
                <a:latin typeface="Arial" panose="020B0604020202020204" pitchFamily="34" charset="0"/>
                <a:ea typeface="Calibri" panose="020F0502020204030204" pitchFamily="34" charset="0"/>
              </a:rPr>
              <a:t>, </a:t>
            </a:r>
            <a:r>
              <a:rPr lang="en-US" sz="1600" dirty="0" err="1">
                <a:latin typeface="Arial" panose="020B0604020202020204" pitchFamily="34" charset="0"/>
                <a:ea typeface="Calibri" panose="020F0502020204030204" pitchFamily="34" charset="0"/>
              </a:rPr>
              <a:t>fbs</a:t>
            </a:r>
            <a:r>
              <a:rPr lang="en-US" sz="1600" dirty="0">
                <a:latin typeface="Arial" panose="020B0604020202020204" pitchFamily="34" charset="0"/>
                <a:ea typeface="Calibri" panose="020F0502020204030204" pitchFamily="34" charset="0"/>
              </a:rPr>
              <a:t>, and </a:t>
            </a:r>
            <a:r>
              <a:rPr lang="en-US" sz="1600" dirty="0" err="1">
                <a:latin typeface="Arial" panose="020B0604020202020204" pitchFamily="34" charset="0"/>
                <a:ea typeface="Calibri" panose="020F0502020204030204" pitchFamily="34" charset="0"/>
              </a:rPr>
              <a:t>restecg</a:t>
            </a:r>
            <a:r>
              <a:rPr lang="en-US" sz="1600" dirty="0">
                <a:latin typeface="Arial" panose="020B0604020202020204" pitchFamily="34" charset="0"/>
                <a:ea typeface="Calibri" panose="020F0502020204030204" pitchFamily="34" charset="0"/>
              </a:rPr>
              <a:t> are not significant for the model</a:t>
            </a:r>
            <a:endParaRPr lang="en-US" sz="1600" dirty="0"/>
          </a:p>
        </p:txBody>
      </p:sp>
      <p:sp>
        <p:nvSpPr>
          <p:cNvPr id="13" name="Rectangle 12">
            <a:extLst>
              <a:ext uri="{FF2B5EF4-FFF2-40B4-BE49-F238E27FC236}">
                <a16:creationId xmlns:a16="http://schemas.microsoft.com/office/drawing/2014/main" id="{DD26D90B-13B3-4D97-A3D6-AF6AD33E1CD2}"/>
              </a:ext>
            </a:extLst>
          </p:cNvPr>
          <p:cNvSpPr/>
          <p:nvPr/>
        </p:nvSpPr>
        <p:spPr>
          <a:xfrm>
            <a:off x="6174411" y="5020854"/>
            <a:ext cx="5269567" cy="626804"/>
          </a:xfrm>
          <a:prstGeom prst="rect">
            <a:avLst/>
          </a:prstGeom>
        </p:spPr>
        <p:txBody>
          <a:bodyPr wrap="square">
            <a:spAutoFit/>
          </a:bodyPr>
          <a:lstStyle/>
          <a:p>
            <a:pPr algn="ctr">
              <a:lnSpc>
                <a:spcPct val="107000"/>
              </a:lnSpc>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all the variables are significant at different levels of significance.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160C16D3-78E5-40E0-B4BD-11D47897F992}"/>
              </a:ext>
            </a:extLst>
          </p:cNvPr>
          <p:cNvPicPr>
            <a:picLocks noChangeAspect="1"/>
          </p:cNvPicPr>
          <p:nvPr/>
        </p:nvPicPr>
        <p:blipFill>
          <a:blip r:embed="rId5"/>
          <a:stretch>
            <a:fillRect/>
          </a:stretch>
        </p:blipFill>
        <p:spPr>
          <a:xfrm>
            <a:off x="0" y="3305"/>
            <a:ext cx="12192000" cy="550168"/>
          </a:xfrm>
          <a:prstGeom prst="rect">
            <a:avLst/>
          </a:prstGeom>
        </p:spPr>
      </p:pic>
    </p:spTree>
    <p:extLst>
      <p:ext uri="{BB962C8B-B14F-4D97-AF65-F5344CB8AC3E}">
        <p14:creationId xmlns:p14="http://schemas.microsoft.com/office/powerpoint/2010/main" val="359713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F30ED5-A737-4D87-BCAB-98BECD995EAE}"/>
              </a:ext>
            </a:extLst>
          </p:cNvPr>
          <p:cNvSpPr txBox="1"/>
          <p:nvPr/>
        </p:nvSpPr>
        <p:spPr>
          <a:xfrm>
            <a:off x="3196443" y="503065"/>
            <a:ext cx="4788619"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8. TRAINING AND PREDICTING </a:t>
            </a:r>
          </a:p>
        </p:txBody>
      </p:sp>
      <p:sp>
        <p:nvSpPr>
          <p:cNvPr id="5" name="Rectangle 4">
            <a:extLst>
              <a:ext uri="{FF2B5EF4-FFF2-40B4-BE49-F238E27FC236}">
                <a16:creationId xmlns:a16="http://schemas.microsoft.com/office/drawing/2014/main" id="{89FEDF0C-E322-41D7-96E2-1489F58771E7}"/>
              </a:ext>
            </a:extLst>
          </p:cNvPr>
          <p:cNvSpPr/>
          <p:nvPr/>
        </p:nvSpPr>
        <p:spPr>
          <a:xfrm>
            <a:off x="236507" y="1113757"/>
            <a:ext cx="11528612" cy="584775"/>
          </a:xfrm>
          <a:prstGeom prst="rect">
            <a:avLst/>
          </a:prstGeom>
        </p:spPr>
        <p:txBody>
          <a:bodyPr wrap="square">
            <a:spAutoFit/>
          </a:bodyPr>
          <a:lstStyle/>
          <a:p>
            <a:r>
              <a:rPr lang="en-US" sz="1600" dirty="0">
                <a:latin typeface="Arial" panose="020B0604020202020204" pitchFamily="34" charset="0"/>
                <a:ea typeface="Calibri" panose="020F0502020204030204" pitchFamily="34" charset="0"/>
              </a:rPr>
              <a:t>The distribution of the target attribute is 138 patients with positive diagnostic and 165 healthy people, indicating that there is not a problem of class imbalance</a:t>
            </a:r>
            <a:endParaRPr lang="en-US" sz="1600" dirty="0"/>
          </a:p>
        </p:txBody>
      </p:sp>
      <p:sp>
        <p:nvSpPr>
          <p:cNvPr id="6" name="Rectangle 5">
            <a:extLst>
              <a:ext uri="{FF2B5EF4-FFF2-40B4-BE49-F238E27FC236}">
                <a16:creationId xmlns:a16="http://schemas.microsoft.com/office/drawing/2014/main" id="{CF34915A-BE02-4389-BD32-9DABB2534183}"/>
              </a:ext>
            </a:extLst>
          </p:cNvPr>
          <p:cNvSpPr/>
          <p:nvPr/>
        </p:nvSpPr>
        <p:spPr>
          <a:xfrm>
            <a:off x="242046" y="1852873"/>
            <a:ext cx="11178989" cy="338554"/>
          </a:xfrm>
          <a:prstGeom prst="rect">
            <a:avLst/>
          </a:prstGeom>
        </p:spPr>
        <p:txBody>
          <a:bodyPr wrap="square">
            <a:spAutoFit/>
          </a:bodyPr>
          <a:lstStyle/>
          <a:p>
            <a:r>
              <a:rPr lang="en-US" sz="1600" dirty="0">
                <a:latin typeface="Arial" panose="020B0604020202020204" pitchFamily="34" charset="0"/>
                <a:ea typeface="Calibri" panose="020F0502020204030204" pitchFamily="34" charset="0"/>
              </a:rPr>
              <a:t>For each model, a random subset of the datasets of 80% represents the training datasets, and 20% the testing datasets. </a:t>
            </a:r>
            <a:endParaRPr lang="en-US" sz="1600" dirty="0"/>
          </a:p>
        </p:txBody>
      </p:sp>
      <p:sp>
        <p:nvSpPr>
          <p:cNvPr id="7" name="TextBox 6">
            <a:extLst>
              <a:ext uri="{FF2B5EF4-FFF2-40B4-BE49-F238E27FC236}">
                <a16:creationId xmlns:a16="http://schemas.microsoft.com/office/drawing/2014/main" id="{ADC218F5-5B4D-404C-ADDF-8C1DCD2C1C21}"/>
              </a:ext>
            </a:extLst>
          </p:cNvPr>
          <p:cNvSpPr txBox="1"/>
          <p:nvPr/>
        </p:nvSpPr>
        <p:spPr>
          <a:xfrm>
            <a:off x="3518070" y="2407524"/>
            <a:ext cx="4145366" cy="523220"/>
          </a:xfrm>
          <a:prstGeom prst="rect">
            <a:avLst/>
          </a:prstGeom>
          <a:noFill/>
        </p:spPr>
        <p:txBody>
          <a:bodyPr wrap="none" rtlCol="0">
            <a:spAutoFit/>
          </a:bodyPr>
          <a:lstStyle/>
          <a:p>
            <a:r>
              <a:rPr lang="en-US" sz="2800" b="1" dirty="0">
                <a:ln w="0"/>
                <a:effectLst>
                  <a:outerShdw blurRad="38100" dist="19050" dir="2700000" algn="tl" rotWithShape="0">
                    <a:schemeClr val="dk1">
                      <a:alpha val="40000"/>
                    </a:schemeClr>
                  </a:outerShdw>
                </a:effectLst>
              </a:rPr>
              <a:t>9. ACCURACY EVALUATION</a:t>
            </a:r>
          </a:p>
        </p:txBody>
      </p:sp>
      <p:pic>
        <p:nvPicPr>
          <p:cNvPr id="8" name="Picture 7">
            <a:extLst>
              <a:ext uri="{FF2B5EF4-FFF2-40B4-BE49-F238E27FC236}">
                <a16:creationId xmlns:a16="http://schemas.microsoft.com/office/drawing/2014/main" id="{0CD2AAA0-45D1-42F0-AF0D-845FA294E592}"/>
              </a:ext>
            </a:extLst>
          </p:cNvPr>
          <p:cNvPicPr/>
          <p:nvPr/>
        </p:nvPicPr>
        <p:blipFill>
          <a:blip r:embed="rId2"/>
          <a:stretch>
            <a:fillRect/>
          </a:stretch>
        </p:blipFill>
        <p:spPr>
          <a:xfrm>
            <a:off x="571724" y="3495171"/>
            <a:ext cx="2664534" cy="3120501"/>
          </a:xfrm>
          <a:prstGeom prst="rect">
            <a:avLst/>
          </a:prstGeom>
          <a:ln w="19050">
            <a:solidFill>
              <a:schemeClr val="accent1"/>
            </a:solidFill>
          </a:ln>
        </p:spPr>
      </p:pic>
      <p:pic>
        <p:nvPicPr>
          <p:cNvPr id="9" name="Picture 8">
            <a:extLst>
              <a:ext uri="{FF2B5EF4-FFF2-40B4-BE49-F238E27FC236}">
                <a16:creationId xmlns:a16="http://schemas.microsoft.com/office/drawing/2014/main" id="{5D1BDC47-B889-45FF-8C95-01CFFC4D3367}"/>
              </a:ext>
            </a:extLst>
          </p:cNvPr>
          <p:cNvPicPr/>
          <p:nvPr/>
        </p:nvPicPr>
        <p:blipFill>
          <a:blip r:embed="rId3"/>
          <a:stretch>
            <a:fillRect/>
          </a:stretch>
        </p:blipFill>
        <p:spPr>
          <a:xfrm>
            <a:off x="4107760" y="3557924"/>
            <a:ext cx="2741275" cy="3057748"/>
          </a:xfrm>
          <a:prstGeom prst="rect">
            <a:avLst/>
          </a:prstGeom>
          <a:ln w="19050">
            <a:solidFill>
              <a:schemeClr val="accent1"/>
            </a:solidFill>
          </a:ln>
        </p:spPr>
      </p:pic>
      <p:sp>
        <p:nvSpPr>
          <p:cNvPr id="10" name="Rectangle 9">
            <a:extLst>
              <a:ext uri="{FF2B5EF4-FFF2-40B4-BE49-F238E27FC236}">
                <a16:creationId xmlns:a16="http://schemas.microsoft.com/office/drawing/2014/main" id="{5F963976-9E46-4F5B-9138-77AB0703DAE0}"/>
              </a:ext>
            </a:extLst>
          </p:cNvPr>
          <p:cNvSpPr/>
          <p:nvPr/>
        </p:nvSpPr>
        <p:spPr>
          <a:xfrm>
            <a:off x="389930" y="3100085"/>
            <a:ext cx="2993127" cy="369332"/>
          </a:xfrm>
          <a:prstGeom prst="rect">
            <a:avLst/>
          </a:prstGeom>
        </p:spPr>
        <p:txBody>
          <a:bodyPr wrap="none">
            <a:spAutoFit/>
          </a:bodyPr>
          <a:lstStyle/>
          <a:p>
            <a:r>
              <a:rPr lang="en-US" b="1" dirty="0">
                <a:solidFill>
                  <a:srgbClr val="4472C4"/>
                </a:solidFill>
                <a:latin typeface="Arial" panose="020B0604020202020204" pitchFamily="34" charset="0"/>
                <a:ea typeface="Calibri" panose="020F0502020204030204" pitchFamily="34" charset="0"/>
              </a:rPr>
              <a:t>Original Prediction model</a:t>
            </a:r>
            <a:endParaRPr lang="en-US" dirty="0"/>
          </a:p>
        </p:txBody>
      </p:sp>
      <p:sp>
        <p:nvSpPr>
          <p:cNvPr id="11" name="Rectangle 10">
            <a:extLst>
              <a:ext uri="{FF2B5EF4-FFF2-40B4-BE49-F238E27FC236}">
                <a16:creationId xmlns:a16="http://schemas.microsoft.com/office/drawing/2014/main" id="{CE1CFF65-6099-4B1F-A663-368F5D3E29C1}"/>
              </a:ext>
            </a:extLst>
          </p:cNvPr>
          <p:cNvSpPr/>
          <p:nvPr/>
        </p:nvSpPr>
        <p:spPr>
          <a:xfrm>
            <a:off x="4010834" y="3059668"/>
            <a:ext cx="3159839" cy="369332"/>
          </a:xfrm>
          <a:prstGeom prst="rect">
            <a:avLst/>
          </a:prstGeom>
        </p:spPr>
        <p:txBody>
          <a:bodyPr wrap="none">
            <a:spAutoFit/>
          </a:bodyPr>
          <a:lstStyle/>
          <a:p>
            <a:r>
              <a:rPr lang="en-US" b="1" dirty="0">
                <a:solidFill>
                  <a:srgbClr val="4472C4"/>
                </a:solidFill>
                <a:latin typeface="Arial" panose="020B0604020202020204" pitchFamily="34" charset="0"/>
                <a:ea typeface="Calibri" panose="020F0502020204030204" pitchFamily="34" charset="0"/>
              </a:rPr>
              <a:t>Reduced Prediction model </a:t>
            </a:r>
            <a:endParaRPr lang="en-US" dirty="0"/>
          </a:p>
        </p:txBody>
      </p:sp>
      <p:sp>
        <p:nvSpPr>
          <p:cNvPr id="12" name="Rectangle 11">
            <a:extLst>
              <a:ext uri="{FF2B5EF4-FFF2-40B4-BE49-F238E27FC236}">
                <a16:creationId xmlns:a16="http://schemas.microsoft.com/office/drawing/2014/main" id="{30432489-D568-4182-9089-E1C04D793CDE}"/>
              </a:ext>
            </a:extLst>
          </p:cNvPr>
          <p:cNvSpPr/>
          <p:nvPr/>
        </p:nvSpPr>
        <p:spPr>
          <a:xfrm>
            <a:off x="7297271" y="3348685"/>
            <a:ext cx="4467848" cy="1132874"/>
          </a:xfrm>
          <a:prstGeom prst="rect">
            <a:avLst/>
          </a:prstGeom>
        </p:spPr>
        <p:txBody>
          <a:bodyPr wrap="square">
            <a:spAutoFit/>
          </a:bodyPr>
          <a:lstStyle/>
          <a:p>
            <a:pPr algn="just" fontAlgn="base">
              <a:lnSpc>
                <a:spcPct val="107000"/>
              </a:lnSpc>
              <a:spcBef>
                <a:spcPts val="790"/>
              </a:spcBef>
              <a:spcAft>
                <a:spcPts val="790"/>
              </a:spcAft>
            </a:pPr>
            <a:r>
              <a:rPr lang="en-US"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the original dataset, Logistic Regression Modeling resulted in 86% of accuracy prediction. Whereas for the reduced dataset the prediction accuracy was 90%.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A9D10728-D3F4-4E63-B7D3-8A64FDAE7647}"/>
              </a:ext>
            </a:extLst>
          </p:cNvPr>
          <p:cNvSpPr/>
          <p:nvPr/>
        </p:nvSpPr>
        <p:spPr>
          <a:xfrm>
            <a:off x="7297271" y="5066343"/>
            <a:ext cx="4467848" cy="869405"/>
          </a:xfrm>
          <a:prstGeom prst="rect">
            <a:avLst/>
          </a:prstGeom>
        </p:spPr>
        <p:txBody>
          <a:bodyPr wrap="square">
            <a:spAutoFit/>
          </a:bodyPr>
          <a:lstStyle/>
          <a:p>
            <a:pPr algn="just" fontAlgn="base">
              <a:lnSpc>
                <a:spcPct val="107000"/>
              </a:lnSpc>
              <a:spcBef>
                <a:spcPts val="790"/>
              </a:spcBef>
              <a:spcAft>
                <a:spcPts val="790"/>
              </a:spcAft>
            </a:pPr>
            <a:r>
              <a:rPr lang="en-US"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Both models are more specific than sensitive, which means that they predict better false negative cases.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EEC16A43-4376-4B9A-A791-92115E1BAB5B}"/>
              </a:ext>
            </a:extLst>
          </p:cNvPr>
          <p:cNvPicPr>
            <a:picLocks noChangeAspect="1"/>
          </p:cNvPicPr>
          <p:nvPr/>
        </p:nvPicPr>
        <p:blipFill>
          <a:blip r:embed="rId4"/>
          <a:stretch>
            <a:fillRect/>
          </a:stretch>
        </p:blipFill>
        <p:spPr>
          <a:xfrm>
            <a:off x="0" y="3305"/>
            <a:ext cx="12192000" cy="550168"/>
          </a:xfrm>
          <a:prstGeom prst="rect">
            <a:avLst/>
          </a:prstGeom>
        </p:spPr>
      </p:pic>
    </p:spTree>
    <p:extLst>
      <p:ext uri="{BB962C8B-B14F-4D97-AF65-F5344CB8AC3E}">
        <p14:creationId xmlns:p14="http://schemas.microsoft.com/office/powerpoint/2010/main" val="1248016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720</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Mudiha Wazirali</dc:creator>
  <cp:lastModifiedBy>M H</cp:lastModifiedBy>
  <cp:revision>2</cp:revision>
  <dcterms:created xsi:type="dcterms:W3CDTF">2019-11-17T20:07:28Z</dcterms:created>
  <dcterms:modified xsi:type="dcterms:W3CDTF">2019-12-17T02:59:23Z</dcterms:modified>
</cp:coreProperties>
</file>