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7" r:id="rId7"/>
    <p:sldId id="260" r:id="rId8"/>
    <p:sldId id="259" r:id="rId9"/>
    <p:sldId id="261" r:id="rId10"/>
    <p:sldId id="267" r:id="rId11"/>
    <p:sldId id="268" r:id="rId12"/>
    <p:sldId id="263" r:id="rId13"/>
    <p:sldId id="271" r:id="rId14"/>
    <p:sldId id="269" r:id="rId15"/>
    <p:sldId id="264" r:id="rId16"/>
    <p:sldId id="266" r:id="rId17"/>
    <p:sldId id="265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0F7"/>
    <a:srgbClr val="65482B"/>
    <a:srgbClr val="C75806"/>
    <a:srgbClr val="000000"/>
    <a:srgbClr val="00499F"/>
    <a:srgbClr val="0CC1E0"/>
    <a:srgbClr val="1B00FE"/>
    <a:srgbClr val="1C1C1C"/>
    <a:srgbClr val="FF1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93DB4-46FA-A80E-D849-3FC9F8454694}" v="31" dt="2019-11-21T18:03:38.552"/>
    <p1510:client id="{3604BF70-A01D-A20B-D82A-5D6E91EF17E9}" v="258" dt="2019-11-19T21:14:23.397"/>
    <p1510:client id="{7E8152EE-9AA4-F253-1963-22E012D314C8}" v="176" dt="2019-11-22T19:46:56.912"/>
    <p1510:client id="{A38520E4-DCB1-75AB-9CD8-DDC1694C49F0}" v="432" dt="2019-11-21T20:56:55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94648" autoAdjust="0"/>
  </p:normalViewPr>
  <p:slideViewPr>
    <p:cSldViewPr>
      <p:cViewPr varScale="1">
        <p:scale>
          <a:sx n="68" d="100"/>
          <a:sy n="68" d="100"/>
        </p:scale>
        <p:origin x="16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685BB6E-A06E-4F43-84CC-E1CCAD212A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11260D0-C8C7-4301-B9A2-51796C3B6B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FB1F5418-5D93-406F-918E-2BC9A947855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4FB46D8E-42AD-46FE-8504-6344AAE446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3E7433F9-0411-42A2-A47B-F30BCCBA3B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378F3C61-7189-4F3E-A849-9011A0C7C5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8048C47-DEE9-425E-A6E8-4F8409AB45C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48C47-DEE9-425E-A6E8-4F8409AB45CE}" type="slidenum">
              <a:rPr lang="ru-RU" altLang="en-US" smtClean="0"/>
              <a:pPr/>
              <a:t>9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3154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1271EE-AE77-4F07-8583-FA3C3B32AA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59113" y="3933825"/>
            <a:ext cx="4537075" cy="15113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FB8A5F8-0A4C-4A46-AB7C-42D6646852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59113" y="5516563"/>
            <a:ext cx="4537075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57153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D8F-3CAB-4B39-ADE1-FA1E36B7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C5F4A-6469-4A6C-B406-EDB4A9D38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F235-85D3-44C1-A56A-47399056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BDF2-78D7-4B9B-B526-47DAF936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F20C-41E6-4C6D-BBA9-C4DBC3B1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2ADB-AA7B-48BC-AF2B-A40E21A708F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113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FB92A-74DC-41B5-893E-F9D8B9F95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473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3DBCD-9BD5-4DDA-BA64-658C88A41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473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480E9-DEB8-4ACB-8E14-1613B578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D5405-634A-4A90-B433-CEF5764F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CC57-4BD9-4FF5-891A-DF597A24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63197-6844-4161-A510-BE43A48481E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33541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E507-2BFB-4547-BEC8-7B3DF651E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68EF4-16DC-479B-980F-6B9E2A8D9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7F2F3-6C81-4F7A-BD35-6BE1CDE3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935E5-01B8-45A1-A9B1-62BE39C7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C463-E94A-4290-B40A-9CD3568D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21348-AB7C-46DD-B022-0592F8E258E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63530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52F3-45A2-49B5-96DA-3F298898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76E-240A-4255-B73E-2A236719D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D5F1-4F67-460A-A3AA-56BE8FE8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CDE5-F4B9-41B9-8EE9-63418D57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95E3-94D6-47ED-8C24-A27EEA7A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0191D-57FF-46DC-9A93-65B69C96765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24553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39F0-E157-445F-A2D6-CD32177F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76099-1B10-47B5-AE7D-FF6971EAC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E62C-9F2E-4511-ACAD-BD62BE29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B1BB-1E07-4941-8ADD-44577D97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14E91-7FE3-400C-9805-C16E7125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4A22-42DC-4160-8473-F794B610632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06414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A6E7-9237-4602-ACD1-52457CFD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511F-84A8-4275-94E4-8FD47D976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6D5CA-24B0-4FDE-9C59-874FD3CAF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3B80E-BD6B-4D67-8F42-112C0BEF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CA956-9CB9-4341-A32C-4EFCA2C0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D7159-91AD-4873-9259-F63E7F24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959DF-2994-4C04-B789-14151CADC72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26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EC6E-F4AE-41C9-8816-C4713EF7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6C650-6839-40D1-9505-E3E6C27FF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5CB7D-73C1-41C7-AAFD-7F1BD5DDA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87D88-3258-4C90-BC87-6278240D8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C2797-AA45-4DC6-8938-79CE43747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642E2-3F0C-4293-A2A4-9F938AF3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84801-59CB-4023-984E-A853B3AE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998C1-1DE9-4F48-8E69-74A5DA2B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AE5D8-5499-4FB8-BD46-3C5AA795515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14103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B12F-17C7-4B56-814F-90F9879F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80161-5032-410A-BCBE-FC2B7C37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9610D-B222-4E78-9C93-21FCA3DD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64622-33DA-4AC8-899E-FB596626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0DE6-E320-44C3-98AC-7359472D1CB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42962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31206-DB90-4A8F-A61E-05E0FBE9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27C28-6930-4265-B40B-244BB77D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20699-19B5-4016-9E9D-E7767BA8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DC8F5-388F-45FB-BDD8-0B6BA194FB7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83189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0611-D0F4-407E-9937-73B803D4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D321-8DBA-418D-9F90-D3087383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D3479-0E46-4DED-B99E-339379669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63796-0481-4148-8ACA-5EAAE036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4C808-2F3C-40CF-918B-EA3261D7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F2956-42C2-4597-B29D-965772AA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BC154-D753-4C9D-A846-0973E1D4177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82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AA99-7A08-4685-B464-C47B6AB7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DB38-8F7E-4371-8806-97ADF6C46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82405-E349-490C-8C5E-FB3417B5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234F-7958-4380-93DD-5659F503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8C490-9CE6-4D7B-BF82-3D684080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0D124-D70B-4A2B-A10F-4AF74A8C8DE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0098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FAA8-56B5-4F68-8C45-012A4550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0234F-5237-4994-9F7D-657E5E8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729AD-40BB-4B07-AB47-FBD4A8EA9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FBF0A-40CF-41BF-9443-61F03152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133DB-B196-4AF8-9959-42B05198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0FAFB-E9A6-44C9-B0DF-71C2D9E3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1174D-81E9-4C77-89B3-2C29E5FBC1D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83571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07F1-6BCA-4603-A721-45EC3F6D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B1BB7-FEAE-4088-905D-E143B7ADF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BE565-9841-4146-807E-F8DA1D94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4ECA6-E1F1-47BD-87D1-219C6791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5B2A-E836-48BE-A4BF-0C7629B7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7C0F5-2983-425A-A6DF-1AFBD998D96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10647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E4EE6-D689-44A3-8AE5-C3746B058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7793B-970C-4B02-86B0-78675A7A5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E9C61-156B-4DEE-94D1-A8AC287E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6E7D0-3031-467F-978B-5D8AEA1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662E5-9BB6-4069-AF14-6182B683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ABBCC-92BC-4B28-A73A-D13455B7BB9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9039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9330-18E9-4842-881C-B367CD33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E8E3C-6CAD-4ED8-9078-9EEA66438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EDA02-4812-43F7-A814-B0886038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7A1B-BA1A-4DE1-80BB-952C7138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A34B7-E312-44CB-B90E-C77CDB46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CD8C5-8EF9-4574-9D31-F251EABC9B9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042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B09-91C6-4ABC-8CCD-D4D23089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2F91-DC5A-4A39-A310-DC2336F31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27487" cy="388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9FCBA-EE30-49ED-B86F-8358C341E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27488" cy="388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10D87-3FED-4BC3-BDC6-2A9F9403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0F74B-C466-47ED-91B1-BCB2C586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03225-B5CB-4CD7-BA74-7C1852F3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90A2B-BAEE-42DF-8F69-9C26C2A7B91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8827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9852-48DB-4BD2-AA22-826D1BA4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A7BA-B840-4599-99CD-36D0AB350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5F1A1-6B87-40D6-804A-2FDFC1FC1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3BBDB-B464-4998-9FB3-35C9104AA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2699C-7ADA-4483-87EF-5EF7200D7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4CBA0-5DBA-4878-B605-B7B75800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F79A6-5D71-49F3-8FFC-CF45FBBD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1BBD8-E90C-4BFF-B33F-DDB5F3D1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843BA-C5BD-41DC-90AF-E2C62C28257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2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445B-C38D-47E1-A082-77FD50FE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AF1EF-04F5-4CE4-9997-D5501AC9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0338E-1D68-4437-866A-C3E3C53D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B6193-C0D6-4DBD-80CE-713B1C11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72575-311F-422E-BC89-6E476060EF7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107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33C19-0CFE-4E42-8006-D16AD8F6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F6D15-A49E-43DA-838A-6D27D85B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F46E1-F986-4CD8-8544-C5D2078E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F078-9003-46D9-9C22-E2B6B777BF4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0809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05DB-1E8B-4E68-80B6-75E5EBCA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CD6A-BF20-4251-AA19-80C4AF34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B3BD5-3507-4CD4-AA82-48F0F4039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D6E0C-5E7F-49F7-9D3A-97ADED12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9993F-B1BE-48BD-A0B9-C6373F68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43D13-FFC2-4DDC-A11D-351A5812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36AF8-FFF4-4FE8-9BCE-5A8A7DEADC0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014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C4D8-9A5C-4915-A3CF-7DE3B826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17F2E-5311-4DA0-BB92-ABD031F0E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D27EE-AEC9-42C0-93EF-BD1159B1B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40198-13F1-418B-A488-EE6B37B5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294C0-F5AF-4FEB-A712-5679A139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43904-1EB4-4389-AEAD-C3E147A6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4B2F9-778E-40F4-A606-B3F963B9B1D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748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B2E341B-FB43-45FD-A4CE-F37AF2DAD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BD3F3B-6477-4C0C-863C-F0782C3DA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05E0CACB-26B4-4372-A74A-9CC6E402126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4F744877-C8E8-4BD5-BCC2-D78E1D5A83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6DF4F2D2-9913-481A-87D5-C05CD72651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19065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B37EBB02-F0BC-44E8-883D-B2198EE4FD1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57153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71538"/>
          </a:solidFill>
          <a:latin typeface="Georgia" panose="02040502050405020303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71538"/>
          </a:solidFill>
          <a:latin typeface="Georgia" panose="02040502050405020303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71538"/>
          </a:solidFill>
          <a:latin typeface="Georgia" panose="02040502050405020303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71538"/>
          </a:solidFill>
          <a:latin typeface="Georgia" panose="02040502050405020303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71538"/>
          </a:solidFill>
          <a:latin typeface="Georgia" panose="02040502050405020303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71538"/>
          </a:solidFill>
          <a:latin typeface="Georgia" panose="02040502050405020303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71538"/>
          </a:solidFill>
          <a:latin typeface="Georgia" panose="02040502050405020303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71538"/>
          </a:solidFill>
          <a:latin typeface="Georgia" panose="02040502050405020303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1C1C1C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1C1C1C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1C1C1C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1C1C1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F85530F1-CE4E-4B4E-B3F8-DBDE4AA92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8E8B4607-5036-401D-B113-38E5E875F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301A3FBE-46AF-4C1C-9083-4368A51F49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D6BFACCD-E546-478D-9D98-00770F9919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D5F2A8A5-F176-49E4-9670-818D07145B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8330FB5A-83D6-4324-933C-725C3179D8A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57153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571538"/>
          </a:solidFill>
          <a:latin typeface="Georgia" panose="020405020504050203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571538"/>
          </a:solidFill>
          <a:latin typeface="Georgia" panose="020405020504050203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571538"/>
          </a:solidFill>
          <a:latin typeface="Georgia" panose="020405020504050203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571538"/>
          </a:solidFill>
          <a:latin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571538"/>
          </a:solidFill>
          <a:latin typeface="Georgia" panose="0204050205040502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571538"/>
          </a:solidFill>
          <a:latin typeface="Georgia" panose="0204050205040502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571538"/>
          </a:solidFill>
          <a:latin typeface="Georgia" panose="0204050205040502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571538"/>
          </a:solidFill>
          <a:latin typeface="Georgia" panose="020405020504050203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1C1C1C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1C1C1C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1C1C1C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1C1C1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C25AD32B-ECA6-481D-9B4F-F83A315A2C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32138" y="4078288"/>
            <a:ext cx="4464050" cy="1296987"/>
          </a:xfrm>
          <a:noFill/>
        </p:spPr>
        <p:txBody>
          <a:bodyPr/>
          <a:lstStyle/>
          <a:p>
            <a:r>
              <a:rPr lang="en-US" altLang="en-US" dirty="0"/>
              <a:t>Shampoo Sales Forecast</a:t>
            </a: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7662B69D-A845-44A1-9D06-F05B40E8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339406"/>
            <a:ext cx="4464050" cy="5032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ctr">
              <a:spcBef>
                <a:spcPct val="20000"/>
              </a:spcBef>
              <a:defRPr sz="2000">
                <a:solidFill>
                  <a:srgbClr val="571538"/>
                </a:solidFill>
                <a:latin typeface="Georgia" panose="02040502050405020303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anose="02040502050405020303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anose="02040502050405020303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anose="02040502050405020303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anose="02040502050405020303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anose="02040502050405020303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anose="02040502050405020303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anose="02040502050405020303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altLang="en-US" b="0" dirty="0">
                <a:latin typeface="Georgia"/>
              </a:rPr>
              <a:t>Team 4: </a:t>
            </a:r>
            <a:r>
              <a:rPr lang="en-US" altLang="en-US" b="0" dirty="0" err="1">
                <a:latin typeface="Georgia"/>
              </a:rPr>
              <a:t>Kanza</a:t>
            </a:r>
            <a:r>
              <a:rPr lang="en-US" altLang="en-US" b="0" dirty="0">
                <a:latin typeface="Georgia"/>
              </a:rPr>
              <a:t> Mazhar, Truc Vo, </a:t>
            </a:r>
            <a:r>
              <a:rPr lang="en-US" altLang="en-US" b="0" dirty="0" err="1">
                <a:latin typeface="Georgia"/>
              </a:rPr>
              <a:t>Mudiha</a:t>
            </a:r>
            <a:r>
              <a:rPr lang="en-US" altLang="en-US" b="0" dirty="0">
                <a:latin typeface="Georgia"/>
              </a:rPr>
              <a:t> </a:t>
            </a:r>
            <a:r>
              <a:rPr lang="en-US" altLang="en-US" b="0" dirty="0" err="1">
                <a:latin typeface="Georgia"/>
              </a:rPr>
              <a:t>Wazirali</a:t>
            </a:r>
            <a:r>
              <a:rPr lang="en-US" altLang="en-US" b="0" dirty="0">
                <a:latin typeface="Georgia"/>
              </a:rPr>
              <a:t> </a:t>
            </a:r>
            <a:endParaRPr lang="uk-UA" alt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391C-3121-4C55-AA91-715C731C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352" y="374"/>
            <a:ext cx="6767513" cy="51547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Final Models ARIMA(1,1,1)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FDEF-4010-4F71-8A2A-8AFC897C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191D-57FF-46DC-9A93-65B69C967650}" type="slidenum">
              <a:rPr lang="ru-RU" altLang="en-US"/>
              <a:pPr/>
              <a:t>10</a:t>
            </a:fld>
            <a:endParaRPr lang="ru-RU" altLang="en-US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B0A27E-14B4-412C-87EC-A1D7A65BE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692" y="632806"/>
            <a:ext cx="4534461" cy="2749363"/>
          </a:xfr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F674CC-E749-4158-B5F1-C51B105B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9" y="3379505"/>
            <a:ext cx="5844988" cy="344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F6AE-35C5-4078-A587-A1C6F5FC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9152-5035-4FE6-AB5B-292436024F35}" type="slidenum">
              <a:rPr lang="ru-RU" altLang="en-US"/>
              <a:pPr/>
              <a:t>11</a:t>
            </a:fld>
            <a:endParaRPr lang="ru-RU" altLang="en-US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EDC3F808-AB53-45CF-8F87-BE9BC98AE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altLang="en-US" dirty="0"/>
              <a:t>Business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5351-3D0C-4EC6-9DDA-3786A6A6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1401500"/>
          </a:xfrm>
        </p:spPr>
        <p:txBody>
          <a:bodyPr/>
          <a:lstStyle/>
          <a:p>
            <a:pPr algn="just"/>
            <a:r>
              <a:rPr lang="en-US" dirty="0">
                <a:ea typeface="+mn-lt"/>
                <a:cs typeface="+mn-lt"/>
              </a:rPr>
              <a:t>The ARIMA(1,1,1) model shows a forecast of 512.7M sales for September, 480.1M sales for October, 508.9M for November, and 510.2M sales for December. 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Overall, we see a steady projected increase in shampoo sales for Company A by the end of the year with sales nearly doubling in the last 3 years.  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We recommend Company A to further invest in the shampoo sales market as our forecasts show an increase in sales and profits by the end of the year. </a:t>
            </a:r>
            <a:endParaRPr lang="en-US" dirty="0"/>
          </a:p>
          <a:p>
            <a:pPr algn="just"/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0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F6AE-35C5-4078-A587-A1C6F5FC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9152-5035-4FE6-AB5B-292436024F35}" type="slidenum">
              <a:rPr lang="ru-RU" altLang="en-US"/>
              <a:pPr/>
              <a:t>12</a:t>
            </a:fld>
            <a:endParaRPr lang="ru-RU" altLang="en-US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EDC3F808-AB53-45CF-8F87-BE9BC98AE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5351-3D0C-4EC6-9DDA-3786A6A6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1401500"/>
          </a:xfrm>
        </p:spPr>
        <p:txBody>
          <a:bodyPr/>
          <a:lstStyle/>
          <a:p>
            <a:pPr algn="just"/>
            <a:r>
              <a:rPr lang="en-US" dirty="0">
                <a:ea typeface="+mn-lt"/>
                <a:cs typeface="+mn-lt"/>
              </a:rPr>
              <a:t>For future work, we recommend Company A to review their sales by end of 2020 when they have more data for a model to be able to detect any underlying pattern or seasonality that our current recommended model is not able to detect.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3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A8E8-421B-4417-93CC-7F37EDC22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5536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4D06-FDAB-470D-947D-7F6CF9AA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CA7C-8032-4E18-A9F1-E675484EB7DA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B2BD89DD-FCEE-445F-A8CF-A25EB44AA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333375"/>
            <a:ext cx="5761038" cy="935038"/>
          </a:xfrm>
        </p:spPr>
        <p:txBody>
          <a:bodyPr/>
          <a:lstStyle/>
          <a:p>
            <a:r>
              <a:rPr lang="en-US" altLang="en-US" dirty="0"/>
              <a:t>Introduction</a:t>
            </a:r>
            <a:endParaRPr lang="en-US" dirty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A1BE03C-A4B4-4481-853A-8F02D6160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350250" cy="4537075"/>
          </a:xfrm>
        </p:spPr>
        <p:txBody>
          <a:bodyPr/>
          <a:lstStyle/>
          <a:p>
            <a:pPr algn="just"/>
            <a:r>
              <a:rPr lang="en-US" dirty="0">
                <a:ea typeface="+mn-lt"/>
                <a:cs typeface="+mn-lt"/>
              </a:rPr>
              <a:t>Company A carries many different types of beauty products such as cosmetics, skin care, fragrances, nails, bath and body, tools, haircare. 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Company A has increased their sales over the last three years for their new shampoo product. 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Company A wants to evaluate each of the product type to forecast the future sales and determine if it is still a good product that it needs to carry in the stores.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They have hired Group 4 Data Analyst team to conduct a time series analysis on their shampoo sales for the last three years and provide business recommendations.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4D06-FDAB-470D-947D-7F6CF9AA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CA7C-8032-4E18-A9F1-E675484EB7DA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B2BD89DD-FCEE-445F-A8CF-A25EB44AA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333375"/>
            <a:ext cx="5761038" cy="935038"/>
          </a:xfrm>
        </p:spPr>
        <p:txBody>
          <a:bodyPr/>
          <a:lstStyle/>
          <a:p>
            <a:r>
              <a:rPr lang="en-US" altLang="en-US" dirty="0"/>
              <a:t>Research Questions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A1BE03C-A4B4-4481-853A-8F02D6160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350250" cy="4537075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n-US" dirty="0">
                <a:ea typeface="+mn-lt"/>
                <a:cs typeface="+mn-lt"/>
              </a:rPr>
              <a:t>Is there a trend in Company A’s shampoo sales over the last three years?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>
                <a:ea typeface="+mn-lt"/>
                <a:cs typeface="+mn-lt"/>
              </a:rPr>
              <a:t>What time series model best fits this dataset?</a:t>
            </a:r>
          </a:p>
          <a:p>
            <a:pPr marL="457200" indent="-457200" algn="just">
              <a:buAutoNum type="arabicPeriod"/>
            </a:pPr>
            <a:r>
              <a:rPr lang="en-US" dirty="0">
                <a:ea typeface="+mn-lt"/>
                <a:cs typeface="+mn-lt"/>
              </a:rPr>
              <a:t>What are the forecasted shampoo sales for Company A for the months of September, October, November and December 2019?</a:t>
            </a:r>
          </a:p>
          <a:p>
            <a:pPr algn="just"/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F6AE-35C5-4078-A587-A1C6F5FC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9152-5035-4FE6-AB5B-292436024F35}" type="slidenum">
              <a:rPr lang="ru-RU" altLang="en-US"/>
              <a:pPr/>
              <a:t>4</a:t>
            </a:fld>
            <a:endParaRPr lang="ru-RU" altLang="en-US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EDC3F808-AB53-45CF-8F87-BE9BC98AE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altLang="en-US" dirty="0"/>
              <a:t>Initial Analysis of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5351-3D0C-4EC6-9DDA-3786A6A6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1401500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Data was pulled on the 17</a:t>
            </a:r>
            <a:r>
              <a:rPr lang="en-US" baseline="30000" dirty="0">
                <a:ea typeface="+mn-lt"/>
                <a:cs typeface="+mn-lt"/>
              </a:rPr>
              <a:t>th</a:t>
            </a:r>
            <a:r>
              <a:rPr lang="en-US" dirty="0">
                <a:ea typeface="+mn-lt"/>
                <a:cs typeface="+mn-lt"/>
              </a:rPr>
              <a:t> of each month from January 17, 2017 to October 17, 2019.  The number of sales of shampoo over a period of a month at each index point in time is in terms of millions. </a:t>
            </a:r>
          </a:p>
          <a:p>
            <a:r>
              <a:rPr lang="en-US" dirty="0"/>
              <a:t>Mean increasing over time</a:t>
            </a:r>
          </a:p>
          <a:p>
            <a:r>
              <a:rPr lang="en-US" dirty="0"/>
              <a:t>Non constant variance</a:t>
            </a:r>
          </a:p>
          <a:p>
            <a:r>
              <a:rPr lang="en-US" dirty="0"/>
              <a:t>Differencing stabilized the variance</a:t>
            </a:r>
          </a:p>
        </p:txBody>
      </p:sp>
      <p:pic>
        <p:nvPicPr>
          <p:cNvPr id="2" name="Picture 3" descr="A close up of a device&#10;&#10;Description generated with high confidence">
            <a:extLst>
              <a:ext uri="{FF2B5EF4-FFF2-40B4-BE49-F238E27FC236}">
                <a16:creationId xmlns:a16="http://schemas.microsoft.com/office/drawing/2014/main" id="{9487F196-0484-46C4-8C89-9627AC86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85" y="4185519"/>
            <a:ext cx="6184065" cy="1121003"/>
          </a:xfrm>
          <a:prstGeom prst="rect">
            <a:avLst/>
          </a:prstGeom>
        </p:spPr>
      </p:pic>
      <p:pic>
        <p:nvPicPr>
          <p:cNvPr id="5" name="Picture 6" descr="A picture containing boat, water, man&#10;&#10;Description generated with very high confidence">
            <a:extLst>
              <a:ext uri="{FF2B5EF4-FFF2-40B4-BE49-F238E27FC236}">
                <a16:creationId xmlns:a16="http://schemas.microsoft.com/office/drawing/2014/main" id="{724EC8FA-D36A-43DF-BC98-DF4849EF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185" y="5406947"/>
            <a:ext cx="6184065" cy="9878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F6AE-35C5-4078-A587-A1C6F5FC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9152-5035-4FE6-AB5B-292436024F35}" type="slidenum">
              <a:rPr lang="ru-RU" altLang="en-US"/>
              <a:pPr/>
              <a:t>5</a:t>
            </a:fld>
            <a:endParaRPr lang="ru-RU" altLang="en-US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EDC3F808-AB53-45CF-8F87-BE9BC98AE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1680" y="42297"/>
            <a:ext cx="6840538" cy="709613"/>
          </a:xfrm>
        </p:spPr>
        <p:txBody>
          <a:bodyPr/>
          <a:lstStyle/>
          <a:p>
            <a:r>
              <a:rPr lang="en-US" altLang="en-US" dirty="0"/>
              <a:t>Model Selection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46AB3-6E70-4D97-8043-6CE67F12A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158498"/>
            <a:ext cx="3647968" cy="4525963"/>
          </a:xfrm>
        </p:spPr>
        <p:txBody>
          <a:bodyPr/>
          <a:lstStyle/>
          <a:p>
            <a:r>
              <a:rPr lang="en-US" sz="1600" dirty="0"/>
              <a:t>SCAN and ESACF Function</a:t>
            </a:r>
            <a:endParaRPr lang="en-US" dirty="0"/>
          </a:p>
          <a:p>
            <a:pPr lvl="1">
              <a:buFont typeface="Wingdings"/>
              <a:buChar char="q"/>
            </a:pPr>
            <a:r>
              <a:rPr lang="en-US" sz="1100" dirty="0">
                <a:ea typeface="+mn-lt"/>
                <a:cs typeface="+mn-lt"/>
              </a:rPr>
              <a:t>Performed SCAN and ESACF Function in SAS to quickly detect the models that are good to start exploring.</a:t>
            </a:r>
          </a:p>
          <a:p>
            <a:r>
              <a:rPr lang="en-US" sz="1600" dirty="0">
                <a:ea typeface="+mn-lt"/>
                <a:cs typeface="+mn-lt"/>
              </a:rPr>
              <a:t>ARIMA Model Group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lvl="1">
              <a:buFont typeface="Wingdings"/>
              <a:buChar char="q"/>
            </a:pPr>
            <a:r>
              <a:rPr lang="en-US" sz="1100" dirty="0">
                <a:ea typeface="+mn-lt"/>
                <a:cs typeface="+mn-lt"/>
              </a:rPr>
              <a:t>From SCAN and ESACF result in SAS, we explore ARIMA model group in JMP.</a:t>
            </a:r>
          </a:p>
          <a:p>
            <a:pPr lvl="1">
              <a:buFont typeface="Wingdings"/>
              <a:buChar char="q"/>
            </a:pPr>
            <a:r>
              <a:rPr lang="en-US" sz="1100" dirty="0">
                <a:ea typeface="+mn-lt"/>
                <a:cs typeface="+mn-lt"/>
              </a:rPr>
              <a:t>Sort ARIMA model group result by the lowest SBC </a:t>
            </a:r>
          </a:p>
          <a:p>
            <a:pPr lvl="1">
              <a:buFont typeface="Wingdings"/>
              <a:buChar char="q"/>
            </a:pPr>
            <a:r>
              <a:rPr lang="en-US" sz="1100" dirty="0">
                <a:ea typeface="+mn-lt"/>
                <a:cs typeface="+mn-lt"/>
              </a:rPr>
              <a:t>We explored and compared the first 6 models with the lowest SBC rank. </a:t>
            </a:r>
          </a:p>
          <a:p>
            <a:pPr lvl="1">
              <a:buFont typeface="Wingdings"/>
              <a:buChar char="q"/>
            </a:pPr>
            <a:r>
              <a:rPr lang="en-US" sz="1100" dirty="0">
                <a:ea typeface="+mn-lt"/>
                <a:cs typeface="+mn-lt"/>
              </a:rPr>
              <a:t>We did not find outliers or level shifts.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60FBC6-689F-4B23-A584-65C5DB52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79" y="1214911"/>
            <a:ext cx="3301139" cy="1653981"/>
          </a:xfrm>
          <a:prstGeom prst="rect">
            <a:avLst/>
          </a:prstGeom>
        </p:spPr>
      </p:pic>
      <p:pic>
        <p:nvPicPr>
          <p:cNvPr id="12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C622AF-AEEE-4761-84BE-08F2A6BBD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80" y="3701178"/>
            <a:ext cx="6842501" cy="250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5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0640-7ADC-45DF-9D91-7D81A966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60350"/>
            <a:ext cx="6775262" cy="74004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87B5-FCDE-4CE9-920F-A62DA93D5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910525"/>
            <a:ext cx="677862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Forecast Comparison 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B0B9-5DE6-41F0-BCE6-579A893E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191D-57FF-46DC-9A93-65B69C967650}" type="slidenum">
              <a:rPr lang="ru-RU" altLang="en-US"/>
              <a:pPr/>
              <a:t>6</a:t>
            </a:fld>
            <a:endParaRPr lang="ru-RU" altLang="en-US"/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5B8926B7-3CD5-4558-91EF-6CFCB6B4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81" y="1437120"/>
            <a:ext cx="6757260" cy="4324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F8B20-8C09-42B5-A191-EDC492B1DC0F}"/>
              </a:ext>
            </a:extLst>
          </p:cNvPr>
          <p:cNvSpPr txBox="1"/>
          <p:nvPr/>
        </p:nvSpPr>
        <p:spPr>
          <a:xfrm>
            <a:off x="2286000" y="1752600"/>
            <a:ext cx="1066800" cy="1323439"/>
          </a:xfrm>
          <a:prstGeom prst="rect">
            <a:avLst/>
          </a:prstGeom>
          <a:noFill/>
          <a:ln>
            <a:solidFill>
              <a:srgbClr val="FEA0F7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Models</a:t>
            </a:r>
          </a:p>
          <a:p>
            <a:r>
              <a:rPr lang="it-IT" sz="1100" b="0" dirty="0"/>
              <a:t>IMA(1,1)</a:t>
            </a:r>
          </a:p>
          <a:p>
            <a:r>
              <a:rPr lang="it-IT" sz="1100" b="0" dirty="0"/>
              <a:t>IMA(1,2)</a:t>
            </a:r>
          </a:p>
          <a:p>
            <a:r>
              <a:rPr lang="it-IT" sz="1100" b="0" dirty="0"/>
              <a:t>IMA(1,3)</a:t>
            </a:r>
          </a:p>
          <a:p>
            <a:r>
              <a:rPr lang="it-IT" sz="1100" b="0" dirty="0"/>
              <a:t>ARI(1,1)</a:t>
            </a:r>
          </a:p>
          <a:p>
            <a:r>
              <a:rPr lang="it-IT" sz="1100" b="0" dirty="0"/>
              <a:t>ARIMA(1,1,1)</a:t>
            </a:r>
          </a:p>
          <a:p>
            <a:r>
              <a:rPr lang="it-IT" sz="1100" b="0" dirty="0"/>
              <a:t>ARIMA(1,1,2)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748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B66B-925D-4EA4-82D8-AD4096EC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60350"/>
            <a:ext cx="6775262" cy="608309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45E3-D2A5-454C-8347-6F60C90F2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419" y="895027"/>
            <a:ext cx="6778625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Residual Comparison</a:t>
            </a: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6BDDF-EB24-4E81-AC04-EE8F68A9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191D-57FF-46DC-9A93-65B69C967650}" type="slidenum">
              <a:rPr lang="ru-RU" altLang="en-US"/>
              <a:pPr/>
              <a:t>7</a:t>
            </a:fld>
            <a:endParaRPr lang="ru-RU" altLang="en-US"/>
          </a:p>
        </p:txBody>
      </p:sp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30A73AE-6A89-4FB5-8B85-5FFDF3AA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24" y="1372447"/>
            <a:ext cx="6563531" cy="4206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E335AE-C427-4750-A2A2-5E30B70F6806}"/>
              </a:ext>
            </a:extLst>
          </p:cNvPr>
          <p:cNvSpPr txBox="1"/>
          <p:nvPr/>
        </p:nvSpPr>
        <p:spPr>
          <a:xfrm>
            <a:off x="2286000" y="1676400"/>
            <a:ext cx="1066800" cy="1323439"/>
          </a:xfrm>
          <a:prstGeom prst="rect">
            <a:avLst/>
          </a:prstGeom>
          <a:noFill/>
          <a:ln>
            <a:solidFill>
              <a:srgbClr val="FEA0F7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Models</a:t>
            </a:r>
          </a:p>
          <a:p>
            <a:r>
              <a:rPr lang="it-IT" sz="1100" b="0" dirty="0"/>
              <a:t>IMA(1,1)</a:t>
            </a:r>
          </a:p>
          <a:p>
            <a:r>
              <a:rPr lang="it-IT" sz="1100" b="0" dirty="0"/>
              <a:t>IMA(1,2)</a:t>
            </a:r>
          </a:p>
          <a:p>
            <a:r>
              <a:rPr lang="it-IT" sz="1100" b="0" dirty="0"/>
              <a:t>IMA(1,3)</a:t>
            </a:r>
          </a:p>
          <a:p>
            <a:r>
              <a:rPr lang="it-IT" sz="1100" b="0" dirty="0"/>
              <a:t>ARI(1,1)</a:t>
            </a:r>
          </a:p>
          <a:p>
            <a:r>
              <a:rPr lang="it-IT" sz="1100" b="0" dirty="0"/>
              <a:t>ARIMA(1,1,1)</a:t>
            </a:r>
          </a:p>
          <a:p>
            <a:r>
              <a:rPr lang="it-IT" sz="1100" b="0" dirty="0"/>
              <a:t>ARIMA(1,1,2)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046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F6AE-35C5-4078-A587-A1C6F5FC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9152-5035-4FE6-AB5B-292436024F35}" type="slidenum">
              <a:rPr lang="ru-RU" altLang="en-US"/>
              <a:pPr/>
              <a:t>8</a:t>
            </a:fld>
            <a:endParaRPr lang="ru-RU" altLang="en-US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EDC3F808-AB53-45CF-8F87-BE9BC98AE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altLang="en-US" dirty="0"/>
              <a:t>Final Models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5351-3D0C-4EC6-9DDA-3786A6A6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189" y="1295400"/>
            <a:ext cx="6840537" cy="49192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Recommendation</a:t>
            </a:r>
          </a:p>
          <a:p>
            <a:pPr marL="0" indent="0">
              <a:buNone/>
            </a:pPr>
            <a:r>
              <a:rPr lang="en-US" dirty="0"/>
              <a:t>All 6 models seem to provide similar forecasting sale, however due to better predictions and residual analysis results, we decided to further explore </a:t>
            </a:r>
            <a:r>
              <a:rPr lang="en-US" dirty="0">
                <a:ea typeface="+mn-lt"/>
                <a:cs typeface="+mn-lt"/>
              </a:rPr>
              <a:t>IMA(1,2) and ARIMA(1,1,1).</a:t>
            </a:r>
          </a:p>
          <a:p>
            <a:endParaRPr lang="en-US" sz="1800" dirty="0"/>
          </a:p>
          <a:p>
            <a:r>
              <a:rPr lang="en-US" sz="1800" dirty="0"/>
              <a:t>Pros</a:t>
            </a:r>
          </a:p>
          <a:p>
            <a:pPr lvl="1"/>
            <a:r>
              <a:rPr lang="en-US" sz="1800" dirty="0"/>
              <a:t>Both stable and invertible.</a:t>
            </a:r>
          </a:p>
          <a:p>
            <a:pPr lvl="1"/>
            <a:r>
              <a:rPr lang="en-US" sz="1800" dirty="0"/>
              <a:t>Valid and parsimonious</a:t>
            </a:r>
          </a:p>
          <a:p>
            <a:pPr lvl="1"/>
            <a:r>
              <a:rPr lang="en-US" sz="1800" dirty="0"/>
              <a:t>The cost of processing not much greater than others.</a:t>
            </a:r>
          </a:p>
          <a:p>
            <a:pPr lvl="1"/>
            <a:r>
              <a:rPr lang="en-US" sz="1800" dirty="0"/>
              <a:t>Consistency in the residual difference as time proceeded.</a:t>
            </a:r>
            <a:endParaRPr lang="en-US" dirty="0"/>
          </a:p>
          <a:p>
            <a:r>
              <a:rPr lang="en-US" sz="1800" dirty="0"/>
              <a:t>Cons </a:t>
            </a:r>
          </a:p>
          <a:p>
            <a:pPr lvl="1"/>
            <a:r>
              <a:rPr lang="en-US" sz="1800" dirty="0"/>
              <a:t>Possible seasonality, outliers, and seasonality present but missed by models due to smaller dataset.</a:t>
            </a:r>
          </a:p>
          <a:p>
            <a:pPr lvl="1"/>
            <a:r>
              <a:rPr lang="en-US" sz="1800" dirty="0"/>
              <a:t>Dataset needs to be increased to improve prediction power of the mode.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807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A2B8-FD0B-474F-9F97-1BD816A6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281" y="367926"/>
            <a:ext cx="6776477" cy="21067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Final Models IMA(1,2)</a:t>
            </a:r>
          </a:p>
          <a:p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C9A8-1E88-4036-8ED3-779FDD5D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422" y="479611"/>
            <a:ext cx="6778625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2354-2211-46DC-B6D0-1C0B8D8E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191D-57FF-46DC-9A93-65B69C967650}" type="slidenum">
              <a:rPr lang="ru-RU" altLang="en-US"/>
              <a:pPr/>
              <a:t>9</a:t>
            </a:fld>
            <a:endParaRPr lang="ru-RU" altLang="en-US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194DDF0-AC96-47FB-ADB3-F08C500F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483" y="536295"/>
            <a:ext cx="4823011" cy="2853950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F160F82-70FE-465C-ABCE-ABC685E9A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906" y="3459909"/>
            <a:ext cx="5818094" cy="33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08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99C146AC4E344A06E9F9FDCD3FBE5" ma:contentTypeVersion="10" ma:contentTypeDescription="Create a new document." ma:contentTypeScope="" ma:versionID="c7afbb514ca68b0e21b41b517816f272">
  <xsd:schema xmlns:xsd="http://www.w3.org/2001/XMLSchema" xmlns:xs="http://www.w3.org/2001/XMLSchema" xmlns:p="http://schemas.microsoft.com/office/2006/metadata/properties" xmlns:ns3="bebea885-8b1f-4c2a-a4ce-714f8141fd25" targetNamespace="http://schemas.microsoft.com/office/2006/metadata/properties" ma:root="true" ma:fieldsID="1a4f041d097fc549e68848778095e480" ns3:_="">
    <xsd:import namespace="bebea885-8b1f-4c2a-a4ce-714f8141fd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ea885-8b1f-4c2a-a4ce-714f8141fd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0214FE-7758-43EB-B00F-D2CF48DAC5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bea885-8b1f-4c2a-a4ce-714f8141fd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C1A960-C69C-4F3A-AEEB-6165D800F7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318126-F53C-4131-8D9F-04BB5F2F2556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ebea885-8b1f-4c2a-a4ce-714f8141fd2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64</TotalTime>
  <Words>360</Words>
  <Application>Microsoft Office PowerPoint</Application>
  <PresentationFormat>On-screen Show (4:3)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Georgia</vt:lpstr>
      <vt:lpstr>Wingdings</vt:lpstr>
      <vt:lpstr>template</vt:lpstr>
      <vt:lpstr>Custom Design</vt:lpstr>
      <vt:lpstr>Shampoo Sales Forecast</vt:lpstr>
      <vt:lpstr>Introduction</vt:lpstr>
      <vt:lpstr>Research Questions</vt:lpstr>
      <vt:lpstr>Initial Analysis of Dataset</vt:lpstr>
      <vt:lpstr>Model Selection</vt:lpstr>
      <vt:lpstr>Model Selection</vt:lpstr>
      <vt:lpstr>Model Selection</vt:lpstr>
      <vt:lpstr>Final Models  </vt:lpstr>
      <vt:lpstr>Final Models IMA(1,2) </vt:lpstr>
      <vt:lpstr>Final Models ARIMA(1,1,1)</vt:lpstr>
      <vt:lpstr>Business Recommendations</vt:lpstr>
      <vt:lpstr>Future Work</vt:lpstr>
      <vt:lpstr>Questions?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of Shampoo</dc:title>
  <dc:creator>Mudiha Wazirali</dc:creator>
  <cp:lastModifiedBy>M H</cp:lastModifiedBy>
  <cp:revision>347</cp:revision>
  <dcterms:created xsi:type="dcterms:W3CDTF">2019-11-15T03:48:10Z</dcterms:created>
  <dcterms:modified xsi:type="dcterms:W3CDTF">2019-12-30T05:33:39Z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0x0101001AB99C146AC4E344A06E9F9FDCD3FBE5</vt:lpwstr>
  </property>
</Properties>
</file>