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1" r:id="rId9"/>
    <p:sldId id="265" r:id="rId10"/>
    <p:sldId id="270" r:id="rId11"/>
    <p:sldId id="266" r:id="rId12"/>
    <p:sldId id="267" r:id="rId13"/>
    <p:sldId id="268" r:id="rId14"/>
    <p:sldId id="269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1"/>
    <p:restoredTop sz="92256"/>
  </p:normalViewPr>
  <p:slideViewPr>
    <p:cSldViewPr snapToGrid="0" snapToObjects="1">
      <p:cViewPr varScale="1">
        <p:scale>
          <a:sx n="144" d="100"/>
          <a:sy n="144" d="100"/>
        </p:scale>
        <p:origin x="120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4C7D1-6824-034B-985A-8C8095F8F396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3BC90-B689-B24A-A97D-8BE2A2926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11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is </a:t>
            </a:r>
            <a:r>
              <a:rPr lang="en-US" dirty="0" err="1"/>
              <a:t>webmd</a:t>
            </a:r>
            <a:r>
              <a:rPr lang="en-US" dirty="0"/>
              <a:t> and why this project?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3BC90-B689-B24A-A97D-8BE2A2926F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17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3BC90-B689-B24A-A97D-8BE2A2926F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32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-brief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3BC90-B689-B24A-A97D-8BE2A2926F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90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Easy access for patients </a:t>
            </a:r>
          </a:p>
          <a:p>
            <a:pPr marL="171450" indent="-171450">
              <a:buFontTx/>
              <a:buChar char="-"/>
            </a:pPr>
            <a:r>
              <a:rPr lang="en-US" dirty="0"/>
              <a:t>Purpose for patients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Purpose for </a:t>
            </a:r>
            <a:r>
              <a:rPr lang="en-US" dirty="0" err="1"/>
              <a:t>webmd</a:t>
            </a:r>
            <a:r>
              <a:rPr lang="en-US" dirty="0"/>
              <a:t> and pharmaceutical companies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3BC90-B689-B24A-A97D-8BE2A2926F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1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Main page and review page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difficulty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3BC90-B689-B24A-A97D-8BE2A2926F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62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Focus on top 10 drugs to ensure ratings weren’t affected by small sample size, considered only drugs where number of ratings were greater than average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Brief description of drugs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3BC90-B689-B24A-A97D-8BE2A2926F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8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3BC90-B689-B24A-A97D-8BE2A2926F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28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Determine correlation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Satisfaction and ease of use 80%</a:t>
            </a:r>
          </a:p>
          <a:p>
            <a:pPr marL="171450" indent="-171450">
              <a:buFontTx/>
              <a:buChar char="-"/>
            </a:pPr>
            <a:r>
              <a:rPr lang="en-US" dirty="0"/>
              <a:t>Satisfaction and effectiveness 90%</a:t>
            </a:r>
          </a:p>
          <a:p>
            <a:pPr marL="171450" indent="-171450">
              <a:buFontTx/>
              <a:buChar char="-"/>
            </a:pPr>
            <a:r>
              <a:rPr lang="en-US" dirty="0"/>
              <a:t>Making a drug easy to take is not as important as making the drug effective at curing symptoms, user cares more about effectiveness than ease of use, especially if sick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3BC90-B689-B24A-A97D-8BE2A2926F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30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insight how users may be taking drugs</a:t>
            </a:r>
          </a:p>
          <a:p>
            <a:r>
              <a:rPr lang="en-US" dirty="0"/>
              <a:t>What does the word cloud suggest?</a:t>
            </a:r>
          </a:p>
          <a:p>
            <a:r>
              <a:rPr lang="en-US" dirty="0"/>
              <a:t>Shows characteristics of reviews left my users for these drugs</a:t>
            </a:r>
          </a:p>
          <a:p>
            <a:r>
              <a:rPr lang="en-US" dirty="0"/>
              <a:t>Emotions , less homogeneity for </a:t>
            </a:r>
            <a:r>
              <a:rPr lang="en-US" dirty="0" err="1"/>
              <a:t>xanax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3BC90-B689-B24A-A97D-8BE2A2926F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65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3BC90-B689-B24A-A97D-8BE2A2926F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85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9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032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205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280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2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9/25/20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890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024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9/25/20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571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4605E03-BC17-41A7-854C-DFAB672737DC}" type="datetime1">
              <a:rPr lang="en-US" smtClean="0"/>
              <a:t>9/25/20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7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E01D-6224-2748-87DA-E6C350B26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39" y="1050167"/>
            <a:ext cx="9265920" cy="2219642"/>
          </a:xfrm>
        </p:spPr>
        <p:txBody>
          <a:bodyPr/>
          <a:lstStyle/>
          <a:p>
            <a:r>
              <a:rPr lang="en-US" dirty="0"/>
              <a:t>WebMD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D5DF0-4B19-3F41-8777-5E261E745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95443"/>
            <a:ext cx="9144000" cy="491090"/>
          </a:xfrm>
        </p:spPr>
        <p:txBody>
          <a:bodyPr/>
          <a:lstStyle/>
          <a:p>
            <a:r>
              <a:rPr lang="en-US" dirty="0"/>
              <a:t>Web scraping and Data Analysis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BAD2F-6B3A-8745-BDBF-48A319C885AA}"/>
              </a:ext>
            </a:extLst>
          </p:cNvPr>
          <p:cNvSpPr txBox="1"/>
          <p:nvPr/>
        </p:nvSpPr>
        <p:spPr>
          <a:xfrm>
            <a:off x="4739308" y="2651915"/>
            <a:ext cx="271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Marcus Choi</a:t>
            </a:r>
          </a:p>
        </p:txBody>
      </p:sp>
    </p:spTree>
    <p:extLst>
      <p:ext uri="{BB962C8B-B14F-4D97-AF65-F5344CB8AC3E}">
        <p14:creationId xmlns:p14="http://schemas.microsoft.com/office/powerpoint/2010/main" val="316989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5FA7-670A-7E47-B6CF-2834960C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517" y="736092"/>
            <a:ext cx="7812024" cy="7726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Word </a:t>
            </a:r>
            <a:r>
              <a:rPr lang="en-US" dirty="0" err="1"/>
              <a:t>CloudS</a:t>
            </a:r>
            <a:r>
              <a:rPr lang="en-US" dirty="0"/>
              <a:t> of Highest Effective Rated Drugs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2EB54-AC86-EB45-BD37-8666F79B8E0F}"/>
              </a:ext>
            </a:extLst>
          </p:cNvPr>
          <p:cNvSpPr txBox="1"/>
          <p:nvPr/>
        </p:nvSpPr>
        <p:spPr>
          <a:xfrm>
            <a:off x="2626468" y="2149812"/>
            <a:ext cx="198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Valtrex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B87DC-BBC7-5E4E-B0DE-BA84CB3B9FEB}"/>
              </a:ext>
            </a:extLst>
          </p:cNvPr>
          <p:cNvSpPr txBox="1"/>
          <p:nvPr/>
        </p:nvSpPr>
        <p:spPr>
          <a:xfrm>
            <a:off x="8223116" y="2149812"/>
            <a:ext cx="155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Xanax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79B312-D600-4A48-B207-B74D8AA86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8" y="2604271"/>
            <a:ext cx="5020814" cy="24808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C5C00-3193-F94B-97F9-6C4C35D0F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335" y="2604270"/>
            <a:ext cx="4903143" cy="248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2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67C9-520A-624F-8D3F-EC20FC5F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7" y="508835"/>
            <a:ext cx="7781544" cy="559743"/>
          </a:xfrm>
        </p:spPr>
        <p:txBody>
          <a:bodyPr>
            <a:normAutofit fontScale="90000"/>
          </a:bodyPr>
          <a:lstStyle/>
          <a:p>
            <a:r>
              <a:rPr lang="en-US" dirty="0"/>
              <a:t>User Demographics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4AB7E1-0EAE-4E4B-AF72-2A640FF25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797" y="1493955"/>
            <a:ext cx="6734565" cy="454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1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F145-CF87-3544-AACB-28EBAC95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144" y="294132"/>
            <a:ext cx="8363712" cy="696468"/>
          </a:xfrm>
        </p:spPr>
        <p:txBody>
          <a:bodyPr>
            <a:noAutofit/>
          </a:bodyPr>
          <a:lstStyle/>
          <a:p>
            <a:r>
              <a:rPr lang="en-US" dirty="0"/>
              <a:t>Top 10 Conditions with Most Reviews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DFB593-6DAD-9C47-98F1-3791B8BB6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840" y="1233488"/>
            <a:ext cx="6080760" cy="48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13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E77F-016B-1E4E-85B1-410B936C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0" y="521015"/>
            <a:ext cx="7918703" cy="589204"/>
          </a:xfrm>
        </p:spPr>
        <p:txBody>
          <a:bodyPr>
            <a:normAutofit fontScale="90000"/>
          </a:bodyPr>
          <a:lstStyle/>
          <a:p>
            <a:r>
              <a:rPr lang="en-US" dirty="0"/>
              <a:t>Amount of Reviews by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7AD5F8-3FCF-0B49-8736-DA9EC14FC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52" y="1564564"/>
            <a:ext cx="9246695" cy="447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3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AD35-4E67-3B4D-AB49-5521195E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41960"/>
            <a:ext cx="7964423" cy="657842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Effectiveness Rating by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42B979-511E-064E-9CD9-4E18B6FDE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968" y="1480803"/>
            <a:ext cx="8826063" cy="48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5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76DF-B198-424F-B723-F25C54B2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248" y="845939"/>
            <a:ext cx="7461504" cy="544068"/>
          </a:xfrm>
        </p:spPr>
        <p:txBody>
          <a:bodyPr>
            <a:normAutofit fontScale="90000"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6281C-1604-4941-AB5F-DC4A6A762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248" y="2013204"/>
            <a:ext cx="7729728" cy="310198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Top 5 most effective rated drugs are: Valtrex, Xanax, Promethazine, Phentermine, and Benadryl</a:t>
            </a:r>
          </a:p>
          <a:p>
            <a:pPr lvl="1"/>
            <a:r>
              <a:rPr lang="en-US" sz="1800" dirty="0"/>
              <a:t>All above ratings 4/5</a:t>
            </a:r>
          </a:p>
          <a:p>
            <a:r>
              <a:rPr lang="en-US" sz="2000" dirty="0"/>
              <a:t>Strong correlation between the ratings</a:t>
            </a:r>
          </a:p>
          <a:p>
            <a:r>
              <a:rPr lang="en-US" sz="2000" dirty="0"/>
              <a:t>Majority of users are females in the age range of 45-64 years</a:t>
            </a:r>
          </a:p>
          <a:p>
            <a:r>
              <a:rPr lang="en-US" sz="2000" dirty="0"/>
              <a:t>Higher rates of reviews during 2007-2010 and has decreased since</a:t>
            </a:r>
          </a:p>
          <a:p>
            <a:pPr lvl="1"/>
            <a:r>
              <a:rPr lang="en-US" sz="1800" dirty="0"/>
              <a:t>Exception of 2007 and beginning of 2020 </a:t>
            </a:r>
          </a:p>
          <a:p>
            <a:r>
              <a:rPr lang="en-US" sz="2000" dirty="0"/>
              <a:t>Average Effectiveness rating has dispersed since 2010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09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A939-11E7-A845-A1DA-B693C2C4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680" y="830699"/>
            <a:ext cx="7568184" cy="574548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48B69-4FB8-AF4C-AF14-F134737DE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97964"/>
            <a:ext cx="7729728" cy="3101983"/>
          </a:xfrm>
        </p:spPr>
        <p:txBody>
          <a:bodyPr/>
          <a:lstStyle/>
          <a:p>
            <a:r>
              <a:rPr lang="en-US" sz="2000" dirty="0"/>
              <a:t>Further analysis on the rapid decreased in user reviews over time</a:t>
            </a:r>
          </a:p>
          <a:p>
            <a:r>
              <a:rPr lang="en-US" sz="2000" dirty="0"/>
              <a:t>Logistical regression models on ratings</a:t>
            </a:r>
          </a:p>
          <a:p>
            <a:r>
              <a:rPr lang="en-US" sz="2000" dirty="0"/>
              <a:t>Time series analysis of ratings</a:t>
            </a:r>
          </a:p>
          <a:p>
            <a:r>
              <a:rPr lang="en-US" sz="2000" dirty="0"/>
              <a:t>Cross analysis on user demographics and common drugs and conditions reviewed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1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C943-349B-0342-91F0-8FC3248A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650748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3B7F-4550-9145-A19D-5005636AE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74164"/>
            <a:ext cx="7729728" cy="3101983"/>
          </a:xfrm>
        </p:spPr>
        <p:txBody>
          <a:bodyPr/>
          <a:lstStyle/>
          <a:p>
            <a:r>
              <a:rPr lang="en-US" sz="2000" dirty="0"/>
              <a:t>Purpose</a:t>
            </a:r>
          </a:p>
          <a:p>
            <a:r>
              <a:rPr lang="en-US" sz="2000" dirty="0"/>
              <a:t>Data Extraction Method: Scrapy</a:t>
            </a:r>
          </a:p>
          <a:p>
            <a:r>
              <a:rPr lang="en-US" sz="2000" dirty="0"/>
              <a:t>Research Questions</a:t>
            </a:r>
          </a:p>
          <a:p>
            <a:r>
              <a:rPr lang="en-US" sz="2000" dirty="0"/>
              <a:t>Exploratory Data Analysis</a:t>
            </a:r>
          </a:p>
          <a:p>
            <a:r>
              <a:rPr lang="en-US" sz="2000" dirty="0"/>
              <a:t>Insights &amp; Recommendations</a:t>
            </a:r>
          </a:p>
          <a:p>
            <a:r>
              <a:rPr lang="en-US" sz="2000" dirty="0"/>
              <a:t>Future Work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2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8237-2CAA-AE48-876A-42F07F3D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842772"/>
            <a:ext cx="7857744" cy="605028"/>
          </a:xfrm>
        </p:spPr>
        <p:txBody>
          <a:bodyPr>
            <a:normAutofit fontScale="90000"/>
          </a:bodyPr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21AB-E897-BB4B-902E-DADA60FE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58924"/>
            <a:ext cx="7729728" cy="3101983"/>
          </a:xfrm>
        </p:spPr>
        <p:txBody>
          <a:bodyPr/>
          <a:lstStyle/>
          <a:p>
            <a:r>
              <a:rPr lang="en-US" sz="2000" dirty="0"/>
              <a:t>Improve overall quality of life </a:t>
            </a:r>
          </a:p>
          <a:p>
            <a:pPr lvl="1"/>
            <a:r>
              <a:rPr lang="en-US" sz="1800" dirty="0"/>
              <a:t>Informed decisions when choosing medications</a:t>
            </a:r>
          </a:p>
          <a:p>
            <a:pPr lvl="1"/>
            <a:r>
              <a:rPr lang="en-US" sz="1800" dirty="0"/>
              <a:t>Prolong life expectancy with early indicators of medical conditions</a:t>
            </a:r>
          </a:p>
          <a:p>
            <a:r>
              <a:rPr lang="en-US" sz="2000" dirty="0"/>
              <a:t>Provide value and actionable insights for consumers and healthcare companies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9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ED26-49F4-A14C-9391-DF5AB891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80" y="792480"/>
            <a:ext cx="7629144" cy="604241"/>
          </a:xfrm>
        </p:spPr>
        <p:txBody>
          <a:bodyPr>
            <a:normAutofit fontScale="90000"/>
          </a:bodyPr>
          <a:lstStyle/>
          <a:p>
            <a:r>
              <a:rPr lang="en-US"/>
              <a:t>Data Extraction Method: Scrapy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EFC320-2447-464B-964A-B33867E1E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66" y="1862667"/>
            <a:ext cx="4760574" cy="3598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20281F-1579-1140-8594-01473E9EF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570" y="1862667"/>
            <a:ext cx="6017778" cy="359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3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DA87-5664-E74F-8D47-36851EA4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268" y="774065"/>
            <a:ext cx="7690104" cy="594360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4B734-85EA-9B45-8DF8-664DA1DB3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3684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Which drugs have the highest rating for effectiveness and what does the distribution look like? </a:t>
            </a:r>
          </a:p>
          <a:p>
            <a:r>
              <a:rPr lang="en-US" sz="2000" dirty="0"/>
              <a:t>Does any relationship exist between rating types? </a:t>
            </a:r>
          </a:p>
          <a:p>
            <a:r>
              <a:rPr lang="en-US" sz="2000" dirty="0"/>
              <a:t>What does the user demographics look like?</a:t>
            </a:r>
          </a:p>
          <a:p>
            <a:r>
              <a:rPr lang="en-US" sz="2000" dirty="0"/>
              <a:t>What does the distribution of comments and average effectiveness rating look like over time?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1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A7AA-36F9-2F42-9A1E-91F9D12F3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07839"/>
            <a:ext cx="7729728" cy="62026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26902-45FB-3E4C-91F5-F85F5C2BC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78008"/>
            <a:ext cx="7729728" cy="3101983"/>
          </a:xfrm>
        </p:spPr>
        <p:txBody>
          <a:bodyPr>
            <a:noAutofit/>
          </a:bodyPr>
          <a:lstStyle/>
          <a:p>
            <a:r>
              <a:rPr lang="en-US" sz="2000" dirty="0"/>
              <a:t>Variables:			• 55262 Reviews and 95 Drugs</a:t>
            </a:r>
          </a:p>
          <a:p>
            <a:pPr lvl="1"/>
            <a:r>
              <a:rPr lang="en-US" sz="1800" dirty="0"/>
              <a:t>Medical Condition			</a:t>
            </a:r>
          </a:p>
          <a:p>
            <a:pPr lvl="1"/>
            <a:r>
              <a:rPr lang="en-US" sz="1800" dirty="0"/>
              <a:t>Review Comment</a:t>
            </a:r>
          </a:p>
          <a:p>
            <a:pPr lvl="1"/>
            <a:r>
              <a:rPr lang="en-US" sz="1800" dirty="0"/>
              <a:t>Rating: Effectiveness</a:t>
            </a:r>
          </a:p>
          <a:p>
            <a:pPr lvl="1"/>
            <a:r>
              <a:rPr lang="en-US" sz="1800" dirty="0"/>
              <a:t>Rating: Satisfaction</a:t>
            </a:r>
          </a:p>
          <a:p>
            <a:pPr lvl="1"/>
            <a:r>
              <a:rPr lang="en-US" sz="1800" dirty="0"/>
              <a:t>Rating: Ease of Use</a:t>
            </a:r>
          </a:p>
          <a:p>
            <a:pPr lvl="1"/>
            <a:r>
              <a:rPr lang="en-US" sz="1800" dirty="0"/>
              <a:t>Reviewer (Optional)</a:t>
            </a:r>
          </a:p>
          <a:p>
            <a:pPr lvl="2"/>
            <a:r>
              <a:rPr lang="en-US" sz="1800" dirty="0"/>
              <a:t>Age </a:t>
            </a:r>
          </a:p>
          <a:p>
            <a:pPr lvl="2"/>
            <a:r>
              <a:rPr lang="en-US" sz="1800" dirty="0"/>
              <a:t>Gender</a:t>
            </a:r>
          </a:p>
          <a:p>
            <a:pPr lvl="2"/>
            <a:r>
              <a:rPr lang="en-US" sz="1800" dirty="0"/>
              <a:t>Duration </a:t>
            </a:r>
          </a:p>
        </p:txBody>
      </p:sp>
    </p:spTree>
    <p:extLst>
      <p:ext uri="{BB962C8B-B14F-4D97-AF65-F5344CB8AC3E}">
        <p14:creationId xmlns:p14="http://schemas.microsoft.com/office/powerpoint/2010/main" val="113185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5705-5101-974A-80C1-B8A1A79A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829" y="580729"/>
            <a:ext cx="8000342" cy="54864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Top 10 Most Effective Rated Drugs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56BF59-A970-0747-91B1-8EF94CC37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930" y="1336971"/>
            <a:ext cx="72263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8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7241-789A-DE49-8295-362DE777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560" y="532913"/>
            <a:ext cx="8224485" cy="640567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Distribution of Effectiveness Ratings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8BFA65-D06D-9B4C-9FC0-1A4BA628E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092" y="1442720"/>
            <a:ext cx="7040748" cy="471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FB12-5F02-C64E-A473-8EAF7E83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640" y="518519"/>
            <a:ext cx="7796784" cy="644652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Heatmap of Ratings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5E9C61-F21E-C440-BC17-936845BE7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2640" y="1690689"/>
            <a:ext cx="7607115" cy="464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466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{033C7030-3465-FA41-BA1E-2D5C0EB048D8}tf10001120</Template>
  <TotalTime>1789</TotalTime>
  <Words>435</Words>
  <Application>Microsoft Macintosh PowerPoint</Application>
  <PresentationFormat>Widescreen</PresentationFormat>
  <Paragraphs>86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Parcel</vt:lpstr>
      <vt:lpstr>WebMD </vt:lpstr>
      <vt:lpstr>Contents</vt:lpstr>
      <vt:lpstr>Purpose</vt:lpstr>
      <vt:lpstr>Data Extraction Method: Scrapy</vt:lpstr>
      <vt:lpstr>Research Questions </vt:lpstr>
      <vt:lpstr>Exploratory Data Analysis</vt:lpstr>
      <vt:lpstr>Top 10 Most Effective Rated Drugs </vt:lpstr>
      <vt:lpstr>Distribution of Effectiveness Ratings</vt:lpstr>
      <vt:lpstr>Correlation Heatmap of Ratings</vt:lpstr>
      <vt:lpstr>Word CloudS of Highest Effective Rated Drugs</vt:lpstr>
      <vt:lpstr>User Demographics</vt:lpstr>
      <vt:lpstr>Top 10 Conditions with Most Reviews</vt:lpstr>
      <vt:lpstr>Amount of Reviews by Year</vt:lpstr>
      <vt:lpstr>Average Effectiveness Rating by Year</vt:lpstr>
      <vt:lpstr>Insights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WebMD</dc:title>
  <dc:creator>Marcus Choi</dc:creator>
  <cp:lastModifiedBy>Marcus Choi</cp:lastModifiedBy>
  <cp:revision>45</cp:revision>
  <dcterms:created xsi:type="dcterms:W3CDTF">2020-09-13T04:07:21Z</dcterms:created>
  <dcterms:modified xsi:type="dcterms:W3CDTF">2020-09-25T22:26:24Z</dcterms:modified>
</cp:coreProperties>
</file>