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5844-E48C-3E3C-9332-45780819E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E5F907-5321-5FDD-BF5B-D187732E2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5FE101-3E88-0CD4-C38C-2AD092607EBD}"/>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9AD89350-F804-C8C0-34B6-4B5B3F243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A2EC4-9A63-5E49-339D-C886A27AC559}"/>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2525818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DA85-7409-49C3-F051-3BDFB11920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90158E-572C-A47B-F19A-CEFF84A68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50DB6-5A45-4E1E-4344-A3EEB98F4DD4}"/>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066D08D3-4443-0C4B-AF74-4D5E4E0A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5431D-A479-F816-7735-ED28D4B573DC}"/>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358703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CB757-FBA2-E8D4-D7A1-A2AC0BD02B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1D3F3-D2E1-5136-DD16-15163DD57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8DC05-F850-A279-2DE3-E063B0CF2683}"/>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047BBEC7-151E-AB34-9942-0F03B25C3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331CD-A71D-329E-2578-F153EEDF9CB9}"/>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25201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E21A-4B8E-281A-6C40-2F546433F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45C25-5719-AABA-0C01-74FF7D06A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A2C78-DE01-8462-FF72-39B76B9B0EEA}"/>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524B34F9-15EB-725B-8E6A-44067A085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35E76-E722-DFAD-9DC1-2D53EEDB128E}"/>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275985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B291-F9D3-3BE9-F526-FBA1DFC25B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0FFB3-57A7-469A-7708-292394FA1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3B15CF-5BBF-8F38-1504-8311C21D3543}"/>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C3CDAEE4-E53B-F8E1-A4D1-0317C087E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5A8DA-567E-65E8-E59D-5A6E05B235A2}"/>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145222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CA5C-58DD-F332-A106-DE4C1519D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2F542-DD90-C703-FE2A-B8C6D87E47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F94DC-1D9E-9188-5A34-52ADDFE45A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50E4B0-5914-7E4D-1EB1-2F91A9499C72}"/>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6" name="Footer Placeholder 5">
            <a:extLst>
              <a:ext uri="{FF2B5EF4-FFF2-40B4-BE49-F238E27FC236}">
                <a16:creationId xmlns:a16="http://schemas.microsoft.com/office/drawing/2014/main" id="{5B84F7FF-4C8A-C8C5-9E97-2B55FF38D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4DE53-5962-E3C2-2B90-95AFA9184264}"/>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125046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B6D-0DDD-C839-4356-EBD771BA48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12508-7BD8-17D6-76AA-5F4A52FC0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7EEC6-EDD6-5504-553C-3A534F4D9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7162B3-2307-6210-6717-3BF7AA4FC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26D9D9-2BED-CC67-9010-F066A042B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B997A0-928C-D8E8-D152-40B61AEB8A83}"/>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8" name="Footer Placeholder 7">
            <a:extLst>
              <a:ext uri="{FF2B5EF4-FFF2-40B4-BE49-F238E27FC236}">
                <a16:creationId xmlns:a16="http://schemas.microsoft.com/office/drawing/2014/main" id="{AC5EC363-FBFF-79C0-FF0B-01A50E1C6C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D06632-6413-7F09-5EAB-61C5881C3AA9}"/>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243887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E4E3-A422-4361-6052-6C5CE7260D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3921A-8303-97D1-93BF-9912A19D461A}"/>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4" name="Footer Placeholder 3">
            <a:extLst>
              <a:ext uri="{FF2B5EF4-FFF2-40B4-BE49-F238E27FC236}">
                <a16:creationId xmlns:a16="http://schemas.microsoft.com/office/drawing/2014/main" id="{FA15EAD7-C0E9-E652-E2B5-859FB8712A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AD90B-8DB4-7960-E595-CBDB22C1EED0}"/>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111095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2FC7F-2BCC-C6FC-D029-8FE6316BD5D4}"/>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3" name="Footer Placeholder 2">
            <a:extLst>
              <a:ext uri="{FF2B5EF4-FFF2-40B4-BE49-F238E27FC236}">
                <a16:creationId xmlns:a16="http://schemas.microsoft.com/office/drawing/2014/main" id="{B48C4787-661C-7D0A-C626-7A58A7EE96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BB825B-60C5-83DB-0DC9-4697AFD4ABD6}"/>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117045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7327-C847-A269-14F6-B7DE462A9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2C8A40-2179-C961-291D-ACC959997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CCA3EA-7AFB-C507-29DE-868B0A70D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10FC1-25F3-DBFB-A626-AF8B7BF95331}"/>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6" name="Footer Placeholder 5">
            <a:extLst>
              <a:ext uri="{FF2B5EF4-FFF2-40B4-BE49-F238E27FC236}">
                <a16:creationId xmlns:a16="http://schemas.microsoft.com/office/drawing/2014/main" id="{98F6B8DB-2925-0F02-0F8E-9814E04FE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34437-A3E5-2393-3119-BDA670729EBD}"/>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418212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9075-114D-22E7-849F-A4BC67D9D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F1E8E-D557-7EBA-BD0D-641079240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105EC3-8CFE-A384-5B4F-53CF0446E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DDDEB-C566-6F31-9966-7D9BF644CDAA}"/>
              </a:ext>
            </a:extLst>
          </p:cNvPr>
          <p:cNvSpPr>
            <a:spLocks noGrp="1"/>
          </p:cNvSpPr>
          <p:nvPr>
            <p:ph type="dt" sz="half" idx="10"/>
          </p:nvPr>
        </p:nvSpPr>
        <p:spPr/>
        <p:txBody>
          <a:bodyPr/>
          <a:lstStyle/>
          <a:p>
            <a:fld id="{0AE52382-AC20-4743-B00F-1DCAC2CE0498}" type="datetimeFigureOut">
              <a:rPr lang="en-US" smtClean="0"/>
              <a:t>1/8/23</a:t>
            </a:fld>
            <a:endParaRPr lang="en-US"/>
          </a:p>
        </p:txBody>
      </p:sp>
      <p:sp>
        <p:nvSpPr>
          <p:cNvPr id="6" name="Footer Placeholder 5">
            <a:extLst>
              <a:ext uri="{FF2B5EF4-FFF2-40B4-BE49-F238E27FC236}">
                <a16:creationId xmlns:a16="http://schemas.microsoft.com/office/drawing/2014/main" id="{67FAC586-821C-62AA-AC3B-2DFB9DEF7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F1B91-104C-EB95-A6DA-2E7C341DDBC2}"/>
              </a:ext>
            </a:extLst>
          </p:cNvPr>
          <p:cNvSpPr>
            <a:spLocks noGrp="1"/>
          </p:cNvSpPr>
          <p:nvPr>
            <p:ph type="sldNum" sz="quarter" idx="12"/>
          </p:nvPr>
        </p:nvSpPr>
        <p:spPr/>
        <p:txBody>
          <a:bodyPr/>
          <a:lstStyle/>
          <a:p>
            <a:fld id="{326D8D41-59E8-5149-B22E-4F6545DECB7D}" type="slidenum">
              <a:rPr lang="en-US" smtClean="0"/>
              <a:t>‹#›</a:t>
            </a:fld>
            <a:endParaRPr lang="en-US"/>
          </a:p>
        </p:txBody>
      </p:sp>
    </p:spTree>
    <p:extLst>
      <p:ext uri="{BB962C8B-B14F-4D97-AF65-F5344CB8AC3E}">
        <p14:creationId xmlns:p14="http://schemas.microsoft.com/office/powerpoint/2010/main" val="267142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92FD3-521C-D1EE-D168-F3840F2B9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73B16B-7C35-D134-2DB2-5109C7564D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8C2F1-CE38-6949-9729-C5981A020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2382-AC20-4743-B00F-1DCAC2CE0498}" type="datetimeFigureOut">
              <a:rPr lang="en-US" smtClean="0"/>
              <a:t>1/8/23</a:t>
            </a:fld>
            <a:endParaRPr lang="en-US"/>
          </a:p>
        </p:txBody>
      </p:sp>
      <p:sp>
        <p:nvSpPr>
          <p:cNvPr id="5" name="Footer Placeholder 4">
            <a:extLst>
              <a:ext uri="{FF2B5EF4-FFF2-40B4-BE49-F238E27FC236}">
                <a16:creationId xmlns:a16="http://schemas.microsoft.com/office/drawing/2014/main" id="{7B9B6546-DC5D-6823-681E-4C6F616AD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F0D01F-8818-5C07-B98A-516FF514E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D8D41-59E8-5149-B22E-4F6545DECB7D}" type="slidenum">
              <a:rPr lang="en-US" smtClean="0"/>
              <a:t>‹#›</a:t>
            </a:fld>
            <a:endParaRPr lang="en-US"/>
          </a:p>
        </p:txBody>
      </p:sp>
    </p:spTree>
    <p:extLst>
      <p:ext uri="{BB962C8B-B14F-4D97-AF65-F5344CB8AC3E}">
        <p14:creationId xmlns:p14="http://schemas.microsoft.com/office/powerpoint/2010/main" val="259032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8663D2-2426-EE71-8888-A931B580349A}"/>
              </a:ext>
            </a:extLst>
          </p:cNvPr>
          <p:cNvSpPr>
            <a:spLocks noGrp="1"/>
          </p:cNvSpPr>
          <p:nvPr>
            <p:ph type="ctrTitle"/>
          </p:nvPr>
        </p:nvSpPr>
        <p:spPr>
          <a:xfrm>
            <a:off x="1537097" y="1428750"/>
            <a:ext cx="9117807" cy="2105026"/>
          </a:xfrm>
        </p:spPr>
        <p:txBody>
          <a:bodyPr>
            <a:normAutofit/>
          </a:bodyPr>
          <a:lstStyle/>
          <a:p>
            <a:r>
              <a:rPr lang="en-US" dirty="0"/>
              <a:t>Heterogeneity Project Progress</a:t>
            </a:r>
          </a:p>
        </p:txBody>
      </p:sp>
      <p:sp>
        <p:nvSpPr>
          <p:cNvPr id="3" name="Subtitle 2">
            <a:extLst>
              <a:ext uri="{FF2B5EF4-FFF2-40B4-BE49-F238E27FC236}">
                <a16:creationId xmlns:a16="http://schemas.microsoft.com/office/drawing/2014/main" id="{0FE5306D-AEE5-CCAA-3F38-A123F7E357BA}"/>
              </a:ext>
            </a:extLst>
          </p:cNvPr>
          <p:cNvSpPr>
            <a:spLocks noGrp="1"/>
          </p:cNvSpPr>
          <p:nvPr>
            <p:ph type="subTitle" idx="1"/>
          </p:nvPr>
        </p:nvSpPr>
        <p:spPr>
          <a:xfrm>
            <a:off x="1537097" y="3960557"/>
            <a:ext cx="9117807" cy="1097215"/>
          </a:xfrm>
        </p:spPr>
        <p:txBody>
          <a:bodyPr>
            <a:normAutofit/>
          </a:bodyPr>
          <a:lstStyle/>
          <a:p>
            <a:r>
              <a:rPr lang="en-US" dirty="0"/>
              <a:t>1/16/23</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2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FF26-A5DE-8D61-A526-6083B9D2CE2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09EDE19-AFF3-3C58-CFD4-478FE1DB96B8}"/>
              </a:ext>
            </a:extLst>
          </p:cNvPr>
          <p:cNvSpPr>
            <a:spLocks noGrp="1"/>
          </p:cNvSpPr>
          <p:nvPr>
            <p:ph idx="1"/>
          </p:nvPr>
        </p:nvSpPr>
        <p:spPr/>
        <p:txBody>
          <a:bodyPr>
            <a:normAutofit fontScale="92500" lnSpcReduction="10000"/>
          </a:bodyPr>
          <a:lstStyle/>
          <a:p>
            <a:r>
              <a:rPr lang="en-US" dirty="0"/>
              <a:t>Interested in applying CRE to identify significantly heterogeneous subgroups with respect to a given exposure/outcome</a:t>
            </a:r>
          </a:p>
          <a:p>
            <a:pPr lvl="1"/>
            <a:r>
              <a:rPr lang="en-US" dirty="0"/>
              <a:t>CRE theoretically provides simple subgroup interpretation, clinical significance, and statistical significance</a:t>
            </a:r>
          </a:p>
          <a:p>
            <a:r>
              <a:rPr lang="en-US" dirty="0"/>
              <a:t>Previously applied authors algorithm and found very high statistical significance and low clinical significance for coefficients/simple subgroups (from algorithm’s final OLS output)</a:t>
            </a:r>
          </a:p>
          <a:p>
            <a:r>
              <a:rPr lang="en-US" dirty="0"/>
              <a:t>Implemented methods to estimate the CATE and p-value for each subgroup based on linear combinations of OLS estimates (most granular that was achievable was limited to variables that appeared in the final OLS, i.e. selected during rule generation)</a:t>
            </a:r>
          </a:p>
          <a:p>
            <a:r>
              <a:rPr lang="en-US" dirty="0"/>
              <a:t>Added bootstrapping of this estimation to diagnose the issue</a:t>
            </a:r>
          </a:p>
          <a:p>
            <a:endParaRPr lang="en-US" dirty="0"/>
          </a:p>
        </p:txBody>
      </p:sp>
    </p:spTree>
    <p:extLst>
      <p:ext uri="{BB962C8B-B14F-4D97-AF65-F5344CB8AC3E}">
        <p14:creationId xmlns:p14="http://schemas.microsoft.com/office/powerpoint/2010/main" val="245322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B6C8-AA1C-B949-C123-31FF983CA0A2}"/>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dirty="0">
                <a:solidFill>
                  <a:schemeClr val="tx1"/>
                </a:solidFill>
                <a:latin typeface="+mj-lt"/>
                <a:ea typeface="+mj-ea"/>
                <a:cs typeface="+mj-cs"/>
              </a:rPr>
              <a:t>Small SE Diagnosis</a:t>
            </a:r>
          </a:p>
        </p:txBody>
      </p:sp>
      <p:sp>
        <p:nvSpPr>
          <p:cNvPr id="5" name="TextBox 4">
            <a:extLst>
              <a:ext uri="{FF2B5EF4-FFF2-40B4-BE49-F238E27FC236}">
                <a16:creationId xmlns:a16="http://schemas.microsoft.com/office/drawing/2014/main" id="{96922273-CAD9-E593-BAED-FB27E1FB33F1}"/>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Continued to see extremely small standard errors </a:t>
            </a:r>
          </a:p>
          <a:p>
            <a:pPr marL="285750" indent="-228600">
              <a:lnSpc>
                <a:spcPct val="90000"/>
              </a:lnSpc>
              <a:spcAft>
                <a:spcPts val="600"/>
              </a:spcAft>
              <a:buFont typeface="Arial" panose="020B0604020202020204" pitchFamily="34" charset="0"/>
              <a:buChar char="•"/>
            </a:pPr>
            <a:r>
              <a:rPr lang="en-US" sz="2000" dirty="0"/>
              <a:t>To diagnose, I went back and added code to estimate and bootstrap the CATEs to the authors original algorithm + ran this on their simulated dataset</a:t>
            </a:r>
          </a:p>
          <a:p>
            <a:pPr marL="285750" indent="-228600">
              <a:lnSpc>
                <a:spcPct val="90000"/>
              </a:lnSpc>
              <a:spcAft>
                <a:spcPts val="600"/>
              </a:spcAft>
              <a:buFont typeface="Arial" panose="020B0604020202020204" pitchFamily="34" charset="0"/>
              <a:buChar char="•"/>
            </a:pPr>
            <a:r>
              <a:rPr lang="en-US" sz="2000" dirty="0"/>
              <a:t>Still found same issue; could be an artifact of the algorithm</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99E8606-FAB3-BF64-B61A-57F211A4EBAD}"/>
              </a:ext>
            </a:extLst>
          </p:cNvPr>
          <p:cNvPicPr>
            <a:picLocks noGrp="1" noChangeAspect="1"/>
          </p:cNvPicPr>
          <p:nvPr>
            <p:ph idx="1"/>
          </p:nvPr>
        </p:nvPicPr>
        <p:blipFill>
          <a:blip r:embed="rId2"/>
          <a:stretch>
            <a:fillRect/>
          </a:stretch>
        </p:blipFill>
        <p:spPr>
          <a:xfrm>
            <a:off x="5405862" y="712244"/>
            <a:ext cx="6019331" cy="4792313"/>
          </a:xfrm>
          <a:prstGeom prst="rect">
            <a:avLst/>
          </a:prstGeom>
          <a:effectLst/>
        </p:spPr>
      </p:pic>
      <p:sp>
        <p:nvSpPr>
          <p:cNvPr id="6" name="TextBox 5">
            <a:extLst>
              <a:ext uri="{FF2B5EF4-FFF2-40B4-BE49-F238E27FC236}">
                <a16:creationId xmlns:a16="http://schemas.microsoft.com/office/drawing/2014/main" id="{F130A22F-985D-F7A2-6520-CC834B3E31DD}"/>
              </a:ext>
            </a:extLst>
          </p:cNvPr>
          <p:cNvSpPr txBox="1"/>
          <p:nvPr/>
        </p:nvSpPr>
        <p:spPr>
          <a:xfrm>
            <a:off x="5507665" y="5659018"/>
            <a:ext cx="5917527" cy="461665"/>
          </a:xfrm>
          <a:prstGeom prst="rect">
            <a:avLst/>
          </a:prstGeom>
          <a:noFill/>
        </p:spPr>
        <p:txBody>
          <a:bodyPr wrap="square" rtlCol="0">
            <a:spAutoFit/>
          </a:bodyPr>
          <a:lstStyle/>
          <a:p>
            <a:r>
              <a:rPr lang="en-US" sz="1200" dirty="0"/>
              <a:t>From author simulated data, the 6 largest subgroups in absolute magnitude and the ”baseline” subgroup (left) with their 95% CIs.</a:t>
            </a:r>
          </a:p>
        </p:txBody>
      </p:sp>
    </p:spTree>
    <p:extLst>
      <p:ext uri="{BB962C8B-B14F-4D97-AF65-F5344CB8AC3E}">
        <p14:creationId xmlns:p14="http://schemas.microsoft.com/office/powerpoint/2010/main" val="136094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704C-D5B9-1D42-3A0E-14A5933C6A3D}"/>
              </a:ext>
            </a:extLst>
          </p:cNvPr>
          <p:cNvSpPr>
            <a:spLocks noGrp="1"/>
          </p:cNvSpPr>
          <p:nvPr>
            <p:ph type="title"/>
          </p:nvPr>
        </p:nvSpPr>
        <p:spPr>
          <a:xfrm>
            <a:off x="180753" y="245237"/>
            <a:ext cx="4359349" cy="1622321"/>
          </a:xfrm>
        </p:spPr>
        <p:txBody>
          <a:bodyPr>
            <a:normAutofit/>
          </a:bodyPr>
          <a:lstStyle/>
          <a:p>
            <a:r>
              <a:rPr lang="en-US" dirty="0"/>
              <a:t>GRF Comparison</a:t>
            </a:r>
          </a:p>
        </p:txBody>
      </p:sp>
      <p:sp>
        <p:nvSpPr>
          <p:cNvPr id="3" name="Content Placeholder 2">
            <a:extLst>
              <a:ext uri="{FF2B5EF4-FFF2-40B4-BE49-F238E27FC236}">
                <a16:creationId xmlns:a16="http://schemas.microsoft.com/office/drawing/2014/main" id="{4ED8268B-E8F5-03E3-EF0D-F662A6B6477A}"/>
              </a:ext>
            </a:extLst>
          </p:cNvPr>
          <p:cNvSpPr>
            <a:spLocks noGrp="1"/>
          </p:cNvSpPr>
          <p:nvPr>
            <p:ph idx="1"/>
          </p:nvPr>
        </p:nvSpPr>
        <p:spPr>
          <a:xfrm>
            <a:off x="648931" y="1499191"/>
            <a:ext cx="3505494" cy="5199321"/>
          </a:xfrm>
        </p:spPr>
        <p:txBody>
          <a:bodyPr>
            <a:normAutofit fontScale="77500" lnSpcReduction="20000"/>
          </a:bodyPr>
          <a:lstStyle/>
          <a:p>
            <a:r>
              <a:rPr lang="en-US" sz="2000" dirty="0"/>
              <a:t>Additionally, we were interested in comparing the CRE to the GRF (causal forest) to look at differences in CATE estimation</a:t>
            </a:r>
          </a:p>
          <a:p>
            <a:r>
              <a:rPr lang="en-US" sz="2000" dirty="0"/>
              <a:t>Implemented GRF according to Shiba et. Al (same parameters) and presented results as they did (density plot of predicted CATEs on data); ”</a:t>
            </a:r>
            <a:r>
              <a:rPr lang="en-US" sz="2000" dirty="0" err="1"/>
              <a:t>grf</a:t>
            </a:r>
            <a:r>
              <a:rPr lang="en-US" sz="2000" dirty="0"/>
              <a:t>::</a:t>
            </a:r>
            <a:r>
              <a:rPr lang="en-US" sz="2000" dirty="0" err="1"/>
              <a:t>causal_forest</a:t>
            </a:r>
            <a:r>
              <a:rPr lang="en-US" sz="2000" dirty="0"/>
              <a:t>” &amp; “</a:t>
            </a:r>
            <a:r>
              <a:rPr lang="en-US" sz="2000" dirty="0" err="1"/>
              <a:t>grf</a:t>
            </a:r>
            <a:r>
              <a:rPr lang="en-US" sz="2000" dirty="0"/>
              <a:t>::</a:t>
            </a:r>
            <a:r>
              <a:rPr lang="en-US" sz="2000" dirty="0" err="1"/>
              <a:t>predict_causal_forest</a:t>
            </a:r>
            <a:r>
              <a:rPr lang="en-US" sz="2000" dirty="0"/>
              <a:t>”</a:t>
            </a:r>
          </a:p>
          <a:p>
            <a:pPr lvl="1"/>
            <a:r>
              <a:rPr lang="en-US" sz="1600" dirty="0"/>
              <a:t>Implemented method to predict CRE CATEs as in GRF</a:t>
            </a:r>
          </a:p>
          <a:p>
            <a:r>
              <a:rPr lang="en-US" sz="2000" dirty="0"/>
              <a:t>Ran CRE and GRF on our dataset </a:t>
            </a:r>
          </a:p>
          <a:p>
            <a:pPr lvl="1"/>
            <a:r>
              <a:rPr lang="en-US" sz="1600" dirty="0"/>
              <a:t>Exposure: Drought (binary)</a:t>
            </a:r>
          </a:p>
          <a:p>
            <a:pPr lvl="1"/>
            <a:r>
              <a:rPr lang="en-US" sz="1600" dirty="0"/>
              <a:t>Outcome: Stunted growth (binary)</a:t>
            </a:r>
          </a:p>
          <a:p>
            <a:pPr lvl="1"/>
            <a:r>
              <a:rPr lang="en-US" sz="1600" dirty="0"/>
              <a:t>Covariates/Effect Modifiers (all binary):</a:t>
            </a:r>
          </a:p>
          <a:p>
            <a:pPr lvl="2"/>
            <a:r>
              <a:rPr lang="en-US" sz="1200" dirty="0"/>
              <a:t>Sex</a:t>
            </a:r>
          </a:p>
          <a:p>
            <a:pPr lvl="2"/>
            <a:r>
              <a:rPr lang="en-US" sz="1200" dirty="0"/>
              <a:t>Age</a:t>
            </a:r>
          </a:p>
          <a:p>
            <a:pPr lvl="2"/>
            <a:r>
              <a:rPr lang="en-US" sz="1200" dirty="0"/>
              <a:t>Small </a:t>
            </a:r>
            <a:r>
              <a:rPr lang="en-US" sz="1200" dirty="0" err="1"/>
              <a:t>Birthsize</a:t>
            </a:r>
            <a:endParaRPr lang="en-US" sz="1200" dirty="0"/>
          </a:p>
          <a:p>
            <a:pPr lvl="2"/>
            <a:r>
              <a:rPr lang="en-US" sz="1200" dirty="0"/>
              <a:t>Etc. </a:t>
            </a:r>
          </a:p>
          <a:p>
            <a:pPr lvl="1"/>
            <a:r>
              <a:rPr lang="en-US" sz="1600" dirty="0"/>
              <a:t>10% of data used due to long run time (34550 observations)</a:t>
            </a:r>
          </a:p>
          <a:p>
            <a:r>
              <a:rPr lang="en-US" sz="2000" dirty="0"/>
              <a:t>Found that distribution of CATEs were not similar between the two algorithms</a:t>
            </a:r>
          </a:p>
          <a:p>
            <a:endParaRPr lang="en-US" sz="2000" dirty="0"/>
          </a:p>
        </p:txBody>
      </p:sp>
      <p:sp>
        <p:nvSpPr>
          <p:cNvPr id="1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55C96B7F-4963-7E25-E487-C7F5C9164EF4}"/>
              </a:ext>
            </a:extLst>
          </p:cNvPr>
          <p:cNvPicPr>
            <a:picLocks noChangeAspect="1"/>
          </p:cNvPicPr>
          <p:nvPr/>
        </p:nvPicPr>
        <p:blipFill>
          <a:blip r:embed="rId2"/>
          <a:stretch>
            <a:fillRect/>
          </a:stretch>
        </p:blipFill>
        <p:spPr>
          <a:xfrm rot="5400000">
            <a:off x="6082714" y="425559"/>
            <a:ext cx="4596643" cy="5950348"/>
          </a:xfrm>
          <a:prstGeom prst="rect">
            <a:avLst/>
          </a:prstGeom>
          <a:effectLst/>
        </p:spPr>
      </p:pic>
      <p:sp>
        <p:nvSpPr>
          <p:cNvPr id="5" name="TextBox 4">
            <a:extLst>
              <a:ext uri="{FF2B5EF4-FFF2-40B4-BE49-F238E27FC236}">
                <a16:creationId xmlns:a16="http://schemas.microsoft.com/office/drawing/2014/main" id="{E6875108-D215-35EB-C0BC-E364C029105B}"/>
              </a:ext>
            </a:extLst>
          </p:cNvPr>
          <p:cNvSpPr txBox="1"/>
          <p:nvPr/>
        </p:nvSpPr>
        <p:spPr>
          <a:xfrm>
            <a:off x="5688419" y="5411972"/>
            <a:ext cx="5454502" cy="276999"/>
          </a:xfrm>
          <a:prstGeom prst="rect">
            <a:avLst/>
          </a:prstGeom>
          <a:noFill/>
        </p:spPr>
        <p:txBody>
          <a:bodyPr wrap="square" rtlCol="0">
            <a:spAutoFit/>
          </a:bodyPr>
          <a:lstStyle/>
          <a:p>
            <a:r>
              <a:rPr lang="en-US" sz="1200" dirty="0"/>
              <a:t>Density plots of the predicted CATEs from CRE and GRF with our data. </a:t>
            </a:r>
          </a:p>
        </p:txBody>
      </p:sp>
    </p:spTree>
    <p:extLst>
      <p:ext uri="{BB962C8B-B14F-4D97-AF65-F5344CB8AC3E}">
        <p14:creationId xmlns:p14="http://schemas.microsoft.com/office/powerpoint/2010/main" val="400614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A2F8-70C5-63A4-9A70-BFAC769C937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765F620-D8F1-482C-6523-258E91AD2023}"/>
              </a:ext>
            </a:extLst>
          </p:cNvPr>
          <p:cNvSpPr>
            <a:spLocks noGrp="1"/>
          </p:cNvSpPr>
          <p:nvPr>
            <p:ph idx="1"/>
          </p:nvPr>
        </p:nvSpPr>
        <p:spPr/>
        <p:txBody>
          <a:bodyPr>
            <a:normAutofit/>
          </a:bodyPr>
          <a:lstStyle/>
          <a:p>
            <a:r>
              <a:rPr lang="en-US" dirty="0"/>
              <a:t>Summarization of GRF vs CRE:</a:t>
            </a:r>
          </a:p>
          <a:p>
            <a:pPr lvl="1"/>
            <a:r>
              <a:rPr lang="en-US" dirty="0"/>
              <a:t>GRF doesn’t theoretically provide interpretability of CRE, just optimizes for heterogeneity with nonparametric tree method with goal of prediction</a:t>
            </a:r>
          </a:p>
          <a:p>
            <a:pPr lvl="1"/>
            <a:r>
              <a:rPr lang="en-US" dirty="0"/>
              <a:t>CRE effectively uses GRF in first half of algorithm: tree method is used to generate rules and then regularization (LASSO or stability selection) used to reduce number of rules to most important</a:t>
            </a:r>
          </a:p>
          <a:p>
            <a:pPr lvl="2"/>
            <a:r>
              <a:rPr lang="en-US" dirty="0"/>
              <a:t>From CRE manuscript: “</a:t>
            </a:r>
            <a:r>
              <a:rPr lang="en-US" dirty="0">
                <a:latin typeface="CMR10"/>
              </a:rPr>
              <a:t>[HCT/GRF]</a:t>
            </a:r>
            <a:r>
              <a:rPr lang="en-US" dirty="0">
                <a:effectLst/>
                <a:latin typeface="CMR10"/>
              </a:rPr>
              <a:t> can be prone to over-fitting the training data, so the results can fail to be replicable or generalizable (</a:t>
            </a:r>
            <a:r>
              <a:rPr lang="en-US" dirty="0">
                <a:solidFill>
                  <a:srgbClr val="0000FF"/>
                </a:solidFill>
                <a:effectLst/>
                <a:latin typeface="CMR10"/>
              </a:rPr>
              <a:t>Strobl et al.</a:t>
            </a:r>
            <a:r>
              <a:rPr lang="en-US" dirty="0">
                <a:effectLst/>
                <a:latin typeface="CMR10"/>
              </a:rPr>
              <a:t>; </a:t>
            </a:r>
            <a:r>
              <a:rPr lang="en-US" dirty="0">
                <a:solidFill>
                  <a:srgbClr val="0000FF"/>
                </a:solidFill>
                <a:effectLst/>
                <a:latin typeface="CMR10"/>
              </a:rPr>
              <a:t>2009</a:t>
            </a:r>
            <a:r>
              <a:rPr lang="en-US" dirty="0">
                <a:effectLst/>
                <a:latin typeface="CMR10"/>
              </a:rPr>
              <a:t>). Also, the discovery is limited to a sub-optimal set of discovered subgroups since the recursive partitioning is often based on a greedy algorithm.”</a:t>
            </a:r>
          </a:p>
          <a:p>
            <a:pPr lvl="2"/>
            <a:r>
              <a:rPr lang="en-US" sz="2000" dirty="0">
                <a:latin typeface="CMR10"/>
              </a:rPr>
              <a:t>CRE claims more stability and better interpretability of results</a:t>
            </a:r>
          </a:p>
          <a:p>
            <a:endParaRPr lang="en-US" dirty="0">
              <a:latin typeface="CMR10"/>
            </a:endParaRPr>
          </a:p>
          <a:p>
            <a:pPr lvl="2"/>
            <a:endParaRPr lang="en-US" dirty="0">
              <a:effectLst/>
              <a:latin typeface="CMR10"/>
            </a:endParaRPr>
          </a:p>
          <a:p>
            <a:pPr lvl="2"/>
            <a:endParaRPr lang="en-US" dirty="0">
              <a:effectLst/>
              <a:latin typeface="CMR10"/>
            </a:endParaRPr>
          </a:p>
          <a:p>
            <a:pPr lvl="2"/>
            <a:endParaRPr lang="en-US" dirty="0"/>
          </a:p>
          <a:p>
            <a:pPr lvl="1"/>
            <a:endParaRPr lang="en-US" dirty="0"/>
          </a:p>
        </p:txBody>
      </p:sp>
    </p:spTree>
    <p:extLst>
      <p:ext uri="{BB962C8B-B14F-4D97-AF65-F5344CB8AC3E}">
        <p14:creationId xmlns:p14="http://schemas.microsoft.com/office/powerpoint/2010/main" val="2186064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3BC2-EC63-F39E-C7EA-279951AF3F25}"/>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a16="http://schemas.microsoft.com/office/drawing/2014/main" id="{BE0F093B-277A-2751-EF3A-37334E4F5BC9}"/>
              </a:ext>
            </a:extLst>
          </p:cNvPr>
          <p:cNvSpPr>
            <a:spLocks noGrp="1"/>
          </p:cNvSpPr>
          <p:nvPr>
            <p:ph idx="1"/>
          </p:nvPr>
        </p:nvSpPr>
        <p:spPr>
          <a:xfrm>
            <a:off x="838200" y="1825625"/>
            <a:ext cx="10591800" cy="4667250"/>
          </a:xfrm>
        </p:spPr>
        <p:txBody>
          <a:bodyPr>
            <a:normAutofit fontScale="85000" lnSpcReduction="20000"/>
          </a:bodyPr>
          <a:lstStyle/>
          <a:p>
            <a:r>
              <a:rPr lang="en-US" dirty="0"/>
              <a:t>Code progress:</a:t>
            </a:r>
          </a:p>
          <a:p>
            <a:pPr lvl="1"/>
            <a:r>
              <a:rPr lang="en-US" dirty="0"/>
              <a:t>Cleaned, commented</a:t>
            </a:r>
          </a:p>
          <a:p>
            <a:pPr lvl="1"/>
            <a:r>
              <a:rPr lang="en-US" dirty="0"/>
              <a:t>Added bootstrap and visualization functionality</a:t>
            </a:r>
          </a:p>
          <a:p>
            <a:pPr lvl="1"/>
            <a:r>
              <a:rPr lang="en-US" dirty="0"/>
              <a:t>Added CRE parameter manipulability according to paper (author CRE didn’t originally include, had hardcoded values)</a:t>
            </a:r>
          </a:p>
          <a:p>
            <a:r>
              <a:rPr lang="en-US" dirty="0"/>
              <a:t>Current CRE algorithm summary</a:t>
            </a:r>
          </a:p>
          <a:p>
            <a:pPr lvl="1"/>
            <a:r>
              <a:rPr lang="en-US" dirty="0"/>
              <a:t>Primary inputs: Exposure, Outcome, Covariates/Effect Modifiers</a:t>
            </a:r>
          </a:p>
          <a:p>
            <a:pPr lvl="1"/>
            <a:r>
              <a:rPr lang="en-US" dirty="0"/>
              <a:t>Outputs:</a:t>
            </a:r>
          </a:p>
          <a:p>
            <a:pPr lvl="2"/>
            <a:r>
              <a:rPr lang="en-US" dirty="0"/>
              <a:t>Full data OLS model summary</a:t>
            </a:r>
          </a:p>
          <a:p>
            <a:pPr lvl="2"/>
            <a:r>
              <a:rPr lang="en-US" dirty="0"/>
              <a:t>Full data subgroup CATEs, 95% CIs, p-values</a:t>
            </a:r>
          </a:p>
          <a:p>
            <a:pPr lvl="2"/>
            <a:r>
              <a:rPr lang="en-US" dirty="0"/>
              <a:t>Bootstrapped subgroup CATEs, 95% CIs, p-values</a:t>
            </a:r>
          </a:p>
          <a:p>
            <a:pPr lvl="2"/>
            <a:r>
              <a:rPr lang="en-US" dirty="0"/>
              <a:t>Bar plot of (n) largest bootstrapped subgroup CATEs and ”baseline” subgroup with 95% CIs</a:t>
            </a:r>
          </a:p>
          <a:p>
            <a:pPr lvl="3"/>
            <a:r>
              <a:rPr lang="en-US" dirty="0"/>
              <a:t>Could still refine by labeling x-axis subgroups clearly</a:t>
            </a:r>
          </a:p>
          <a:p>
            <a:pPr lvl="2"/>
            <a:r>
              <a:rPr lang="en-US" dirty="0"/>
              <a:t>Collapsible tree of bootstrapped subgroups with CATEs</a:t>
            </a:r>
          </a:p>
          <a:p>
            <a:pPr lvl="3"/>
            <a:r>
              <a:rPr lang="en-US" dirty="0"/>
              <a:t>Further work</a:t>
            </a:r>
          </a:p>
          <a:p>
            <a:pPr lvl="4"/>
            <a:r>
              <a:rPr lang="en-US" dirty="0"/>
              <a:t>Size of node could correspond to magnitude of effect</a:t>
            </a:r>
          </a:p>
          <a:p>
            <a:pPr lvl="4"/>
            <a:r>
              <a:rPr lang="en-US" dirty="0"/>
              <a:t>Color could correspond to statistical significance</a:t>
            </a:r>
          </a:p>
        </p:txBody>
      </p:sp>
    </p:spTree>
    <p:extLst>
      <p:ext uri="{BB962C8B-B14F-4D97-AF65-F5344CB8AC3E}">
        <p14:creationId xmlns:p14="http://schemas.microsoft.com/office/powerpoint/2010/main" val="3913529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23243</TotalTime>
  <Words>597</Words>
  <Application>Microsoft Macintosh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CMR10</vt:lpstr>
      <vt:lpstr>Office Theme</vt:lpstr>
      <vt:lpstr>Heterogeneity Project Progress</vt:lpstr>
      <vt:lpstr>Background</vt:lpstr>
      <vt:lpstr>Small SE Diagnosis</vt:lpstr>
      <vt:lpstr>GRF Comparison</vt:lpstr>
      <vt:lpstr>Summary</vt:lpstr>
      <vt:lpstr>Summary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Heterogeneity Project Progress</dc:title>
  <dc:creator>Michael W Cheung</dc:creator>
  <cp:lastModifiedBy>Michael W Cheung</cp:lastModifiedBy>
  <cp:revision>14</cp:revision>
  <dcterms:created xsi:type="dcterms:W3CDTF">2022-11-02T02:55:03Z</dcterms:created>
  <dcterms:modified xsi:type="dcterms:W3CDTF">2023-01-10T04:26:34Z</dcterms:modified>
</cp:coreProperties>
</file>