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533"/>
  </p:normalViewPr>
  <p:slideViewPr>
    <p:cSldViewPr snapToGrid="0" snapToObjects="1">
      <p:cViewPr varScale="1">
        <p:scale>
          <a:sx n="97" d="100"/>
          <a:sy n="97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.ca.gov/Reports/Demographic_Reports/American_Community_Survey/" TargetMode="External"/><Relationship Id="rId1" Type="http://schemas.openxmlformats.org/officeDocument/2006/relationships/hyperlink" Target="https://www.kaggle.com/broach/california-kindergarten-immunization-rate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.ca.gov/Reports/Demographic_Reports/American_Community_Survey/" TargetMode="External"/><Relationship Id="rId1" Type="http://schemas.openxmlformats.org/officeDocument/2006/relationships/hyperlink" Target="https://www.kaggle.com/broach/california-kindergarten-immunization-rat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30C70-D810-4AE2-BEC6-9B945878EF4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AE1CBD-0C84-4245-B16C-2A56756CF339}">
      <dgm:prSet/>
      <dgm:spPr/>
      <dgm:t>
        <a:bodyPr/>
        <a:lstStyle/>
        <a:p>
          <a:r>
            <a:rPr lang="en-US"/>
            <a:t>There have been several high-profile measles outbreaks recently.</a:t>
          </a:r>
        </a:p>
      </dgm:t>
    </dgm:pt>
    <dgm:pt modelId="{E53BE414-E162-491B-81D1-1CE9B3B9FD85}" type="parTrans" cxnId="{0ECDC4F0-54B0-4CE7-BD41-EFADA084AA0B}">
      <dgm:prSet/>
      <dgm:spPr/>
      <dgm:t>
        <a:bodyPr/>
        <a:lstStyle/>
        <a:p>
          <a:endParaRPr lang="en-US"/>
        </a:p>
      </dgm:t>
    </dgm:pt>
    <dgm:pt modelId="{B84D04FA-7549-4933-9EB9-A25F34C98080}" type="sibTrans" cxnId="{0ECDC4F0-54B0-4CE7-BD41-EFADA084AA0B}">
      <dgm:prSet/>
      <dgm:spPr/>
      <dgm:t>
        <a:bodyPr/>
        <a:lstStyle/>
        <a:p>
          <a:endParaRPr lang="en-US"/>
        </a:p>
      </dgm:t>
    </dgm:pt>
    <dgm:pt modelId="{0001BE48-ECA2-4489-B4DE-B975B7AE06A9}">
      <dgm:prSet/>
      <dgm:spPr/>
      <dgm:t>
        <a:bodyPr/>
        <a:lstStyle/>
        <a:p>
          <a:r>
            <a:rPr lang="en-US" dirty="0"/>
            <a:t>This is in-conjunction with a newfound skepticism toward the safety and efficacy of vaccines.</a:t>
          </a:r>
        </a:p>
      </dgm:t>
    </dgm:pt>
    <dgm:pt modelId="{DDF9B8E7-2F61-460A-8542-B1541230D3B4}" type="parTrans" cxnId="{1DACD0A6-5392-44B1-8FAB-4965DC9A6B77}">
      <dgm:prSet/>
      <dgm:spPr/>
      <dgm:t>
        <a:bodyPr/>
        <a:lstStyle/>
        <a:p>
          <a:endParaRPr lang="en-US"/>
        </a:p>
      </dgm:t>
    </dgm:pt>
    <dgm:pt modelId="{0FCB2F86-6BF1-4092-8026-169C5A4992A4}" type="sibTrans" cxnId="{1DACD0A6-5392-44B1-8FAB-4965DC9A6B77}">
      <dgm:prSet/>
      <dgm:spPr/>
      <dgm:t>
        <a:bodyPr/>
        <a:lstStyle/>
        <a:p>
          <a:endParaRPr lang="en-US"/>
        </a:p>
      </dgm:t>
    </dgm:pt>
    <dgm:pt modelId="{BBC8C033-88DC-4783-9052-45D0645E3DE5}">
      <dgm:prSet/>
      <dgm:spPr/>
      <dgm:t>
        <a:bodyPr/>
        <a:lstStyle/>
        <a:p>
          <a:r>
            <a:rPr lang="en-US"/>
            <a:t>Even small changes in the vaccination rate can have a big impact in the effect of ”herd immunity”.</a:t>
          </a:r>
        </a:p>
      </dgm:t>
    </dgm:pt>
    <dgm:pt modelId="{4C8DB4BE-0806-4E95-B561-8002A8766C45}" type="parTrans" cxnId="{5D34E4C1-8CB9-4FC9-ACE8-823687BD82D6}">
      <dgm:prSet/>
      <dgm:spPr/>
      <dgm:t>
        <a:bodyPr/>
        <a:lstStyle/>
        <a:p>
          <a:endParaRPr lang="en-US"/>
        </a:p>
      </dgm:t>
    </dgm:pt>
    <dgm:pt modelId="{98A195B6-87F9-462E-A17E-5FA5A264C27F}" type="sibTrans" cxnId="{5D34E4C1-8CB9-4FC9-ACE8-823687BD82D6}">
      <dgm:prSet/>
      <dgm:spPr/>
      <dgm:t>
        <a:bodyPr/>
        <a:lstStyle/>
        <a:p>
          <a:endParaRPr lang="en-US"/>
        </a:p>
      </dgm:t>
    </dgm:pt>
    <dgm:pt modelId="{36A77D0D-0F1C-8746-BF0D-07E5727DF42A}" type="pres">
      <dgm:prSet presAssocID="{72830C70-D810-4AE2-BEC6-9B945878EF46}" presName="linear" presStyleCnt="0">
        <dgm:presLayoutVars>
          <dgm:animLvl val="lvl"/>
          <dgm:resizeHandles val="exact"/>
        </dgm:presLayoutVars>
      </dgm:prSet>
      <dgm:spPr/>
    </dgm:pt>
    <dgm:pt modelId="{DA5493B7-8240-2447-B53C-5C7182E72B5C}" type="pres">
      <dgm:prSet presAssocID="{D9AE1CBD-0C84-4245-B16C-2A56756CF3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11C09A-E294-5646-B7D4-EFEDE0F4892B}" type="pres">
      <dgm:prSet presAssocID="{B84D04FA-7549-4933-9EB9-A25F34C98080}" presName="spacer" presStyleCnt="0"/>
      <dgm:spPr/>
    </dgm:pt>
    <dgm:pt modelId="{D60CC072-783E-F142-B6BE-187517202E7B}" type="pres">
      <dgm:prSet presAssocID="{0001BE48-ECA2-4489-B4DE-B975B7AE06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399800-7D0A-7E48-AA9C-2337D8EE8860}" type="pres">
      <dgm:prSet presAssocID="{0FCB2F86-6BF1-4092-8026-169C5A4992A4}" presName="spacer" presStyleCnt="0"/>
      <dgm:spPr/>
    </dgm:pt>
    <dgm:pt modelId="{CEBF490F-8DCC-F347-8DED-80BED3B238B5}" type="pres">
      <dgm:prSet presAssocID="{BBC8C033-88DC-4783-9052-45D0645E3D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D69A2E-B217-AE47-8C99-B786395F9FAE}" type="presOf" srcId="{0001BE48-ECA2-4489-B4DE-B975B7AE06A9}" destId="{D60CC072-783E-F142-B6BE-187517202E7B}" srcOrd="0" destOrd="0" presId="urn:microsoft.com/office/officeart/2005/8/layout/vList2"/>
    <dgm:cxn modelId="{1DACD0A6-5392-44B1-8FAB-4965DC9A6B77}" srcId="{72830C70-D810-4AE2-BEC6-9B945878EF46}" destId="{0001BE48-ECA2-4489-B4DE-B975B7AE06A9}" srcOrd="1" destOrd="0" parTransId="{DDF9B8E7-2F61-460A-8542-B1541230D3B4}" sibTransId="{0FCB2F86-6BF1-4092-8026-169C5A4992A4}"/>
    <dgm:cxn modelId="{5FE8B6BC-9A72-354A-9E49-8EBCCCF7CC02}" type="presOf" srcId="{BBC8C033-88DC-4783-9052-45D0645E3DE5}" destId="{CEBF490F-8DCC-F347-8DED-80BED3B238B5}" srcOrd="0" destOrd="0" presId="urn:microsoft.com/office/officeart/2005/8/layout/vList2"/>
    <dgm:cxn modelId="{5D34E4C1-8CB9-4FC9-ACE8-823687BD82D6}" srcId="{72830C70-D810-4AE2-BEC6-9B945878EF46}" destId="{BBC8C033-88DC-4783-9052-45D0645E3DE5}" srcOrd="2" destOrd="0" parTransId="{4C8DB4BE-0806-4E95-B561-8002A8766C45}" sibTransId="{98A195B6-87F9-462E-A17E-5FA5A264C27F}"/>
    <dgm:cxn modelId="{377949D8-F079-B64B-B0C3-D025179E7846}" type="presOf" srcId="{D9AE1CBD-0C84-4245-B16C-2A56756CF339}" destId="{DA5493B7-8240-2447-B53C-5C7182E72B5C}" srcOrd="0" destOrd="0" presId="urn:microsoft.com/office/officeart/2005/8/layout/vList2"/>
    <dgm:cxn modelId="{22D8F4EA-F2B8-EA4F-94C7-799E6C3AFB64}" type="presOf" srcId="{72830C70-D810-4AE2-BEC6-9B945878EF46}" destId="{36A77D0D-0F1C-8746-BF0D-07E5727DF42A}" srcOrd="0" destOrd="0" presId="urn:microsoft.com/office/officeart/2005/8/layout/vList2"/>
    <dgm:cxn modelId="{0ECDC4F0-54B0-4CE7-BD41-EFADA084AA0B}" srcId="{72830C70-D810-4AE2-BEC6-9B945878EF46}" destId="{D9AE1CBD-0C84-4245-B16C-2A56756CF339}" srcOrd="0" destOrd="0" parTransId="{E53BE414-E162-491B-81D1-1CE9B3B9FD85}" sibTransId="{B84D04FA-7549-4933-9EB9-A25F34C98080}"/>
    <dgm:cxn modelId="{08268895-6A3F-1F4C-9E6B-A655AA331F6F}" type="presParOf" srcId="{36A77D0D-0F1C-8746-BF0D-07E5727DF42A}" destId="{DA5493B7-8240-2447-B53C-5C7182E72B5C}" srcOrd="0" destOrd="0" presId="urn:microsoft.com/office/officeart/2005/8/layout/vList2"/>
    <dgm:cxn modelId="{F3772E86-5808-C74A-B15D-F2708750E82E}" type="presParOf" srcId="{36A77D0D-0F1C-8746-BF0D-07E5727DF42A}" destId="{5011C09A-E294-5646-B7D4-EFEDE0F4892B}" srcOrd="1" destOrd="0" presId="urn:microsoft.com/office/officeart/2005/8/layout/vList2"/>
    <dgm:cxn modelId="{2495F136-62AC-4D41-905E-5C840FB20422}" type="presParOf" srcId="{36A77D0D-0F1C-8746-BF0D-07E5727DF42A}" destId="{D60CC072-783E-F142-B6BE-187517202E7B}" srcOrd="2" destOrd="0" presId="urn:microsoft.com/office/officeart/2005/8/layout/vList2"/>
    <dgm:cxn modelId="{4F370543-71FD-1247-B743-8CA61CCD8174}" type="presParOf" srcId="{36A77D0D-0F1C-8746-BF0D-07E5727DF42A}" destId="{9E399800-7D0A-7E48-AA9C-2337D8EE8860}" srcOrd="3" destOrd="0" presId="urn:microsoft.com/office/officeart/2005/8/layout/vList2"/>
    <dgm:cxn modelId="{924CBDAC-99A9-FD43-B364-A1F8870FD6D1}" type="presParOf" srcId="{36A77D0D-0F1C-8746-BF0D-07E5727DF42A}" destId="{CEBF490F-8DCC-F347-8DED-80BED3B238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98132-DA14-4E4D-B856-F752B17C9B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F3FF20-03C7-4446-8D51-30E871EDDA3E}">
      <dgm:prSet/>
      <dgm:spPr/>
      <dgm:t>
        <a:bodyPr/>
        <a:lstStyle/>
        <a:p>
          <a:r>
            <a:rPr lang="en-US"/>
            <a:t>What does the distribution of the vaccination rates look like across California?</a:t>
          </a:r>
        </a:p>
      </dgm:t>
    </dgm:pt>
    <dgm:pt modelId="{61D0C287-2107-4540-9554-88443680F248}" type="parTrans" cxnId="{2807461E-A5C2-426E-BFD2-68CE0E57C6E4}">
      <dgm:prSet/>
      <dgm:spPr/>
      <dgm:t>
        <a:bodyPr/>
        <a:lstStyle/>
        <a:p>
          <a:endParaRPr lang="en-US"/>
        </a:p>
      </dgm:t>
    </dgm:pt>
    <dgm:pt modelId="{789B23C5-A875-4796-B276-6D1343EC19AC}" type="sibTrans" cxnId="{2807461E-A5C2-426E-BFD2-68CE0E57C6E4}">
      <dgm:prSet/>
      <dgm:spPr/>
      <dgm:t>
        <a:bodyPr/>
        <a:lstStyle/>
        <a:p>
          <a:endParaRPr lang="en-US"/>
        </a:p>
      </dgm:t>
    </dgm:pt>
    <dgm:pt modelId="{0743F546-B378-426C-B942-19577E2D400C}">
      <dgm:prSet/>
      <dgm:spPr/>
      <dgm:t>
        <a:bodyPr/>
        <a:lstStyle/>
        <a:p>
          <a:r>
            <a:rPr lang="en-US"/>
            <a:t>Demographic data can predict the rates of vaccination. </a:t>
          </a:r>
        </a:p>
      </dgm:t>
    </dgm:pt>
    <dgm:pt modelId="{AF8C366A-301A-4783-AF56-8CED7EC3A0C4}" type="parTrans" cxnId="{AE04E7C9-84ED-4E3E-92A5-79ADB19460C2}">
      <dgm:prSet/>
      <dgm:spPr/>
      <dgm:t>
        <a:bodyPr/>
        <a:lstStyle/>
        <a:p>
          <a:endParaRPr lang="en-US"/>
        </a:p>
      </dgm:t>
    </dgm:pt>
    <dgm:pt modelId="{FB34F997-81EB-46E6-A92C-67F7F9662BC2}" type="sibTrans" cxnId="{AE04E7C9-84ED-4E3E-92A5-79ADB19460C2}">
      <dgm:prSet/>
      <dgm:spPr/>
      <dgm:t>
        <a:bodyPr/>
        <a:lstStyle/>
        <a:p>
          <a:endParaRPr lang="en-US"/>
        </a:p>
      </dgm:t>
    </dgm:pt>
    <dgm:pt modelId="{D6C8D862-4AED-4DE3-8222-737A96E5BAD0}">
      <dgm:prSet/>
      <dgm:spPr/>
      <dgm:t>
        <a:bodyPr/>
        <a:lstStyle/>
        <a:p>
          <a:r>
            <a:rPr lang="en-US"/>
            <a:t>Income</a:t>
          </a:r>
        </a:p>
      </dgm:t>
    </dgm:pt>
    <dgm:pt modelId="{EB97FF50-904E-467B-BF4A-885AD41AA3E4}" type="parTrans" cxnId="{F0592432-FFF7-4916-BB48-0D385A06FF53}">
      <dgm:prSet/>
      <dgm:spPr/>
      <dgm:t>
        <a:bodyPr/>
        <a:lstStyle/>
        <a:p>
          <a:endParaRPr lang="en-US"/>
        </a:p>
      </dgm:t>
    </dgm:pt>
    <dgm:pt modelId="{128CA4C1-26DC-4AB7-BDA6-224B6E7F9790}" type="sibTrans" cxnId="{F0592432-FFF7-4916-BB48-0D385A06FF53}">
      <dgm:prSet/>
      <dgm:spPr/>
      <dgm:t>
        <a:bodyPr/>
        <a:lstStyle/>
        <a:p>
          <a:endParaRPr lang="en-US"/>
        </a:p>
      </dgm:t>
    </dgm:pt>
    <dgm:pt modelId="{50AE702E-818A-40AB-973D-F47475F5ABDD}">
      <dgm:prSet/>
      <dgm:spPr/>
      <dgm:t>
        <a:bodyPr/>
        <a:lstStyle/>
        <a:p>
          <a:r>
            <a:rPr lang="en-US"/>
            <a:t>Education</a:t>
          </a:r>
        </a:p>
      </dgm:t>
    </dgm:pt>
    <dgm:pt modelId="{A34CDD23-C502-4276-BA04-2D747FE0301E}" type="parTrans" cxnId="{F65CC35F-96ED-4E21-A728-F82A53655BC9}">
      <dgm:prSet/>
      <dgm:spPr/>
      <dgm:t>
        <a:bodyPr/>
        <a:lstStyle/>
        <a:p>
          <a:endParaRPr lang="en-US"/>
        </a:p>
      </dgm:t>
    </dgm:pt>
    <dgm:pt modelId="{DB51C2A1-ABD5-42B3-A766-16E0DE284AD3}" type="sibTrans" cxnId="{F65CC35F-96ED-4E21-A728-F82A53655BC9}">
      <dgm:prSet/>
      <dgm:spPr/>
      <dgm:t>
        <a:bodyPr/>
        <a:lstStyle/>
        <a:p>
          <a:endParaRPr lang="en-US"/>
        </a:p>
      </dgm:t>
    </dgm:pt>
    <dgm:pt modelId="{3B37EDFC-B7CD-43AD-B952-AFD6BA244F23}">
      <dgm:prSet/>
      <dgm:spPr/>
      <dgm:t>
        <a:bodyPr/>
        <a:lstStyle/>
        <a:p>
          <a:r>
            <a:rPr lang="en-US"/>
            <a:t>Insured rate</a:t>
          </a:r>
        </a:p>
      </dgm:t>
    </dgm:pt>
    <dgm:pt modelId="{96717D93-1287-454F-A397-A89F76A0EC2A}" type="parTrans" cxnId="{EA2DB2CE-AB46-458E-BA36-E4AE2918CD0A}">
      <dgm:prSet/>
      <dgm:spPr/>
      <dgm:t>
        <a:bodyPr/>
        <a:lstStyle/>
        <a:p>
          <a:endParaRPr lang="en-US"/>
        </a:p>
      </dgm:t>
    </dgm:pt>
    <dgm:pt modelId="{CC514E1D-5670-4B71-AA8D-E03EFD237E08}" type="sibTrans" cxnId="{EA2DB2CE-AB46-458E-BA36-E4AE2918CD0A}">
      <dgm:prSet/>
      <dgm:spPr/>
      <dgm:t>
        <a:bodyPr/>
        <a:lstStyle/>
        <a:p>
          <a:endParaRPr lang="en-US"/>
        </a:p>
      </dgm:t>
    </dgm:pt>
    <dgm:pt modelId="{F2099AFF-B212-4F5E-B810-F44254E94251}">
      <dgm:prSet/>
      <dgm:spPr/>
      <dgm:t>
        <a:bodyPr/>
        <a:lstStyle/>
        <a:p>
          <a:r>
            <a:rPr lang="en-US"/>
            <a:t>Population</a:t>
          </a:r>
        </a:p>
      </dgm:t>
    </dgm:pt>
    <dgm:pt modelId="{552229E7-9F45-49EE-947C-184C14BC2BF4}" type="parTrans" cxnId="{EFF422F2-A9A5-45C6-B36F-C95BA7C2D881}">
      <dgm:prSet/>
      <dgm:spPr/>
      <dgm:t>
        <a:bodyPr/>
        <a:lstStyle/>
        <a:p>
          <a:endParaRPr lang="en-US"/>
        </a:p>
      </dgm:t>
    </dgm:pt>
    <dgm:pt modelId="{5CE89C8D-532D-4C55-80C7-92B10A9C6FF3}" type="sibTrans" cxnId="{EFF422F2-A9A5-45C6-B36F-C95BA7C2D881}">
      <dgm:prSet/>
      <dgm:spPr/>
      <dgm:t>
        <a:bodyPr/>
        <a:lstStyle/>
        <a:p>
          <a:endParaRPr lang="en-US"/>
        </a:p>
      </dgm:t>
    </dgm:pt>
    <dgm:pt modelId="{BC419AF6-F44E-D54B-A905-79DC6F012DCB}" type="pres">
      <dgm:prSet presAssocID="{C2C98132-DA14-4E4D-B856-F752B17C9B08}" presName="linear" presStyleCnt="0">
        <dgm:presLayoutVars>
          <dgm:animLvl val="lvl"/>
          <dgm:resizeHandles val="exact"/>
        </dgm:presLayoutVars>
      </dgm:prSet>
      <dgm:spPr/>
    </dgm:pt>
    <dgm:pt modelId="{A8B1AE1F-9704-FA44-8DF9-87FBF602E9A4}" type="pres">
      <dgm:prSet presAssocID="{ADF3FF20-03C7-4446-8D51-30E871EDDA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7075F2-74C1-F345-98E5-ADDD2FC72534}" type="pres">
      <dgm:prSet presAssocID="{789B23C5-A875-4796-B276-6D1343EC19AC}" presName="spacer" presStyleCnt="0"/>
      <dgm:spPr/>
    </dgm:pt>
    <dgm:pt modelId="{B552A72C-E37C-0748-BEE9-C3925FDBB70D}" type="pres">
      <dgm:prSet presAssocID="{0743F546-B378-426C-B942-19577E2D40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73A707-3B35-4940-9627-77473CD0ABEA}" type="pres">
      <dgm:prSet presAssocID="{0743F546-B378-426C-B942-19577E2D40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07461E-A5C2-426E-BFD2-68CE0E57C6E4}" srcId="{C2C98132-DA14-4E4D-B856-F752B17C9B08}" destId="{ADF3FF20-03C7-4446-8D51-30E871EDDA3E}" srcOrd="0" destOrd="0" parTransId="{61D0C287-2107-4540-9554-88443680F248}" sibTransId="{789B23C5-A875-4796-B276-6D1343EC19AC}"/>
    <dgm:cxn modelId="{4A388031-3C39-8146-A1E2-54E24970DA51}" type="presOf" srcId="{C2C98132-DA14-4E4D-B856-F752B17C9B08}" destId="{BC419AF6-F44E-D54B-A905-79DC6F012DCB}" srcOrd="0" destOrd="0" presId="urn:microsoft.com/office/officeart/2005/8/layout/vList2"/>
    <dgm:cxn modelId="{F0592432-FFF7-4916-BB48-0D385A06FF53}" srcId="{0743F546-B378-426C-B942-19577E2D400C}" destId="{D6C8D862-4AED-4DE3-8222-737A96E5BAD0}" srcOrd="0" destOrd="0" parTransId="{EB97FF50-904E-467B-BF4A-885AD41AA3E4}" sibTransId="{128CA4C1-26DC-4AB7-BDA6-224B6E7F9790}"/>
    <dgm:cxn modelId="{F65CC35F-96ED-4E21-A728-F82A53655BC9}" srcId="{0743F546-B378-426C-B942-19577E2D400C}" destId="{50AE702E-818A-40AB-973D-F47475F5ABDD}" srcOrd="1" destOrd="0" parTransId="{A34CDD23-C502-4276-BA04-2D747FE0301E}" sibTransId="{DB51C2A1-ABD5-42B3-A766-16E0DE284AD3}"/>
    <dgm:cxn modelId="{2009BD6B-F1D0-9A49-946D-AEDD7F9FF16F}" type="presOf" srcId="{F2099AFF-B212-4F5E-B810-F44254E94251}" destId="{6173A707-3B35-4940-9627-77473CD0ABEA}" srcOrd="0" destOrd="3" presId="urn:microsoft.com/office/officeart/2005/8/layout/vList2"/>
    <dgm:cxn modelId="{858AEE73-2AAE-7844-8E2A-C7ADC58407E9}" type="presOf" srcId="{ADF3FF20-03C7-4446-8D51-30E871EDDA3E}" destId="{A8B1AE1F-9704-FA44-8DF9-87FBF602E9A4}" srcOrd="0" destOrd="0" presId="urn:microsoft.com/office/officeart/2005/8/layout/vList2"/>
    <dgm:cxn modelId="{1353FC77-66F2-E64C-8661-288B20858C77}" type="presOf" srcId="{50AE702E-818A-40AB-973D-F47475F5ABDD}" destId="{6173A707-3B35-4940-9627-77473CD0ABEA}" srcOrd="0" destOrd="1" presId="urn:microsoft.com/office/officeart/2005/8/layout/vList2"/>
    <dgm:cxn modelId="{69E03D7A-6FA2-EC4C-90D8-499F42EA5A21}" type="presOf" srcId="{D6C8D862-4AED-4DE3-8222-737A96E5BAD0}" destId="{6173A707-3B35-4940-9627-77473CD0ABEA}" srcOrd="0" destOrd="0" presId="urn:microsoft.com/office/officeart/2005/8/layout/vList2"/>
    <dgm:cxn modelId="{AC298989-499E-7844-B119-281447D698C1}" type="presOf" srcId="{0743F546-B378-426C-B942-19577E2D400C}" destId="{B552A72C-E37C-0748-BEE9-C3925FDBB70D}" srcOrd="0" destOrd="0" presId="urn:microsoft.com/office/officeart/2005/8/layout/vList2"/>
    <dgm:cxn modelId="{AE04E7C9-84ED-4E3E-92A5-79ADB19460C2}" srcId="{C2C98132-DA14-4E4D-B856-F752B17C9B08}" destId="{0743F546-B378-426C-B942-19577E2D400C}" srcOrd="1" destOrd="0" parTransId="{AF8C366A-301A-4783-AF56-8CED7EC3A0C4}" sibTransId="{FB34F997-81EB-46E6-A92C-67F7F9662BC2}"/>
    <dgm:cxn modelId="{EA2DB2CE-AB46-458E-BA36-E4AE2918CD0A}" srcId="{0743F546-B378-426C-B942-19577E2D400C}" destId="{3B37EDFC-B7CD-43AD-B952-AFD6BA244F23}" srcOrd="2" destOrd="0" parTransId="{96717D93-1287-454F-A397-A89F76A0EC2A}" sibTransId="{CC514E1D-5670-4B71-AA8D-E03EFD237E08}"/>
    <dgm:cxn modelId="{77EE58E6-0CA4-F443-818E-677F8CCD6C51}" type="presOf" srcId="{3B37EDFC-B7CD-43AD-B952-AFD6BA244F23}" destId="{6173A707-3B35-4940-9627-77473CD0ABEA}" srcOrd="0" destOrd="2" presId="urn:microsoft.com/office/officeart/2005/8/layout/vList2"/>
    <dgm:cxn modelId="{EFF422F2-A9A5-45C6-B36F-C95BA7C2D881}" srcId="{0743F546-B378-426C-B942-19577E2D400C}" destId="{F2099AFF-B212-4F5E-B810-F44254E94251}" srcOrd="3" destOrd="0" parTransId="{552229E7-9F45-49EE-947C-184C14BC2BF4}" sibTransId="{5CE89C8D-532D-4C55-80C7-92B10A9C6FF3}"/>
    <dgm:cxn modelId="{1B4D50E7-E2C9-9646-A2EA-0670A1074ED4}" type="presParOf" srcId="{BC419AF6-F44E-D54B-A905-79DC6F012DCB}" destId="{A8B1AE1F-9704-FA44-8DF9-87FBF602E9A4}" srcOrd="0" destOrd="0" presId="urn:microsoft.com/office/officeart/2005/8/layout/vList2"/>
    <dgm:cxn modelId="{8ED0312C-C3A5-1644-B163-2D481E7C8EE6}" type="presParOf" srcId="{BC419AF6-F44E-D54B-A905-79DC6F012DCB}" destId="{6C7075F2-74C1-F345-98E5-ADDD2FC72534}" srcOrd="1" destOrd="0" presId="urn:microsoft.com/office/officeart/2005/8/layout/vList2"/>
    <dgm:cxn modelId="{A73DC4D5-D429-A141-8F1F-890308AFA355}" type="presParOf" srcId="{BC419AF6-F44E-D54B-A905-79DC6F012DCB}" destId="{B552A72C-E37C-0748-BEE9-C3925FDBB70D}" srcOrd="2" destOrd="0" presId="urn:microsoft.com/office/officeart/2005/8/layout/vList2"/>
    <dgm:cxn modelId="{CFCA2EFA-AA32-E943-A506-456851FC03C5}" type="presParOf" srcId="{BC419AF6-F44E-D54B-A905-79DC6F012DCB}" destId="{6173A707-3B35-4940-9627-77473CD0ABE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A2BDB-3536-4DF9-AF00-88B13035743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2515B4-B158-4433-AA8A-D53C4FC3A899}">
      <dgm:prSet/>
      <dgm:spPr/>
      <dgm:t>
        <a:bodyPr/>
        <a:lstStyle/>
        <a:p>
          <a:r>
            <a:rPr lang="en-US"/>
            <a:t>CA Kindergarten Immunization records (</a:t>
          </a:r>
          <a:r>
            <a:rPr lang="en-US">
              <a:hlinkClick xmlns:r="http://schemas.openxmlformats.org/officeDocument/2006/relationships" r:id="rId1"/>
            </a:rPr>
            <a:t>Kaggle</a:t>
          </a:r>
          <a:r>
            <a:rPr lang="en-US"/>
            <a:t>)</a:t>
          </a:r>
        </a:p>
      </dgm:t>
    </dgm:pt>
    <dgm:pt modelId="{A0D75C57-F80B-4D0C-9057-7A76D5BB9C30}" type="parTrans" cxnId="{66588F98-1013-479C-BE10-574782346A49}">
      <dgm:prSet/>
      <dgm:spPr/>
      <dgm:t>
        <a:bodyPr/>
        <a:lstStyle/>
        <a:p>
          <a:endParaRPr lang="en-US"/>
        </a:p>
      </dgm:t>
    </dgm:pt>
    <dgm:pt modelId="{CF694521-88A4-487A-9F4D-1458E6F7B10E}" type="sibTrans" cxnId="{66588F98-1013-479C-BE10-574782346A49}">
      <dgm:prSet/>
      <dgm:spPr/>
      <dgm:t>
        <a:bodyPr/>
        <a:lstStyle/>
        <a:p>
          <a:endParaRPr lang="en-US"/>
        </a:p>
      </dgm:t>
    </dgm:pt>
    <dgm:pt modelId="{94373E98-EA23-4DBA-A9A8-049E6C678D78}">
      <dgm:prSet/>
      <dgm:spPr/>
      <dgm:t>
        <a:bodyPr/>
        <a:lstStyle/>
        <a:p>
          <a:r>
            <a:rPr lang="en-US"/>
            <a:t>Number of students</a:t>
          </a:r>
        </a:p>
      </dgm:t>
    </dgm:pt>
    <dgm:pt modelId="{81E9D0D5-C5A1-4107-B3D6-09165F3A1B9F}" type="parTrans" cxnId="{5F692CC6-F5AB-4E10-A6A3-00FD02502D5C}">
      <dgm:prSet/>
      <dgm:spPr/>
      <dgm:t>
        <a:bodyPr/>
        <a:lstStyle/>
        <a:p>
          <a:endParaRPr lang="en-US"/>
        </a:p>
      </dgm:t>
    </dgm:pt>
    <dgm:pt modelId="{6F5EEDA5-A1C4-4B0D-B7D2-003C1DB8542B}" type="sibTrans" cxnId="{5F692CC6-F5AB-4E10-A6A3-00FD02502D5C}">
      <dgm:prSet/>
      <dgm:spPr/>
      <dgm:t>
        <a:bodyPr/>
        <a:lstStyle/>
        <a:p>
          <a:endParaRPr lang="en-US"/>
        </a:p>
      </dgm:t>
    </dgm:pt>
    <dgm:pt modelId="{E5341CE0-653B-40C0-AF07-DD2810B13DEB}">
      <dgm:prSet/>
      <dgm:spPr/>
      <dgm:t>
        <a:bodyPr/>
        <a:lstStyle/>
        <a:p>
          <a:r>
            <a:rPr lang="en-US"/>
            <a:t>Number of students with vaccination records</a:t>
          </a:r>
        </a:p>
      </dgm:t>
    </dgm:pt>
    <dgm:pt modelId="{694A4D65-77D8-474C-8013-CE9D53AB82DB}" type="parTrans" cxnId="{8FCE254C-A496-419E-8BB2-93F670746F03}">
      <dgm:prSet/>
      <dgm:spPr/>
      <dgm:t>
        <a:bodyPr/>
        <a:lstStyle/>
        <a:p>
          <a:endParaRPr lang="en-US"/>
        </a:p>
      </dgm:t>
    </dgm:pt>
    <dgm:pt modelId="{AB46E444-1F58-4D7E-9BAE-690468102D93}" type="sibTrans" cxnId="{8FCE254C-A496-419E-8BB2-93F670746F03}">
      <dgm:prSet/>
      <dgm:spPr/>
      <dgm:t>
        <a:bodyPr/>
        <a:lstStyle/>
        <a:p>
          <a:endParaRPr lang="en-US"/>
        </a:p>
      </dgm:t>
    </dgm:pt>
    <dgm:pt modelId="{B4B02477-F7CA-4045-829F-FA54EDF16743}">
      <dgm:prSet/>
      <dgm:spPr/>
      <dgm:t>
        <a:bodyPr/>
        <a:lstStyle/>
        <a:p>
          <a:r>
            <a:rPr lang="en-US" dirty="0"/>
            <a:t>Records from 2000-2015 (used records from 2010-2014 for this analysis)</a:t>
          </a:r>
        </a:p>
      </dgm:t>
    </dgm:pt>
    <dgm:pt modelId="{F64E2873-B933-44A2-9074-98BF5C9D453E}" type="parTrans" cxnId="{24D78D16-82B2-4235-A049-3C4D2FF77D77}">
      <dgm:prSet/>
      <dgm:spPr/>
      <dgm:t>
        <a:bodyPr/>
        <a:lstStyle/>
        <a:p>
          <a:endParaRPr lang="en-US"/>
        </a:p>
      </dgm:t>
    </dgm:pt>
    <dgm:pt modelId="{64E62EB3-D645-4924-90E6-BC6BE29380C9}" type="sibTrans" cxnId="{24D78D16-82B2-4235-A049-3C4D2FF77D77}">
      <dgm:prSet/>
      <dgm:spPr/>
      <dgm:t>
        <a:bodyPr/>
        <a:lstStyle/>
        <a:p>
          <a:endParaRPr lang="en-US"/>
        </a:p>
      </dgm:t>
    </dgm:pt>
    <dgm:pt modelId="{8B768C73-2D54-435B-9CEC-7B0F0A044A05}">
      <dgm:prSet/>
      <dgm:spPr/>
      <dgm:t>
        <a:bodyPr/>
        <a:lstStyle/>
        <a:p>
          <a:r>
            <a:rPr lang="en-US"/>
            <a:t>2010-2014 American Community Survey (5-year estimates) </a:t>
          </a:r>
        </a:p>
      </dgm:t>
    </dgm:pt>
    <dgm:pt modelId="{31B2AA64-8194-4BAF-A2A1-FF5280376FD1}" type="parTrans" cxnId="{E6710EDC-FF49-4E97-835B-CD2972A3DE00}">
      <dgm:prSet/>
      <dgm:spPr/>
      <dgm:t>
        <a:bodyPr/>
        <a:lstStyle/>
        <a:p>
          <a:endParaRPr lang="en-US"/>
        </a:p>
      </dgm:t>
    </dgm:pt>
    <dgm:pt modelId="{E6990D0D-10FE-44EE-A4AF-43BB145D9225}" type="sibTrans" cxnId="{E6710EDC-FF49-4E97-835B-CD2972A3DE00}">
      <dgm:prSet/>
      <dgm:spPr/>
      <dgm:t>
        <a:bodyPr/>
        <a:lstStyle/>
        <a:p>
          <a:endParaRPr lang="en-US"/>
        </a:p>
      </dgm:t>
    </dgm:pt>
    <dgm:pt modelId="{5485B2A8-D7FD-400F-AFEE-62354B45D6F2}">
      <dgm:prSet/>
      <dgm:spPr/>
      <dgm:t>
        <a:bodyPr/>
        <a:lstStyle/>
        <a:p>
          <a:r>
            <a:rPr lang="en-US"/>
            <a:t>Estimates performed by (</a:t>
          </a:r>
          <a:r>
            <a:rPr lang="en-US">
              <a:hlinkClick xmlns:r="http://schemas.openxmlformats.org/officeDocument/2006/relationships" r:id="rId2"/>
            </a:rPr>
            <a:t>CA Dept. of Finance</a:t>
          </a:r>
          <a:r>
            <a:rPr lang="en-US"/>
            <a:t>)</a:t>
          </a:r>
        </a:p>
      </dgm:t>
    </dgm:pt>
    <dgm:pt modelId="{9B444194-2E6A-4B32-A059-3F989F816BFE}" type="parTrans" cxnId="{F4DE60E9-8CB1-4B58-9E56-C30DB01EFCA1}">
      <dgm:prSet/>
      <dgm:spPr/>
      <dgm:t>
        <a:bodyPr/>
        <a:lstStyle/>
        <a:p>
          <a:endParaRPr lang="en-US"/>
        </a:p>
      </dgm:t>
    </dgm:pt>
    <dgm:pt modelId="{79911982-95D4-4B7C-862B-80F491DB4A0E}" type="sibTrans" cxnId="{F4DE60E9-8CB1-4B58-9E56-C30DB01EFCA1}">
      <dgm:prSet/>
      <dgm:spPr/>
      <dgm:t>
        <a:bodyPr/>
        <a:lstStyle/>
        <a:p>
          <a:endParaRPr lang="en-US"/>
        </a:p>
      </dgm:t>
    </dgm:pt>
    <dgm:pt modelId="{6BE6F985-74C8-3D4B-92ED-F5D9A54BFE17}">
      <dgm:prSet/>
      <dgm:spPr/>
      <dgm:t>
        <a:bodyPr/>
        <a:lstStyle/>
        <a:p>
          <a:r>
            <a:rPr lang="en-US" dirty="0"/>
            <a:t>Calculated vaccination rate from school population and the number of vaccination exemptions per school.</a:t>
          </a:r>
        </a:p>
      </dgm:t>
    </dgm:pt>
    <dgm:pt modelId="{3F3177A5-F5A3-7944-A85B-EE51F9A2C6BC}" type="parTrans" cxnId="{C5812B0D-F971-4A41-B3F6-3C3FA5FA5E5D}">
      <dgm:prSet/>
      <dgm:spPr/>
    </dgm:pt>
    <dgm:pt modelId="{9058F0C3-128E-7449-821B-684A1BD7A213}" type="sibTrans" cxnId="{C5812B0D-F971-4A41-B3F6-3C3FA5FA5E5D}">
      <dgm:prSet/>
      <dgm:spPr/>
    </dgm:pt>
    <dgm:pt modelId="{C464BF8B-2CAA-E443-B07A-B212BCA43172}" type="pres">
      <dgm:prSet presAssocID="{49AA2BDB-3536-4DF9-AF00-88B13035743B}" presName="linear" presStyleCnt="0">
        <dgm:presLayoutVars>
          <dgm:animLvl val="lvl"/>
          <dgm:resizeHandles val="exact"/>
        </dgm:presLayoutVars>
      </dgm:prSet>
      <dgm:spPr/>
    </dgm:pt>
    <dgm:pt modelId="{EB8B9829-6D9D-3447-9256-F3F15C1A7A9D}" type="pres">
      <dgm:prSet presAssocID="{B02515B4-B158-4433-AA8A-D53C4FC3A8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3E887C-3164-AB43-B1B0-444BBD16C852}" type="pres">
      <dgm:prSet presAssocID="{B02515B4-B158-4433-AA8A-D53C4FC3A899}" presName="childText" presStyleLbl="revTx" presStyleIdx="0" presStyleCnt="2">
        <dgm:presLayoutVars>
          <dgm:bulletEnabled val="1"/>
        </dgm:presLayoutVars>
      </dgm:prSet>
      <dgm:spPr/>
    </dgm:pt>
    <dgm:pt modelId="{11CBBFA8-97A9-2C4A-B342-DC05517B5491}" type="pres">
      <dgm:prSet presAssocID="{8B768C73-2D54-435B-9CEC-7B0F0A044A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14C57B-25C3-774C-A9D9-923452BE6298}" type="pres">
      <dgm:prSet presAssocID="{8B768C73-2D54-435B-9CEC-7B0F0A044A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5812B0D-F971-4A41-B3F6-3C3FA5FA5E5D}" srcId="{B02515B4-B158-4433-AA8A-D53C4FC3A899}" destId="{6BE6F985-74C8-3D4B-92ED-F5D9A54BFE17}" srcOrd="3" destOrd="0" parTransId="{3F3177A5-F5A3-7944-A85B-EE51F9A2C6BC}" sibTransId="{9058F0C3-128E-7449-821B-684A1BD7A213}"/>
    <dgm:cxn modelId="{0739A114-D782-8941-8A3F-9166CFD1DD36}" type="presOf" srcId="{5485B2A8-D7FD-400F-AFEE-62354B45D6F2}" destId="{4C14C57B-25C3-774C-A9D9-923452BE6298}" srcOrd="0" destOrd="0" presId="urn:microsoft.com/office/officeart/2005/8/layout/vList2"/>
    <dgm:cxn modelId="{24D78D16-82B2-4235-A049-3C4D2FF77D77}" srcId="{B02515B4-B158-4433-AA8A-D53C4FC3A899}" destId="{B4B02477-F7CA-4045-829F-FA54EDF16743}" srcOrd="2" destOrd="0" parTransId="{F64E2873-B933-44A2-9074-98BF5C9D453E}" sibTransId="{64E62EB3-D645-4924-90E6-BC6BE29380C9}"/>
    <dgm:cxn modelId="{E6679A2E-F71B-824F-B18F-1C288CF4D7EC}" type="presOf" srcId="{B02515B4-B158-4433-AA8A-D53C4FC3A899}" destId="{EB8B9829-6D9D-3447-9256-F3F15C1A7A9D}" srcOrd="0" destOrd="0" presId="urn:microsoft.com/office/officeart/2005/8/layout/vList2"/>
    <dgm:cxn modelId="{7DFD9B45-9220-6D4D-8327-6016ADBFC05F}" type="presOf" srcId="{8B768C73-2D54-435B-9CEC-7B0F0A044A05}" destId="{11CBBFA8-97A9-2C4A-B342-DC05517B5491}" srcOrd="0" destOrd="0" presId="urn:microsoft.com/office/officeart/2005/8/layout/vList2"/>
    <dgm:cxn modelId="{8FCE254C-A496-419E-8BB2-93F670746F03}" srcId="{B02515B4-B158-4433-AA8A-D53C4FC3A899}" destId="{E5341CE0-653B-40C0-AF07-DD2810B13DEB}" srcOrd="1" destOrd="0" parTransId="{694A4D65-77D8-474C-8013-CE9D53AB82DB}" sibTransId="{AB46E444-1F58-4D7E-9BAE-690468102D93}"/>
    <dgm:cxn modelId="{0895F268-04E6-9C45-BB35-E62E1B86BC2A}" type="presOf" srcId="{E5341CE0-653B-40C0-AF07-DD2810B13DEB}" destId="{8A3E887C-3164-AB43-B1B0-444BBD16C852}" srcOrd="0" destOrd="1" presId="urn:microsoft.com/office/officeart/2005/8/layout/vList2"/>
    <dgm:cxn modelId="{32BA7179-663B-A74A-81ED-D435D6A6F904}" type="presOf" srcId="{B4B02477-F7CA-4045-829F-FA54EDF16743}" destId="{8A3E887C-3164-AB43-B1B0-444BBD16C852}" srcOrd="0" destOrd="2" presId="urn:microsoft.com/office/officeart/2005/8/layout/vList2"/>
    <dgm:cxn modelId="{4D0FB291-09C1-D34B-A934-34104E47C9FB}" type="presOf" srcId="{49AA2BDB-3536-4DF9-AF00-88B13035743B}" destId="{C464BF8B-2CAA-E443-B07A-B212BCA43172}" srcOrd="0" destOrd="0" presId="urn:microsoft.com/office/officeart/2005/8/layout/vList2"/>
    <dgm:cxn modelId="{66588F98-1013-479C-BE10-574782346A49}" srcId="{49AA2BDB-3536-4DF9-AF00-88B13035743B}" destId="{B02515B4-B158-4433-AA8A-D53C4FC3A899}" srcOrd="0" destOrd="0" parTransId="{A0D75C57-F80B-4D0C-9057-7A76D5BB9C30}" sibTransId="{CF694521-88A4-487A-9F4D-1458E6F7B10E}"/>
    <dgm:cxn modelId="{5F692CC6-F5AB-4E10-A6A3-00FD02502D5C}" srcId="{B02515B4-B158-4433-AA8A-D53C4FC3A899}" destId="{94373E98-EA23-4DBA-A9A8-049E6C678D78}" srcOrd="0" destOrd="0" parTransId="{81E9D0D5-C5A1-4107-B3D6-09165F3A1B9F}" sibTransId="{6F5EEDA5-A1C4-4B0D-B7D2-003C1DB8542B}"/>
    <dgm:cxn modelId="{E6710EDC-FF49-4E97-835B-CD2972A3DE00}" srcId="{49AA2BDB-3536-4DF9-AF00-88B13035743B}" destId="{8B768C73-2D54-435B-9CEC-7B0F0A044A05}" srcOrd="1" destOrd="0" parTransId="{31B2AA64-8194-4BAF-A2A1-FF5280376FD1}" sibTransId="{E6990D0D-10FE-44EE-A4AF-43BB145D9225}"/>
    <dgm:cxn modelId="{3FD229E3-D844-3940-8AF8-74C5797A16F1}" type="presOf" srcId="{6BE6F985-74C8-3D4B-92ED-F5D9A54BFE17}" destId="{8A3E887C-3164-AB43-B1B0-444BBD16C852}" srcOrd="0" destOrd="3" presId="urn:microsoft.com/office/officeart/2005/8/layout/vList2"/>
    <dgm:cxn modelId="{F4DE60E9-8CB1-4B58-9E56-C30DB01EFCA1}" srcId="{8B768C73-2D54-435B-9CEC-7B0F0A044A05}" destId="{5485B2A8-D7FD-400F-AFEE-62354B45D6F2}" srcOrd="0" destOrd="0" parTransId="{9B444194-2E6A-4B32-A059-3F989F816BFE}" sibTransId="{79911982-95D4-4B7C-862B-80F491DB4A0E}"/>
    <dgm:cxn modelId="{A625F4F0-A8E7-944F-A89F-F482096B7673}" type="presOf" srcId="{94373E98-EA23-4DBA-A9A8-049E6C678D78}" destId="{8A3E887C-3164-AB43-B1B0-444BBD16C852}" srcOrd="0" destOrd="0" presId="urn:microsoft.com/office/officeart/2005/8/layout/vList2"/>
    <dgm:cxn modelId="{73F8CD73-5624-E441-B57B-74F72DDBB88A}" type="presParOf" srcId="{C464BF8B-2CAA-E443-B07A-B212BCA43172}" destId="{EB8B9829-6D9D-3447-9256-F3F15C1A7A9D}" srcOrd="0" destOrd="0" presId="urn:microsoft.com/office/officeart/2005/8/layout/vList2"/>
    <dgm:cxn modelId="{E0F6EEC1-5F99-3948-8704-D1287F5F6AA5}" type="presParOf" srcId="{C464BF8B-2CAA-E443-B07A-B212BCA43172}" destId="{8A3E887C-3164-AB43-B1B0-444BBD16C852}" srcOrd="1" destOrd="0" presId="urn:microsoft.com/office/officeart/2005/8/layout/vList2"/>
    <dgm:cxn modelId="{9AEA6F31-860A-B145-9979-131E6147CD0D}" type="presParOf" srcId="{C464BF8B-2CAA-E443-B07A-B212BCA43172}" destId="{11CBBFA8-97A9-2C4A-B342-DC05517B5491}" srcOrd="2" destOrd="0" presId="urn:microsoft.com/office/officeart/2005/8/layout/vList2"/>
    <dgm:cxn modelId="{BDC5C530-C678-C84F-ADE9-4DDFDBA222ED}" type="presParOf" srcId="{C464BF8B-2CAA-E443-B07A-B212BCA43172}" destId="{4C14C57B-25C3-774C-A9D9-923452BE629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D99F0-5D51-47A2-9F7F-EDB79D16BE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D0C1F3-8C55-481A-BB93-2D1383024008}">
      <dgm:prSet/>
      <dgm:spPr/>
      <dgm:t>
        <a:bodyPr/>
        <a:lstStyle/>
        <a:p>
          <a:r>
            <a:rPr lang="en-US"/>
            <a:t>There appears to be a connection between education levels and vaccination rates.</a:t>
          </a:r>
        </a:p>
      </dgm:t>
    </dgm:pt>
    <dgm:pt modelId="{BB25AE0B-B56C-4AEC-8517-F0083329AA7C}" type="parTrans" cxnId="{EC2E54B9-EE32-46AA-9A2B-B5F69A3036CF}">
      <dgm:prSet/>
      <dgm:spPr/>
      <dgm:t>
        <a:bodyPr/>
        <a:lstStyle/>
        <a:p>
          <a:endParaRPr lang="en-US"/>
        </a:p>
      </dgm:t>
    </dgm:pt>
    <dgm:pt modelId="{1DD7486B-6A15-4C3D-BBBF-E7D6F4731D99}" type="sibTrans" cxnId="{EC2E54B9-EE32-46AA-9A2B-B5F69A3036CF}">
      <dgm:prSet/>
      <dgm:spPr/>
      <dgm:t>
        <a:bodyPr/>
        <a:lstStyle/>
        <a:p>
          <a:endParaRPr lang="en-US"/>
        </a:p>
      </dgm:t>
    </dgm:pt>
    <dgm:pt modelId="{7209148F-8107-4FB9-8660-5CCD7C0E81CB}">
      <dgm:prSet/>
      <dgm:spPr/>
      <dgm:t>
        <a:bodyPr/>
        <a:lstStyle/>
        <a:p>
          <a:r>
            <a:rPr lang="en-US"/>
            <a:t>There are likely other indicators that I did not test in this experiment that could add predictive value to my model.</a:t>
          </a:r>
        </a:p>
      </dgm:t>
    </dgm:pt>
    <dgm:pt modelId="{34F471E6-F210-4C6B-B19B-9109891ECAB9}" type="parTrans" cxnId="{93B47E72-D85D-4D60-93B1-36E44C7D4387}">
      <dgm:prSet/>
      <dgm:spPr/>
      <dgm:t>
        <a:bodyPr/>
        <a:lstStyle/>
        <a:p>
          <a:endParaRPr lang="en-US"/>
        </a:p>
      </dgm:t>
    </dgm:pt>
    <dgm:pt modelId="{8BCAF3A7-B5C6-43C3-88C8-429A5317EFF6}" type="sibTrans" cxnId="{93B47E72-D85D-4D60-93B1-36E44C7D4387}">
      <dgm:prSet/>
      <dgm:spPr/>
      <dgm:t>
        <a:bodyPr/>
        <a:lstStyle/>
        <a:p>
          <a:endParaRPr lang="en-US"/>
        </a:p>
      </dgm:t>
    </dgm:pt>
    <dgm:pt modelId="{CF5CF70B-7ADE-B54B-AB38-7AC0877B0CB1}" type="pres">
      <dgm:prSet presAssocID="{A69D99F0-5D51-47A2-9F7F-EDB79D16BE5D}" presName="linear" presStyleCnt="0">
        <dgm:presLayoutVars>
          <dgm:animLvl val="lvl"/>
          <dgm:resizeHandles val="exact"/>
        </dgm:presLayoutVars>
      </dgm:prSet>
      <dgm:spPr/>
    </dgm:pt>
    <dgm:pt modelId="{4DE5CEDC-4EE1-9443-B7F4-027115D118A6}" type="pres">
      <dgm:prSet presAssocID="{56D0C1F3-8C55-481A-BB93-2D13830240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1C2EAC-4EEC-6D46-A03C-A4E3D1A71877}" type="pres">
      <dgm:prSet presAssocID="{1DD7486B-6A15-4C3D-BBBF-E7D6F4731D99}" presName="spacer" presStyleCnt="0"/>
      <dgm:spPr/>
    </dgm:pt>
    <dgm:pt modelId="{AAB13392-25D5-054A-8967-65534D3E8C54}" type="pres">
      <dgm:prSet presAssocID="{7209148F-8107-4FB9-8660-5CCD7C0E81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2A16668-4EFE-5C4A-A7F0-C83F97515F1F}" type="presOf" srcId="{A69D99F0-5D51-47A2-9F7F-EDB79D16BE5D}" destId="{CF5CF70B-7ADE-B54B-AB38-7AC0877B0CB1}" srcOrd="0" destOrd="0" presId="urn:microsoft.com/office/officeart/2005/8/layout/vList2"/>
    <dgm:cxn modelId="{93B47E72-D85D-4D60-93B1-36E44C7D4387}" srcId="{A69D99F0-5D51-47A2-9F7F-EDB79D16BE5D}" destId="{7209148F-8107-4FB9-8660-5CCD7C0E81CB}" srcOrd="1" destOrd="0" parTransId="{34F471E6-F210-4C6B-B19B-9109891ECAB9}" sibTransId="{8BCAF3A7-B5C6-43C3-88C8-429A5317EFF6}"/>
    <dgm:cxn modelId="{54C97CA8-A901-5445-8D0F-836A811791CB}" type="presOf" srcId="{56D0C1F3-8C55-481A-BB93-2D1383024008}" destId="{4DE5CEDC-4EE1-9443-B7F4-027115D118A6}" srcOrd="0" destOrd="0" presId="urn:microsoft.com/office/officeart/2005/8/layout/vList2"/>
    <dgm:cxn modelId="{EC2E54B9-EE32-46AA-9A2B-B5F69A3036CF}" srcId="{A69D99F0-5D51-47A2-9F7F-EDB79D16BE5D}" destId="{56D0C1F3-8C55-481A-BB93-2D1383024008}" srcOrd="0" destOrd="0" parTransId="{BB25AE0B-B56C-4AEC-8517-F0083329AA7C}" sibTransId="{1DD7486B-6A15-4C3D-BBBF-E7D6F4731D99}"/>
    <dgm:cxn modelId="{97BE18D7-7ACA-7B49-8132-96427D968BE0}" type="presOf" srcId="{7209148F-8107-4FB9-8660-5CCD7C0E81CB}" destId="{AAB13392-25D5-054A-8967-65534D3E8C54}" srcOrd="0" destOrd="0" presId="urn:microsoft.com/office/officeart/2005/8/layout/vList2"/>
    <dgm:cxn modelId="{9D0EC262-764A-854D-8FEE-019F89359563}" type="presParOf" srcId="{CF5CF70B-7ADE-B54B-AB38-7AC0877B0CB1}" destId="{4DE5CEDC-4EE1-9443-B7F4-027115D118A6}" srcOrd="0" destOrd="0" presId="urn:microsoft.com/office/officeart/2005/8/layout/vList2"/>
    <dgm:cxn modelId="{736B9611-A209-C343-877F-5AC927F3C6C9}" type="presParOf" srcId="{CF5CF70B-7ADE-B54B-AB38-7AC0877B0CB1}" destId="{2D1C2EAC-4EEC-6D46-A03C-A4E3D1A71877}" srcOrd="1" destOrd="0" presId="urn:microsoft.com/office/officeart/2005/8/layout/vList2"/>
    <dgm:cxn modelId="{5C73417C-AFE3-3041-8767-678B1403FE5F}" type="presParOf" srcId="{CF5CF70B-7ADE-B54B-AB38-7AC0877B0CB1}" destId="{AAB13392-25D5-054A-8967-65534D3E8C5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5F2F80-954B-4839-BCC4-19D7040FFC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7E8B36-792B-465A-AFED-1F48ADF04CA0}">
      <dgm:prSet/>
      <dgm:spPr/>
      <dgm:t>
        <a:bodyPr/>
        <a:lstStyle/>
        <a:p>
          <a:r>
            <a:rPr lang="en-US"/>
            <a:t>Disaggregate data by city</a:t>
          </a:r>
        </a:p>
      </dgm:t>
    </dgm:pt>
    <dgm:pt modelId="{BDB1492E-663A-4380-9C68-86E86D1C0DFB}" type="parTrans" cxnId="{863640C8-F6A9-4FAC-9C01-3CA6E91E86F9}">
      <dgm:prSet/>
      <dgm:spPr/>
      <dgm:t>
        <a:bodyPr/>
        <a:lstStyle/>
        <a:p>
          <a:endParaRPr lang="en-US"/>
        </a:p>
      </dgm:t>
    </dgm:pt>
    <dgm:pt modelId="{3424FCD1-BF57-4D6A-9FA0-45548508C5BF}" type="sibTrans" cxnId="{863640C8-F6A9-4FAC-9C01-3CA6E91E86F9}">
      <dgm:prSet/>
      <dgm:spPr/>
      <dgm:t>
        <a:bodyPr/>
        <a:lstStyle/>
        <a:p>
          <a:endParaRPr lang="en-US"/>
        </a:p>
      </dgm:t>
    </dgm:pt>
    <dgm:pt modelId="{2EDDA662-99FB-40F4-92DB-6F046F3AC828}">
      <dgm:prSet/>
      <dgm:spPr/>
      <dgm:t>
        <a:bodyPr/>
        <a:lstStyle/>
        <a:p>
          <a:r>
            <a:rPr lang="en-US"/>
            <a:t>Look for other variables to improve model such as:</a:t>
          </a:r>
        </a:p>
      </dgm:t>
    </dgm:pt>
    <dgm:pt modelId="{B2491638-5626-4489-8266-D32C1CCE5122}" type="parTrans" cxnId="{90839791-94BF-429E-A8B3-A3CD02F0D856}">
      <dgm:prSet/>
      <dgm:spPr/>
      <dgm:t>
        <a:bodyPr/>
        <a:lstStyle/>
        <a:p>
          <a:endParaRPr lang="en-US"/>
        </a:p>
      </dgm:t>
    </dgm:pt>
    <dgm:pt modelId="{2CEA1D06-E970-4EFB-AC68-DCA9339B4638}" type="sibTrans" cxnId="{90839791-94BF-429E-A8B3-A3CD02F0D856}">
      <dgm:prSet/>
      <dgm:spPr/>
      <dgm:t>
        <a:bodyPr/>
        <a:lstStyle/>
        <a:p>
          <a:endParaRPr lang="en-US"/>
        </a:p>
      </dgm:t>
    </dgm:pt>
    <dgm:pt modelId="{A17E1712-F343-4550-89DE-E3F7742A4786}">
      <dgm:prSet/>
      <dgm:spPr/>
      <dgm:t>
        <a:bodyPr/>
        <a:lstStyle/>
        <a:p>
          <a:r>
            <a:rPr lang="en-US"/>
            <a:t>Religion</a:t>
          </a:r>
        </a:p>
      </dgm:t>
    </dgm:pt>
    <dgm:pt modelId="{03687409-F087-4F42-A250-228676C05044}" type="parTrans" cxnId="{352D1D18-D13D-4DA4-9411-0C4D75A2E489}">
      <dgm:prSet/>
      <dgm:spPr/>
      <dgm:t>
        <a:bodyPr/>
        <a:lstStyle/>
        <a:p>
          <a:endParaRPr lang="en-US"/>
        </a:p>
      </dgm:t>
    </dgm:pt>
    <dgm:pt modelId="{BCA1BBA6-A5C8-4A63-BD70-E64B09677197}" type="sibTrans" cxnId="{352D1D18-D13D-4DA4-9411-0C4D75A2E489}">
      <dgm:prSet/>
      <dgm:spPr/>
      <dgm:t>
        <a:bodyPr/>
        <a:lstStyle/>
        <a:p>
          <a:endParaRPr lang="en-US"/>
        </a:p>
      </dgm:t>
    </dgm:pt>
    <dgm:pt modelId="{829A021F-E084-4EC2-935D-254661F4298C}">
      <dgm:prSet/>
      <dgm:spPr/>
      <dgm:t>
        <a:bodyPr/>
        <a:lstStyle/>
        <a:p>
          <a:r>
            <a:rPr lang="en-US"/>
            <a:t>Ethnicity</a:t>
          </a:r>
        </a:p>
      </dgm:t>
    </dgm:pt>
    <dgm:pt modelId="{D25923EB-2B63-4F87-9221-0D322B3F37C3}" type="parTrans" cxnId="{CFB8B696-CE9B-4090-9587-687ECAF63BFA}">
      <dgm:prSet/>
      <dgm:spPr/>
      <dgm:t>
        <a:bodyPr/>
        <a:lstStyle/>
        <a:p>
          <a:endParaRPr lang="en-US"/>
        </a:p>
      </dgm:t>
    </dgm:pt>
    <dgm:pt modelId="{04C48CCE-A4B0-4482-8604-6A00FF37416A}" type="sibTrans" cxnId="{CFB8B696-CE9B-4090-9587-687ECAF63BFA}">
      <dgm:prSet/>
      <dgm:spPr/>
      <dgm:t>
        <a:bodyPr/>
        <a:lstStyle/>
        <a:p>
          <a:endParaRPr lang="en-US"/>
        </a:p>
      </dgm:t>
    </dgm:pt>
    <dgm:pt modelId="{3CCD13C2-22DD-4BDD-83AF-61B56607CAC8}">
      <dgm:prSet/>
      <dgm:spPr/>
      <dgm:t>
        <a:bodyPr/>
        <a:lstStyle/>
        <a:p>
          <a:r>
            <a:rPr lang="en-US"/>
            <a:t>Number of members in households</a:t>
          </a:r>
        </a:p>
      </dgm:t>
    </dgm:pt>
    <dgm:pt modelId="{DEF093E6-FBDC-4D77-89A7-EBDF0EC69DCE}" type="parTrans" cxnId="{F74193FB-47D8-459A-825C-F37ABB32AD7D}">
      <dgm:prSet/>
      <dgm:spPr/>
      <dgm:t>
        <a:bodyPr/>
        <a:lstStyle/>
        <a:p>
          <a:endParaRPr lang="en-US"/>
        </a:p>
      </dgm:t>
    </dgm:pt>
    <dgm:pt modelId="{70D2FDF5-3BF8-46DA-BE56-A8C25EA1AEF6}" type="sibTrans" cxnId="{F74193FB-47D8-459A-825C-F37ABB32AD7D}">
      <dgm:prSet/>
      <dgm:spPr/>
      <dgm:t>
        <a:bodyPr/>
        <a:lstStyle/>
        <a:p>
          <a:endParaRPr lang="en-US"/>
        </a:p>
      </dgm:t>
    </dgm:pt>
    <dgm:pt modelId="{17697AE3-2FC1-DB41-900D-1A690918D4F3}" type="pres">
      <dgm:prSet presAssocID="{715F2F80-954B-4839-BCC4-19D7040FFC04}" presName="linear" presStyleCnt="0">
        <dgm:presLayoutVars>
          <dgm:animLvl val="lvl"/>
          <dgm:resizeHandles val="exact"/>
        </dgm:presLayoutVars>
      </dgm:prSet>
      <dgm:spPr/>
    </dgm:pt>
    <dgm:pt modelId="{58C0C136-5297-6A44-A755-925A62167392}" type="pres">
      <dgm:prSet presAssocID="{EB7E8B36-792B-465A-AFED-1F48ADF04C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B97289-4B31-B84E-B779-4D7CB6EE6DB4}" type="pres">
      <dgm:prSet presAssocID="{3424FCD1-BF57-4D6A-9FA0-45548508C5BF}" presName="spacer" presStyleCnt="0"/>
      <dgm:spPr/>
    </dgm:pt>
    <dgm:pt modelId="{12DB5C13-C66B-174F-9360-E1BE0FCDCFC6}" type="pres">
      <dgm:prSet presAssocID="{2EDDA662-99FB-40F4-92DB-6F046F3AC82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8172E1-01C6-9C49-862D-B7236ABD7825}" type="pres">
      <dgm:prSet presAssocID="{2EDDA662-99FB-40F4-92DB-6F046F3AC8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2D1D18-D13D-4DA4-9411-0C4D75A2E489}" srcId="{2EDDA662-99FB-40F4-92DB-6F046F3AC828}" destId="{A17E1712-F343-4550-89DE-E3F7742A4786}" srcOrd="0" destOrd="0" parTransId="{03687409-F087-4F42-A250-228676C05044}" sibTransId="{BCA1BBA6-A5C8-4A63-BD70-E64B09677197}"/>
    <dgm:cxn modelId="{8187867C-98D1-F04C-8D93-B643B47A79AA}" type="presOf" srcId="{A17E1712-F343-4550-89DE-E3F7742A4786}" destId="{808172E1-01C6-9C49-862D-B7236ABD7825}" srcOrd="0" destOrd="0" presId="urn:microsoft.com/office/officeart/2005/8/layout/vList2"/>
    <dgm:cxn modelId="{335D8F7C-3749-AE4A-A8DE-D461C585A321}" type="presOf" srcId="{829A021F-E084-4EC2-935D-254661F4298C}" destId="{808172E1-01C6-9C49-862D-B7236ABD7825}" srcOrd="0" destOrd="1" presId="urn:microsoft.com/office/officeart/2005/8/layout/vList2"/>
    <dgm:cxn modelId="{CD674B84-C2F0-0F4D-9783-C70098237F14}" type="presOf" srcId="{715F2F80-954B-4839-BCC4-19D7040FFC04}" destId="{17697AE3-2FC1-DB41-900D-1A690918D4F3}" srcOrd="0" destOrd="0" presId="urn:microsoft.com/office/officeart/2005/8/layout/vList2"/>
    <dgm:cxn modelId="{A49C3D8E-A0B6-2B4E-B518-1ECE5739BB36}" type="presOf" srcId="{2EDDA662-99FB-40F4-92DB-6F046F3AC828}" destId="{12DB5C13-C66B-174F-9360-E1BE0FCDCFC6}" srcOrd="0" destOrd="0" presId="urn:microsoft.com/office/officeart/2005/8/layout/vList2"/>
    <dgm:cxn modelId="{90839791-94BF-429E-A8B3-A3CD02F0D856}" srcId="{715F2F80-954B-4839-BCC4-19D7040FFC04}" destId="{2EDDA662-99FB-40F4-92DB-6F046F3AC828}" srcOrd="1" destOrd="0" parTransId="{B2491638-5626-4489-8266-D32C1CCE5122}" sibTransId="{2CEA1D06-E970-4EFB-AC68-DCA9339B4638}"/>
    <dgm:cxn modelId="{F15F6693-6D0E-014F-A41D-23D13FF41D29}" type="presOf" srcId="{EB7E8B36-792B-465A-AFED-1F48ADF04CA0}" destId="{58C0C136-5297-6A44-A755-925A62167392}" srcOrd="0" destOrd="0" presId="urn:microsoft.com/office/officeart/2005/8/layout/vList2"/>
    <dgm:cxn modelId="{CFB8B696-CE9B-4090-9587-687ECAF63BFA}" srcId="{2EDDA662-99FB-40F4-92DB-6F046F3AC828}" destId="{829A021F-E084-4EC2-935D-254661F4298C}" srcOrd="1" destOrd="0" parTransId="{D25923EB-2B63-4F87-9221-0D322B3F37C3}" sibTransId="{04C48CCE-A4B0-4482-8604-6A00FF37416A}"/>
    <dgm:cxn modelId="{D1C4C2B9-6BE1-AE40-A536-7C88B4155B0C}" type="presOf" srcId="{3CCD13C2-22DD-4BDD-83AF-61B56607CAC8}" destId="{808172E1-01C6-9C49-862D-B7236ABD7825}" srcOrd="0" destOrd="2" presId="urn:microsoft.com/office/officeart/2005/8/layout/vList2"/>
    <dgm:cxn modelId="{863640C8-F6A9-4FAC-9C01-3CA6E91E86F9}" srcId="{715F2F80-954B-4839-BCC4-19D7040FFC04}" destId="{EB7E8B36-792B-465A-AFED-1F48ADF04CA0}" srcOrd="0" destOrd="0" parTransId="{BDB1492E-663A-4380-9C68-86E86D1C0DFB}" sibTransId="{3424FCD1-BF57-4D6A-9FA0-45548508C5BF}"/>
    <dgm:cxn modelId="{F74193FB-47D8-459A-825C-F37ABB32AD7D}" srcId="{2EDDA662-99FB-40F4-92DB-6F046F3AC828}" destId="{3CCD13C2-22DD-4BDD-83AF-61B56607CAC8}" srcOrd="2" destOrd="0" parTransId="{DEF093E6-FBDC-4D77-89A7-EBDF0EC69DCE}" sibTransId="{70D2FDF5-3BF8-46DA-BE56-A8C25EA1AEF6}"/>
    <dgm:cxn modelId="{75BDF90E-8314-3B49-BA6C-7943460E7286}" type="presParOf" srcId="{17697AE3-2FC1-DB41-900D-1A690918D4F3}" destId="{58C0C136-5297-6A44-A755-925A62167392}" srcOrd="0" destOrd="0" presId="urn:microsoft.com/office/officeart/2005/8/layout/vList2"/>
    <dgm:cxn modelId="{2F5DEA2C-9EDE-E340-911A-699F59410977}" type="presParOf" srcId="{17697AE3-2FC1-DB41-900D-1A690918D4F3}" destId="{12B97289-4B31-B84E-B779-4D7CB6EE6DB4}" srcOrd="1" destOrd="0" presId="urn:microsoft.com/office/officeart/2005/8/layout/vList2"/>
    <dgm:cxn modelId="{E2DD7102-92C0-4F44-8818-B3A7678081E2}" type="presParOf" srcId="{17697AE3-2FC1-DB41-900D-1A690918D4F3}" destId="{12DB5C13-C66B-174F-9360-E1BE0FCDCFC6}" srcOrd="2" destOrd="0" presId="urn:microsoft.com/office/officeart/2005/8/layout/vList2"/>
    <dgm:cxn modelId="{60EDBAA6-93B3-1742-A47F-F406FBEC2612}" type="presParOf" srcId="{17697AE3-2FC1-DB41-900D-1A690918D4F3}" destId="{808172E1-01C6-9C49-862D-B7236ABD78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493B7-8240-2447-B53C-5C7182E72B5C}">
      <dsp:nvSpPr>
        <dsp:cNvPr id="0" name=""/>
        <dsp:cNvSpPr/>
      </dsp:nvSpPr>
      <dsp:spPr>
        <a:xfrm>
          <a:off x="0" y="11487"/>
          <a:ext cx="4885203" cy="190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There have been several high-profile measles outbreaks recently.</a:t>
          </a:r>
        </a:p>
      </dsp:txBody>
      <dsp:txXfrm>
        <a:off x="92863" y="104350"/>
        <a:ext cx="4699477" cy="1716584"/>
      </dsp:txXfrm>
    </dsp:sp>
    <dsp:sp modelId="{D60CC072-783E-F142-B6BE-187517202E7B}">
      <dsp:nvSpPr>
        <dsp:cNvPr id="0" name=""/>
        <dsp:cNvSpPr/>
      </dsp:nvSpPr>
      <dsp:spPr>
        <a:xfrm>
          <a:off x="0" y="1991557"/>
          <a:ext cx="4885203" cy="19023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This is in-conjunction with a newfound skepticism toward the safety and efficacy of vaccines.</a:t>
          </a:r>
        </a:p>
      </dsp:txBody>
      <dsp:txXfrm>
        <a:off x="92863" y="2084420"/>
        <a:ext cx="4699477" cy="1716584"/>
      </dsp:txXfrm>
    </dsp:sp>
    <dsp:sp modelId="{CEBF490F-8DCC-F347-8DED-80BED3B238B5}">
      <dsp:nvSpPr>
        <dsp:cNvPr id="0" name=""/>
        <dsp:cNvSpPr/>
      </dsp:nvSpPr>
      <dsp:spPr>
        <a:xfrm>
          <a:off x="0" y="3971628"/>
          <a:ext cx="4885203" cy="19023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Even small changes in the vaccination rate can have a big impact in the effect of ”herd immunity”.</a:t>
          </a:r>
        </a:p>
      </dsp:txBody>
      <dsp:txXfrm>
        <a:off x="92863" y="4064491"/>
        <a:ext cx="4699477" cy="171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1AE1F-9704-FA44-8DF9-87FBF602E9A4}">
      <dsp:nvSpPr>
        <dsp:cNvPr id="0" name=""/>
        <dsp:cNvSpPr/>
      </dsp:nvSpPr>
      <dsp:spPr>
        <a:xfrm>
          <a:off x="0" y="275832"/>
          <a:ext cx="4885203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does the distribution of the vaccination rates look like across California?</a:t>
          </a:r>
        </a:p>
      </dsp:txBody>
      <dsp:txXfrm>
        <a:off x="85900" y="361732"/>
        <a:ext cx="4713403" cy="1587880"/>
      </dsp:txXfrm>
    </dsp:sp>
    <dsp:sp modelId="{B552A72C-E37C-0748-BEE9-C3925FDBB70D}">
      <dsp:nvSpPr>
        <dsp:cNvPr id="0" name=""/>
        <dsp:cNvSpPr/>
      </dsp:nvSpPr>
      <dsp:spPr>
        <a:xfrm>
          <a:off x="0" y="2127672"/>
          <a:ext cx="4885203" cy="1759680"/>
        </a:xfrm>
        <a:prstGeom prst="roundRect">
          <a:avLst/>
        </a:prstGeom>
        <a:solidFill>
          <a:schemeClr val="accent5">
            <a:hueOff val="-8465313"/>
            <a:satOff val="32594"/>
            <a:lumOff val="-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Demographic data can predict the rates of vaccination. </a:t>
          </a:r>
        </a:p>
      </dsp:txBody>
      <dsp:txXfrm>
        <a:off x="85900" y="2213572"/>
        <a:ext cx="4713403" cy="1587880"/>
      </dsp:txXfrm>
    </dsp:sp>
    <dsp:sp modelId="{6173A707-3B35-4940-9627-77473CD0ABEA}">
      <dsp:nvSpPr>
        <dsp:cNvPr id="0" name=""/>
        <dsp:cNvSpPr/>
      </dsp:nvSpPr>
      <dsp:spPr>
        <a:xfrm>
          <a:off x="0" y="3887353"/>
          <a:ext cx="4885203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Income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Education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Insured rate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Population</a:t>
          </a:r>
        </a:p>
      </dsp:txBody>
      <dsp:txXfrm>
        <a:off x="0" y="3887353"/>
        <a:ext cx="4885203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B9829-6D9D-3447-9256-F3F15C1A7A9D}">
      <dsp:nvSpPr>
        <dsp:cNvPr id="0" name=""/>
        <dsp:cNvSpPr/>
      </dsp:nvSpPr>
      <dsp:spPr>
        <a:xfrm>
          <a:off x="0" y="327470"/>
          <a:ext cx="4885203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 Kindergarten Immunization records (</a:t>
          </a:r>
          <a:r>
            <a:rPr lang="en-US" sz="2600" kern="1200">
              <a:hlinkClick xmlns:r="http://schemas.openxmlformats.org/officeDocument/2006/relationships" r:id="rId1"/>
            </a:rPr>
            <a:t>Kaggle</a:t>
          </a:r>
          <a:r>
            <a:rPr lang="en-US" sz="2600" kern="1200"/>
            <a:t>)</a:t>
          </a:r>
        </a:p>
      </dsp:txBody>
      <dsp:txXfrm>
        <a:off x="50489" y="377959"/>
        <a:ext cx="4784225" cy="933302"/>
      </dsp:txXfrm>
    </dsp:sp>
    <dsp:sp modelId="{8A3E887C-3164-AB43-B1B0-444BBD16C852}">
      <dsp:nvSpPr>
        <dsp:cNvPr id="0" name=""/>
        <dsp:cNvSpPr/>
      </dsp:nvSpPr>
      <dsp:spPr>
        <a:xfrm>
          <a:off x="0" y="1361750"/>
          <a:ext cx="4885203" cy="2529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Number of students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Number of students with vaccination records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Records from 2000-2015 (used records from 2010-2014 for this analysis)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Calculated vaccination rate from school population and the number of vaccination exemptions per school.</a:t>
          </a:r>
        </a:p>
      </dsp:txBody>
      <dsp:txXfrm>
        <a:off x="0" y="1361750"/>
        <a:ext cx="4885203" cy="2529540"/>
      </dsp:txXfrm>
    </dsp:sp>
    <dsp:sp modelId="{11CBBFA8-97A9-2C4A-B342-DC05517B5491}">
      <dsp:nvSpPr>
        <dsp:cNvPr id="0" name=""/>
        <dsp:cNvSpPr/>
      </dsp:nvSpPr>
      <dsp:spPr>
        <a:xfrm>
          <a:off x="0" y="3891290"/>
          <a:ext cx="4885203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2010-2014 American Community Survey (5-year estimates) </a:t>
          </a:r>
        </a:p>
      </dsp:txBody>
      <dsp:txXfrm>
        <a:off x="50489" y="3941779"/>
        <a:ext cx="4784225" cy="933302"/>
      </dsp:txXfrm>
    </dsp:sp>
    <dsp:sp modelId="{4C14C57B-25C3-774C-A9D9-923452BE6298}">
      <dsp:nvSpPr>
        <dsp:cNvPr id="0" name=""/>
        <dsp:cNvSpPr/>
      </dsp:nvSpPr>
      <dsp:spPr>
        <a:xfrm>
          <a:off x="0" y="4925570"/>
          <a:ext cx="4885203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Estimates performed by (</a:t>
          </a:r>
          <a:r>
            <a:rPr lang="en-US" sz="2000" kern="1200">
              <a:hlinkClick xmlns:r="http://schemas.openxmlformats.org/officeDocument/2006/relationships" r:id="rId2"/>
            </a:rPr>
            <a:t>CA Dept. of Finance</a:t>
          </a:r>
          <a:r>
            <a:rPr lang="en-US" sz="2000" kern="1200"/>
            <a:t>)</a:t>
          </a:r>
        </a:p>
      </dsp:txBody>
      <dsp:txXfrm>
        <a:off x="0" y="4925570"/>
        <a:ext cx="4885203" cy="632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5CEDC-4EE1-9443-B7F4-027115D118A6}">
      <dsp:nvSpPr>
        <dsp:cNvPr id="0" name=""/>
        <dsp:cNvSpPr/>
      </dsp:nvSpPr>
      <dsp:spPr>
        <a:xfrm>
          <a:off x="0" y="24780"/>
          <a:ext cx="4885203" cy="28704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There appears to be a connection between education levels and vaccination rates.</a:t>
          </a:r>
        </a:p>
      </dsp:txBody>
      <dsp:txXfrm>
        <a:off x="140122" y="164902"/>
        <a:ext cx="4604959" cy="2590168"/>
      </dsp:txXfrm>
    </dsp:sp>
    <dsp:sp modelId="{AAB13392-25D5-054A-8967-65534D3E8C54}">
      <dsp:nvSpPr>
        <dsp:cNvPr id="0" name=""/>
        <dsp:cNvSpPr/>
      </dsp:nvSpPr>
      <dsp:spPr>
        <a:xfrm>
          <a:off x="0" y="2990232"/>
          <a:ext cx="4885203" cy="2870412"/>
        </a:xfrm>
        <a:prstGeom prst="roundRect">
          <a:avLst/>
        </a:prstGeom>
        <a:solidFill>
          <a:schemeClr val="accent5">
            <a:hueOff val="-8465313"/>
            <a:satOff val="32594"/>
            <a:lumOff val="-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There are likely other indicators that I did not test in this experiment that could add predictive value to my model.</a:t>
          </a:r>
        </a:p>
      </dsp:txBody>
      <dsp:txXfrm>
        <a:off x="140122" y="3130354"/>
        <a:ext cx="4604959" cy="2590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0C136-5297-6A44-A755-925A62167392}">
      <dsp:nvSpPr>
        <dsp:cNvPr id="0" name=""/>
        <dsp:cNvSpPr/>
      </dsp:nvSpPr>
      <dsp:spPr>
        <a:xfrm>
          <a:off x="0" y="46878"/>
          <a:ext cx="4885203" cy="19579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Disaggregate data by city</a:t>
          </a:r>
        </a:p>
      </dsp:txBody>
      <dsp:txXfrm>
        <a:off x="95578" y="142456"/>
        <a:ext cx="4694047" cy="1766765"/>
      </dsp:txXfrm>
    </dsp:sp>
    <dsp:sp modelId="{12DB5C13-C66B-174F-9360-E1BE0FCDCFC6}">
      <dsp:nvSpPr>
        <dsp:cNvPr id="0" name=""/>
        <dsp:cNvSpPr/>
      </dsp:nvSpPr>
      <dsp:spPr>
        <a:xfrm>
          <a:off x="0" y="2105600"/>
          <a:ext cx="4885203" cy="1957921"/>
        </a:xfrm>
        <a:prstGeom prst="roundRect">
          <a:avLst/>
        </a:prstGeom>
        <a:solidFill>
          <a:schemeClr val="accent5">
            <a:hueOff val="-8465313"/>
            <a:satOff val="32594"/>
            <a:lumOff val="-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Look for other variables to improve model such as:</a:t>
          </a:r>
        </a:p>
      </dsp:txBody>
      <dsp:txXfrm>
        <a:off x="95578" y="2201178"/>
        <a:ext cx="4694047" cy="1766765"/>
      </dsp:txXfrm>
    </dsp:sp>
    <dsp:sp modelId="{808172E1-01C6-9C49-862D-B7236ABD7825}">
      <dsp:nvSpPr>
        <dsp:cNvPr id="0" name=""/>
        <dsp:cNvSpPr/>
      </dsp:nvSpPr>
      <dsp:spPr>
        <a:xfrm>
          <a:off x="0" y="4063522"/>
          <a:ext cx="4885203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Religion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Ethnicity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Number of members in households</a:t>
          </a:r>
        </a:p>
      </dsp:txBody>
      <dsp:txXfrm>
        <a:off x="0" y="4063522"/>
        <a:ext cx="4885203" cy="1775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C250-46BC-6748-B94F-DD691ECC5597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31C4-E3E7-EA43-9F7B-5AC7DC31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York just banned unvaccinated individuals from public 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Measles in Particular is highly contagious, requiring a high vaccination rate (~95%)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5 years of vaccination records were combined. </a:t>
            </a:r>
          </a:p>
          <a:p>
            <a:pPr marL="171450" indent="-171450">
              <a:buFontTx/>
              <a:buChar char="-"/>
            </a:pPr>
            <a:r>
              <a:rPr lang="en-US" dirty="0"/>
              <a:t>Few students repeat Kindergarten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Here we see that the vaccination rate is pretty good.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Highly contagious diseases can be as high as 95%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because of the the ease of transportation, any communities that are low can have an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Should probably break down at a city level.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other cutoff seemed to have a correlation.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 School or higher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Bachelors or higher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Grad or higher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Individual groups had no correlation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fact that the p-value is SO low, could indicate an artifact in the data or some other issue with my assumptions. </a:t>
            </a:r>
          </a:p>
          <a:p>
            <a:r>
              <a:rPr lang="en-US" dirty="0"/>
              <a:t>- Further analysis and a larger sample are needed to explore this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There seems to be something of a trend for percent insured, but not significant.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Maybe looking by city would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C006C-7319-9342-B652-484C6E9A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70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CA Vaccination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BADD-842A-4146-BE87-0B490B722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700">
                <a:solidFill>
                  <a:schemeClr val="accent1"/>
                </a:solidFill>
              </a:rPr>
              <a:t>By Matt Cooley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5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C5654-BA62-C94B-A876-331300F8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No correlation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4A76BC-CF73-2C42-816F-F2A026AE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6" y="1321116"/>
            <a:ext cx="7946933" cy="194700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5CBA0-C034-2541-A899-46B29C55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8" y="4824249"/>
            <a:ext cx="5004852" cy="1461780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 particular I was surprised that the uninsured rate had no noticeable correlation with the vaccination rate.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Population is problematic due to the high variance.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Income and employment also showed 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45735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10D2E-EE79-A04B-8956-C586E73A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94364-731C-4FC2-A62F-AD993A186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1077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37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927D9-7081-9A40-BB07-CC7F933E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E36A7F-9C6A-4295-8D25-FADB94BBF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47335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7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31209-F982-6A46-98AC-1AA23511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B79D3EE-911A-4BFC-ACA2-B6D28E372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0075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097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68346-43D0-5F42-8F0A-A9E55B8E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It takes a Herd</a:t>
            </a: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5ED78D-EDF3-4644-B73F-D6C162EF9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2070" y="2277801"/>
            <a:ext cx="3436992" cy="4552309"/>
          </a:xfrm>
          <a:prstGeom prst="rect">
            <a:avLst/>
          </a:prstGeom>
        </p:spPr>
      </p:pic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D6FEC4-553D-AA4E-AF6D-1F6125F76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72714" y="2947940"/>
            <a:ext cx="4418057" cy="25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41E80-7E4B-1B4A-A2AC-78376F5A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Questions/Hypothesis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9231C-6FAF-454B-9583-5B9C48F50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7991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4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0590-2EEF-6B4C-9A26-F68A063E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Meet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FA0945-2A39-4666-8453-D0B28915D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81501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55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0C21-CC38-C946-B357-8E364F6C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Vaccination Rate Distribution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A21B5CB-9B70-8D41-A7D2-9A5FE5EF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213" y="3355130"/>
            <a:ext cx="2002055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Mean: 95.3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Median: 96.3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Std</a:t>
            </a:r>
            <a:r>
              <a:rPr lang="en-US" sz="1400" dirty="0"/>
              <a:t> Dev: 3.77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Min: 79.9%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Max: 99.5%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2BBE1-EEA7-B54E-B677-21E4B1884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32096" y="1399606"/>
            <a:ext cx="5859243" cy="3911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C05D63-13AE-E04E-9D6E-5F56E72B1129}"/>
              </a:ext>
            </a:extLst>
          </p:cNvPr>
          <p:cNvSpPr txBox="1"/>
          <p:nvPr/>
        </p:nvSpPr>
        <p:spPr>
          <a:xfrm>
            <a:off x="2319130" y="3975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0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57E9-C744-FC4F-8505-D4616A8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42" y="613577"/>
            <a:ext cx="2532887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dirty="0"/>
              <a:t>County Populations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3754A0-CDF3-7840-9E5C-AA92319B0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842" y="4545495"/>
            <a:ext cx="2532888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/>
              <a:t>Large variance in populations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CFFD93-A235-0140-B67F-2C101A69CC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7041" t="-1" r="11439" b="-1"/>
          <a:stretch/>
        </p:blipFill>
        <p:spPr>
          <a:xfrm>
            <a:off x="19" y="10"/>
            <a:ext cx="613103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22B164-9687-8148-8540-5C6946D9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58" y="4502330"/>
            <a:ext cx="8074057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Education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282AD-112E-EF49-8CBA-AC43BAFC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34" y="5665510"/>
            <a:ext cx="7070105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There appears to be a correlation between little to no education and vaccination rates.</a:t>
            </a:r>
          </a:p>
        </p:txBody>
      </p:sp>
      <p:pic>
        <p:nvPicPr>
          <p:cNvPr id="8" name="Picture 7" descr="A picture containing sky, map&#10;&#10;Description automatically generated">
            <a:extLst>
              <a:ext uri="{FF2B5EF4-FFF2-40B4-BE49-F238E27FC236}">
                <a16:creationId xmlns:a16="http://schemas.microsoft.com/office/drawing/2014/main" id="{D5543BAB-ADFF-A941-BC25-E457201D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2888"/>
            <a:ext cx="9114177" cy="29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2A10-50E4-7743-BDAE-98E20BCD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No High School Diploma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9DB215-C016-254C-9CDF-0A1DC6B1D8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65197" y="2962451"/>
                <a:ext cx="3039374" cy="282001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Relationship</a:t>
                </a:r>
              </a:p>
              <a:p>
                <a:pPr lvl="1"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1% increase in the percent of high school dropouts</a:t>
                </a:r>
              </a:p>
              <a:p>
                <a:pPr lvl="1"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.37% Increase in vaccination rate</a:t>
                </a:r>
              </a:p>
              <a:p>
                <a:pPr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Statistically relevant correlation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</m:t>
                    </m:r>
                  </m:oMath>
                </a14:m>
                <a:r>
                  <a:rPr lang="en-US" sz="1600" dirty="0"/>
                  <a:t>).</a:t>
                </a:r>
              </a:p>
              <a:p>
                <a:pPr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Reasonably predictive.</a:t>
                </a:r>
              </a:p>
              <a:p>
                <a:pPr marL="0"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9DB215-C016-254C-9CDF-0A1DC6B1D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65197" y="2962451"/>
                <a:ext cx="3039374" cy="2820012"/>
              </a:xfrm>
              <a:blipFill>
                <a:blip r:embed="rId3"/>
                <a:stretch>
                  <a:fillRect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BC4146B-9140-4040-A72C-E39FC522B2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566146" y="3085424"/>
            <a:ext cx="3856276" cy="25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8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y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52E2"/>
      </a:accent1>
      <a:accent2>
        <a:srgbClr val="C0504D"/>
      </a:accent2>
      <a:accent3>
        <a:srgbClr val="38E12A"/>
      </a:accent3>
      <a:accent4>
        <a:srgbClr val="CB00FE"/>
      </a:accent4>
      <a:accent5>
        <a:srgbClr val="4BACC6"/>
      </a:accent5>
      <a:accent6>
        <a:srgbClr val="E2C51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504</Words>
  <Application>Microsoft Macintosh PowerPoint</Application>
  <PresentationFormat>On-screen Show (4:3)</PresentationFormat>
  <Paragraphs>76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Tw Cen MT</vt:lpstr>
      <vt:lpstr>Default Theme</vt:lpstr>
      <vt:lpstr>Predicting CA Vaccination Rates</vt:lpstr>
      <vt:lpstr>Background</vt:lpstr>
      <vt:lpstr>It takes a Herd</vt:lpstr>
      <vt:lpstr>Questions/Hypothesis</vt:lpstr>
      <vt:lpstr>Meet the data</vt:lpstr>
      <vt:lpstr>Vaccination Rate Distribution</vt:lpstr>
      <vt:lpstr>County Populations</vt:lpstr>
      <vt:lpstr>Education Level</vt:lpstr>
      <vt:lpstr>No High School Diploma</vt:lpstr>
      <vt:lpstr>No correlation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 Vaccination Rates</dc:title>
  <dc:creator>Matt Cooley</dc:creator>
  <cp:lastModifiedBy>Matt Cooley</cp:lastModifiedBy>
  <cp:revision>4</cp:revision>
  <dcterms:created xsi:type="dcterms:W3CDTF">2019-04-04T15:10:21Z</dcterms:created>
  <dcterms:modified xsi:type="dcterms:W3CDTF">2019-04-05T01:46:10Z</dcterms:modified>
</cp:coreProperties>
</file>