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2" r:id="rId3"/>
    <p:sldId id="263" r:id="rId4"/>
    <p:sldId id="295" r:id="rId5"/>
    <p:sldId id="296" r:id="rId6"/>
    <p:sldId id="264" r:id="rId7"/>
    <p:sldId id="265" r:id="rId8"/>
    <p:sldId id="297" r:id="rId9"/>
    <p:sldId id="298" r:id="rId10"/>
    <p:sldId id="299" r:id="rId11"/>
    <p:sldId id="266" r:id="rId12"/>
    <p:sldId id="267" r:id="rId13"/>
    <p:sldId id="268" r:id="rId14"/>
    <p:sldId id="270" r:id="rId15"/>
    <p:sldId id="294" r:id="rId16"/>
    <p:sldId id="271" r:id="rId17"/>
    <p:sldId id="272" r:id="rId18"/>
    <p:sldId id="277" r:id="rId19"/>
    <p:sldId id="300" r:id="rId20"/>
    <p:sldId id="304" r:id="rId21"/>
    <p:sldId id="301" r:id="rId22"/>
    <p:sldId id="276" r:id="rId23"/>
    <p:sldId id="302" r:id="rId24"/>
    <p:sldId id="293" r:id="rId25"/>
    <p:sldId id="3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66" d="100"/>
          <a:sy n="66" d="100"/>
        </p:scale>
        <p:origin x="90" y="2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1FCAE-4C71-48C3-B6AA-6F612DEDBBC3}" type="datetimeFigureOut">
              <a:rPr lang="en-US" smtClean="0"/>
              <a:t>3/28/2020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2A7C9-A2A4-4E00-A06F-FE625CF0597D}" type="slidenum">
              <a:rPr lang="en-US" smtClean="0"/>
              <a:t>‹#›</a:t>
            </a:fld>
            <a:endParaRPr lang="en-US"/>
          </a:p>
        </p:txBody>
      </p:sp>
    </p:spTree>
    <p:extLst>
      <p:ext uri="{BB962C8B-B14F-4D97-AF65-F5344CB8AC3E}">
        <p14:creationId xmlns:p14="http://schemas.microsoft.com/office/powerpoint/2010/main" val="449998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EF3FBC-902E-43EC-B5C1-0E39E801A42A}" type="slidenum">
              <a:rPr lang="en-US" sz="1200">
                <a:latin typeface="Tahoma" panose="020B0604030504040204" pitchFamily="34" charset="0"/>
              </a:rPr>
              <a:pPr/>
              <a:t>14</a:t>
            </a:fld>
            <a:endParaRPr lang="en-US" sz="1200">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73140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5E7B-59CE-421E-92DF-DDA8AA60D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CB895F-6041-4213-8CCA-C7A0F2E56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399C8-41BF-4E58-ABD4-399F8B2F84F7}"/>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5" name="Footer Placeholder 4">
            <a:extLst>
              <a:ext uri="{FF2B5EF4-FFF2-40B4-BE49-F238E27FC236}">
                <a16:creationId xmlns:a16="http://schemas.microsoft.com/office/drawing/2014/main" id="{BE3213CB-FE0C-45B5-9C91-18DE90BB8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2526E-0C72-4884-813B-1C3689362577}"/>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55601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21E5-324D-4E6A-A0DB-C29A655618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914335-3679-452B-8FA7-D09B1BBBE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9D301-7847-4DD3-8EC0-DA15939678D5}"/>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5" name="Footer Placeholder 4">
            <a:extLst>
              <a:ext uri="{FF2B5EF4-FFF2-40B4-BE49-F238E27FC236}">
                <a16:creationId xmlns:a16="http://schemas.microsoft.com/office/drawing/2014/main" id="{59A2DA77-CEBB-4DB1-B8F9-AD8461B75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DB8D1-73DD-42B1-8F70-87049690B1AC}"/>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428350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9DF4D-686D-48A2-B5A5-6EDD87B1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A5254-1D7A-4F2D-B3FB-28420F7FB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AABE1-020A-47B7-8A7E-EA39E131E87D}"/>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5" name="Footer Placeholder 4">
            <a:extLst>
              <a:ext uri="{FF2B5EF4-FFF2-40B4-BE49-F238E27FC236}">
                <a16:creationId xmlns:a16="http://schemas.microsoft.com/office/drawing/2014/main" id="{80D7B1A3-10D1-4F98-95F8-98E07F9FF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607DF-97D6-4020-865F-367F2EAA3645}"/>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06195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662B-B0A7-4DE0-8F5B-4BB7E0407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A31CD-FA2F-497A-8F58-0E0A3D93A3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08DCD-3422-474D-AE69-FA33E184116E}"/>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5" name="Footer Placeholder 4">
            <a:extLst>
              <a:ext uri="{FF2B5EF4-FFF2-40B4-BE49-F238E27FC236}">
                <a16:creationId xmlns:a16="http://schemas.microsoft.com/office/drawing/2014/main" id="{05BDCA43-54AA-462C-BEB9-1D53C4E89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5A247-B4D2-455E-B452-DD3617A03A00}"/>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280981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35F2-2683-42A7-9293-35297F543A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738BBB-13C9-4C07-9A58-77B346BD0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5F253-4B7F-4FFB-95BD-489BBB659BF2}"/>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5" name="Footer Placeholder 4">
            <a:extLst>
              <a:ext uri="{FF2B5EF4-FFF2-40B4-BE49-F238E27FC236}">
                <a16:creationId xmlns:a16="http://schemas.microsoft.com/office/drawing/2014/main" id="{0CAE52BE-BEEE-421E-9DB5-8DF42D095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C579A-7ADE-4969-93AB-9955177DE2AA}"/>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279627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764B-8ED0-4E91-A0EB-25286B773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08227-55B6-4C67-BFCA-9AF6572FBF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1908B3-D6A4-446D-9E97-D377F444F5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CF65F2-84CE-4251-9817-333D43DF2A66}"/>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6" name="Footer Placeholder 5">
            <a:extLst>
              <a:ext uri="{FF2B5EF4-FFF2-40B4-BE49-F238E27FC236}">
                <a16:creationId xmlns:a16="http://schemas.microsoft.com/office/drawing/2014/main" id="{81C6BB37-13FE-4310-9F39-A1FAB0581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3A780-7B5A-43E2-B476-7A4F8D7AC506}"/>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95678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50B2-7557-4F49-BDDE-4742C468C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C2F499-1881-44E5-9C9D-660B7DF7EE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B34B9-EFA9-4EB3-BC1D-7730B18E4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900367-0720-4DE4-8944-DE567D107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385405-5EE7-4531-A23B-E6FD9AF50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F4DA9-9C20-45DC-9B00-75F8F5D21B3B}"/>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8" name="Footer Placeholder 7">
            <a:extLst>
              <a:ext uri="{FF2B5EF4-FFF2-40B4-BE49-F238E27FC236}">
                <a16:creationId xmlns:a16="http://schemas.microsoft.com/office/drawing/2014/main" id="{7566199B-16CE-4353-BC2C-ABF6E783F2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BF7EEE-9AEF-4497-8701-C7776D924745}"/>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25141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FC8D-BDC2-4B8C-9A4B-3A2D73F4DE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135423-141D-4197-9754-E83F9322EC08}"/>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4" name="Footer Placeholder 3">
            <a:extLst>
              <a:ext uri="{FF2B5EF4-FFF2-40B4-BE49-F238E27FC236}">
                <a16:creationId xmlns:a16="http://schemas.microsoft.com/office/drawing/2014/main" id="{B0A61C6C-3354-4792-BA84-3E65709896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C24A72-3863-4A96-BEE1-9932DAA9C195}"/>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73597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E243D-A162-436B-B465-2B57D371B129}"/>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3" name="Footer Placeholder 2">
            <a:extLst>
              <a:ext uri="{FF2B5EF4-FFF2-40B4-BE49-F238E27FC236}">
                <a16:creationId xmlns:a16="http://schemas.microsoft.com/office/drawing/2014/main" id="{DDBE23A5-9B37-4E49-BC1A-72008D39C6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AA05A-0DF9-4C00-99E3-0C5C63B1DBA9}"/>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38924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4B20-ADE4-4B1A-8BA8-89763CAF3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FB03A1-8B98-463D-9F62-C0975AB225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1F6DDE-EFAC-4763-9421-DF42061E3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20882-8300-44E4-B8B4-909BAF829DF3}"/>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6" name="Footer Placeholder 5">
            <a:extLst>
              <a:ext uri="{FF2B5EF4-FFF2-40B4-BE49-F238E27FC236}">
                <a16:creationId xmlns:a16="http://schemas.microsoft.com/office/drawing/2014/main" id="{85A7A91F-985E-412E-8C26-18E938EAD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75D4F-63A2-4C56-87B2-DEF24D15CD59}"/>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03704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9187-D656-433D-A6C6-057FAAEF8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9AA1A1-2D46-48BE-8D48-A2148AC33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97A1C-AEDB-4E7D-BC2E-33225ACFA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7B761-9825-4EB3-8BA2-D772A6969FB6}"/>
              </a:ext>
            </a:extLst>
          </p:cNvPr>
          <p:cNvSpPr>
            <a:spLocks noGrp="1"/>
          </p:cNvSpPr>
          <p:nvPr>
            <p:ph type="dt" sz="half" idx="10"/>
          </p:nvPr>
        </p:nvSpPr>
        <p:spPr/>
        <p:txBody>
          <a:bodyPr/>
          <a:lstStyle/>
          <a:p>
            <a:fld id="{751BE936-8EAA-4989-93BE-092FA4FEA7A7}" type="datetimeFigureOut">
              <a:rPr lang="en-US" smtClean="0"/>
              <a:t>3/28/2020</a:t>
            </a:fld>
            <a:endParaRPr lang="en-US"/>
          </a:p>
        </p:txBody>
      </p:sp>
      <p:sp>
        <p:nvSpPr>
          <p:cNvPr id="6" name="Footer Placeholder 5">
            <a:extLst>
              <a:ext uri="{FF2B5EF4-FFF2-40B4-BE49-F238E27FC236}">
                <a16:creationId xmlns:a16="http://schemas.microsoft.com/office/drawing/2014/main" id="{656C006B-88D3-4783-BD6E-D82AD0D54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DA1B9-FBCE-4ACB-BCF1-5708E3D14560}"/>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304488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3CB57-DFF0-445B-A7B5-942E44F2A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AEAE56-C3C7-4F34-B4D5-71DCD8620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3DDA4-0055-4F7A-9C00-83C7BF5CE5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BE936-8EAA-4989-93BE-092FA4FEA7A7}" type="datetimeFigureOut">
              <a:rPr lang="en-US" smtClean="0"/>
              <a:t>3/28/2020</a:t>
            </a:fld>
            <a:endParaRPr lang="en-US"/>
          </a:p>
        </p:txBody>
      </p:sp>
      <p:sp>
        <p:nvSpPr>
          <p:cNvPr id="5" name="Footer Placeholder 4">
            <a:extLst>
              <a:ext uri="{FF2B5EF4-FFF2-40B4-BE49-F238E27FC236}">
                <a16:creationId xmlns:a16="http://schemas.microsoft.com/office/drawing/2014/main" id="{18EB1C7A-8144-4966-A3B2-7E8590FA12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C46341-AC17-426F-BEC2-4741AD376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E7CF9-D321-445B-BA58-6469655F421F}" type="slidenum">
              <a:rPr lang="en-US" smtClean="0"/>
              <a:t>‹#›</a:t>
            </a:fld>
            <a:endParaRPr lang="en-US"/>
          </a:p>
        </p:txBody>
      </p:sp>
    </p:spTree>
    <p:extLst>
      <p:ext uri="{BB962C8B-B14F-4D97-AF65-F5344CB8AC3E}">
        <p14:creationId xmlns:p14="http://schemas.microsoft.com/office/powerpoint/2010/main" val="302941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cs.syr.edu/faculty/fawcett/handouts/CoreTechnologies/ThreadsAndSynchronization/presentations/ThreadsWinAndCpp11.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wcorley79.github.io/MikeCorley/lecture19/syscall_code/fork_exec_syscall_examples.tar.gz"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s.fsu.edu/~baker/opsys/notes/pthreads.html" TargetMode="Externa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D183-DE7B-4666-86B5-C0B8D884E0D8}"/>
              </a:ext>
            </a:extLst>
          </p:cNvPr>
          <p:cNvSpPr>
            <a:spLocks noGrp="1"/>
          </p:cNvSpPr>
          <p:nvPr>
            <p:ph type="ctrTitle"/>
          </p:nvPr>
        </p:nvSpPr>
        <p:spPr>
          <a:xfrm>
            <a:off x="573024" y="134811"/>
            <a:ext cx="11460480" cy="2387600"/>
          </a:xfrm>
        </p:spPr>
        <p:txBody>
          <a:bodyPr/>
          <a:lstStyle/>
          <a:p>
            <a:r>
              <a:rPr lang="en-US" dirty="0"/>
              <a:t>CSE 384: Lecture 20</a:t>
            </a:r>
            <a:br>
              <a:rPr lang="en-US" dirty="0"/>
            </a:br>
            <a:r>
              <a:rPr lang="en-US" dirty="0"/>
              <a:t>Spring 2020</a:t>
            </a:r>
          </a:p>
        </p:txBody>
      </p:sp>
      <p:sp>
        <p:nvSpPr>
          <p:cNvPr id="3" name="Subtitle 2">
            <a:extLst>
              <a:ext uri="{FF2B5EF4-FFF2-40B4-BE49-F238E27FC236}">
                <a16:creationId xmlns:a16="http://schemas.microsoft.com/office/drawing/2014/main" id="{D508AA25-2AA4-4792-81D9-241FD5893AB9}"/>
              </a:ext>
            </a:extLst>
          </p:cNvPr>
          <p:cNvSpPr>
            <a:spLocks noGrp="1"/>
          </p:cNvSpPr>
          <p:nvPr>
            <p:ph type="subTitle" idx="1"/>
          </p:nvPr>
        </p:nvSpPr>
        <p:spPr>
          <a:xfrm>
            <a:off x="802495" y="3298371"/>
            <a:ext cx="11001538" cy="1621971"/>
          </a:xfrm>
        </p:spPr>
        <p:txBody>
          <a:bodyPr>
            <a:normAutofit/>
          </a:bodyPr>
          <a:lstStyle/>
          <a:p>
            <a:r>
              <a:rPr lang="en-US" sz="3200" dirty="0"/>
              <a:t>Slides derived from Dr. Fawcett’s “Threads and Locks” Presentation)</a:t>
            </a:r>
          </a:p>
          <a:p>
            <a:r>
              <a:rPr lang="en-US" sz="1800" dirty="0">
                <a:hlinkClick r:id="rId2"/>
              </a:rPr>
              <a:t>https://ecs.syr.edu/faculty/fawcett/handouts/CoreTechnologies/ThreadsAndSynchronization/presentations/ThreadsWinAndCpp11.pdf</a:t>
            </a:r>
            <a:endParaRPr lang="en-US" sz="1800" dirty="0"/>
          </a:p>
          <a:p>
            <a:pPr algn="l"/>
            <a:endParaRPr lang="en-US" sz="1800" dirty="0"/>
          </a:p>
          <a:p>
            <a:endParaRPr lang="en-US" sz="4000" dirty="0"/>
          </a:p>
        </p:txBody>
      </p:sp>
    </p:spTree>
    <p:extLst>
      <p:ext uri="{BB962C8B-B14F-4D97-AF65-F5344CB8AC3E}">
        <p14:creationId xmlns:p14="http://schemas.microsoft.com/office/powerpoint/2010/main" val="2355138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DFE53-99F5-4D4E-A906-6E201724A2C7}"/>
              </a:ext>
            </a:extLst>
          </p:cNvPr>
          <p:cNvSpPr>
            <a:spLocks noGrp="1"/>
          </p:cNvSpPr>
          <p:nvPr>
            <p:ph idx="1"/>
          </p:nvPr>
        </p:nvSpPr>
        <p:spPr>
          <a:xfrm>
            <a:off x="332015" y="1056368"/>
            <a:ext cx="4283528" cy="5141232"/>
          </a:xfrm>
        </p:spPr>
        <p:txBody>
          <a:bodyPr/>
          <a:lstStyle/>
          <a:p>
            <a:pPr marL="0" indent="0">
              <a:buNone/>
            </a:pPr>
            <a:r>
              <a:rPr lang="en-US" dirty="0"/>
              <a:t>Type “man 7 sched”  in Linux for Scheduling details</a:t>
            </a:r>
          </a:p>
        </p:txBody>
      </p:sp>
      <p:sp>
        <p:nvSpPr>
          <p:cNvPr id="4" name="Title 1">
            <a:extLst>
              <a:ext uri="{FF2B5EF4-FFF2-40B4-BE49-F238E27FC236}">
                <a16:creationId xmlns:a16="http://schemas.microsoft.com/office/drawing/2014/main" id="{12AA7C88-B04A-4010-BECD-5B6935F8939F}"/>
              </a:ext>
            </a:extLst>
          </p:cNvPr>
          <p:cNvSpPr>
            <a:spLocks noGrp="1"/>
          </p:cNvSpPr>
          <p:nvPr>
            <p:ph type="title"/>
          </p:nvPr>
        </p:nvSpPr>
        <p:spPr>
          <a:xfrm>
            <a:off x="141514" y="29595"/>
            <a:ext cx="10515600" cy="516392"/>
          </a:xfrm>
        </p:spPr>
        <p:txBody>
          <a:bodyPr>
            <a:normAutofit fontScale="90000"/>
          </a:bodyPr>
          <a:lstStyle/>
          <a:p>
            <a:r>
              <a:rPr lang="en-US" dirty="0"/>
              <a:t>Scheduling Policy (cont.)</a:t>
            </a:r>
          </a:p>
        </p:txBody>
      </p:sp>
      <p:pic>
        <p:nvPicPr>
          <p:cNvPr id="6" name="Picture 5">
            <a:extLst>
              <a:ext uri="{FF2B5EF4-FFF2-40B4-BE49-F238E27FC236}">
                <a16:creationId xmlns:a16="http://schemas.microsoft.com/office/drawing/2014/main" id="{589DB11D-A011-4ACD-B034-CA0BCC3B3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570" y="386216"/>
            <a:ext cx="6707415" cy="6101670"/>
          </a:xfrm>
          <a:prstGeom prst="rect">
            <a:avLst/>
          </a:prstGeom>
        </p:spPr>
      </p:pic>
    </p:spTree>
    <p:extLst>
      <p:ext uri="{BB962C8B-B14F-4D97-AF65-F5344CB8AC3E}">
        <p14:creationId xmlns:p14="http://schemas.microsoft.com/office/powerpoint/2010/main" val="15547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657" y="136525"/>
            <a:ext cx="6085114" cy="1325563"/>
          </a:xfrm>
        </p:spPr>
        <p:txBody>
          <a:bodyPr/>
          <a:lstStyle/>
          <a:p>
            <a:r>
              <a:rPr lang="en-US" dirty="0"/>
              <a:t>Scheduling Threads</a:t>
            </a:r>
          </a:p>
        </p:txBody>
      </p:sp>
      <p:sp>
        <p:nvSpPr>
          <p:cNvPr id="2" name="Slide Number Placeholder 1"/>
          <p:cNvSpPr>
            <a:spLocks noGrp="1"/>
          </p:cNvSpPr>
          <p:nvPr>
            <p:ph type="sldNum" sz="quarter" idx="12"/>
          </p:nvPr>
        </p:nvSpPr>
        <p:spPr/>
        <p:txBody>
          <a:bodyPr/>
          <a:lstStyle/>
          <a:p>
            <a:fld id="{7EA89D51-CAF5-4EBD-817A-C7E974A45644}" type="slidenum">
              <a:rPr lang="en-US" smtClean="0"/>
              <a:t>11</a:t>
            </a:fld>
            <a:endParaRPr lang="en-US"/>
          </a:p>
        </p:txBody>
      </p:sp>
      <p:graphicFrame>
        <p:nvGraphicFramePr>
          <p:cNvPr id="5" name="Object 5"/>
          <p:cNvGraphicFramePr>
            <a:graphicFrameLocks noChangeAspect="1"/>
          </p:cNvGraphicFramePr>
          <p:nvPr/>
        </p:nvGraphicFramePr>
        <p:xfrm>
          <a:off x="2644959" y="627233"/>
          <a:ext cx="8835841" cy="5897392"/>
        </p:xfrm>
        <a:graphic>
          <a:graphicData uri="http://schemas.openxmlformats.org/presentationml/2006/ole">
            <mc:AlternateContent xmlns:mc="http://schemas.openxmlformats.org/markup-compatibility/2006">
              <mc:Choice xmlns:v="urn:schemas-microsoft-com:vml" Requires="v">
                <p:oleObj spid="_x0000_s1033" name="VISIO" r:id="rId3" imgW="8264160" imgH="5978160" progId="Visio.Drawing.6">
                  <p:embed/>
                </p:oleObj>
              </mc:Choice>
              <mc:Fallback>
                <p:oleObj name="VISIO" r:id="rId3" imgW="8264160" imgH="5978160" progId="Visio.Drawing.6">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959" y="627233"/>
                        <a:ext cx="8835841" cy="5897392"/>
                      </a:xfrm>
                      <a:prstGeom prst="rect">
                        <a:avLst/>
                      </a:prstGeom>
                      <a:solidFill>
                        <a:schemeClr val="bg1">
                          <a:alpha val="0"/>
                        </a:schemeClr>
                      </a:solidFill>
                      <a:ln>
                        <a:noFill/>
                      </a:ln>
                      <a:effectLst/>
                    </p:spPr>
                  </p:pic>
                </p:oleObj>
              </mc:Fallback>
            </mc:AlternateContent>
          </a:graphicData>
        </a:graphic>
      </p:graphicFrame>
      <p:sp>
        <p:nvSpPr>
          <p:cNvPr id="6" name="Right Arrow 5"/>
          <p:cNvSpPr/>
          <p:nvPr/>
        </p:nvSpPr>
        <p:spPr>
          <a:xfrm>
            <a:off x="8737568" y="1295449"/>
            <a:ext cx="633046" cy="246184"/>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2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Threads</a:t>
            </a:r>
          </a:p>
        </p:txBody>
      </p:sp>
      <p:sp>
        <p:nvSpPr>
          <p:cNvPr id="3" name="Content Placeholder 2"/>
          <p:cNvSpPr>
            <a:spLocks noGrp="1"/>
          </p:cNvSpPr>
          <p:nvPr>
            <p:ph idx="1"/>
          </p:nvPr>
        </p:nvSpPr>
        <p:spPr>
          <a:xfrm>
            <a:off x="1219200" y="1543050"/>
            <a:ext cx="10363200" cy="4812510"/>
          </a:xfrm>
        </p:spPr>
        <p:txBody>
          <a:bodyPr>
            <a:normAutofit/>
          </a:bodyPr>
          <a:lstStyle/>
          <a:p>
            <a:r>
              <a:rPr lang="en-US" dirty="0"/>
              <a:t>Keep user interfaces responsive even if required processing takes a long time to complete.</a:t>
            </a:r>
          </a:p>
          <a:p>
            <a:pPr lvl="1"/>
            <a:r>
              <a:rPr lang="en-US" dirty="0"/>
              <a:t>Handle background tasks with one or more threads</a:t>
            </a:r>
          </a:p>
          <a:p>
            <a:pPr lvl="1"/>
            <a:r>
              <a:rPr lang="en-US" dirty="0"/>
              <a:t>Service the user interface with a dedicated UI thread</a:t>
            </a:r>
          </a:p>
          <a:p>
            <a:r>
              <a:rPr lang="en-US" dirty="0"/>
              <a:t>Your program may need to respond to high priority events, so you can assign that event handler to a high priority thread.</a:t>
            </a:r>
          </a:p>
          <a:p>
            <a:r>
              <a:rPr lang="en-US" dirty="0"/>
              <a:t>Take advantage of multiple cores available for a computation.</a:t>
            </a:r>
          </a:p>
          <a:p>
            <a:r>
              <a:rPr lang="en-US" dirty="0"/>
              <a:t>Avoid low CPU activity when a thread is blocked waiting for response from a slow device or human, allowing other threads to continue.</a:t>
            </a:r>
          </a:p>
        </p:txBody>
      </p:sp>
      <p:sp>
        <p:nvSpPr>
          <p:cNvPr id="4" name="Slide Number Placeholder 3"/>
          <p:cNvSpPr>
            <a:spLocks noGrp="1"/>
          </p:cNvSpPr>
          <p:nvPr>
            <p:ph type="sldNum" sz="quarter" idx="12"/>
          </p:nvPr>
        </p:nvSpPr>
        <p:spPr/>
        <p:txBody>
          <a:bodyPr/>
          <a:lstStyle/>
          <a:p>
            <a:fld id="{7EA89D51-CAF5-4EBD-817A-C7E974A45644}" type="slidenum">
              <a:rPr lang="en-US" smtClean="0"/>
              <a:t>12</a:t>
            </a:fld>
            <a:endParaRPr lang="en-US"/>
          </a:p>
        </p:txBody>
      </p:sp>
    </p:spTree>
    <p:extLst>
      <p:ext uri="{BB962C8B-B14F-4D97-AF65-F5344CB8AC3E}">
        <p14:creationId xmlns:p14="http://schemas.microsoft.com/office/powerpoint/2010/main" val="163518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Benefits</a:t>
            </a:r>
          </a:p>
        </p:txBody>
      </p:sp>
      <p:sp>
        <p:nvSpPr>
          <p:cNvPr id="3" name="Content Placeholder 2"/>
          <p:cNvSpPr>
            <a:spLocks noGrp="1"/>
          </p:cNvSpPr>
          <p:nvPr>
            <p:ph idx="1"/>
          </p:nvPr>
        </p:nvSpPr>
        <p:spPr/>
        <p:txBody>
          <a:bodyPr/>
          <a:lstStyle/>
          <a:p>
            <a:r>
              <a:rPr lang="en-US" dirty="0"/>
              <a:t>Support access to server resources by multiple concurrent clients.</a:t>
            </a:r>
          </a:p>
          <a:p>
            <a:r>
              <a:rPr lang="en-US" dirty="0"/>
              <a:t>For processing with several interacting objects the program may be significantly easier to design by assigning one thread to each object.</a:t>
            </a:r>
          </a:p>
        </p:txBody>
      </p:sp>
      <p:sp>
        <p:nvSpPr>
          <p:cNvPr id="4" name="Slide Number Placeholder 3"/>
          <p:cNvSpPr>
            <a:spLocks noGrp="1"/>
          </p:cNvSpPr>
          <p:nvPr>
            <p:ph type="sldNum" sz="quarter" idx="12"/>
          </p:nvPr>
        </p:nvSpPr>
        <p:spPr/>
        <p:txBody>
          <a:bodyPr/>
          <a:lstStyle/>
          <a:p>
            <a:fld id="{7EA89D51-CAF5-4EBD-817A-C7E974A45644}" type="slidenum">
              <a:rPr lang="en-US" smtClean="0"/>
              <a:t>13</a:t>
            </a:fld>
            <a:endParaRPr lang="en-US"/>
          </a:p>
        </p:txBody>
      </p:sp>
    </p:spTree>
    <p:extLst>
      <p:ext uri="{BB962C8B-B14F-4D97-AF65-F5344CB8AC3E}">
        <p14:creationId xmlns:p14="http://schemas.microsoft.com/office/powerpoint/2010/main" val="36222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6"/>
          <p:cNvSpPr>
            <a:spLocks noGrp="1" noChangeArrowheads="1"/>
          </p:cNvSpPr>
          <p:nvPr>
            <p:ph type="title"/>
          </p:nvPr>
        </p:nvSpPr>
        <p:spPr/>
        <p:txBody>
          <a:bodyPr/>
          <a:lstStyle/>
          <a:p>
            <a:r>
              <a:rPr lang="en-US" dirty="0"/>
              <a:t>Using Threads to Avoid Blocking</a:t>
            </a:r>
          </a:p>
        </p:txBody>
      </p:sp>
      <p:graphicFrame>
        <p:nvGraphicFramePr>
          <p:cNvPr id="19460" name="Object 5"/>
          <p:cNvGraphicFramePr>
            <a:graphicFrameLocks noGrp="1" noChangeAspect="1"/>
          </p:cNvGraphicFramePr>
          <p:nvPr>
            <p:ph idx="1"/>
            <p:extLst>
              <p:ext uri="{D42A27DB-BD31-4B8C-83A1-F6EECF244321}">
                <p14:modId xmlns:p14="http://schemas.microsoft.com/office/powerpoint/2010/main" val="2048175675"/>
              </p:ext>
            </p:extLst>
          </p:nvPr>
        </p:nvGraphicFramePr>
        <p:xfrm>
          <a:off x="986970" y="1752599"/>
          <a:ext cx="10366829" cy="4740275"/>
        </p:xfrm>
        <a:graphic>
          <a:graphicData uri="http://schemas.openxmlformats.org/presentationml/2006/ole">
            <mc:AlternateContent xmlns:mc="http://schemas.openxmlformats.org/markup-compatibility/2006">
              <mc:Choice xmlns:v="urn:schemas-microsoft-com:vml" Requires="v">
                <p:oleObj spid="_x0000_s2058" name="VISIO" r:id="rId4" imgW="8397720" imgH="4242240" progId="Visio.Drawing.6">
                  <p:embed/>
                </p:oleObj>
              </mc:Choice>
              <mc:Fallback>
                <p:oleObj name="VISIO" r:id="rId4" imgW="8397720" imgH="4242240" progId="Visio.Drawing.6">
                  <p:embed/>
                  <p:pic>
                    <p:nvPicPr>
                      <p:cNvPr id="1946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970" y="1752599"/>
                        <a:ext cx="10366829" cy="4740275"/>
                      </a:xfrm>
                      <a:prstGeom prst="rect">
                        <a:avLst/>
                      </a:prstGeom>
                      <a:noFill/>
                      <a:ln>
                        <a:noFill/>
                      </a:ln>
                      <a:effectLst/>
                    </p:spPr>
                  </p:pic>
                </p:oleObj>
              </mc:Fallback>
            </mc:AlternateContent>
          </a:graphicData>
        </a:graphic>
      </p:graphicFrame>
      <p:sp>
        <p:nvSpPr>
          <p:cNvPr id="1945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A49DE7-A0A1-49B2-8E83-CE32D1C3B32C}" type="slidenum">
              <a:rPr lang="en-US" sz="1400">
                <a:solidFill>
                  <a:schemeClr val="accent2"/>
                </a:solidFill>
              </a:rPr>
              <a:pPr/>
              <a:t>14</a:t>
            </a:fld>
            <a:endParaRPr lang="en-US" sz="1400">
              <a:solidFill>
                <a:schemeClr val="accent2"/>
              </a:solidFill>
            </a:endParaRPr>
          </a:p>
        </p:txBody>
      </p:sp>
    </p:spTree>
    <p:extLst>
      <p:ext uri="{BB962C8B-B14F-4D97-AF65-F5344CB8AC3E}">
        <p14:creationId xmlns:p14="http://schemas.microsoft.com/office/powerpoint/2010/main" val="108550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6298"/>
          </a:xfrm>
        </p:spPr>
        <p:txBody>
          <a:bodyPr/>
          <a:lstStyle/>
          <a:p>
            <a:r>
              <a:rPr lang="en-US" dirty="0"/>
              <a:t>Shared Resources</a:t>
            </a:r>
          </a:p>
        </p:txBody>
      </p:sp>
      <p:sp>
        <p:nvSpPr>
          <p:cNvPr id="4" name="Content Placeholder 3"/>
          <p:cNvSpPr>
            <a:spLocks noGrp="1"/>
          </p:cNvSpPr>
          <p:nvPr>
            <p:ph idx="1"/>
          </p:nvPr>
        </p:nvSpPr>
        <p:spPr>
          <a:xfrm>
            <a:off x="838200" y="1460810"/>
            <a:ext cx="10515600" cy="4716153"/>
          </a:xfrm>
        </p:spPr>
        <p:txBody>
          <a:bodyPr>
            <a:normAutofit/>
          </a:bodyPr>
          <a:lstStyle/>
          <a:p>
            <a:r>
              <a:rPr lang="en-US" sz="2800" dirty="0"/>
              <a:t>A child thread often needs to communicate with its parent thread.  It does this via some shared resource, like a queue.</a:t>
            </a:r>
          </a:p>
          <a:p>
            <a:endParaRPr lang="en-US" sz="2400" baseline="-25000" dirty="0"/>
          </a:p>
        </p:txBody>
      </p:sp>
      <p:sp>
        <p:nvSpPr>
          <p:cNvPr id="6" name="Slide Number Placeholder 5"/>
          <p:cNvSpPr>
            <a:spLocks noGrp="1"/>
          </p:cNvSpPr>
          <p:nvPr>
            <p:ph type="sldNum" sz="quarter" idx="12"/>
          </p:nvPr>
        </p:nvSpPr>
        <p:spPr/>
        <p:txBody>
          <a:bodyPr/>
          <a:lstStyle/>
          <a:p>
            <a:fld id="{7EA89D51-CAF5-4EBD-817A-C7E974A45644}" type="slidenum">
              <a:rPr lang="en-US" smtClean="0"/>
              <a:t>15</a:t>
            </a:fld>
            <a:endParaRPr lang="en-US"/>
          </a:p>
        </p:txBody>
      </p:sp>
      <p:graphicFrame>
        <p:nvGraphicFramePr>
          <p:cNvPr id="5" name="Object 8"/>
          <p:cNvGraphicFramePr>
            <a:graphicFrameLocks noChangeAspect="1"/>
          </p:cNvGraphicFramePr>
          <p:nvPr>
            <p:extLst>
              <p:ext uri="{D42A27DB-BD31-4B8C-83A1-F6EECF244321}">
                <p14:modId xmlns:p14="http://schemas.microsoft.com/office/powerpoint/2010/main" val="865825148"/>
              </p:ext>
            </p:extLst>
          </p:nvPr>
        </p:nvGraphicFramePr>
        <p:xfrm>
          <a:off x="1494971" y="2540001"/>
          <a:ext cx="8011886" cy="4181474"/>
        </p:xfrm>
        <a:graphic>
          <a:graphicData uri="http://schemas.openxmlformats.org/presentationml/2006/ole">
            <mc:AlternateContent xmlns:mc="http://schemas.openxmlformats.org/markup-compatibility/2006">
              <mc:Choice xmlns:v="urn:schemas-microsoft-com:vml" Requires="v">
                <p:oleObj spid="_x0000_s3082" name="VISIO" r:id="rId3" imgW="5978160" imgH="3692160" progId="Visio.Drawing.6">
                  <p:embed/>
                </p:oleObj>
              </mc:Choice>
              <mc:Fallback>
                <p:oleObj name="VISIO" r:id="rId3" imgW="5978160" imgH="3692160" progId="Visio.Drawing.6">
                  <p:embed/>
                  <p:pic>
                    <p:nvPicPr>
                      <p:cNvPr id="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971" y="2540001"/>
                        <a:ext cx="8011886" cy="418147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6586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Problems with Threads</a:t>
            </a:r>
          </a:p>
        </p:txBody>
      </p:sp>
      <p:sp>
        <p:nvSpPr>
          <p:cNvPr id="3" name="Content Placeholder 2"/>
          <p:cNvSpPr>
            <a:spLocks noGrp="1"/>
          </p:cNvSpPr>
          <p:nvPr>
            <p:ph idx="1"/>
          </p:nvPr>
        </p:nvSpPr>
        <p:spPr/>
        <p:txBody>
          <a:bodyPr>
            <a:normAutofit/>
          </a:bodyPr>
          <a:lstStyle/>
          <a:p>
            <a:r>
              <a:rPr lang="en-US" dirty="0"/>
              <a:t>Conflicting access to shared memory</a:t>
            </a:r>
          </a:p>
          <a:p>
            <a:pPr lvl="1"/>
            <a:r>
              <a:rPr lang="en-US" dirty="0"/>
              <a:t>One thread begins an operation on shared memory, is suspended and leaves the memory region incompletely transformed.</a:t>
            </a:r>
          </a:p>
          <a:p>
            <a:pPr lvl="1"/>
            <a:r>
              <a:rPr lang="en-US" dirty="0"/>
              <a:t>A second thread is activated and accesses the shared memory in the incomplete state, causing errors in its operation and potentially errors in the operation of the suspended thread when it resumes.</a:t>
            </a:r>
          </a:p>
          <a:p>
            <a:r>
              <a:rPr lang="en-US" dirty="0"/>
              <a:t>Race conditions occur when:</a:t>
            </a:r>
          </a:p>
          <a:p>
            <a:pPr lvl="1"/>
            <a:r>
              <a:rPr lang="en-US" dirty="0"/>
              <a:t>Correct operation depends on the order of completion of two or more independent activities.</a:t>
            </a:r>
          </a:p>
          <a:p>
            <a:pPr lvl="1"/>
            <a:r>
              <a:rPr lang="en-US" dirty="0"/>
              <a:t>The order of completion is not deterministic due to use of threads.</a:t>
            </a:r>
          </a:p>
        </p:txBody>
      </p:sp>
      <p:sp>
        <p:nvSpPr>
          <p:cNvPr id="4" name="Slide Number Placeholder 3"/>
          <p:cNvSpPr>
            <a:spLocks noGrp="1"/>
          </p:cNvSpPr>
          <p:nvPr>
            <p:ph type="sldNum" sz="quarter" idx="12"/>
          </p:nvPr>
        </p:nvSpPr>
        <p:spPr/>
        <p:txBody>
          <a:bodyPr/>
          <a:lstStyle/>
          <a:p>
            <a:fld id="{7EA89D51-CAF5-4EBD-817A-C7E974A45644}" type="slidenum">
              <a:rPr lang="en-US" smtClean="0"/>
              <a:t>16</a:t>
            </a:fld>
            <a:endParaRPr lang="en-US"/>
          </a:p>
        </p:txBody>
      </p:sp>
    </p:spTree>
    <p:extLst>
      <p:ext uri="{BB962C8B-B14F-4D97-AF65-F5344CB8AC3E}">
        <p14:creationId xmlns:p14="http://schemas.microsoft.com/office/powerpoint/2010/main" val="227931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Problems with Threads</a:t>
            </a:r>
          </a:p>
        </p:txBody>
      </p:sp>
      <p:sp>
        <p:nvSpPr>
          <p:cNvPr id="3" name="Content Placeholder 2"/>
          <p:cNvSpPr>
            <a:spLocks noGrp="1"/>
          </p:cNvSpPr>
          <p:nvPr>
            <p:ph idx="1"/>
          </p:nvPr>
        </p:nvSpPr>
        <p:spPr/>
        <p:txBody>
          <a:bodyPr>
            <a:normAutofit/>
          </a:bodyPr>
          <a:lstStyle/>
          <a:p>
            <a:r>
              <a:rPr lang="en-US" dirty="0"/>
              <a:t>Starvation</a:t>
            </a:r>
          </a:p>
          <a:p>
            <a:pPr lvl="1"/>
            <a:r>
              <a:rPr lang="en-US" dirty="0"/>
              <a:t>A high priority thread dominates CPU resources, preventing lower priority threads from running often enough or at all.</a:t>
            </a:r>
          </a:p>
          <a:p>
            <a:r>
              <a:rPr lang="en-US" dirty="0"/>
              <a:t>Priority Inversion</a:t>
            </a:r>
          </a:p>
          <a:p>
            <a:pPr lvl="1"/>
            <a:r>
              <a:rPr lang="en-US" dirty="0"/>
              <a:t>A low priority task holds a resource needed by a higher priority task, blocking it from running.</a:t>
            </a:r>
          </a:p>
          <a:p>
            <a:r>
              <a:rPr lang="en-US" dirty="0"/>
              <a:t>Deadlock</a:t>
            </a:r>
          </a:p>
          <a:p>
            <a:pPr lvl="1"/>
            <a:r>
              <a:rPr lang="en-US" dirty="0"/>
              <a:t>Two or more tasks each own resources needed by the other preventing either one from running so neither ever completes and never releases its resources.</a:t>
            </a:r>
          </a:p>
        </p:txBody>
      </p:sp>
      <p:sp>
        <p:nvSpPr>
          <p:cNvPr id="4" name="Slide Number Placeholder 3"/>
          <p:cNvSpPr>
            <a:spLocks noGrp="1"/>
          </p:cNvSpPr>
          <p:nvPr>
            <p:ph type="sldNum" sz="quarter" idx="12"/>
          </p:nvPr>
        </p:nvSpPr>
        <p:spPr/>
        <p:txBody>
          <a:bodyPr/>
          <a:lstStyle/>
          <a:p>
            <a:fld id="{7EA89D51-CAF5-4EBD-817A-C7E974A45644}" type="slidenum">
              <a:rPr lang="en-US" smtClean="0"/>
              <a:t>17</a:t>
            </a:fld>
            <a:endParaRPr lang="en-US"/>
          </a:p>
        </p:txBody>
      </p:sp>
    </p:spTree>
    <p:extLst>
      <p:ext uri="{BB962C8B-B14F-4D97-AF65-F5344CB8AC3E}">
        <p14:creationId xmlns:p14="http://schemas.microsoft.com/office/powerpoint/2010/main" val="4175419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36525"/>
            <a:ext cx="10515600" cy="1325563"/>
          </a:xfrm>
        </p:spPr>
        <p:txBody>
          <a:bodyPr/>
          <a:lstStyle/>
          <a:p>
            <a:r>
              <a:rPr lang="en-US" dirty="0"/>
              <a:t>Synchronization</a:t>
            </a:r>
          </a:p>
        </p:txBody>
      </p:sp>
      <p:sp>
        <p:nvSpPr>
          <p:cNvPr id="3" name="Content Placeholder 2"/>
          <p:cNvSpPr>
            <a:spLocks noGrp="1"/>
          </p:cNvSpPr>
          <p:nvPr>
            <p:ph idx="1"/>
          </p:nvPr>
        </p:nvSpPr>
        <p:spPr>
          <a:xfrm>
            <a:off x="1219200" y="1524000"/>
            <a:ext cx="10363200" cy="4831560"/>
          </a:xfrm>
        </p:spPr>
        <p:txBody>
          <a:bodyPr>
            <a:normAutofit/>
          </a:bodyPr>
          <a:lstStyle/>
          <a:p>
            <a:r>
              <a:rPr lang="en-US" dirty="0"/>
              <a:t>A program may need multiple threads to share some data.</a:t>
            </a:r>
            <a:br>
              <a:rPr lang="en-US" sz="1200" dirty="0"/>
            </a:br>
            <a:endParaRPr lang="en-US" sz="1200" dirty="0"/>
          </a:p>
          <a:p>
            <a:r>
              <a:rPr lang="en-US" dirty="0"/>
              <a:t>If access is not controlled to be sequential, then shared data may become corrupted.</a:t>
            </a:r>
          </a:p>
          <a:p>
            <a:pPr lvl="1"/>
            <a:r>
              <a:rPr lang="en-US" dirty="0"/>
              <a:t>One thread accesses the data, begins to modify the data, and then is put to sleep because its time slice has expired.  The problem arises when the data is in an incomplete state of modification.</a:t>
            </a:r>
          </a:p>
          <a:p>
            <a:pPr lvl="1"/>
            <a:r>
              <a:rPr lang="en-US" dirty="0"/>
              <a:t>Another thread awakes and accesses the data, that is only partially modified.  The result is very likely to be corrupt data.</a:t>
            </a:r>
          </a:p>
          <a:p>
            <a:r>
              <a:rPr lang="en-US" dirty="0"/>
              <a:t>The process of making access serial is called serialization or synchronization.</a:t>
            </a:r>
          </a:p>
          <a:p>
            <a:pPr lvl="1"/>
            <a:r>
              <a:rPr lang="en-US" dirty="0"/>
              <a:t>This is often accomplished using Locking privates such as Mutex</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18</a:t>
            </a:fld>
            <a:endParaRPr lang="en-US"/>
          </a:p>
        </p:txBody>
      </p:sp>
    </p:spTree>
    <p:extLst>
      <p:ext uri="{BB962C8B-B14F-4D97-AF65-F5344CB8AC3E}">
        <p14:creationId xmlns:p14="http://schemas.microsoft.com/office/powerpoint/2010/main" val="2448715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36525"/>
            <a:ext cx="10515600" cy="1325563"/>
          </a:xfrm>
        </p:spPr>
        <p:txBody>
          <a:bodyPr/>
          <a:lstStyle/>
          <a:p>
            <a:r>
              <a:rPr lang="en-US" dirty="0"/>
              <a:t>Synchronization</a:t>
            </a:r>
          </a:p>
        </p:txBody>
      </p:sp>
      <p:sp>
        <p:nvSpPr>
          <p:cNvPr id="3" name="Content Placeholder 2"/>
          <p:cNvSpPr>
            <a:spLocks noGrp="1"/>
          </p:cNvSpPr>
          <p:nvPr>
            <p:ph idx="1"/>
          </p:nvPr>
        </p:nvSpPr>
        <p:spPr>
          <a:xfrm>
            <a:off x="1219200" y="1523999"/>
            <a:ext cx="10363200" cy="5197475"/>
          </a:xfrm>
        </p:spPr>
        <p:txBody>
          <a:bodyPr>
            <a:normAutofit/>
          </a:bodyPr>
          <a:lstStyle/>
          <a:p>
            <a:r>
              <a:rPr lang="en-US" dirty="0"/>
              <a:t>Programs data shared by multiple threads is often referred to as critical sections.  </a:t>
            </a:r>
          </a:p>
          <a:p>
            <a:pPr lvl="1"/>
            <a:r>
              <a:rPr lang="en-US" dirty="0"/>
              <a:t>Critical sections of code need to be guarded/protected (serialized)  in order to prevent errors  </a:t>
            </a:r>
          </a:p>
          <a:p>
            <a:pPr lvl="1"/>
            <a:r>
              <a:rPr lang="en-US" dirty="0"/>
              <a:t>There a number of techniques and synchronization primitives that can used for various use cases.  In the interest of time, we consider one of the common: Mutex: </a:t>
            </a:r>
          </a:p>
          <a:p>
            <a:pPr lvl="2"/>
            <a:r>
              <a:rPr lang="en-US" sz="2400" dirty="0"/>
              <a:t>a </a:t>
            </a:r>
            <a:r>
              <a:rPr lang="en-US" sz="2400" b="1" i="1" dirty="0"/>
              <a:t>mu</a:t>
            </a:r>
            <a:r>
              <a:rPr lang="en-US" sz="2400" i="1" dirty="0"/>
              <a:t>tual </a:t>
            </a:r>
            <a:r>
              <a:rPr lang="en-US" sz="2400" b="1" i="1" dirty="0"/>
              <a:t>ex</a:t>
            </a:r>
            <a:r>
              <a:rPr lang="en-US" sz="2400" i="1" dirty="0"/>
              <a:t>clusion object (mutex) a</a:t>
            </a:r>
            <a:r>
              <a:rPr lang="en-US" sz="2400" dirty="0"/>
              <a:t>llows multiple threads to share the same resource, by serializing access to the resource:  </a:t>
            </a:r>
          </a:p>
          <a:p>
            <a:pPr marL="1371600" lvl="3" indent="0">
              <a:buNone/>
            </a:pPr>
            <a:r>
              <a:rPr lang="en-US" sz="2400" dirty="0" err="1">
                <a:solidFill>
                  <a:srgbClr val="FF0000"/>
                </a:solidFill>
              </a:rPr>
              <a:t>pthread_mutex_t</a:t>
            </a:r>
            <a:r>
              <a:rPr lang="en-US" sz="2400" dirty="0">
                <a:solidFill>
                  <a:srgbClr val="FF0000"/>
                </a:solidFill>
              </a:rPr>
              <a:t> M;</a:t>
            </a:r>
          </a:p>
          <a:p>
            <a:pPr marL="1371600" lvl="3" indent="0">
              <a:buNone/>
            </a:pPr>
            <a:r>
              <a:rPr lang="en-US" sz="2400" dirty="0" err="1">
                <a:solidFill>
                  <a:srgbClr val="FF0000"/>
                </a:solidFill>
              </a:rPr>
              <a:t>pthread_mutex_lock</a:t>
            </a:r>
            <a:r>
              <a:rPr lang="en-US" sz="2400" dirty="0">
                <a:solidFill>
                  <a:srgbClr val="FF0000"/>
                </a:solidFill>
              </a:rPr>
              <a:t> (&amp;M);</a:t>
            </a:r>
          </a:p>
          <a:p>
            <a:pPr marL="1371600" lvl="3" indent="0">
              <a:buNone/>
            </a:pPr>
            <a:r>
              <a:rPr lang="en-US" sz="2400" dirty="0">
                <a:solidFill>
                  <a:srgbClr val="FF0000"/>
                </a:solidFill>
              </a:rPr>
              <a:t>... critical section ...</a:t>
            </a:r>
          </a:p>
          <a:p>
            <a:pPr marL="1371600" lvl="3" indent="0">
              <a:buNone/>
            </a:pPr>
            <a:r>
              <a:rPr lang="en-US" sz="2400" dirty="0" err="1">
                <a:solidFill>
                  <a:srgbClr val="FF0000"/>
                </a:solidFill>
              </a:rPr>
              <a:t>pthread_mutex_unlock</a:t>
            </a:r>
            <a:r>
              <a:rPr lang="en-US" sz="2400" dirty="0">
                <a:solidFill>
                  <a:srgbClr val="FF0000"/>
                </a:solidFill>
              </a:rPr>
              <a:t> (&amp;M);</a:t>
            </a:r>
          </a:p>
          <a:p>
            <a:pPr marL="1371600" lvl="3" indent="0">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EA89D51-CAF5-4EBD-817A-C7E974A45644}" type="slidenum">
              <a:rPr lang="en-US" smtClean="0"/>
              <a:t>19</a:t>
            </a:fld>
            <a:endParaRPr lang="en-US"/>
          </a:p>
        </p:txBody>
      </p:sp>
    </p:spTree>
    <p:extLst>
      <p:ext uri="{BB962C8B-B14F-4D97-AF65-F5344CB8AC3E}">
        <p14:creationId xmlns:p14="http://schemas.microsoft.com/office/powerpoint/2010/main" val="128274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Thread?</a:t>
            </a:r>
          </a:p>
        </p:txBody>
      </p:sp>
      <p:sp>
        <p:nvSpPr>
          <p:cNvPr id="3" name="Content Placeholder 2"/>
          <p:cNvSpPr>
            <a:spLocks noGrp="1"/>
          </p:cNvSpPr>
          <p:nvPr>
            <p:ph idx="1"/>
          </p:nvPr>
        </p:nvSpPr>
        <p:spPr/>
        <p:txBody>
          <a:bodyPr>
            <a:normAutofit fontScale="92500" lnSpcReduction="20000"/>
          </a:bodyPr>
          <a:lstStyle/>
          <a:p>
            <a:pPr>
              <a:buClrTx/>
              <a:buSzTx/>
              <a:buFont typeface="Wingdings" panose="05000000000000000000" pitchFamily="2" charset="2"/>
              <a:buChar char="§"/>
            </a:pPr>
            <a:r>
              <a:rPr lang="en-US" sz="3200" dirty="0"/>
              <a:t>A thread is a path of execution through a program’s code, plus a set of resources (stack, register state, </a:t>
            </a:r>
            <a:r>
              <a:rPr lang="en-US" sz="3200" dirty="0" err="1"/>
              <a:t>etc</a:t>
            </a:r>
            <a:r>
              <a:rPr lang="en-US" sz="3200" dirty="0"/>
              <a:t>) assigned by the operating system.</a:t>
            </a:r>
            <a:br>
              <a:rPr lang="en-US" sz="3200" dirty="0"/>
            </a:br>
            <a:endParaRPr lang="en-US" sz="3200" dirty="0"/>
          </a:p>
          <a:p>
            <a:pPr>
              <a:buClrTx/>
              <a:buSzTx/>
              <a:buFont typeface="Wingdings" panose="05000000000000000000" pitchFamily="2" charset="2"/>
              <a:buChar char="§"/>
            </a:pPr>
            <a:r>
              <a:rPr lang="en-US" sz="3200" dirty="0"/>
              <a:t>A thread lives in one and only one process.  A process may have one or more threads.</a:t>
            </a:r>
            <a:br>
              <a:rPr lang="en-US" sz="3200" dirty="0"/>
            </a:br>
            <a:endParaRPr lang="en-US" sz="3200" dirty="0"/>
          </a:p>
          <a:p>
            <a:pPr>
              <a:buClrTx/>
              <a:buSzTx/>
              <a:buFont typeface="Wingdings" panose="05000000000000000000" pitchFamily="2" charset="2"/>
              <a:buChar char="§"/>
            </a:pPr>
            <a:r>
              <a:rPr lang="en-US" sz="3200" dirty="0"/>
              <a:t>Each thread in the process has its own call stack, but shares process code and global data with other threads in the process.</a:t>
            </a:r>
          </a:p>
          <a:p>
            <a:pPr lvl="1">
              <a:buFont typeface="Wingdings" panose="05000000000000000000" pitchFamily="2" charset="2"/>
              <a:buChar char="§"/>
            </a:pPr>
            <a:r>
              <a:rPr lang="en-US" sz="2800" dirty="0"/>
              <a:t>Thus local data is unique to each thread</a:t>
            </a:r>
            <a:br>
              <a:rPr lang="en-US" sz="2800" dirty="0"/>
            </a:br>
            <a:endParaRPr lang="en-US" sz="2800" dirty="0"/>
          </a:p>
          <a:p>
            <a:pPr>
              <a:buClrTx/>
              <a:buSzTx/>
              <a:buFont typeface="Wingdings" panose="05000000000000000000" pitchFamily="2" charset="2"/>
              <a:buChar char="§"/>
            </a:pPr>
            <a:r>
              <a:rPr lang="en-US" sz="3200" dirty="0"/>
              <a:t>Pointers are process specific, so threads can share pointers.</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a:t>
            </a:fld>
            <a:endParaRPr lang="en-US"/>
          </a:p>
        </p:txBody>
      </p:sp>
    </p:spTree>
    <p:extLst>
      <p:ext uri="{BB962C8B-B14F-4D97-AF65-F5344CB8AC3E}">
        <p14:creationId xmlns:p14="http://schemas.microsoft.com/office/powerpoint/2010/main" val="1534069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36525"/>
            <a:ext cx="10515600" cy="1325563"/>
          </a:xfrm>
        </p:spPr>
        <p:txBody>
          <a:bodyPr/>
          <a:lstStyle/>
          <a:p>
            <a:r>
              <a:rPr lang="en-US" dirty="0"/>
              <a:t>Synchronization</a:t>
            </a:r>
          </a:p>
        </p:txBody>
      </p:sp>
      <p:sp>
        <p:nvSpPr>
          <p:cNvPr id="3" name="Content Placeholder 2"/>
          <p:cNvSpPr>
            <a:spLocks noGrp="1"/>
          </p:cNvSpPr>
          <p:nvPr>
            <p:ph idx="1"/>
          </p:nvPr>
        </p:nvSpPr>
        <p:spPr>
          <a:xfrm>
            <a:off x="1219200" y="1523999"/>
            <a:ext cx="10363200" cy="5094515"/>
          </a:xfrm>
        </p:spPr>
        <p:txBody>
          <a:bodyPr>
            <a:normAutofit/>
          </a:bodyPr>
          <a:lstStyle/>
          <a:p>
            <a:pPr lvl="2"/>
            <a:r>
              <a:rPr lang="en-US" sz="2400" dirty="0"/>
              <a:t>a </a:t>
            </a:r>
            <a:r>
              <a:rPr lang="en-US" sz="2400" b="1" i="1" dirty="0"/>
              <a:t>mu</a:t>
            </a:r>
            <a:r>
              <a:rPr lang="en-US" sz="2400" i="1" dirty="0"/>
              <a:t>tual </a:t>
            </a:r>
            <a:r>
              <a:rPr lang="en-US" sz="2400" b="1" i="1" dirty="0"/>
              <a:t>ex</a:t>
            </a:r>
            <a:r>
              <a:rPr lang="en-US" sz="2400" i="1" dirty="0"/>
              <a:t>clusion object (mutex) a</a:t>
            </a:r>
            <a:r>
              <a:rPr lang="en-US" sz="2400" dirty="0"/>
              <a:t>llows multiple threads to share the same resource, by serializing access to the resource:  </a:t>
            </a:r>
          </a:p>
          <a:p>
            <a:pPr marL="1371600" lvl="3" indent="0">
              <a:buNone/>
            </a:pPr>
            <a:r>
              <a:rPr lang="en-US" sz="2400" dirty="0" err="1">
                <a:solidFill>
                  <a:srgbClr val="FF0000"/>
                </a:solidFill>
              </a:rPr>
              <a:t>pthread_mutex_t</a:t>
            </a:r>
            <a:r>
              <a:rPr lang="en-US" sz="2400" dirty="0">
                <a:solidFill>
                  <a:srgbClr val="FF0000"/>
                </a:solidFill>
              </a:rPr>
              <a:t> M;</a:t>
            </a:r>
          </a:p>
          <a:p>
            <a:pPr marL="1371600" lvl="3" indent="0">
              <a:buNone/>
            </a:pPr>
            <a:r>
              <a:rPr lang="en-US" sz="2400" dirty="0" err="1">
                <a:solidFill>
                  <a:srgbClr val="FF0000"/>
                </a:solidFill>
              </a:rPr>
              <a:t>pthread_mutex_lock</a:t>
            </a:r>
            <a:r>
              <a:rPr lang="en-US" sz="2400" dirty="0">
                <a:solidFill>
                  <a:srgbClr val="FF0000"/>
                </a:solidFill>
              </a:rPr>
              <a:t> (&amp;M);</a:t>
            </a:r>
          </a:p>
          <a:p>
            <a:pPr marL="1371600" lvl="3" indent="0">
              <a:buNone/>
            </a:pPr>
            <a:r>
              <a:rPr lang="en-US" sz="2400" dirty="0">
                <a:solidFill>
                  <a:srgbClr val="FF0000"/>
                </a:solidFill>
              </a:rPr>
              <a:t>... critical section ...</a:t>
            </a:r>
          </a:p>
          <a:p>
            <a:pPr marL="1371600" lvl="3" indent="0">
              <a:buNone/>
            </a:pPr>
            <a:r>
              <a:rPr lang="en-US" sz="2400" dirty="0" err="1">
                <a:solidFill>
                  <a:srgbClr val="FF0000"/>
                </a:solidFill>
              </a:rPr>
              <a:t>pthread_mutex_unlock</a:t>
            </a:r>
            <a:r>
              <a:rPr lang="en-US" sz="2400" dirty="0">
                <a:solidFill>
                  <a:srgbClr val="FF0000"/>
                </a:solidFill>
              </a:rPr>
              <a:t> (&amp;M);</a:t>
            </a:r>
          </a:p>
          <a:p>
            <a:pPr lvl="2"/>
            <a:r>
              <a:rPr lang="en-US" sz="2600" dirty="0"/>
              <a:t>A thread acquires (locks) the mutex causing all other threads to block, until mutex is released.</a:t>
            </a:r>
          </a:p>
          <a:p>
            <a:pPr lvl="3"/>
            <a:r>
              <a:rPr lang="en-US" sz="2400" dirty="0"/>
              <a:t>A thread acquires a mutex must guarantee that it will release the mutex.   </a:t>
            </a:r>
          </a:p>
          <a:p>
            <a:pPr lvl="4"/>
            <a:r>
              <a:rPr lang="en-US" sz="2400" dirty="0"/>
              <a:t>Failure to release a mutex will result in deadlock condition</a:t>
            </a:r>
          </a:p>
          <a:p>
            <a:pPr marL="1371600" lvl="3" indent="0">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EA89D51-CAF5-4EBD-817A-C7E974A45644}" type="slidenum">
              <a:rPr lang="en-US" smtClean="0"/>
              <a:t>20</a:t>
            </a:fld>
            <a:endParaRPr lang="en-US"/>
          </a:p>
        </p:txBody>
      </p:sp>
    </p:spTree>
    <p:extLst>
      <p:ext uri="{BB962C8B-B14F-4D97-AF65-F5344CB8AC3E}">
        <p14:creationId xmlns:p14="http://schemas.microsoft.com/office/powerpoint/2010/main" val="2296428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DCFE-0334-49B0-88FF-C9BCFAA36F19}"/>
              </a:ext>
            </a:extLst>
          </p:cNvPr>
          <p:cNvSpPr>
            <a:spLocks noGrp="1"/>
          </p:cNvSpPr>
          <p:nvPr>
            <p:ph type="title"/>
          </p:nvPr>
        </p:nvSpPr>
        <p:spPr>
          <a:xfrm>
            <a:off x="185057" y="180459"/>
            <a:ext cx="10515600" cy="825046"/>
          </a:xfrm>
        </p:spPr>
        <p:txBody>
          <a:bodyPr/>
          <a:lstStyle/>
          <a:p>
            <a:r>
              <a:rPr lang="en-US" dirty="0"/>
              <a:t>Creating Threads using </a:t>
            </a:r>
            <a:r>
              <a:rPr lang="en-US" dirty="0" err="1"/>
              <a:t>pthreads</a:t>
            </a:r>
            <a:endParaRPr lang="en-US" dirty="0"/>
          </a:p>
        </p:txBody>
      </p:sp>
      <p:sp>
        <p:nvSpPr>
          <p:cNvPr id="4" name="Rectangle 1">
            <a:extLst>
              <a:ext uri="{FF2B5EF4-FFF2-40B4-BE49-F238E27FC236}">
                <a16:creationId xmlns:a16="http://schemas.microsoft.com/office/drawing/2014/main" id="{7D9A6AD3-EFC2-4DDE-AF4D-C495C125847A}"/>
              </a:ext>
            </a:extLst>
          </p:cNvPr>
          <p:cNvSpPr>
            <a:spLocks noGrp="1" noChangeArrowheads="1"/>
          </p:cNvSpPr>
          <p:nvPr>
            <p:ph idx="1"/>
          </p:nvPr>
        </p:nvSpPr>
        <p:spPr bwMode="auto">
          <a:xfrm>
            <a:off x="441888" y="1133089"/>
            <a:ext cx="7990912"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include &lt;</a:t>
            </a:r>
            <a:r>
              <a:rPr kumimoji="0" lang="en-US" altLang="en-US" sz="1400" b="0" i="0" u="none" strike="noStrike" cap="none" normalizeH="0" baseline="0" dirty="0" err="1">
                <a:ln>
                  <a:noFill/>
                </a:ln>
                <a:solidFill>
                  <a:schemeClr val="tx1"/>
                </a:solidFill>
                <a:effectLst/>
                <a:latin typeface="Arial Unicode MS"/>
              </a:rPr>
              <a:t>stdio.h</a:t>
            </a:r>
            <a:r>
              <a:rPr kumimoji="0" lang="en-US" altLang="en-US" sz="1400" b="0" i="0" u="none" strike="noStrike" cap="none" normalizeH="0" baseline="0" dirty="0">
                <a:ln>
                  <a:noFill/>
                </a:ln>
                <a:solidFill>
                  <a:schemeClr val="tx1"/>
                </a:solidFill>
                <a:effectLst/>
                <a:latin typeface="Arial Unicode MS"/>
              </a:rPr>
              <a:t>&gt;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#include &lt;</a:t>
            </a:r>
            <a:r>
              <a:rPr kumimoji="0" lang="en-US" altLang="en-US" sz="1400" b="0" i="0" u="none" strike="noStrike" cap="none" normalizeH="0" baseline="0" dirty="0" err="1">
                <a:ln>
                  <a:noFill/>
                </a:ln>
                <a:solidFill>
                  <a:schemeClr val="tx1"/>
                </a:solidFill>
                <a:effectLst/>
                <a:latin typeface="Arial Unicode MS"/>
              </a:rPr>
              <a:t>stdlib.h</a:t>
            </a:r>
            <a:r>
              <a:rPr kumimoji="0" lang="en-US" altLang="en-US" sz="1400" b="0" i="0" u="none" strike="noStrike" cap="none" normalizeH="0" baseline="0" dirty="0">
                <a:ln>
                  <a:noFill/>
                </a:ln>
                <a:solidFill>
                  <a:schemeClr val="tx1"/>
                </a:solidFill>
                <a:effectLst/>
                <a:latin typeface="Arial Unicode MS"/>
              </a:rPr>
              <a:t>&gt;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#include &lt;</a:t>
            </a:r>
            <a:r>
              <a:rPr kumimoji="0" lang="en-US" altLang="en-US" sz="1400" b="0" i="0" u="none" strike="noStrike" cap="none" normalizeH="0" baseline="0" dirty="0" err="1">
                <a:ln>
                  <a:noFill/>
                </a:ln>
                <a:solidFill>
                  <a:schemeClr val="tx1"/>
                </a:solidFill>
                <a:effectLst/>
                <a:latin typeface="Arial Unicode MS"/>
              </a:rPr>
              <a:t>unistd.h</a:t>
            </a:r>
            <a:r>
              <a:rPr kumimoji="0" lang="en-US" altLang="en-US" sz="1400" b="0" i="0" u="none" strike="noStrike" cap="none" normalizeH="0" baseline="0" dirty="0">
                <a:ln>
                  <a:noFill/>
                </a:ln>
                <a:solidFill>
                  <a:schemeClr val="tx1"/>
                </a:solidFill>
                <a:effectLst/>
                <a:latin typeface="Arial Unicode MS"/>
              </a:rPr>
              <a:t>&gt;  //Header file for sleep(). man 3 sleep for details.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#include &lt;</a:t>
            </a:r>
            <a:r>
              <a:rPr kumimoji="0" lang="en-US" altLang="en-US" sz="1400" b="0" i="0" u="none" strike="noStrike" cap="none" normalizeH="0" baseline="0" dirty="0" err="1">
                <a:ln>
                  <a:noFill/>
                </a:ln>
                <a:solidFill>
                  <a:schemeClr val="tx1"/>
                </a:solidFill>
                <a:effectLst/>
                <a:latin typeface="Arial Unicode MS"/>
              </a:rPr>
              <a:t>pthread.h</a:t>
            </a:r>
            <a:r>
              <a:rPr kumimoji="0" lang="en-US" altLang="en-US" sz="1400" b="0" i="0" u="none" strike="noStrike" cap="none" normalizeH="0" baseline="0" dirty="0">
                <a:ln>
                  <a:noFill/>
                </a:ln>
                <a:solidFill>
                  <a:schemeClr val="tx1"/>
                </a:solidFill>
                <a:effectLst/>
                <a:latin typeface="Arial Unicode MS"/>
              </a:rPr>
              <a:t>&gt;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 normal C function that is executed as a thread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when its name is specified in </a:t>
            </a:r>
            <a:r>
              <a:rPr kumimoji="0" lang="en-US" altLang="en-US" sz="1400" b="0" i="0" u="none" strike="noStrike" cap="none" normalizeH="0" baseline="0" dirty="0" err="1">
                <a:ln>
                  <a:noFill/>
                </a:ln>
                <a:solidFill>
                  <a:schemeClr val="tx1"/>
                </a:solidFill>
                <a:effectLst/>
                <a:latin typeface="Arial Unicode MS"/>
              </a:rPr>
              <a:t>pthread_create</a:t>
            </a: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void</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myThreadFun</a:t>
            </a:r>
            <a:r>
              <a:rPr kumimoji="0" lang="en-US" altLang="en-US" sz="1400" b="0" i="0" u="none" strike="noStrike" cap="none" normalizeH="0" baseline="0" dirty="0">
                <a:ln>
                  <a:noFill/>
                </a:ln>
                <a:solidFill>
                  <a:schemeClr val="tx1"/>
                </a:solidFill>
                <a:effectLst/>
                <a:latin typeface="Arial Unicode MS"/>
              </a:rPr>
              <a:t>(void</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vargp</a:t>
            </a: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sleep(1);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printf</a:t>
            </a:r>
            <a:r>
              <a:rPr kumimoji="0" lang="en-US" altLang="en-US" sz="1400" b="0" i="0" u="none" strike="noStrike" cap="none" normalizeH="0" baseline="0" dirty="0">
                <a:ln>
                  <a:noFill/>
                </a:ln>
                <a:solidFill>
                  <a:schemeClr val="tx1"/>
                </a:solidFill>
                <a:effectLst/>
                <a:latin typeface="Arial Unicode MS"/>
              </a:rPr>
              <a:t>("Printing </a:t>
            </a:r>
            <a:r>
              <a:rPr kumimoji="0" lang="en-US" altLang="en-US" sz="1400" b="0" i="0" u="none" strike="noStrike" cap="none" normalizeH="0" baseline="0" dirty="0" err="1">
                <a:ln>
                  <a:noFill/>
                </a:ln>
                <a:solidFill>
                  <a:schemeClr val="tx1"/>
                </a:solidFill>
                <a:effectLst/>
                <a:latin typeface="Arial Unicode MS"/>
              </a:rPr>
              <a:t>GeeksQuiz</a:t>
            </a:r>
            <a:r>
              <a:rPr kumimoji="0" lang="en-US" altLang="en-US" sz="1400" b="0" i="0" u="none" strike="noStrike" cap="none" normalizeH="0" baseline="0" dirty="0">
                <a:ln>
                  <a:noFill/>
                </a:ln>
                <a:solidFill>
                  <a:schemeClr val="tx1"/>
                </a:solidFill>
                <a:effectLst/>
                <a:latin typeface="Arial Unicode MS"/>
              </a:rPr>
              <a:t> from Thread \n");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return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main()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pthread_t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thread_id</a:t>
            </a: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printf</a:t>
            </a:r>
            <a:r>
              <a:rPr kumimoji="0" lang="en-US" altLang="en-US" sz="1400" b="0" i="0" u="none" strike="noStrike" cap="none" normalizeH="0" baseline="0" dirty="0">
                <a:ln>
                  <a:noFill/>
                </a:ln>
                <a:solidFill>
                  <a:schemeClr val="tx1"/>
                </a:solidFill>
                <a:effectLst/>
                <a:latin typeface="Arial Unicode MS"/>
              </a:rPr>
              <a:t>("Before Thread\n");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pthread_create</a:t>
            </a:r>
            <a:r>
              <a:rPr kumimoji="0" lang="en-US" altLang="en-US" sz="1400" b="0" i="0" u="none" strike="noStrike" cap="none" normalizeH="0" baseline="0" dirty="0">
                <a:ln>
                  <a:noFill/>
                </a:ln>
                <a:solidFill>
                  <a:schemeClr val="tx1"/>
                </a:solidFill>
                <a:effectLst/>
                <a:latin typeface="Arial Unicode MS"/>
              </a:rPr>
              <a:t>(&amp;</a:t>
            </a:r>
            <a:r>
              <a:rPr kumimoji="0" lang="en-US" altLang="en-US" sz="1400" b="0" i="0" u="none" strike="noStrike" cap="none" normalizeH="0" baseline="0" dirty="0" err="1">
                <a:ln>
                  <a:noFill/>
                </a:ln>
                <a:solidFill>
                  <a:schemeClr val="tx1"/>
                </a:solidFill>
                <a:effectLst/>
                <a:latin typeface="Arial Unicode MS"/>
              </a:rPr>
              <a:t>thread_id</a:t>
            </a:r>
            <a:r>
              <a:rPr kumimoji="0" lang="en-US" altLang="en-US" sz="1400" b="0" i="0" u="none" strike="noStrike" cap="none" normalizeH="0" baseline="0" dirty="0">
                <a:ln>
                  <a:noFill/>
                </a:ln>
                <a:solidFill>
                  <a:schemeClr val="tx1"/>
                </a:solidFill>
                <a:effectLst/>
                <a:latin typeface="Arial Unicode MS"/>
              </a:rPr>
              <a:t>, NULL, </a:t>
            </a:r>
            <a:r>
              <a:rPr kumimoji="0" lang="en-US" altLang="en-US" sz="1400" b="0" i="0" u="none" strike="noStrike" cap="none" normalizeH="0" baseline="0" dirty="0" err="1">
                <a:ln>
                  <a:noFill/>
                </a:ln>
                <a:solidFill>
                  <a:schemeClr val="tx1"/>
                </a:solidFill>
                <a:effectLst/>
                <a:latin typeface="Arial Unicode MS"/>
              </a:rPr>
              <a:t>myThreadFun</a:t>
            </a:r>
            <a:r>
              <a:rPr kumimoji="0" lang="en-US" altLang="en-US" sz="1400" b="0" i="0" u="none" strike="noStrike" cap="none" normalizeH="0" baseline="0" dirty="0">
                <a:ln>
                  <a:noFill/>
                </a:ln>
                <a:solidFill>
                  <a:schemeClr val="tx1"/>
                </a:solidFill>
                <a:effectLst/>
                <a:latin typeface="Arial Unicode MS"/>
              </a:rPr>
              <a:t>, 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pthread_join</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thread_id</a:t>
            </a:r>
            <a:r>
              <a:rPr kumimoji="0" lang="en-US" altLang="en-US" sz="1400" b="0" i="0" u="none" strike="noStrike" cap="none" normalizeH="0" baseline="0" dirty="0">
                <a:ln>
                  <a:noFill/>
                </a:ln>
                <a:solidFill>
                  <a:schemeClr val="tx1"/>
                </a:solidFill>
                <a:effectLst/>
                <a:latin typeface="Arial Unicode MS"/>
              </a:rPr>
              <a:t>, 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printf</a:t>
            </a:r>
            <a:r>
              <a:rPr kumimoji="0" lang="en-US" altLang="en-US" sz="1400" b="0" i="0" u="none" strike="noStrike" cap="none" normalizeH="0" baseline="0" dirty="0">
                <a:ln>
                  <a:noFill/>
                </a:ln>
                <a:solidFill>
                  <a:schemeClr val="tx1"/>
                </a:solidFill>
                <a:effectLst/>
                <a:latin typeface="Arial Unicode MS"/>
              </a:rPr>
              <a:t>("After Thread\n");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exit(0);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CB0BB02-EB0D-4E44-B213-3BEBA368DE67}"/>
              </a:ext>
            </a:extLst>
          </p:cNvPr>
          <p:cNvSpPr/>
          <p:nvPr/>
        </p:nvSpPr>
        <p:spPr>
          <a:xfrm>
            <a:off x="441888" y="6308209"/>
            <a:ext cx="5779467" cy="369332"/>
          </a:xfrm>
          <a:prstGeom prst="rect">
            <a:avLst/>
          </a:prstGeom>
        </p:spPr>
        <p:txBody>
          <a:bodyPr wrap="none">
            <a:spAutoFit/>
          </a:bodyPr>
          <a:lstStyle/>
          <a:p>
            <a:r>
              <a:rPr lang="en-US" dirty="0"/>
              <a:t>Source: https://www.geeksforgeeks.org/multithreading-c-2/</a:t>
            </a:r>
          </a:p>
        </p:txBody>
      </p:sp>
    </p:spTree>
    <p:extLst>
      <p:ext uri="{BB962C8B-B14F-4D97-AF65-F5344CB8AC3E}">
        <p14:creationId xmlns:p14="http://schemas.microsoft.com/office/powerpoint/2010/main" val="263343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5" y="218450"/>
            <a:ext cx="10515600" cy="925174"/>
          </a:xfrm>
        </p:spPr>
        <p:txBody>
          <a:bodyPr/>
          <a:lstStyle/>
          <a:p>
            <a:r>
              <a:rPr lang="en-US" dirty="0"/>
              <a:t>Creating Threads using C++11</a:t>
            </a:r>
          </a:p>
        </p:txBody>
      </p:sp>
      <p:sp>
        <p:nvSpPr>
          <p:cNvPr id="3" name="Content Placeholder 2"/>
          <p:cNvSpPr>
            <a:spLocks noGrp="1"/>
          </p:cNvSpPr>
          <p:nvPr>
            <p:ph idx="1"/>
          </p:nvPr>
        </p:nvSpPr>
        <p:spPr>
          <a:xfrm>
            <a:off x="547915" y="2005012"/>
            <a:ext cx="10515600" cy="4351338"/>
          </a:xfrm>
        </p:spPr>
        <p:txBody>
          <a:bodyPr>
            <a:normAutofit/>
          </a:bodyPr>
          <a:lstStyle/>
          <a:p>
            <a:r>
              <a:rPr lang="en-US" sz="2400" dirty="0" err="1">
                <a:latin typeface="Consolas" panose="020B0609020204030204" pitchFamily="49" charset="0"/>
              </a:rPr>
              <a:t>std</a:t>
            </a:r>
            <a:r>
              <a:rPr lang="en-US" sz="2400" dirty="0">
                <a:latin typeface="Consolas" panose="020B0609020204030204" pitchFamily="49" charset="0"/>
              </a:rPr>
              <a:t>::thread t(f)</a:t>
            </a:r>
          </a:p>
          <a:p>
            <a:pPr lvl="1"/>
            <a:r>
              <a:rPr lang="en-US" sz="2400" dirty="0"/>
              <a:t>f is a callable object</a:t>
            </a:r>
            <a:r>
              <a:rPr lang="en-US" dirty="0"/>
              <a:t> (</a:t>
            </a:r>
            <a:r>
              <a:rPr lang="en-US" sz="2400" dirty="0"/>
              <a:t>e.g., function pointer, </a:t>
            </a:r>
            <a:r>
              <a:rPr lang="en-US" sz="2400" dirty="0" err="1"/>
              <a:t>functor</a:t>
            </a:r>
            <a:r>
              <a:rPr lang="en-US" sz="2400" dirty="0"/>
              <a:t>, or lambda that takes no arguments and has void return type)</a:t>
            </a:r>
            <a:br>
              <a:rPr lang="en-US" sz="2400" dirty="0"/>
            </a:br>
            <a:endParaRPr lang="en-US" sz="2400" dirty="0"/>
          </a:p>
          <a:p>
            <a:r>
              <a:rPr lang="en-US" sz="2400" dirty="0" err="1">
                <a:latin typeface="Consolas" panose="020B0609020204030204" pitchFamily="49" charset="0"/>
              </a:rPr>
              <a:t>std</a:t>
            </a:r>
            <a:r>
              <a:rPr lang="en-US" sz="2400" dirty="0">
                <a:latin typeface="Consolas" panose="020B0609020204030204" pitchFamily="49" charset="0"/>
              </a:rPr>
              <a:t>::thread t(g,a1,	a2, …)</a:t>
            </a:r>
          </a:p>
          <a:p>
            <a:pPr lvl="1"/>
            <a:r>
              <a:rPr lang="en-US" sz="2400" dirty="0"/>
              <a:t>g is a callable object that takes arguments a1, a2, … and has void return type</a:t>
            </a:r>
          </a:p>
          <a:p>
            <a:pPr lvl="1"/>
            <a:endParaRPr lang="en-US" dirty="0"/>
          </a:p>
          <a:p>
            <a:pPr lvl="1"/>
            <a:r>
              <a:rPr lang="en-US" dirty="0"/>
              <a:t>C++ 11 Threads are (built on top </a:t>
            </a:r>
            <a:r>
              <a:rPr lang="en-US" dirty="0" err="1"/>
              <a:t>pthreads</a:t>
            </a:r>
            <a:r>
              <a:rPr lang="en-US" dirty="0"/>
              <a:t> in Linux) very powerful.  Callable objects mean “anything” invocable to used to start a thread.  </a:t>
            </a:r>
          </a:p>
          <a:p>
            <a:pPr lvl="2"/>
            <a:r>
              <a:rPr lang="en-US" sz="2400" dirty="0" err="1"/>
              <a:t>Pthreads</a:t>
            </a:r>
            <a:r>
              <a:rPr lang="en-US" sz="2400" dirty="0"/>
              <a:t> are limited to global thread functions:  </a:t>
            </a:r>
          </a:p>
          <a:p>
            <a:pPr lvl="3"/>
            <a:r>
              <a:rPr lang="en-US" sz="2400" dirty="0"/>
              <a:t>You cannot “directly” start a thread by invoking a method of an object  </a:t>
            </a:r>
          </a:p>
        </p:txBody>
      </p:sp>
      <p:sp>
        <p:nvSpPr>
          <p:cNvPr id="4" name="Slide Number Placeholder 3"/>
          <p:cNvSpPr>
            <a:spLocks noGrp="1"/>
          </p:cNvSpPr>
          <p:nvPr>
            <p:ph type="sldNum" sz="quarter" idx="12"/>
          </p:nvPr>
        </p:nvSpPr>
        <p:spPr/>
        <p:txBody>
          <a:bodyPr/>
          <a:lstStyle/>
          <a:p>
            <a:fld id="{7EA89D51-CAF5-4EBD-817A-C7E974A45644}" type="slidenum">
              <a:rPr lang="en-US" smtClean="0"/>
              <a:t>22</a:t>
            </a:fld>
            <a:endParaRPr lang="en-US"/>
          </a:p>
        </p:txBody>
      </p:sp>
    </p:spTree>
    <p:extLst>
      <p:ext uri="{BB962C8B-B14F-4D97-AF65-F5344CB8AC3E}">
        <p14:creationId xmlns:p14="http://schemas.microsoft.com/office/powerpoint/2010/main" val="3983813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46B3-9A32-4A2A-BFEF-65DA838E1306}"/>
              </a:ext>
            </a:extLst>
          </p:cNvPr>
          <p:cNvSpPr>
            <a:spLocks noGrp="1"/>
          </p:cNvSpPr>
          <p:nvPr>
            <p:ph type="title"/>
          </p:nvPr>
        </p:nvSpPr>
        <p:spPr/>
        <p:txBody>
          <a:bodyPr/>
          <a:lstStyle/>
          <a:p>
            <a:r>
              <a:rPr lang="en-US" dirty="0"/>
              <a:t>Creating Threads with C++ 11 (example) </a:t>
            </a:r>
          </a:p>
        </p:txBody>
      </p:sp>
      <p:sp>
        <p:nvSpPr>
          <p:cNvPr id="3" name="Content Placeholder 2">
            <a:extLst>
              <a:ext uri="{FF2B5EF4-FFF2-40B4-BE49-F238E27FC236}">
                <a16:creationId xmlns:a16="http://schemas.microsoft.com/office/drawing/2014/main" id="{09DC2333-6A58-4E64-BE86-772AAC237B34}"/>
              </a:ext>
            </a:extLst>
          </p:cNvPr>
          <p:cNvSpPr>
            <a:spLocks noGrp="1"/>
          </p:cNvSpPr>
          <p:nvPr>
            <p:ph idx="1"/>
          </p:nvPr>
        </p:nvSpPr>
        <p:spPr>
          <a:xfrm>
            <a:off x="838200" y="1825624"/>
            <a:ext cx="10515600" cy="4850947"/>
          </a:xfrm>
        </p:spPr>
        <p:txBody>
          <a:bodyPr>
            <a:normAutofit fontScale="62500" lnSpcReduction="20000"/>
          </a:bodyPr>
          <a:lstStyle/>
          <a:p>
            <a:pPr marL="0" indent="0">
              <a:buNone/>
            </a:pPr>
            <a:r>
              <a:rPr lang="en-US" dirty="0"/>
              <a:t>#include &lt;iostream&gt;</a:t>
            </a:r>
          </a:p>
          <a:p>
            <a:pPr marL="0" indent="0">
              <a:buNone/>
            </a:pPr>
            <a:r>
              <a:rPr lang="en-US" dirty="0"/>
              <a:t>#include &lt;thread&gt;</a:t>
            </a:r>
          </a:p>
          <a:p>
            <a:pPr marL="0" indent="0">
              <a:buNone/>
            </a:pPr>
            <a:r>
              <a:rPr lang="en-US" dirty="0"/>
              <a:t> // This function will be called from a thread</a:t>
            </a:r>
          </a:p>
          <a:p>
            <a:pPr marL="0" indent="0">
              <a:buNone/>
            </a:pPr>
            <a:r>
              <a:rPr lang="en-US" dirty="0"/>
              <a:t>void </a:t>
            </a:r>
            <a:r>
              <a:rPr lang="en-US" dirty="0" err="1"/>
              <a:t>call_from_thread</a:t>
            </a:r>
            <a:r>
              <a:rPr lang="en-US" dirty="0"/>
              <a:t>() </a:t>
            </a:r>
          </a:p>
          <a:p>
            <a:pPr marL="0" indent="0">
              <a:buNone/>
            </a:pPr>
            <a:r>
              <a:rPr lang="en-US" dirty="0"/>
              <a:t>{</a:t>
            </a:r>
          </a:p>
          <a:p>
            <a:pPr marL="0" indent="0">
              <a:buNone/>
            </a:pPr>
            <a:r>
              <a:rPr lang="en-US" dirty="0"/>
              <a:t>    std::</a:t>
            </a:r>
            <a:r>
              <a:rPr lang="en-US" dirty="0" err="1"/>
              <a:t>cout</a:t>
            </a:r>
            <a:r>
              <a:rPr lang="en-US" dirty="0"/>
              <a:t> &lt;&lt; "Hello, World" &lt;&lt; std::</a:t>
            </a:r>
            <a:r>
              <a:rPr lang="en-US" dirty="0" err="1"/>
              <a:t>endl</a:t>
            </a:r>
            <a:r>
              <a:rPr lang="en-US" dirty="0"/>
              <a:t>;</a:t>
            </a:r>
          </a:p>
          <a:p>
            <a:pPr marL="0" indent="0">
              <a:buNone/>
            </a:pPr>
            <a:r>
              <a:rPr lang="en-US" dirty="0"/>
              <a:t> }</a:t>
            </a:r>
          </a:p>
          <a:p>
            <a:pPr marL="0" indent="0">
              <a:buNone/>
            </a:pPr>
            <a:r>
              <a:rPr lang="en-US" dirty="0"/>
              <a:t>int main() </a:t>
            </a:r>
          </a:p>
          <a:p>
            <a:pPr marL="0" indent="0">
              <a:buNone/>
            </a:pPr>
            <a:r>
              <a:rPr lang="en-US" dirty="0"/>
              <a:t>{ </a:t>
            </a:r>
          </a:p>
          <a:p>
            <a:pPr marL="0" indent="0">
              <a:buNone/>
            </a:pPr>
            <a:r>
              <a:rPr lang="en-US" dirty="0"/>
              <a:t>   // create a thread</a:t>
            </a:r>
          </a:p>
          <a:p>
            <a:pPr marL="0" indent="0">
              <a:buNone/>
            </a:pPr>
            <a:r>
              <a:rPr lang="en-US" b="1" i="1" dirty="0"/>
              <a:t>   std::thread t1(</a:t>
            </a:r>
            <a:r>
              <a:rPr lang="en-US" b="1" i="1" dirty="0" err="1"/>
              <a:t>call_from_thread</a:t>
            </a:r>
            <a:r>
              <a:rPr lang="en-US" b="1" i="1" dirty="0"/>
              <a:t>);</a:t>
            </a:r>
          </a:p>
          <a:p>
            <a:pPr marL="0" indent="0">
              <a:buNone/>
            </a:pPr>
            <a:r>
              <a:rPr lang="en-US" dirty="0"/>
              <a:t>   // Join the thread with the main thread</a:t>
            </a:r>
          </a:p>
          <a:p>
            <a:pPr marL="0" indent="0">
              <a:buNone/>
            </a:pPr>
            <a:r>
              <a:rPr lang="en-US" dirty="0"/>
              <a:t>   t1.join();</a:t>
            </a:r>
          </a:p>
          <a:p>
            <a:pPr marL="0" indent="0">
              <a:buNone/>
            </a:pPr>
            <a:r>
              <a:rPr lang="en-US" dirty="0"/>
              <a:t>   return 0;</a:t>
            </a:r>
          </a:p>
          <a:p>
            <a:pPr marL="0" indent="0">
              <a:buNone/>
            </a:pPr>
            <a:r>
              <a:rPr lang="en-US" dirty="0"/>
              <a:t> }</a:t>
            </a:r>
          </a:p>
        </p:txBody>
      </p:sp>
    </p:spTree>
    <p:extLst>
      <p:ext uri="{BB962C8B-B14F-4D97-AF65-F5344CB8AC3E}">
        <p14:creationId xmlns:p14="http://schemas.microsoft.com/office/powerpoint/2010/main" val="4056322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174171"/>
            <a:ext cx="10515600" cy="1013732"/>
          </a:xfrm>
        </p:spPr>
        <p:txBody>
          <a:bodyPr/>
          <a:lstStyle/>
          <a:p>
            <a:r>
              <a:rPr lang="en-US" dirty="0"/>
              <a:t>C++11 Thread Functions</a:t>
            </a:r>
          </a:p>
        </p:txBody>
      </p:sp>
      <p:sp>
        <p:nvSpPr>
          <p:cNvPr id="3" name="Content Placeholder 2"/>
          <p:cNvSpPr>
            <a:spLocks noGrp="1"/>
          </p:cNvSpPr>
          <p:nvPr>
            <p:ph idx="1"/>
          </p:nvPr>
        </p:nvSpPr>
        <p:spPr/>
        <p:txBody>
          <a:bodyPr>
            <a:normAutofit/>
          </a:bodyPr>
          <a:lstStyle/>
          <a:p>
            <a:r>
              <a:rPr lang="en-US" sz="2400" dirty="0" err="1"/>
              <a:t>t.get_id</a:t>
            </a:r>
            <a:r>
              <a:rPr lang="en-US" sz="2400" dirty="0"/>
              <a:t>() returns thread id – unique among all running threads</a:t>
            </a:r>
          </a:p>
          <a:p>
            <a:r>
              <a:rPr lang="en-US" sz="2400" dirty="0" err="1"/>
              <a:t>t.join</a:t>
            </a:r>
            <a:r>
              <a:rPr lang="en-US" sz="2400" dirty="0"/>
              <a:t>() blocks until thread t completes, e.g., exits its thread function</a:t>
            </a:r>
          </a:p>
          <a:p>
            <a:r>
              <a:rPr lang="en-US" sz="2400" dirty="0" err="1"/>
              <a:t>t.detach</a:t>
            </a:r>
            <a:r>
              <a:rPr lang="en-US" sz="2400" dirty="0"/>
              <a:t>() disassociates thread object t from underlying OS thread.</a:t>
            </a:r>
          </a:p>
          <a:p>
            <a:r>
              <a:rPr lang="en-US" sz="2400" dirty="0"/>
              <a:t>All </a:t>
            </a:r>
            <a:r>
              <a:rPr lang="en-US" sz="2400" dirty="0" err="1"/>
              <a:t>theads</a:t>
            </a:r>
            <a:r>
              <a:rPr lang="en-US" sz="2400" dirty="0"/>
              <a:t> must be joined or detached (not both) before thread object goes out of scope.</a:t>
            </a:r>
          </a:p>
          <a:p>
            <a:r>
              <a:rPr lang="en-US" sz="2400" dirty="0" err="1"/>
              <a:t>std</a:t>
            </a:r>
            <a:r>
              <a:rPr lang="en-US" sz="2400" dirty="0"/>
              <a:t>::</a:t>
            </a:r>
            <a:r>
              <a:rPr lang="en-US" sz="2400" dirty="0" err="1"/>
              <a:t>this_thread</a:t>
            </a:r>
            <a:r>
              <a:rPr lang="en-US" sz="2400" dirty="0"/>
              <a:t>::</a:t>
            </a:r>
            <a:r>
              <a:rPr lang="en-US" sz="2400" dirty="0" err="1"/>
              <a:t>sleep_for</a:t>
            </a:r>
            <a:r>
              <a:rPr lang="en-US" sz="2400" dirty="0"/>
              <a:t>(</a:t>
            </a:r>
            <a:r>
              <a:rPr lang="en-US" sz="2400" dirty="0" err="1"/>
              <a:t>chrono</a:t>
            </a:r>
            <a:r>
              <a:rPr lang="en-US" sz="2400" dirty="0"/>
              <a:t>::duration);</a:t>
            </a:r>
          </a:p>
          <a:p>
            <a:pPr marL="68580" indent="0">
              <a:buNone/>
            </a:pPr>
            <a:endParaRPr lang="en-US" sz="3600" dirty="0"/>
          </a:p>
        </p:txBody>
      </p:sp>
      <p:sp>
        <p:nvSpPr>
          <p:cNvPr id="4" name="Slide Number Placeholder 3"/>
          <p:cNvSpPr>
            <a:spLocks noGrp="1"/>
          </p:cNvSpPr>
          <p:nvPr>
            <p:ph type="sldNum" sz="quarter" idx="12"/>
          </p:nvPr>
        </p:nvSpPr>
        <p:spPr/>
        <p:txBody>
          <a:bodyPr/>
          <a:lstStyle/>
          <a:p>
            <a:fld id="{7EA89D51-CAF5-4EBD-817A-C7E974A45644}" type="slidenum">
              <a:rPr lang="en-US" smtClean="0"/>
              <a:t>24</a:t>
            </a:fld>
            <a:endParaRPr lang="en-US"/>
          </a:p>
        </p:txBody>
      </p:sp>
    </p:spTree>
    <p:extLst>
      <p:ext uri="{BB962C8B-B14F-4D97-AF65-F5344CB8AC3E}">
        <p14:creationId xmlns:p14="http://schemas.microsoft.com/office/powerpoint/2010/main" val="1798694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82C3-8769-4E34-9C3C-3BBF8F562446}"/>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44F2430-43E7-4F6C-A5C0-B59CEFC8E60C}"/>
              </a:ext>
            </a:extLst>
          </p:cNvPr>
          <p:cNvSpPr>
            <a:spLocks noGrp="1"/>
          </p:cNvSpPr>
          <p:nvPr>
            <p:ph idx="1"/>
          </p:nvPr>
        </p:nvSpPr>
        <p:spPr/>
        <p:txBody>
          <a:bodyPr/>
          <a:lstStyle/>
          <a:p>
            <a:r>
              <a:rPr lang="en-US" dirty="0"/>
              <a:t>Dr. Fawcett’s </a:t>
            </a:r>
            <a:r>
              <a:rPr lang="en-US" dirty="0" err="1"/>
              <a:t>BlockingQueue</a:t>
            </a:r>
            <a:endParaRPr lang="en-US" dirty="0"/>
          </a:p>
        </p:txBody>
      </p:sp>
    </p:spTree>
    <p:extLst>
      <p:ext uri="{BB962C8B-B14F-4D97-AF65-F5344CB8AC3E}">
        <p14:creationId xmlns:p14="http://schemas.microsoft.com/office/powerpoint/2010/main" val="127296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Process</a:t>
            </a:r>
          </a:p>
        </p:txBody>
      </p:sp>
      <p:sp>
        <p:nvSpPr>
          <p:cNvPr id="3" name="Content Placeholder 2"/>
          <p:cNvSpPr>
            <a:spLocks noGrp="1"/>
          </p:cNvSpPr>
          <p:nvPr>
            <p:ph idx="1"/>
          </p:nvPr>
        </p:nvSpPr>
        <p:spPr>
          <a:xfrm>
            <a:off x="838200" y="1825624"/>
            <a:ext cx="10515600" cy="5032375"/>
          </a:xfrm>
        </p:spPr>
        <p:txBody>
          <a:bodyPr>
            <a:normAutofit/>
          </a:bodyPr>
          <a:lstStyle/>
          <a:p>
            <a:r>
              <a:rPr lang="en-US" dirty="0"/>
              <a:t>Every time a process starts, the OS creates a primary thread.</a:t>
            </a:r>
          </a:p>
          <a:p>
            <a:pPr lvl="1"/>
            <a:r>
              <a:rPr lang="en-US" dirty="0"/>
              <a:t>The thread begins execution with the application’s startup code that initializes libraries and enters main</a:t>
            </a:r>
          </a:p>
          <a:p>
            <a:pPr lvl="1"/>
            <a:r>
              <a:rPr lang="en-US" dirty="0"/>
              <a:t>The process continues until main exits and library code calls exit</a:t>
            </a:r>
          </a:p>
          <a:p>
            <a:r>
              <a:rPr lang="en-US" dirty="0"/>
              <a:t>You will find demo code for starting a process here:</a:t>
            </a:r>
          </a:p>
          <a:p>
            <a:pPr lvl="1"/>
            <a:r>
              <a:rPr lang="en-US" dirty="0">
                <a:hlinkClick r:id="rId2"/>
              </a:rPr>
              <a:t>https://mwcorley79.github.io/MikeCorley/lecture19/syscall_code/fork_exec_syscall_examples.tar.gz</a:t>
            </a:r>
            <a:endParaRPr lang="en-US" dirty="0"/>
          </a:p>
          <a:p>
            <a:pPr lvl="2"/>
            <a:r>
              <a:rPr lang="en-US" dirty="0"/>
              <a:t>There is a system call for starting processes and thread in Linux called </a:t>
            </a:r>
            <a:r>
              <a:rPr lang="en-US" i="1" dirty="0"/>
              <a:t>Clone(). </a:t>
            </a:r>
          </a:p>
          <a:p>
            <a:pPr lvl="2"/>
            <a:r>
              <a:rPr lang="en-US" dirty="0"/>
              <a:t>“man clone”</a:t>
            </a:r>
            <a:r>
              <a:rPr lang="en-US" i="1" dirty="0"/>
              <a:t> </a:t>
            </a:r>
            <a:r>
              <a:rPr lang="en-US" dirty="0"/>
              <a:t>for details. </a:t>
            </a:r>
          </a:p>
          <a:p>
            <a:pPr lvl="2"/>
            <a:r>
              <a:rPr lang="en-US" dirty="0"/>
              <a:t> We won’t look at Clone() specifically (in the interest of time).</a:t>
            </a:r>
          </a:p>
          <a:p>
            <a:pPr lvl="3"/>
            <a:r>
              <a:rPr lang="en-US" dirty="0"/>
              <a:t> </a:t>
            </a:r>
            <a:r>
              <a:rPr lang="en-US" i="1" dirty="0"/>
              <a:t> We will briefly cover </a:t>
            </a:r>
            <a:r>
              <a:rPr lang="en-US" i="1" dirty="0" err="1"/>
              <a:t>posix</a:t>
            </a:r>
            <a:r>
              <a:rPr lang="en-US" i="1" dirty="0"/>
              <a:t> threads (</a:t>
            </a:r>
            <a:r>
              <a:rPr lang="en-US" i="1" dirty="0" err="1"/>
              <a:t>pthreads</a:t>
            </a:r>
            <a:r>
              <a:rPr lang="en-US" i="1" dirty="0"/>
              <a:t>) and standard C++ 11 Threads (which use </a:t>
            </a:r>
            <a:r>
              <a:rPr lang="en-US" i="1" dirty="0" err="1"/>
              <a:t>pthreads</a:t>
            </a:r>
            <a:r>
              <a:rPr lang="en-US" i="1" dirty="0"/>
              <a:t> on Linux)</a:t>
            </a:r>
          </a:p>
          <a:p>
            <a:pPr marL="457200" lvl="1" indent="0">
              <a:buNone/>
            </a:pPr>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3</a:t>
            </a:fld>
            <a:endParaRPr lang="en-US"/>
          </a:p>
        </p:txBody>
      </p:sp>
    </p:spTree>
    <p:extLst>
      <p:ext uri="{BB962C8B-B14F-4D97-AF65-F5344CB8AC3E}">
        <p14:creationId xmlns:p14="http://schemas.microsoft.com/office/powerpoint/2010/main" val="418951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3AD9-44FC-46E1-A069-A5D2ABFC8DD7}"/>
              </a:ext>
            </a:extLst>
          </p:cNvPr>
          <p:cNvSpPr>
            <a:spLocks noGrp="1"/>
          </p:cNvSpPr>
          <p:nvPr>
            <p:ph type="title"/>
          </p:nvPr>
        </p:nvSpPr>
        <p:spPr>
          <a:xfrm>
            <a:off x="304800" y="83241"/>
            <a:ext cx="11509827" cy="572181"/>
          </a:xfrm>
        </p:spPr>
        <p:txBody>
          <a:bodyPr>
            <a:normAutofit fontScale="90000"/>
          </a:bodyPr>
          <a:lstStyle/>
          <a:p>
            <a:pPr algn="ctr"/>
            <a:r>
              <a:rPr lang="en-US" dirty="0"/>
              <a:t>Thread Versus Process</a:t>
            </a:r>
          </a:p>
        </p:txBody>
      </p:sp>
      <p:pic>
        <p:nvPicPr>
          <p:cNvPr id="5" name="Picture 4">
            <a:extLst>
              <a:ext uri="{FF2B5EF4-FFF2-40B4-BE49-F238E27FC236}">
                <a16:creationId xmlns:a16="http://schemas.microsoft.com/office/drawing/2014/main" id="{F8FA5E68-8870-425E-816A-8D1A49360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076" y="1162157"/>
            <a:ext cx="7869465" cy="4803214"/>
          </a:xfrm>
          <a:prstGeom prst="rect">
            <a:avLst/>
          </a:prstGeom>
        </p:spPr>
      </p:pic>
      <p:sp>
        <p:nvSpPr>
          <p:cNvPr id="6" name="Rectangle 5">
            <a:extLst>
              <a:ext uri="{FF2B5EF4-FFF2-40B4-BE49-F238E27FC236}">
                <a16:creationId xmlns:a16="http://schemas.microsoft.com/office/drawing/2014/main" id="{3FD5BE5E-BCAE-4C6C-BB0F-927082BAD8DD}"/>
              </a:ext>
            </a:extLst>
          </p:cNvPr>
          <p:cNvSpPr/>
          <p:nvPr/>
        </p:nvSpPr>
        <p:spPr>
          <a:xfrm>
            <a:off x="-638629" y="6430611"/>
            <a:ext cx="11814627" cy="369332"/>
          </a:xfrm>
          <a:prstGeom prst="rect">
            <a:avLst/>
          </a:prstGeom>
        </p:spPr>
        <p:txBody>
          <a:bodyPr wrap="square">
            <a:spAutoFit/>
          </a:bodyPr>
          <a:lstStyle/>
          <a:p>
            <a:pPr algn="ctr"/>
            <a:r>
              <a:rPr lang="en-US" dirty="0"/>
              <a:t>Source: </a:t>
            </a:r>
            <a:r>
              <a:rPr lang="en-US" dirty="0">
                <a:hlinkClick r:id="rId3"/>
              </a:rPr>
              <a:t>http://www.cs.fsu.edu/~baker/opsys/notes/pthreads.html</a:t>
            </a:r>
            <a:endParaRPr lang="en-US" dirty="0"/>
          </a:p>
        </p:txBody>
      </p:sp>
    </p:spTree>
    <p:extLst>
      <p:ext uri="{BB962C8B-B14F-4D97-AF65-F5344CB8AC3E}">
        <p14:creationId xmlns:p14="http://schemas.microsoft.com/office/powerpoint/2010/main" val="270808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C335-6271-4B51-BADA-809C0F4BC666}"/>
              </a:ext>
            </a:extLst>
          </p:cNvPr>
          <p:cNvSpPr>
            <a:spLocks noGrp="1"/>
          </p:cNvSpPr>
          <p:nvPr>
            <p:ph type="title"/>
          </p:nvPr>
        </p:nvSpPr>
        <p:spPr>
          <a:xfrm>
            <a:off x="199571" y="147410"/>
            <a:ext cx="11455399" cy="941161"/>
          </a:xfrm>
        </p:spPr>
        <p:txBody>
          <a:bodyPr/>
          <a:lstStyle/>
          <a:p>
            <a:r>
              <a:rPr lang="en-US" dirty="0"/>
              <a:t>Creating a Thread:  </a:t>
            </a:r>
            <a:r>
              <a:rPr lang="en-US" dirty="0" err="1"/>
              <a:t>pthread_create</a:t>
            </a:r>
            <a:endParaRPr lang="en-US" dirty="0"/>
          </a:p>
        </p:txBody>
      </p:sp>
      <p:pic>
        <p:nvPicPr>
          <p:cNvPr id="5" name="Content Placeholder 4">
            <a:extLst>
              <a:ext uri="{FF2B5EF4-FFF2-40B4-BE49-F238E27FC236}">
                <a16:creationId xmlns:a16="http://schemas.microsoft.com/office/drawing/2014/main" id="{EAF08B7A-DD49-4BE7-87EA-16EFFFFAB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514" y="1826306"/>
            <a:ext cx="7217229" cy="4666569"/>
          </a:xfrm>
        </p:spPr>
      </p:pic>
    </p:spTree>
    <p:extLst>
      <p:ext uri="{BB962C8B-B14F-4D97-AF65-F5344CB8AC3E}">
        <p14:creationId xmlns:p14="http://schemas.microsoft.com/office/powerpoint/2010/main" val="370649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Threads: Context Switching</a:t>
            </a:r>
          </a:p>
        </p:txBody>
      </p:sp>
      <p:sp>
        <p:nvSpPr>
          <p:cNvPr id="3" name="Content Placeholder 2"/>
          <p:cNvSpPr>
            <a:spLocks noGrp="1"/>
          </p:cNvSpPr>
          <p:nvPr>
            <p:ph idx="1"/>
          </p:nvPr>
        </p:nvSpPr>
        <p:spPr/>
        <p:txBody>
          <a:bodyPr/>
          <a:lstStyle/>
          <a:p>
            <a:r>
              <a:rPr lang="en-US" dirty="0"/>
              <a:t>Linux is a preemptive multi-tasking system.  Each task is scheduled to run for some brief time period before another task is given control of a CPU core.  </a:t>
            </a:r>
          </a:p>
          <a:p>
            <a:pPr lvl="1"/>
            <a:r>
              <a:rPr lang="en-US" dirty="0"/>
              <a:t>This often time sharing or time slicing</a:t>
            </a:r>
          </a:p>
          <a:p>
            <a:r>
              <a:rPr lang="en-US" dirty="0"/>
              <a:t>A thread can be several states:</a:t>
            </a:r>
          </a:p>
          <a:p>
            <a:pPr lvl="1"/>
            <a:r>
              <a:rPr lang="en-US" dirty="0"/>
              <a:t>Running</a:t>
            </a:r>
          </a:p>
          <a:p>
            <a:pPr lvl="1"/>
            <a:r>
              <a:rPr lang="en-US" dirty="0"/>
              <a:t>Blocked or suspended, using virtually no CPU cycles, but consuming about 1 MB of memory per thread</a:t>
            </a:r>
          </a:p>
          <a:p>
            <a:pPr lvl="1"/>
            <a:r>
              <a:rPr lang="en-US" dirty="0"/>
              <a:t>Ready to run, using virtually no CPU cycles</a:t>
            </a:r>
          </a:p>
        </p:txBody>
      </p:sp>
      <p:sp>
        <p:nvSpPr>
          <p:cNvPr id="4" name="Slide Number Placeholder 3"/>
          <p:cNvSpPr>
            <a:spLocks noGrp="1"/>
          </p:cNvSpPr>
          <p:nvPr>
            <p:ph type="sldNum" sz="quarter" idx="12"/>
          </p:nvPr>
        </p:nvSpPr>
        <p:spPr/>
        <p:txBody>
          <a:bodyPr/>
          <a:lstStyle/>
          <a:p>
            <a:fld id="{7EA89D51-CAF5-4EBD-817A-C7E974A45644}" type="slidenum">
              <a:rPr lang="en-US" smtClean="0"/>
              <a:t>6</a:t>
            </a:fld>
            <a:endParaRPr lang="en-US"/>
          </a:p>
        </p:txBody>
      </p:sp>
    </p:spTree>
    <p:extLst>
      <p:ext uri="{BB962C8B-B14F-4D97-AF65-F5344CB8AC3E}">
        <p14:creationId xmlns:p14="http://schemas.microsoft.com/office/powerpoint/2010/main" val="27110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Activities</a:t>
            </a:r>
          </a:p>
        </p:txBody>
      </p:sp>
      <p:sp>
        <p:nvSpPr>
          <p:cNvPr id="3" name="Content Placeholder 2"/>
          <p:cNvSpPr>
            <a:spLocks noGrp="1"/>
          </p:cNvSpPr>
          <p:nvPr>
            <p:ph idx="1"/>
          </p:nvPr>
        </p:nvSpPr>
        <p:spPr/>
        <p:txBody>
          <a:bodyPr>
            <a:normAutofit lnSpcReduction="10000"/>
          </a:bodyPr>
          <a:lstStyle/>
          <a:p>
            <a:r>
              <a:rPr lang="en-US" dirty="0"/>
              <a:t>A running task is context switched if:</a:t>
            </a:r>
          </a:p>
          <a:p>
            <a:pPr lvl="1"/>
            <a:r>
              <a:rPr lang="en-US" dirty="0"/>
              <a:t>It is blocked waiting for some system event or resource</a:t>
            </a:r>
          </a:p>
          <a:p>
            <a:pPr lvl="1"/>
            <a:r>
              <a:rPr lang="en-US" dirty="0"/>
              <a:t>Its time slice expires and is placed back on the queue of ready to run threads</a:t>
            </a:r>
          </a:p>
          <a:p>
            <a:pPr lvl="1"/>
            <a:r>
              <a:rPr lang="en-US" dirty="0"/>
              <a:t>It is suspended by putting itself to sleep for some time, e.g., waiting on a timer</a:t>
            </a:r>
          </a:p>
          <a:p>
            <a:pPr lvl="1"/>
            <a:r>
              <a:rPr lang="en-US" dirty="0"/>
              <a:t>It is suspended by some other thread</a:t>
            </a:r>
          </a:p>
          <a:p>
            <a:pPr lvl="1"/>
            <a:r>
              <a:rPr lang="en-US" dirty="0"/>
              <a:t>It is suspended while the OS takes care of some critical activity</a:t>
            </a:r>
          </a:p>
          <a:p>
            <a:r>
              <a:rPr lang="en-US" dirty="0"/>
              <a:t>Blocked threads become ready to run when an event or resource they wait on becomes available, e.g., its handle becomes signaled</a:t>
            </a:r>
          </a:p>
          <a:p>
            <a:r>
              <a:rPr lang="en-US" dirty="0"/>
              <a:t>Suspended threads become ready to run when their suspend count is zero</a:t>
            </a:r>
          </a:p>
        </p:txBody>
      </p:sp>
      <p:sp>
        <p:nvSpPr>
          <p:cNvPr id="4" name="Slide Number Placeholder 3"/>
          <p:cNvSpPr>
            <a:spLocks noGrp="1"/>
          </p:cNvSpPr>
          <p:nvPr>
            <p:ph type="sldNum" sz="quarter" idx="12"/>
          </p:nvPr>
        </p:nvSpPr>
        <p:spPr/>
        <p:txBody>
          <a:bodyPr/>
          <a:lstStyle/>
          <a:p>
            <a:fld id="{7EA89D51-CAF5-4EBD-817A-C7E974A45644}" type="slidenum">
              <a:rPr lang="en-US" smtClean="0"/>
              <a:t>7</a:t>
            </a:fld>
            <a:endParaRPr lang="en-US"/>
          </a:p>
        </p:txBody>
      </p:sp>
    </p:spTree>
    <p:extLst>
      <p:ext uri="{BB962C8B-B14F-4D97-AF65-F5344CB8AC3E}">
        <p14:creationId xmlns:p14="http://schemas.microsoft.com/office/powerpoint/2010/main" val="181664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A8AB-F9D4-46E6-880E-9368667B0CEB}"/>
              </a:ext>
            </a:extLst>
          </p:cNvPr>
          <p:cNvSpPr>
            <a:spLocks noGrp="1"/>
          </p:cNvSpPr>
          <p:nvPr>
            <p:ph type="title"/>
          </p:nvPr>
        </p:nvSpPr>
        <p:spPr/>
        <p:txBody>
          <a:bodyPr/>
          <a:lstStyle/>
          <a:p>
            <a:r>
              <a:rPr lang="en-US" dirty="0"/>
              <a:t>Thread Priority:  Scheduling Policy</a:t>
            </a:r>
          </a:p>
        </p:txBody>
      </p:sp>
      <p:sp>
        <p:nvSpPr>
          <p:cNvPr id="6" name="Content Placeholder 5">
            <a:extLst>
              <a:ext uri="{FF2B5EF4-FFF2-40B4-BE49-F238E27FC236}">
                <a16:creationId xmlns:a16="http://schemas.microsoft.com/office/drawing/2014/main" id="{EC0E27C0-7921-4F07-874A-E0EB0C58202B}"/>
              </a:ext>
            </a:extLst>
          </p:cNvPr>
          <p:cNvSpPr>
            <a:spLocks noGrp="1"/>
          </p:cNvSpPr>
          <p:nvPr>
            <p:ph idx="1"/>
          </p:nvPr>
        </p:nvSpPr>
        <p:spPr/>
        <p:txBody>
          <a:bodyPr/>
          <a:lstStyle/>
          <a:p>
            <a:r>
              <a:rPr lang="en-US" dirty="0"/>
              <a:t>SCHED_OTHER (SCHED_NORMAL): Default Linux time-sharing scheduling</a:t>
            </a:r>
          </a:p>
          <a:p>
            <a:pPr lvl="1"/>
            <a:r>
              <a:rPr lang="en-US" dirty="0"/>
              <a:t>“nice” value is an attribute that can be used to influence the CPU scheduler to favor or disfavor a process in scheduling decisions. type “man nice”</a:t>
            </a:r>
          </a:p>
          <a:p>
            <a:r>
              <a:rPr lang="en-US" dirty="0"/>
              <a:t>Real-time Scheduling</a:t>
            </a:r>
          </a:p>
          <a:p>
            <a:pPr lvl="1"/>
            <a:r>
              <a:rPr lang="en-US" dirty="0"/>
              <a:t>SCHED_FIFO: First in-first out scheduling</a:t>
            </a:r>
          </a:p>
          <a:p>
            <a:pPr lvl="1"/>
            <a:r>
              <a:rPr lang="en-US" dirty="0"/>
              <a:t>       SCHED_FIFO can be used only with static priorities higher than 0,</a:t>
            </a:r>
          </a:p>
          <a:p>
            <a:pPr lvl="1"/>
            <a:r>
              <a:rPr lang="en-US" dirty="0"/>
              <a:t>       which means that when a SCHED_FIFO thread becomes runnable, it will</a:t>
            </a:r>
          </a:p>
          <a:p>
            <a:pPr lvl="1"/>
            <a:r>
              <a:rPr lang="en-US" dirty="0"/>
              <a:t>       always immediately preempt any currently running SCHED_OTHER</a:t>
            </a:r>
          </a:p>
          <a:p>
            <a:pPr lvl="2"/>
            <a:endParaRPr lang="en-US" sz="2400" dirty="0"/>
          </a:p>
          <a:p>
            <a:pPr marL="457200" lvl="1" indent="0">
              <a:buNone/>
            </a:pPr>
            <a:endParaRPr lang="en-US" dirty="0"/>
          </a:p>
        </p:txBody>
      </p:sp>
    </p:spTree>
    <p:extLst>
      <p:ext uri="{BB962C8B-B14F-4D97-AF65-F5344CB8AC3E}">
        <p14:creationId xmlns:p14="http://schemas.microsoft.com/office/powerpoint/2010/main" val="226359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A8AB-F9D4-46E6-880E-9368667B0CEB}"/>
              </a:ext>
            </a:extLst>
          </p:cNvPr>
          <p:cNvSpPr>
            <a:spLocks noGrp="1"/>
          </p:cNvSpPr>
          <p:nvPr>
            <p:ph type="title"/>
          </p:nvPr>
        </p:nvSpPr>
        <p:spPr/>
        <p:txBody>
          <a:bodyPr/>
          <a:lstStyle/>
          <a:p>
            <a:r>
              <a:rPr lang="en-US" dirty="0"/>
              <a:t>Scheduling Policy (cont.): Round-Robin</a:t>
            </a:r>
          </a:p>
        </p:txBody>
      </p:sp>
      <p:sp>
        <p:nvSpPr>
          <p:cNvPr id="6" name="Content Placeholder 5">
            <a:extLst>
              <a:ext uri="{FF2B5EF4-FFF2-40B4-BE49-F238E27FC236}">
                <a16:creationId xmlns:a16="http://schemas.microsoft.com/office/drawing/2014/main" id="{EC0E27C0-7921-4F07-874A-E0EB0C58202B}"/>
              </a:ext>
            </a:extLst>
          </p:cNvPr>
          <p:cNvSpPr>
            <a:spLocks noGrp="1"/>
          </p:cNvSpPr>
          <p:nvPr>
            <p:ph idx="1"/>
          </p:nvPr>
        </p:nvSpPr>
        <p:spPr/>
        <p:txBody>
          <a:bodyPr>
            <a:normAutofit/>
          </a:bodyPr>
          <a:lstStyle/>
          <a:p>
            <a:r>
              <a:rPr lang="en-US" dirty="0"/>
              <a:t>SCHED_RR: Round-robin scheduling</a:t>
            </a:r>
          </a:p>
          <a:p>
            <a:r>
              <a:rPr lang="en-US" dirty="0"/>
              <a:t>       </a:t>
            </a:r>
            <a:r>
              <a:rPr lang="en-US" sz="2400" dirty="0"/>
              <a:t>SCHED_RR is a simple enhancement of SCHED_FIFO.  Everything described</a:t>
            </a:r>
          </a:p>
          <a:p>
            <a:r>
              <a:rPr lang="en-US" sz="2400" dirty="0"/>
              <a:t>       above for SCHED_FIFO also applies to SCHED_RR, except that each</a:t>
            </a:r>
          </a:p>
          <a:p>
            <a:r>
              <a:rPr lang="en-US" sz="2400" dirty="0"/>
              <a:t>       thread is allowed to run only for a maximum time quantum.  If a</a:t>
            </a:r>
          </a:p>
          <a:p>
            <a:r>
              <a:rPr lang="en-US" sz="2400" dirty="0"/>
              <a:t>       SCHED_RR thread has been running for a time period equal to or longer</a:t>
            </a:r>
          </a:p>
          <a:p>
            <a:r>
              <a:rPr lang="en-US" sz="2400" dirty="0"/>
              <a:t>       than the time quantum, it will be put at the end of the list for its</a:t>
            </a:r>
          </a:p>
          <a:p>
            <a:r>
              <a:rPr lang="en-US" sz="2400" dirty="0"/>
              <a:t>       priority. </a:t>
            </a:r>
          </a:p>
        </p:txBody>
      </p:sp>
    </p:spTree>
    <p:extLst>
      <p:ext uri="{BB962C8B-B14F-4D97-AF65-F5344CB8AC3E}">
        <p14:creationId xmlns:p14="http://schemas.microsoft.com/office/powerpoint/2010/main" val="2723020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TotalTime>
  <Words>1893</Words>
  <Application>Microsoft Office PowerPoint</Application>
  <PresentationFormat>Widescreen</PresentationFormat>
  <Paragraphs>184</Paragraphs>
  <Slides>25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Arial</vt:lpstr>
      <vt:lpstr>Arial Unicode MS</vt:lpstr>
      <vt:lpstr>Calibri</vt:lpstr>
      <vt:lpstr>Calibri Light</vt:lpstr>
      <vt:lpstr>Consolas</vt:lpstr>
      <vt:lpstr>Tahoma</vt:lpstr>
      <vt:lpstr>Times New Roman</vt:lpstr>
      <vt:lpstr>Wingdings</vt:lpstr>
      <vt:lpstr>Office Theme</vt:lpstr>
      <vt:lpstr>VISIO</vt:lpstr>
      <vt:lpstr>CSE 384: Lecture 20 Spring 2020</vt:lpstr>
      <vt:lpstr>What is a Thread?</vt:lpstr>
      <vt:lpstr>Starting a Process</vt:lpstr>
      <vt:lpstr>Thread Versus Process</vt:lpstr>
      <vt:lpstr>Creating a Thread:  pthread_create</vt:lpstr>
      <vt:lpstr>Scheduling Threads: Context Switching</vt:lpstr>
      <vt:lpstr>Scheduling Activities</vt:lpstr>
      <vt:lpstr>Thread Priority:  Scheduling Policy</vt:lpstr>
      <vt:lpstr>Scheduling Policy (cont.): Round-Robin</vt:lpstr>
      <vt:lpstr>Scheduling Policy (cont.)</vt:lpstr>
      <vt:lpstr>Scheduling Threads</vt:lpstr>
      <vt:lpstr>Benefits of Using Threads</vt:lpstr>
      <vt:lpstr>More Benefits</vt:lpstr>
      <vt:lpstr>Using Threads to Avoid Blocking</vt:lpstr>
      <vt:lpstr>Shared Resources</vt:lpstr>
      <vt:lpstr>Potential Problems with Threads</vt:lpstr>
      <vt:lpstr>More Problems with Threads</vt:lpstr>
      <vt:lpstr>Synchronization</vt:lpstr>
      <vt:lpstr>Synchronization</vt:lpstr>
      <vt:lpstr>Synchronization</vt:lpstr>
      <vt:lpstr>Creating Threads using pthreads</vt:lpstr>
      <vt:lpstr>Creating Threads using C++11</vt:lpstr>
      <vt:lpstr>Creating Threads with C++ 11 (example) </vt:lpstr>
      <vt:lpstr>C++11 Thread Functions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384: Lecture 20 Spring 2020</dc:title>
  <dc:creator>Michael Corley</dc:creator>
  <cp:lastModifiedBy>Michael Corley</cp:lastModifiedBy>
  <cp:revision>20</cp:revision>
  <dcterms:created xsi:type="dcterms:W3CDTF">2020-03-28T18:31:39Z</dcterms:created>
  <dcterms:modified xsi:type="dcterms:W3CDTF">2020-03-29T18:18:10Z</dcterms:modified>
</cp:coreProperties>
</file>