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64" r:id="rId4"/>
    <p:sldId id="286" r:id="rId5"/>
    <p:sldId id="257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00954-A5B4-439D-B948-3A55F45B70E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F36F-6A33-4258-BE2C-5C1FDC6E6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err="1"/>
              <a:t>Libray</a:t>
            </a:r>
            <a:r>
              <a:rPr lang="en-US" dirty="0"/>
              <a:t> (MPL)</a:t>
            </a:r>
          </a:p>
        </p:txBody>
      </p:sp>
    </p:spTree>
    <p:extLst>
      <p:ext uri="{BB962C8B-B14F-4D97-AF65-F5344CB8AC3E}">
        <p14:creationId xmlns:p14="http://schemas.microsoft.com/office/powerpoint/2010/main" val="16647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/>
          </a:bodyPr>
          <a:lstStyle/>
          <a:p>
            <a:r>
              <a:rPr lang="en-US" sz="3200" dirty="0"/>
              <a:t>Encapsulate details of </a:t>
            </a:r>
            <a:r>
              <a:rPr lang="en-US" sz="3200" u="sng" dirty="0"/>
              <a:t>TCP</a:t>
            </a:r>
            <a:r>
              <a:rPr lang="en-US" sz="3200" dirty="0"/>
              <a:t> client/server model </a:t>
            </a:r>
          </a:p>
          <a:p>
            <a:r>
              <a:rPr lang="en-US" sz="3200" dirty="0"/>
              <a:t>Abstractions enable lightweight message passing framework</a:t>
            </a:r>
          </a:p>
          <a:p>
            <a:pPr lvl="2"/>
            <a:r>
              <a:rPr lang="en-US" sz="3200" dirty="0"/>
              <a:t>Sender  - encapsulate TCP client-side processing </a:t>
            </a:r>
          </a:p>
          <a:p>
            <a:pPr lvl="2"/>
            <a:r>
              <a:rPr lang="en-US" sz="3200" dirty="0" err="1"/>
              <a:t>ClientHandler</a:t>
            </a:r>
            <a:r>
              <a:rPr lang="en-US" sz="3200" dirty="0"/>
              <a:t> – encapsulate TCP server-side processing</a:t>
            </a:r>
          </a:p>
          <a:p>
            <a:pPr lvl="2"/>
            <a:r>
              <a:rPr lang="en-US" sz="3200" dirty="0"/>
              <a:t>Receiver – Service Host Object for </a:t>
            </a:r>
            <a:r>
              <a:rPr lang="en-US" sz="3200" dirty="0" err="1"/>
              <a:t>ClientHandler</a:t>
            </a:r>
            <a:endParaRPr lang="en-US" sz="3200" dirty="0"/>
          </a:p>
          <a:p>
            <a:pPr lvl="1"/>
            <a:r>
              <a:rPr lang="en-US" sz="3600" dirty="0"/>
              <a:t>Why?</a:t>
            </a:r>
          </a:p>
          <a:p>
            <a:pPr lvl="2"/>
            <a:r>
              <a:rPr lang="en-US" sz="3200" dirty="0"/>
              <a:t>A flexible (reusable) messaging pass library </a:t>
            </a:r>
          </a:p>
          <a:p>
            <a:pPr lvl="3"/>
            <a:r>
              <a:rPr lang="en-US" sz="2600" dirty="0"/>
              <a:t>Develop complex network/</a:t>
            </a:r>
            <a:r>
              <a:rPr lang="en-US" sz="2600"/>
              <a:t>distributed applications </a:t>
            </a:r>
            <a:r>
              <a:rPr lang="en-US" sz="2600" dirty="0"/>
              <a:t>in native code (C++)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13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Half Duplex (Unidirectional) Post/Get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778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42641" y="209318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88063" y="1176978"/>
            <a:ext cx="2534089" cy="1964091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7389" y="1389463"/>
            <a:ext cx="2010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StartSending</a:t>
            </a:r>
            <a:r>
              <a:rPr lang="en-US" sz="1400" i="1" dirty="0"/>
              <a:t>()</a:t>
            </a:r>
          </a:p>
          <a:p>
            <a:endParaRPr lang="en-US" sz="1400" i="1" dirty="0"/>
          </a:p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  <a:p>
            <a:endParaRPr lang="en-US" sz="1400" i="1" dirty="0"/>
          </a:p>
        </p:txBody>
      </p:sp>
      <p:sp>
        <p:nvSpPr>
          <p:cNvPr id="44" name="Curved Left Arrow 43"/>
          <p:cNvSpPr/>
          <p:nvPr/>
        </p:nvSpPr>
        <p:spPr>
          <a:xfrm flipH="1">
            <a:off x="2662406" y="1435893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 flipH="1">
            <a:off x="7554967" y="263289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670966" y="1532517"/>
            <a:ext cx="2490561" cy="168125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5872" y="3328150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ResponseProc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34651" y="907494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 Thread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48735" y="206949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713" y="1597802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44022" y="1246312"/>
            <a:ext cx="2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3286" y="2638761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86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cxnSpLocks/>
            <a:endCxn id="21" idx="1"/>
          </p:cNvCxnSpPr>
          <p:nvPr/>
        </p:nvCxnSpPr>
        <p:spPr>
          <a:xfrm flipV="1">
            <a:off x="4555715" y="2262466"/>
            <a:ext cx="1724015" cy="7210"/>
          </a:xfrm>
          <a:prstGeom prst="straightConnector1">
            <a:avLst/>
          </a:prstGeom>
          <a:ln w="1365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52745" y="2090757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7457" y="1506713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45" name="Oval 44"/>
          <p:cNvSpPr/>
          <p:nvPr/>
        </p:nvSpPr>
        <p:spPr>
          <a:xfrm>
            <a:off x="209343" y="1162715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1563" y="703437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Primary: main()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73232" y="679431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7A0789-C59F-47B7-B97C-2FC5D2B49C29}"/>
              </a:ext>
            </a:extLst>
          </p:cNvPr>
          <p:cNvSpPr/>
          <p:nvPr/>
        </p:nvSpPr>
        <p:spPr>
          <a:xfrm>
            <a:off x="7481183" y="1119361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C7BA4B-68FE-4248-B38E-DB2C044414D1}"/>
              </a:ext>
            </a:extLst>
          </p:cNvPr>
          <p:cNvSpPr txBox="1"/>
          <p:nvPr/>
        </p:nvSpPr>
        <p:spPr>
          <a:xfrm>
            <a:off x="8289628" y="1552811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9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Asynchronous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7691" y="208277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Socket Data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27199" y="1116765"/>
            <a:ext cx="2298774" cy="11108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5309" y="1201691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4" name="Curved Left Arrow 43"/>
          <p:cNvSpPr/>
          <p:nvPr/>
        </p:nvSpPr>
        <p:spPr>
          <a:xfrm flipH="1">
            <a:off x="2636290" y="1512066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1868" y="2131574"/>
            <a:ext cx="2224253" cy="130301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99694" y="2326032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7" name="Curved Left Arrow 46"/>
          <p:cNvSpPr/>
          <p:nvPr/>
        </p:nvSpPr>
        <p:spPr>
          <a:xfrm>
            <a:off x="3002157" y="26743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34685" y="968665"/>
            <a:ext cx="2231142" cy="116984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rved Left Arrow 51"/>
          <p:cNvSpPr/>
          <p:nvPr/>
        </p:nvSpPr>
        <p:spPr>
          <a:xfrm flipH="1">
            <a:off x="7505999" y="2663850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528543" y="2377979"/>
            <a:ext cx="2404981" cy="1086398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rved Left Arrow 54"/>
          <p:cNvSpPr/>
          <p:nvPr/>
        </p:nvSpPr>
        <p:spPr>
          <a:xfrm>
            <a:off x="7871873" y="1484391"/>
            <a:ext cx="374830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89699" y="1115978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09588" y="240501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68559" y="3191038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557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 Specializations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Default MPL: variable sized message passing</a:t>
            </a:r>
          </a:p>
          <a:p>
            <a:pPr lvl="2"/>
            <a:r>
              <a:rPr lang="en-US" sz="2400" dirty="0"/>
              <a:t>Simple and flexible</a:t>
            </a:r>
          </a:p>
          <a:p>
            <a:pPr lvl="1"/>
            <a:r>
              <a:rPr lang="en-US" sz="3200" dirty="0"/>
              <a:t>Specialization 1:  fixed size message passing</a:t>
            </a:r>
          </a:p>
          <a:p>
            <a:pPr lvl="2"/>
            <a:r>
              <a:rPr lang="en-US" sz="2400" dirty="0"/>
              <a:t>Better performance (high throughput applications)</a:t>
            </a:r>
          </a:p>
          <a:p>
            <a:pPr lvl="1"/>
            <a:r>
              <a:rPr lang="en-US" sz="3200" dirty="0"/>
              <a:t>Specialization 2: SSL enabled (secure) message passing</a:t>
            </a:r>
          </a:p>
          <a:p>
            <a:pPr lvl="2"/>
            <a:r>
              <a:rPr lang="en-US" sz="2400" dirty="0"/>
              <a:t>Security: based PKI (Public Key Infrastructure)</a:t>
            </a:r>
          </a:p>
          <a:p>
            <a:pPr lvl="1"/>
            <a:r>
              <a:rPr lang="en-US" sz="3200" dirty="0"/>
              <a:t>Specialization 3:</a:t>
            </a:r>
            <a:r>
              <a:rPr lang="en-US" sz="3600" dirty="0"/>
              <a:t> Emphasize recovery</a:t>
            </a:r>
          </a:p>
          <a:p>
            <a:pPr lvl="2"/>
            <a:r>
              <a:rPr lang="en-US" sz="2400" dirty="0"/>
              <a:t>High reliability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6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3130" y="858058"/>
            <a:ext cx="1366392" cy="103884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Sender</a:t>
            </a:r>
          </a:p>
          <a:p>
            <a:pPr algn="ctr"/>
            <a:r>
              <a:rPr lang="en-US" sz="1400" i="1" dirty="0"/>
              <a:t>Connect()</a:t>
            </a:r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3734" y="846490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Receiver</a:t>
            </a:r>
          </a:p>
          <a:p>
            <a:pPr algn="ctr"/>
            <a:r>
              <a:rPr lang="en-US" sz="1400" i="1" dirty="0"/>
              <a:t>Listen()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1943" y="845250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err="1"/>
              <a:t>ClientHandler</a:t>
            </a:r>
            <a:endParaRPr lang="en-US" sz="1600" u="sng" dirty="0"/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pPr algn="ctr"/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863271" y="2419390"/>
            <a:ext cx="565727" cy="3497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>
            <a:off x="2136326" y="1896905"/>
            <a:ext cx="9809" cy="522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46135" y="2769162"/>
            <a:ext cx="1" cy="416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055593" y="3228668"/>
            <a:ext cx="1662149" cy="6516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Custom</a:t>
            </a:r>
          </a:p>
          <a:p>
            <a:pPr algn="ctr"/>
            <a:r>
              <a:rPr lang="en-US" sz="1600" i="1" dirty="0" err="1"/>
              <a:t>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580912" y="2419390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>
            <a:off x="6882967" y="1695529"/>
            <a:ext cx="0" cy="723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08521" y="3186027"/>
            <a:ext cx="1475229" cy="6774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CustomSender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882967" y="2804082"/>
            <a:ext cx="3701" cy="424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872897" y="133897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098772" y="1533855"/>
            <a:ext cx="728270" cy="7566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 flipV="1">
            <a:off x="7563991" y="1270390"/>
            <a:ext cx="669743" cy="1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695" y="22833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Base MPL framework 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47872" y="857903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47871" y="1904250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872897" y="922609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34127" y="918543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178032" y="1112809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49752" y="133017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193657" y="1525051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6" idx="2"/>
          </p:cNvCxnSpPr>
          <p:nvPr/>
        </p:nvCxnSpPr>
        <p:spPr>
          <a:xfrm flipH="1" flipV="1">
            <a:off x="5112729" y="1112809"/>
            <a:ext cx="714313" cy="46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1577" y="4186863"/>
            <a:ext cx="9610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Client/Server Model…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Client-side and Server-side and not symmetric!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initiates, Server responds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listens, client connects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Notice </a:t>
            </a:r>
            <a:r>
              <a:rPr lang="en-US" sz="2400" i="1" dirty="0"/>
              <a:t>Sender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ClientHandler</a:t>
            </a:r>
            <a:r>
              <a:rPr lang="en-US" sz="2400" i="1" dirty="0"/>
              <a:t> aren’t much </a:t>
            </a:r>
            <a:r>
              <a:rPr lang="en-US" sz="2400" dirty="0"/>
              <a:t>different! </a:t>
            </a:r>
          </a:p>
        </p:txBody>
      </p:sp>
    </p:spTree>
    <p:extLst>
      <p:ext uri="{BB962C8B-B14F-4D97-AF65-F5344CB8AC3E}">
        <p14:creationId xmlns:p14="http://schemas.microsoft.com/office/powerpoint/2010/main" val="36447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3927" y="1729132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29133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8"/>
            <a:ext cx="565727" cy="4048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7797"/>
            <a:ext cx="0" cy="471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7481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79412"/>
            <a:ext cx="3610" cy="688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2173"/>
            <a:ext cx="4215" cy="432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04166" y="218620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3" y="2381085"/>
            <a:ext cx="720628" cy="76542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4272"/>
            <a:ext cx="6774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2321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Fixed Size Message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04167" y="176938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6" idx="2"/>
          </p:cNvCxnSpPr>
          <p:nvPr/>
        </p:nvCxnSpPr>
        <p:spPr>
          <a:xfrm flipH="1" flipV="1">
            <a:off x="5149674" y="1964260"/>
            <a:ext cx="7086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7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412" y="1730367"/>
            <a:ext cx="198335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30367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9"/>
            <a:ext cx="565727" cy="4032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6233"/>
            <a:ext cx="0" cy="472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6074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80646"/>
            <a:ext cx="3610" cy="68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0766"/>
            <a:ext cx="4215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10907" y="219455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4" y="2389435"/>
            <a:ext cx="727369" cy="75707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5507"/>
            <a:ext cx="633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3142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Secure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13598" y="178252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902183" y="5149415"/>
            <a:ext cx="565727" cy="43828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3"/>
            <a:endCxn id="27" idx="0"/>
          </p:cNvCxnSpPr>
          <p:nvPr/>
        </p:nvCxnSpPr>
        <p:spPr>
          <a:xfrm>
            <a:off x="2185047" y="5587701"/>
            <a:ext cx="0" cy="437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0431" y="6025351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SecureSender</a:t>
            </a:r>
            <a:endParaRPr lang="en-US" sz="1600" i="1" dirty="0"/>
          </a:p>
        </p:txBody>
      </p:sp>
      <p:cxnSp>
        <p:nvCxnSpPr>
          <p:cNvPr id="28" name="Straight Connector 27"/>
          <p:cNvCxnSpPr>
            <a:stCxn id="89" idx="2"/>
          </p:cNvCxnSpPr>
          <p:nvPr/>
        </p:nvCxnSpPr>
        <p:spPr>
          <a:xfrm flipH="1">
            <a:off x="2185046" y="4736394"/>
            <a:ext cx="1" cy="488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68502" y="5988958"/>
            <a:ext cx="2315183" cy="71388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SecureClientHandler</a:t>
            </a:r>
            <a:endParaRPr lang="en-US" sz="1600" i="1" dirty="0"/>
          </a:p>
        </p:txBody>
      </p:sp>
      <p:sp>
        <p:nvSpPr>
          <p:cNvPr id="32" name="Isosceles Triangle 31"/>
          <p:cNvSpPr/>
          <p:nvPr/>
        </p:nvSpPr>
        <p:spPr>
          <a:xfrm>
            <a:off x="6619824" y="5170329"/>
            <a:ext cx="604109" cy="4214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921879" y="4736394"/>
            <a:ext cx="0" cy="4483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1" idx="0"/>
          </p:cNvCxnSpPr>
          <p:nvPr/>
        </p:nvCxnSpPr>
        <p:spPr>
          <a:xfrm>
            <a:off x="6921879" y="5591732"/>
            <a:ext cx="4215" cy="397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8935007" y="5149415"/>
            <a:ext cx="611776" cy="420029"/>
          </a:xfrm>
          <a:prstGeom prst="triangle">
            <a:avLst>
              <a:gd name="adj" fmla="val 51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237061" y="2580646"/>
            <a:ext cx="13684" cy="2568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3"/>
          </p:cNvCxnSpPr>
          <p:nvPr/>
        </p:nvCxnSpPr>
        <p:spPr>
          <a:xfrm flipH="1">
            <a:off x="9241279" y="5569444"/>
            <a:ext cx="9466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99501" y="5985184"/>
            <a:ext cx="1526993" cy="717656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SecureReceiver</a:t>
            </a:r>
            <a:endParaRPr lang="en-US" sz="1600" i="1" dirty="0"/>
          </a:p>
        </p:txBody>
      </p:sp>
      <p:sp>
        <p:nvSpPr>
          <p:cNvPr id="48" name="Rectangle 47"/>
          <p:cNvSpPr/>
          <p:nvPr/>
        </p:nvSpPr>
        <p:spPr>
          <a:xfrm>
            <a:off x="3611906" y="5546543"/>
            <a:ext cx="1596815" cy="81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OpenSSLContext</a:t>
            </a:r>
            <a:endParaRPr lang="en-US" sz="1600" dirty="0"/>
          </a:p>
        </p:txBody>
      </p:sp>
      <p:sp>
        <p:nvSpPr>
          <p:cNvPr id="49" name="Diamond 48"/>
          <p:cNvSpPr/>
          <p:nvPr/>
        </p:nvSpPr>
        <p:spPr>
          <a:xfrm rot="5400000">
            <a:off x="2986028" y="6228734"/>
            <a:ext cx="287458" cy="3601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Diamond 49"/>
          <p:cNvSpPr/>
          <p:nvPr/>
        </p:nvSpPr>
        <p:spPr>
          <a:xfrm rot="5400000">
            <a:off x="5462311" y="6227942"/>
            <a:ext cx="287457" cy="34924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1" name="Elbow Connector 50"/>
          <p:cNvCxnSpPr>
            <a:stCxn id="49" idx="0"/>
            <a:endCxn id="48" idx="1"/>
          </p:cNvCxnSpPr>
          <p:nvPr/>
        </p:nvCxnSpPr>
        <p:spPr>
          <a:xfrm flipV="1">
            <a:off x="3309851" y="5954376"/>
            <a:ext cx="302055" cy="4544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2"/>
            <a:endCxn id="48" idx="3"/>
          </p:cNvCxnSpPr>
          <p:nvPr/>
        </p:nvCxnSpPr>
        <p:spPr>
          <a:xfrm rot="10800000">
            <a:off x="5208721" y="5954376"/>
            <a:ext cx="222696" cy="4481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94460" y="3890354"/>
            <a:ext cx="1831705" cy="85482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 err="1"/>
              <a:t>OpenSSL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4615090" y="4039812"/>
            <a:ext cx="625919" cy="4164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SSL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654991" y="4039813"/>
            <a:ext cx="766821" cy="4164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Crypto</a:t>
            </a:r>
          </a:p>
        </p:txBody>
      </p:sp>
      <p:cxnSp>
        <p:nvCxnSpPr>
          <p:cNvPr id="93" name="Straight Arrow Connector 92"/>
          <p:cNvCxnSpPr>
            <a:stCxn id="48" idx="0"/>
            <a:endCxn id="87" idx="2"/>
          </p:cNvCxnSpPr>
          <p:nvPr/>
        </p:nvCxnSpPr>
        <p:spPr>
          <a:xfrm flipH="1" flipV="1">
            <a:off x="4410313" y="4745179"/>
            <a:ext cx="1" cy="801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0" y="5623238"/>
            <a:ext cx="673935" cy="57788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36" y="5497470"/>
            <a:ext cx="673935" cy="57788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 flipV="1">
            <a:off x="5153411" y="1967646"/>
            <a:ext cx="72736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1"/>
            <a:endCxn id="31" idx="3"/>
          </p:cNvCxnSpPr>
          <p:nvPr/>
        </p:nvCxnSpPr>
        <p:spPr>
          <a:xfrm flipH="1">
            <a:off x="8083685" y="6344012"/>
            <a:ext cx="515816" cy="1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8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417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Message Passing Libray (MPL)</vt:lpstr>
      <vt:lpstr>Basis</vt:lpstr>
      <vt:lpstr>MPL Concept:  Half Duplex (Unidirectional) Post/Get</vt:lpstr>
      <vt:lpstr>MPL Concept:  Synchronous Full Duplex (Bidirectional)</vt:lpstr>
      <vt:lpstr>MPL Concept:  Asynchronous Full Duplex (Bidirectional)</vt:lpstr>
      <vt:lpstr>MPL Specializations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 (ver. 2.0)</dc:title>
  <dc:creator>Mike</dc:creator>
  <cp:lastModifiedBy>Michael Corley</cp:lastModifiedBy>
  <cp:revision>53</cp:revision>
  <dcterms:created xsi:type="dcterms:W3CDTF">2015-04-05T17:25:48Z</dcterms:created>
  <dcterms:modified xsi:type="dcterms:W3CDTF">2020-04-12T19:22:31Z</dcterms:modified>
</cp:coreProperties>
</file>