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3" r:id="rId7"/>
    <p:sldId id="270" r:id="rId8"/>
    <p:sldId id="271" r:id="rId9"/>
    <p:sldId id="275" r:id="rId10"/>
    <p:sldId id="276" r:id="rId11"/>
    <p:sldId id="277" r:id="rId12"/>
    <p:sldId id="278" r:id="rId13"/>
    <p:sldId id="272" r:id="rId14"/>
    <p:sldId id="274" r:id="rId15"/>
    <p:sldId id="279" r:id="rId16"/>
    <p:sldId id="280" r:id="rId17"/>
    <p:sldId id="257" r:id="rId18"/>
    <p:sldId id="258" r:id="rId19"/>
    <p:sldId id="259" r:id="rId20"/>
    <p:sldId id="263" r:id="rId21"/>
    <p:sldId id="260" r:id="rId22"/>
    <p:sldId id="262" r:id="rId23"/>
    <p:sldId id="261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1642-BB88-4BAE-83E7-28EF6F888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50C07-A5EE-4F36-AB79-C6CDC7F0F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AAA3-1653-48C8-B12D-0103AA9F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D7E6-5C6F-4574-A722-F6A54FE2668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499E-0F05-4D0E-9954-80EE6ED5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A1A43-F875-4536-A5E8-57DB341B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EC1-BE56-4EE1-B657-03D712D8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7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B4E7-FE66-4C8B-BE5B-04AD4919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D5DCA-23EF-41E9-A77A-D749BFAE4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9BC9-9520-4BFF-9211-AEB18AAB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D7E6-5C6F-4574-A722-F6A54FE2668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FF7A9-9897-4B1F-8413-7866F0E7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AD489-D362-4068-8630-BB086FF5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EC1-BE56-4EE1-B657-03D712D8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5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CBA3B-34C6-4A7E-843B-C5553EE76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E34F0-A662-4A8D-A30B-7FEB52AD7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76C33-943C-4108-BEE3-20EE85B1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D7E6-5C6F-4574-A722-F6A54FE2668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47623-8C84-44E6-B88C-BF88F0B4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7950D-A4FB-402E-AA5C-DF6133DC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EC1-BE56-4EE1-B657-03D712D8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0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40C0-508F-4AC8-B8B1-68DAABE9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9610-DAAF-4563-8432-E4526869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E57D-C446-4741-808D-6C3920BF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D7E6-5C6F-4574-A722-F6A54FE2668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77751-4176-47B4-86D6-F05E9C19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22B28-124E-4218-A810-DA55DDE0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EC1-BE56-4EE1-B657-03D712D8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2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5957-F031-47D2-92F7-E057A44A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E578A-B537-42A3-AFB5-69B077D77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7C72C-6D42-45A1-8B46-14ADECD8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D7E6-5C6F-4574-A722-F6A54FE2668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AFEEC-B3A9-4468-A937-17C0494E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D05D7-F848-4685-ACA8-F98DD9B1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EC1-BE56-4EE1-B657-03D712D8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CF97-C816-48D8-9136-D629A2A5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CDD1-2DA6-4305-8567-7F699EE14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5CAA7-B97B-414D-9314-551BA419F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E4CA9-6DD0-449D-BDFA-3ADA8B0B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D7E6-5C6F-4574-A722-F6A54FE2668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41E0E-062A-4050-BE4F-A5330517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6FC32-420D-45E9-B1BC-A54913A9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EC1-BE56-4EE1-B657-03D712D8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7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ACF5-BD9F-431B-A2C2-CDB23BCC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5952E-9D9F-43D0-AE14-3742FB744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D1CBD-A4A8-46D7-802E-F2614D586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7011C-A479-46CD-B48F-341590076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468B9-22A5-4829-A77F-8335361AA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4478E-249E-47F7-87F7-C35DC824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D7E6-5C6F-4574-A722-F6A54FE2668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0D348-4A2B-4A14-801B-4FC13A68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00BA6-FFCA-47AB-979C-3E15455E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EC1-BE56-4EE1-B657-03D712D8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7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D32A-A6A7-41A6-86C3-B9B07245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F7398-B9D7-4109-9E25-82E868D3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D7E6-5C6F-4574-A722-F6A54FE2668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F012B-D580-4EA3-828B-CEAF87DE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72AAE-33BC-467F-B801-CA5D3ACC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EC1-BE56-4EE1-B657-03D712D8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1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A7305-F689-4DE7-9DFE-F7C4666D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D7E6-5C6F-4574-A722-F6A54FE2668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0C2D8-E862-4043-AAA5-6D9431E4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8EC67-9FD8-451C-85BF-3195BD9A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EC1-BE56-4EE1-B657-03D712D8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4A3A-68D1-4689-B8EE-E4C655A6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5C8E7-9DCD-4CD0-B647-D8114BE88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10F86-D5EF-476D-AA60-AD046B066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78B3B-4628-4D39-859F-B8CE488E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D7E6-5C6F-4574-A722-F6A54FE2668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2F11-31E7-4029-9F83-C0F47162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C508F-1B79-42AA-9F40-7C39B253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EC1-BE56-4EE1-B657-03D712D8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9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8CAC-E58F-4F5D-BA4C-CE73888D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913A74-BDF4-4D01-9E03-054BBD852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298C2-EA8F-4559-9753-7BF29184C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1141F-D3DE-4BEB-B76C-D90E1E3C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D7E6-5C6F-4574-A722-F6A54FE2668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3AF5F-B6BE-408F-AF70-C5BAF671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27E26-E971-497F-9F8E-7A8257D7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FEC1-BE56-4EE1-B657-03D712D8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1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2B91D-5831-4B72-A7A5-A2878C6D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F2FD7-E600-4CCE-AB8F-218660C4B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A5041-DEEE-4645-953A-991795525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2D7E6-5C6F-4574-A722-F6A54FE2668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A95A9-AA1D-4C71-BF51-33E88C5DD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C6818-5EB1-40F6-9987-46A343CF4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7FEC1-BE56-4EE1-B657-03D712D8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4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wcorley79.github.io/MikeCorley/presentations/TLCL-19.01.pdf#page=24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wcorley79.github.io/MikeCorley/presentations/TLCL-19.01.pdf#page=24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wcorley79.github.io/MikeCorley/presentations/TLCL-19.01.pdf#page=32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wk/awk_overview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wcorley79.github.io/MikeCorley/presentations/TLCL-19.01.pdf#page=25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wcorley79.github.io/MikeCorley/presentations/TLCL-19.01.pdf#page=13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mint.com/different-types-of-linux-shells/" TargetMode="External"/><Relationship Id="rId2" Type="http://schemas.openxmlformats.org/officeDocument/2006/relationships/hyperlink" Target="https://mwcorley79.github.io/MikeCorley/presentations/TLCL-19.01.pdf#page=2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hell_script" TargetMode="External"/><Relationship Id="rId5" Type="http://schemas.openxmlformats.org/officeDocument/2006/relationships/hyperlink" Target="https://en.wikipedia.org/wiki/Scripting_language" TargetMode="External"/><Relationship Id="rId4" Type="http://schemas.openxmlformats.org/officeDocument/2006/relationships/hyperlink" Target="https://en.wikipedia.org/wiki/Command_languag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ibm.com/tutorials/l-linux-shell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ibm.com/tutorials/l-linux-shel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command.org/lc3_writing_shell_scripts.php#contents" TargetMode="External"/><Relationship Id="rId2" Type="http://schemas.openxmlformats.org/officeDocument/2006/relationships/hyperlink" Target="https://mwcorley79.github.io/MikeCorley/presentations/TLCL-19.01.pdf#page=38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config.org/bash-scripting-tutorial#h1-hello-world-bash-shell-scrip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ser_interface" TargetMode="External"/><Relationship Id="rId13" Type="http://schemas.openxmlformats.org/officeDocument/2006/relationships/hyperlink" Target="https://en.wikipedia.org/wiki/GNU_nano" TargetMode="External"/><Relationship Id="rId18" Type="http://schemas.openxmlformats.org/officeDocument/2006/relationships/hyperlink" Target="https://en.wikipedia.org/wiki/GNOME" TargetMode="External"/><Relationship Id="rId3" Type="http://schemas.openxmlformats.org/officeDocument/2006/relationships/hyperlink" Target="https://en.wikipedia.org/wiki/Bill_Joy" TargetMode="External"/><Relationship Id="rId7" Type="http://schemas.openxmlformats.org/officeDocument/2006/relationships/hyperlink" Target="https://en.wikipedia.org/wiki/Guy_L._Steele_Jr." TargetMode="External"/><Relationship Id="rId12" Type="http://schemas.openxmlformats.org/officeDocument/2006/relationships/hyperlink" Target="https://en.wikipedia.org/wiki/Unix" TargetMode="External"/><Relationship Id="rId17" Type="http://schemas.openxmlformats.org/officeDocument/2006/relationships/hyperlink" Target="https://en.wikipedia.org/wiki/Gedit" TargetMode="External"/><Relationship Id="rId2" Type="http://schemas.openxmlformats.org/officeDocument/2006/relationships/hyperlink" Target="https://en.wikipedia.org/wiki/Vi" TargetMode="External"/><Relationship Id="rId16" Type="http://schemas.openxmlformats.org/officeDocument/2006/relationships/hyperlink" Target="https://en.wikipedia.org/wiki/Command_line_interface" TargetMode="External"/><Relationship Id="rId20" Type="http://schemas.openxmlformats.org/officeDocument/2006/relationships/hyperlink" Target="https://en.wikipedia.org/wiki/GNOME_Core_Applic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avid_A._Moon" TargetMode="External"/><Relationship Id="rId11" Type="http://schemas.openxmlformats.org/officeDocument/2006/relationships/hyperlink" Target="https://en.wikipedia.org/wiki/Line_editor" TargetMode="External"/><Relationship Id="rId5" Type="http://schemas.openxmlformats.org/officeDocument/2006/relationships/hyperlink" Target="https://en.wikipedia.org/w/index.php?title=Carl_Mikkelsen&amp;action=edit&amp;redlink=1" TargetMode="External"/><Relationship Id="rId15" Type="http://schemas.openxmlformats.org/officeDocument/2006/relationships/hyperlink" Target="https://en.wikipedia.org/wiki/Unix-like" TargetMode="External"/><Relationship Id="rId10" Type="http://schemas.openxmlformats.org/officeDocument/2006/relationships/hyperlink" Target="https://en.wikipedia.org/wiki/Ex_(text_editor)" TargetMode="External"/><Relationship Id="rId19" Type="http://schemas.openxmlformats.org/officeDocument/2006/relationships/hyperlink" Target="https://en.wikipedia.org/wiki/Desktop_environment" TargetMode="External"/><Relationship Id="rId4" Type="http://schemas.openxmlformats.org/officeDocument/2006/relationships/hyperlink" Target="https://en.wikipedia.org/wiki/Emacs" TargetMode="External"/><Relationship Id="rId9" Type="http://schemas.openxmlformats.org/officeDocument/2006/relationships/hyperlink" Target="https://en.wikipedia.org/wiki/Macro_(computer_science)" TargetMode="External"/><Relationship Id="rId14" Type="http://schemas.openxmlformats.org/officeDocument/2006/relationships/hyperlink" Target="https://en.wikipedia.org/wiki/Text_edito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wcorley79.github.io/MikeCorley/presentations/TLCL-19.01.pdf#page=165" TargetMode="External"/><Relationship Id="rId2" Type="http://schemas.openxmlformats.org/officeDocument/2006/relationships/hyperlink" Target="http://www.atmos.albany.edu/daes/atmclasses/atm350/vi_cheat_sheet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gular-expressions.info/" TargetMode="External"/><Relationship Id="rId2" Type="http://schemas.openxmlformats.org/officeDocument/2006/relationships/hyperlink" Target="https://www.geeksforgeeks.org/grep-command-in-unixlinu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wcorley79.github.io/MikeCorley/presentations/TLCL-19.01.pdf#page=275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wcorley79.github.io/MikeCorley/presentations/TLCL-19.01.pdf#page=27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wcorley79.github.io/MikeCorley/presentations/TLCL-19.01.pdf#page=24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FFA7-F4AF-4F3A-B483-518BDCCAF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384 (Lecture 6): Common Unix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DA542-F2B2-4107-BF2B-F145354F4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77608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DF69-D295-4D47-BA7D-66D74C58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 - find files by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7445-0D08-487B-B93B-9BF7191BF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a rapid database search of pathnames, and outputs every name that matches a given substring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find all the programs with names that begin with zip</a:t>
            </a:r>
          </a:p>
          <a:p>
            <a:pPr lvl="2"/>
            <a:r>
              <a:rPr lang="en-US" sz="2400" dirty="0"/>
              <a:t>locate bin/zip</a:t>
            </a:r>
          </a:p>
          <a:p>
            <a:pPr lvl="2"/>
            <a:r>
              <a:rPr lang="en-US" sz="2400" dirty="0"/>
              <a:t>locate zip</a:t>
            </a:r>
          </a:p>
          <a:p>
            <a:pPr lvl="2"/>
            <a:r>
              <a:rPr lang="en-US" sz="2400" dirty="0"/>
              <a:t>locate zip | grep zip$</a:t>
            </a:r>
          </a:p>
          <a:p>
            <a:pPr marL="914400" lvl="2" indent="0">
              <a:buNone/>
            </a:pPr>
            <a:endParaRPr lang="en-US" sz="2400" dirty="0">
              <a:hlinkClick r:id="rId2"/>
            </a:endParaRPr>
          </a:p>
          <a:p>
            <a:pPr marL="914400" lvl="2" indent="0">
              <a:buNone/>
            </a:pPr>
            <a:r>
              <a:rPr lang="en-US" sz="2400" dirty="0">
                <a:hlinkClick r:id="rId2"/>
              </a:rPr>
              <a:t>Chapter 17: Searching for Files (Locate)</a:t>
            </a:r>
            <a:endParaRPr lang="en-US" sz="24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6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A38B-4FEE-45F2-B0A4-90EF7091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- search for files in a directory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2495-88C9-4A0B-BC82-BDD02895F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03158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searches a given directory (and its subdirectories) for files based on a variety of attributes</a:t>
            </a:r>
          </a:p>
          <a:p>
            <a:pPr lvl="1"/>
            <a:r>
              <a:rPr lang="en-US" sz="2800" dirty="0"/>
              <a:t>Uses the notion of tests and actions 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$</a:t>
            </a:r>
            <a:r>
              <a:rPr lang="en-US" dirty="0">
                <a:solidFill>
                  <a:srgbClr val="0070C0"/>
                </a:solidFill>
              </a:rPr>
              <a:t> find ~ | </a:t>
            </a:r>
            <a:r>
              <a:rPr lang="en-US" dirty="0" err="1">
                <a:solidFill>
                  <a:srgbClr val="0070C0"/>
                </a:solidFill>
              </a:rPr>
              <a:t>wc</a:t>
            </a:r>
            <a:r>
              <a:rPr lang="en-US" dirty="0">
                <a:solidFill>
                  <a:srgbClr val="0070C0"/>
                </a:solidFill>
              </a:rPr>
              <a:t> -l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$</a:t>
            </a:r>
            <a:r>
              <a:rPr lang="en-US" dirty="0">
                <a:solidFill>
                  <a:srgbClr val="0070C0"/>
                </a:solidFill>
              </a:rPr>
              <a:t> find ~ -type d | </a:t>
            </a:r>
            <a:r>
              <a:rPr lang="en-US" dirty="0" err="1">
                <a:solidFill>
                  <a:srgbClr val="0070C0"/>
                </a:solidFill>
              </a:rPr>
              <a:t>wc</a:t>
            </a:r>
            <a:r>
              <a:rPr lang="en-US" dirty="0">
                <a:solidFill>
                  <a:srgbClr val="0070C0"/>
                </a:solidFill>
              </a:rPr>
              <a:t> -l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$</a:t>
            </a:r>
            <a:r>
              <a:rPr lang="en-US" dirty="0">
                <a:solidFill>
                  <a:srgbClr val="0070C0"/>
                </a:solidFill>
              </a:rPr>
              <a:t> find ~ -type f -name "*.c" -size +1k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$</a:t>
            </a:r>
            <a:r>
              <a:rPr lang="en-US" dirty="0">
                <a:solidFill>
                  <a:srgbClr val="0070C0"/>
                </a:solidFill>
              </a:rPr>
              <a:t> find .  -type f -name 'f*'  -exec ls -l '{}' ';'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$</a:t>
            </a:r>
            <a:r>
              <a:rPr lang="en-US" dirty="0">
                <a:solidFill>
                  <a:srgbClr val="0070C0"/>
                </a:solidFill>
              </a:rPr>
              <a:t> find .  -type f -name 'f*' -ok ls -l '{}' ';'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$</a:t>
            </a:r>
            <a:r>
              <a:rPr lang="en-US" dirty="0">
                <a:solidFill>
                  <a:srgbClr val="0070C0"/>
                </a:solidFill>
              </a:rPr>
              <a:t> find .  -type f -name 'f*'  -exec  grep -H '[0-9]\{3\}-\{1\}[0-9]\{2\}-\{1\}[0-9]\{4\}' '{}' ';'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$</a:t>
            </a:r>
            <a:r>
              <a:rPr lang="en-US" dirty="0">
                <a:solidFill>
                  <a:srgbClr val="0070C0"/>
                </a:solidFill>
              </a:rPr>
              <a:t> find .  -type f -name 'f*' | </a:t>
            </a:r>
            <a:r>
              <a:rPr lang="en-US" dirty="0" err="1">
                <a:solidFill>
                  <a:srgbClr val="0070C0"/>
                </a:solidFill>
              </a:rPr>
              <a:t>xargs</a:t>
            </a:r>
            <a:r>
              <a:rPr lang="en-US" dirty="0">
                <a:solidFill>
                  <a:srgbClr val="0070C0"/>
                </a:solidFill>
              </a:rPr>
              <a:t> grep '[0-9]\{3\}-\{1\}[0-9]\{2\}-\{1\}[0-9]\{4\}'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8E3601-3D92-4715-878E-643C4D666F68}"/>
              </a:ext>
            </a:extLst>
          </p:cNvPr>
          <p:cNvSpPr/>
          <p:nvPr/>
        </p:nvSpPr>
        <p:spPr>
          <a:xfrm>
            <a:off x="1048821" y="6311900"/>
            <a:ext cx="3035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Chapter 17: Searching for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36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0033-2BF6-43B6-8403-53386631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Xargs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263F5-848F-4478-9016-55953E170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688"/>
            <a:ext cx="12192001" cy="4351338"/>
          </a:xfrm>
        </p:spPr>
        <p:txBody>
          <a:bodyPr/>
          <a:lstStyle/>
          <a:p>
            <a:r>
              <a:rPr lang="en-US" dirty="0"/>
              <a:t>Accepts input from standard in-put and converts it into an argument list for a specified command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$ </a:t>
            </a:r>
            <a:r>
              <a:rPr lang="en-US" dirty="0">
                <a:solidFill>
                  <a:srgbClr val="0070C0"/>
                </a:solidFill>
              </a:rPr>
              <a:t>echo 'one two three' | </a:t>
            </a:r>
            <a:r>
              <a:rPr lang="en-US" dirty="0" err="1">
                <a:solidFill>
                  <a:srgbClr val="0070C0"/>
                </a:solidFill>
              </a:rPr>
              <a:t>xargs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mkdir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$ </a:t>
            </a:r>
            <a:r>
              <a:rPr lang="en-US" dirty="0">
                <a:solidFill>
                  <a:srgbClr val="0070C0"/>
                </a:solidFill>
              </a:rPr>
              <a:t>echo 'one two three' | </a:t>
            </a:r>
            <a:r>
              <a:rPr lang="en-US" dirty="0" err="1">
                <a:solidFill>
                  <a:srgbClr val="0070C0"/>
                </a:solidFill>
              </a:rPr>
              <a:t>xargs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rmdir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$ </a:t>
            </a:r>
            <a:r>
              <a:rPr lang="en-US" sz="2400" dirty="0">
                <a:solidFill>
                  <a:srgbClr val="0070C0"/>
                </a:solidFill>
              </a:rPr>
              <a:t>find ~ -type f -name 'f*' -print | </a:t>
            </a:r>
            <a:r>
              <a:rPr lang="en-US" sz="2400" dirty="0" err="1">
                <a:solidFill>
                  <a:srgbClr val="0070C0"/>
                </a:solidFill>
              </a:rPr>
              <a:t>xargs</a:t>
            </a:r>
            <a:r>
              <a:rPr lang="en-US" sz="2400" dirty="0">
                <a:solidFill>
                  <a:srgbClr val="0070C0"/>
                </a:solidFill>
              </a:rPr>
              <a:t> ls </a:t>
            </a:r>
            <a:r>
              <a:rPr lang="en-US" dirty="0">
                <a:solidFill>
                  <a:srgbClr val="0070C0"/>
                </a:solidFill>
              </a:rPr>
              <a:t>-</a:t>
            </a:r>
            <a:r>
              <a:rPr lang="en-US" sz="2400" dirty="0">
                <a:solidFill>
                  <a:srgbClr val="0070C0"/>
                </a:solidFill>
              </a:rPr>
              <a:t>l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$ </a:t>
            </a:r>
            <a:r>
              <a:rPr lang="en-US" dirty="0">
                <a:solidFill>
                  <a:srgbClr val="0070C0"/>
                </a:solidFill>
              </a:rPr>
              <a:t>time find ~  -type f -name 'f*'  -exec  grep '[0-9]\{3\}-\{1\}[0-9]\{2\}-\{1\}[0-9]\{4\}' '{}' ';'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$</a:t>
            </a:r>
            <a:r>
              <a:rPr lang="en-US" dirty="0">
                <a:solidFill>
                  <a:srgbClr val="0070C0"/>
                </a:solidFill>
              </a:rPr>
              <a:t> time find ~  -type f -name 'f*' | </a:t>
            </a:r>
            <a:r>
              <a:rPr lang="en-US" dirty="0" err="1">
                <a:solidFill>
                  <a:srgbClr val="0070C0"/>
                </a:solidFill>
              </a:rPr>
              <a:t>xargs</a:t>
            </a:r>
            <a:r>
              <a:rPr lang="en-US" dirty="0">
                <a:solidFill>
                  <a:srgbClr val="0070C0"/>
                </a:solidFill>
              </a:rPr>
              <a:t> grep '[0-9]\{3\}-\{1\}[0-9]\{2\}-\{1\}[0-9]\{4\}'</a:t>
            </a:r>
          </a:p>
          <a:p>
            <a:pPr marL="914400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906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4244-D252-43A8-BEE7-0F964352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181810"/>
            <a:ext cx="11518231" cy="998454"/>
          </a:xfrm>
        </p:spPr>
        <p:txBody>
          <a:bodyPr>
            <a:normAutofit/>
          </a:bodyPr>
          <a:lstStyle/>
          <a:p>
            <a:r>
              <a:rPr lang="en-US" dirty="0"/>
              <a:t>Sed – Stream editor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EB7C-391D-4DEF-B3C0-44D914C7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8" y="1392488"/>
            <a:ext cx="11193379" cy="5040396"/>
          </a:xfrm>
        </p:spPr>
        <p:txBody>
          <a:bodyPr/>
          <a:lstStyle/>
          <a:p>
            <a:r>
              <a:rPr lang="en-US" dirty="0"/>
              <a:t>text editing on a stream of text, either a set of specified files or standard input.</a:t>
            </a:r>
          </a:p>
          <a:p>
            <a:r>
              <a:rPr lang="en-US" dirty="0"/>
              <a:t>Use a single editing command (on the command line) or the name of a script file containing multiple commands</a:t>
            </a:r>
          </a:p>
          <a:p>
            <a:pPr lvl="1"/>
            <a:r>
              <a:rPr lang="en-US" dirty="0"/>
              <a:t>performs commands upon each line in the stream of text.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sed 's/Unix/windows/</a:t>
            </a:r>
            <a:r>
              <a:rPr lang="en-US" dirty="0" err="1"/>
              <a:t>gI</a:t>
            </a:r>
            <a:r>
              <a:rPr lang="en-US" dirty="0"/>
              <a:t>' geekfile.txt</a:t>
            </a:r>
          </a:p>
          <a:p>
            <a:pPr lvl="1"/>
            <a:r>
              <a:rPr lang="en-US" dirty="0"/>
              <a:t>cat geekfile.txt | sed '4s/</a:t>
            </a:r>
            <a:r>
              <a:rPr lang="en-US" dirty="0" err="1"/>
              <a:t>unix</a:t>
            </a:r>
            <a:r>
              <a:rPr lang="en-US" dirty="0"/>
              <a:t>/windows/</a:t>
            </a:r>
            <a:r>
              <a:rPr lang="en-US" dirty="0" err="1"/>
              <a:t>gI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sed 's/[</a:t>
            </a:r>
            <a:r>
              <a:rPr lang="en-US" dirty="0" err="1"/>
              <a:t>Ll</a:t>
            </a:r>
            <a:r>
              <a:rPr lang="en-US" dirty="0"/>
              <a:t>]</a:t>
            </a:r>
            <a:r>
              <a:rPr lang="en-US" dirty="0" err="1"/>
              <a:t>inux</a:t>
            </a:r>
            <a:r>
              <a:rPr lang="en-US" dirty="0"/>
              <a:t>/Unix/g' geekfile.txt &gt; output.txt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2"/>
              </a:rPr>
              <a:t>https://mwcorley79.github.io/MikeCorley/presentations/TLCL-19.01.pdf#page=325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80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0D0E-DBF4-441E-B9CD-7BB1F6D4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 - interpreted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35327-BA83-4D36-9060-1810F4D62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AWK is an interpreted programming language, specially designed for text processing.  Named after the authors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/>
              <a:t>Alfred </a:t>
            </a:r>
            <a:r>
              <a:rPr lang="en-US" dirty="0" err="1"/>
              <a:t>Aho</a:t>
            </a:r>
            <a:r>
              <a:rPr lang="en-US" dirty="0"/>
              <a:t>, Peter Weinberger, and Brian Kernighan).</a:t>
            </a:r>
          </a:p>
          <a:p>
            <a:pPr lvl="1"/>
            <a:endParaRPr lang="en-US" b="1" dirty="0"/>
          </a:p>
          <a:p>
            <a:pPr lvl="1"/>
            <a:r>
              <a:rPr lang="en-US" sz="2800" b="1" dirty="0"/>
              <a:t>Typical uses</a:t>
            </a:r>
          </a:p>
          <a:p>
            <a:pPr lvl="2"/>
            <a:r>
              <a:rPr lang="en-US" sz="2800" dirty="0"/>
              <a:t>Producing formatted text reports,</a:t>
            </a:r>
          </a:p>
          <a:p>
            <a:pPr lvl="2"/>
            <a:r>
              <a:rPr lang="en-US" sz="2800" dirty="0"/>
              <a:t>Performing arithmetic operations,</a:t>
            </a:r>
          </a:p>
          <a:p>
            <a:pPr lvl="2"/>
            <a:r>
              <a:rPr lang="en-US" sz="2800" dirty="0"/>
              <a:t>Performing string operations, and many more.</a:t>
            </a:r>
          </a:p>
          <a:p>
            <a:pPr lvl="2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8AD4E3-2804-47F1-8A5D-9180E05BC095}"/>
              </a:ext>
            </a:extLst>
          </p:cNvPr>
          <p:cNvSpPr/>
          <p:nvPr/>
        </p:nvSpPr>
        <p:spPr>
          <a:xfrm>
            <a:off x="721895" y="6050290"/>
            <a:ext cx="10515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Tutorial: </a:t>
            </a:r>
            <a:r>
              <a:rPr lang="en-US" sz="2800" dirty="0">
                <a:hlinkClick r:id="rId2"/>
              </a:rPr>
              <a:t>https://www.tutorialspoint.com/awk/awk_overview.htm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50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9CFC-6E63-4191-8CE9-EF5D0F5E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 and </a:t>
            </a:r>
            <a:r>
              <a:rPr lang="en-US" dirty="0" err="1"/>
              <a:t>gzip</a:t>
            </a:r>
            <a:r>
              <a:rPr lang="en-US" dirty="0"/>
              <a:t>,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911CE-8907-44C9-9C08-3E7F49E4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text (Chapter 18) – Archiving and Backup </a:t>
            </a:r>
          </a:p>
          <a:p>
            <a:pPr lvl="1"/>
            <a:r>
              <a:rPr lang="en-US" dirty="0">
                <a:hlinkClick r:id="rId2"/>
              </a:rPr>
              <a:t>https://mwcorley79.github.io/MikeCorley/presentations/TLCL-19.01.pdf#page=258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54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3951-4C93-4586-B569-0757D68D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17C5-382D-471F-9F53-801E0CEF0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Text: (Chapter  10)</a:t>
            </a:r>
          </a:p>
          <a:p>
            <a:pPr lvl="1"/>
            <a:r>
              <a:rPr lang="en-US" dirty="0">
                <a:hlinkClick r:id="rId2"/>
              </a:rPr>
              <a:t>https://mwcorley79.github.io/MikeCorley/presentations/TLCL-19.01.pdf#page=134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DE59-C2B2-4136-9AA2-58D8AF93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Scripting: What </a:t>
            </a:r>
            <a:r>
              <a:rPr lang="en-US" dirty="0"/>
              <a:t>is a Shell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B4359-5C8E-4C84-B194-A28288266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51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shell</a:t>
            </a:r>
            <a:r>
              <a:rPr lang="en-US" dirty="0"/>
              <a:t> is a program that takes keyboard commands and passes them to the operating system to carry out.</a:t>
            </a:r>
          </a:p>
          <a:p>
            <a:pPr lvl="1"/>
            <a:r>
              <a:rPr lang="en-US" dirty="0"/>
              <a:t>Source: </a:t>
            </a:r>
            <a:r>
              <a:rPr lang="en-US" dirty="0">
                <a:hlinkClick r:id="rId2"/>
              </a:rPr>
              <a:t>The Linux Command Line, Fifth edition, page 2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shell</a:t>
            </a:r>
            <a:r>
              <a:rPr lang="en-US" dirty="0"/>
              <a:t> is the command interpreter in an operating system such as </a:t>
            </a:r>
            <a:r>
              <a:rPr lang="en-US" b="1" dirty="0"/>
              <a:t>Unix</a:t>
            </a:r>
            <a:r>
              <a:rPr lang="en-US" dirty="0"/>
              <a:t> or </a:t>
            </a:r>
            <a:r>
              <a:rPr lang="en-US" b="1" dirty="0"/>
              <a:t>GNU/Linux</a:t>
            </a:r>
            <a:r>
              <a:rPr lang="en-US" dirty="0"/>
              <a:t>, it is a program that executes other programs.</a:t>
            </a:r>
          </a:p>
          <a:p>
            <a:pPr lvl="1"/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https://www.tecmint.com/different-types-of-linux-shells/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shell</a:t>
            </a:r>
            <a:r>
              <a:rPr lang="en-US" dirty="0"/>
              <a:t> is both an interactive </a:t>
            </a:r>
            <a:r>
              <a:rPr lang="en-US" dirty="0">
                <a:hlinkClick r:id="rId4" tooltip="Command language"/>
              </a:rPr>
              <a:t>command language</a:t>
            </a:r>
            <a:r>
              <a:rPr lang="en-US" dirty="0"/>
              <a:t> and a </a:t>
            </a:r>
            <a:r>
              <a:rPr lang="en-US" dirty="0">
                <a:hlinkClick r:id="rId5" tooltip="Scripting language"/>
              </a:rPr>
              <a:t>scripting language</a:t>
            </a:r>
            <a:r>
              <a:rPr lang="en-US" dirty="0"/>
              <a:t>, and is used by the operating system to control the execution of the system using </a:t>
            </a:r>
            <a:r>
              <a:rPr lang="en-US" dirty="0">
                <a:hlinkClick r:id="rId6" tooltip="Shell script"/>
              </a:rPr>
              <a:t>shell scripts</a:t>
            </a:r>
            <a:endParaRPr lang="en-US" dirty="0"/>
          </a:p>
          <a:p>
            <a:pPr lvl="1"/>
            <a:r>
              <a:rPr lang="en-US" dirty="0"/>
              <a:t>Source: </a:t>
            </a:r>
            <a:r>
              <a:rPr lang="en-US" dirty="0">
                <a:hlinkClick r:id="rId6"/>
              </a:rPr>
              <a:t>https://en.wikipedia.org/wiki/Shell_script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58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7B2C-854F-4C01-8999-A6D8D80F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77" y="133306"/>
            <a:ext cx="10515600" cy="97427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5458-9DC0-4C36-BF5A-3E7C28C81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02" y="1557091"/>
            <a:ext cx="10515600" cy="4935784"/>
          </a:xfrm>
        </p:spPr>
        <p:txBody>
          <a:bodyPr>
            <a:normAutofit/>
          </a:bodyPr>
          <a:lstStyle/>
          <a:p>
            <a:r>
              <a:rPr lang="en-US" dirty="0"/>
              <a:t>Bourne Shell (</a:t>
            </a:r>
            <a:r>
              <a:rPr lang="en-US" b="1" i="1" dirty="0" err="1"/>
              <a:t>sh</a:t>
            </a:r>
            <a:r>
              <a:rPr lang="en-US" dirty="0"/>
              <a:t>):  Steven Bourne – 1977</a:t>
            </a:r>
          </a:p>
          <a:p>
            <a:pPr lvl="1"/>
            <a:r>
              <a:rPr lang="en-US" dirty="0"/>
              <a:t>AT&amp;T Bell Labs for V7 UNIX, remains a useful shell today</a:t>
            </a:r>
          </a:p>
          <a:p>
            <a:pPr lvl="1"/>
            <a:r>
              <a:rPr lang="en-US" dirty="0"/>
              <a:t>introduced control flows, loops, and variables into scripts, providing a more functional language to interact with the operating system (both interactively and noninteractively).</a:t>
            </a:r>
          </a:p>
          <a:p>
            <a:r>
              <a:rPr lang="en-US" dirty="0"/>
              <a:t>C Shell (</a:t>
            </a:r>
            <a:r>
              <a:rPr lang="en-US" b="1" i="1" dirty="0" err="1"/>
              <a:t>csh</a:t>
            </a:r>
            <a:r>
              <a:rPr lang="en-US" dirty="0"/>
              <a:t>): Bill Joy  1978</a:t>
            </a:r>
          </a:p>
          <a:p>
            <a:pPr lvl="1"/>
            <a:r>
              <a:rPr lang="en-US" dirty="0"/>
              <a:t>A graduate student at the University of California, Berkeley, developed for Berkeley Software Distribution (BSD) UNIX systems</a:t>
            </a:r>
          </a:p>
          <a:p>
            <a:pPr lvl="1"/>
            <a:r>
              <a:rPr lang="en-US" dirty="0"/>
              <a:t>A key design objectives for the C shell was to create a scripting language that looked similar to the C language.</a:t>
            </a:r>
          </a:p>
          <a:p>
            <a:pPr lvl="2"/>
            <a:r>
              <a:rPr lang="en-US" sz="2400" dirty="0"/>
              <a:t>Introduced command history</a:t>
            </a:r>
          </a:p>
          <a:p>
            <a:pPr marL="0" indent="0">
              <a:buNone/>
            </a:pPr>
            <a:r>
              <a:rPr lang="en-US" sz="2400" dirty="0"/>
              <a:t>This material found at: </a:t>
            </a:r>
            <a:r>
              <a:rPr lang="en-US" sz="2400" dirty="0">
                <a:hlinkClick r:id="rId2"/>
              </a:rPr>
              <a:t>https://developer.ibm.com/tutorials/l-linux-shells/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753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7B2C-854F-4C01-8999-A6D8D80F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77" y="133306"/>
            <a:ext cx="10515600" cy="97427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5458-9DC0-4C36-BF5A-3E7C28C81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02" y="1107584"/>
            <a:ext cx="10515600" cy="53852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Tenex C shell (</a:t>
            </a:r>
            <a:r>
              <a:rPr lang="en-US" b="1" i="1" dirty="0" err="1"/>
              <a:t>tcsh</a:t>
            </a:r>
            <a:r>
              <a:rPr lang="en-US" dirty="0"/>
              <a:t>): Ken Greer, 1983</a:t>
            </a:r>
          </a:p>
          <a:p>
            <a:pPr lvl="1"/>
            <a:r>
              <a:rPr lang="en-US" dirty="0"/>
              <a:t> Carnegie Mellon University </a:t>
            </a:r>
          </a:p>
          <a:p>
            <a:pPr lvl="1"/>
            <a:r>
              <a:rPr lang="en-US" dirty="0"/>
              <a:t>backward-compatible with </a:t>
            </a:r>
            <a:r>
              <a:rPr lang="en-US" dirty="0" err="1"/>
              <a:t>csh</a:t>
            </a:r>
            <a:r>
              <a:rPr lang="en-US" dirty="0"/>
              <a:t>, but improved its overall interactive features.</a:t>
            </a:r>
          </a:p>
          <a:p>
            <a:r>
              <a:rPr lang="en-US" dirty="0"/>
              <a:t>Korn shell (</a:t>
            </a:r>
            <a:r>
              <a:rPr lang="en-US" b="1" i="1" dirty="0" err="1"/>
              <a:t>ksh</a:t>
            </a:r>
            <a:r>
              <a:rPr lang="en-US" dirty="0"/>
              <a:t>): David Korn, 1983</a:t>
            </a:r>
          </a:p>
          <a:p>
            <a:pPr lvl="1"/>
            <a:r>
              <a:rPr lang="en-US" dirty="0"/>
              <a:t>use as a scripting language in addition to being backward-compatible with the original Bourne shell.</a:t>
            </a:r>
          </a:p>
          <a:p>
            <a:r>
              <a:rPr lang="en-US" dirty="0"/>
              <a:t>Bourne-Again Shell (BASH): Brian Fox, 1989</a:t>
            </a:r>
          </a:p>
          <a:p>
            <a:pPr lvl="1"/>
            <a:r>
              <a:rPr lang="en-US" sz="2600" dirty="0"/>
              <a:t>an open source GNU project intended to replace the Bourne shell</a:t>
            </a:r>
          </a:p>
          <a:p>
            <a:pPr lvl="1"/>
            <a:r>
              <a:rPr lang="en-US" sz="2600" dirty="0"/>
              <a:t>A superset of the Bourne shell</a:t>
            </a:r>
          </a:p>
          <a:p>
            <a:pPr lvl="1"/>
            <a:r>
              <a:rPr lang="en-US" sz="2600" dirty="0"/>
              <a:t>incorporated features from the Korn and C shells</a:t>
            </a:r>
          </a:p>
          <a:p>
            <a:pPr lvl="1"/>
            <a:r>
              <a:rPr lang="en-US" sz="2600" dirty="0"/>
              <a:t>One of the most widely used shells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sz="2400" dirty="0"/>
              <a:t>This material found at: </a:t>
            </a:r>
            <a:r>
              <a:rPr lang="en-US" sz="2400" dirty="0">
                <a:hlinkClick r:id="rId2"/>
              </a:rPr>
              <a:t>https://developer.ibm.com/tutorials/l-linux-shells/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947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E8CE-7158-4C22-A542-ECCFA306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4F59F-05AB-43B2-9F63-22A4D7BDA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45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Editors</a:t>
            </a:r>
          </a:p>
          <a:p>
            <a:r>
              <a:rPr lang="en-US" dirty="0"/>
              <a:t>Commonly Used Tools</a:t>
            </a:r>
          </a:p>
          <a:p>
            <a:pPr lvl="1"/>
            <a:r>
              <a:rPr lang="en-US" dirty="0"/>
              <a:t>Editors</a:t>
            </a:r>
          </a:p>
          <a:p>
            <a:pPr lvl="2"/>
            <a:r>
              <a:rPr lang="en-US" sz="2400" dirty="0"/>
              <a:t>vi</a:t>
            </a:r>
          </a:p>
          <a:p>
            <a:pPr lvl="1"/>
            <a:r>
              <a:rPr lang="en-US" dirty="0"/>
              <a:t>Grep (regex)</a:t>
            </a:r>
          </a:p>
          <a:p>
            <a:pPr lvl="1"/>
            <a:r>
              <a:rPr lang="en-US" dirty="0"/>
              <a:t>Locate</a:t>
            </a:r>
          </a:p>
          <a:p>
            <a:pPr lvl="1"/>
            <a:r>
              <a:rPr lang="en-US" dirty="0"/>
              <a:t>Find</a:t>
            </a:r>
          </a:p>
          <a:p>
            <a:pPr lvl="1"/>
            <a:r>
              <a:rPr lang="en-US" dirty="0"/>
              <a:t>Sed</a:t>
            </a:r>
          </a:p>
          <a:p>
            <a:pPr lvl="1"/>
            <a:r>
              <a:rPr lang="en-US" dirty="0" err="1"/>
              <a:t>Awk</a:t>
            </a:r>
            <a:endParaRPr lang="en-US" dirty="0"/>
          </a:p>
          <a:p>
            <a:pPr lvl="1"/>
            <a:r>
              <a:rPr lang="en-US" dirty="0"/>
              <a:t>Tar</a:t>
            </a:r>
          </a:p>
          <a:p>
            <a:pPr lvl="1"/>
            <a:r>
              <a:rPr lang="en-US" dirty="0" err="1"/>
              <a:t>Gzip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5522-78E2-41D2-8BD3-8BD58550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311" y="180459"/>
            <a:ext cx="10515600" cy="1000036"/>
          </a:xfrm>
        </p:spPr>
        <p:txBody>
          <a:bodyPr/>
          <a:lstStyle/>
          <a:p>
            <a:r>
              <a:rPr lang="en-US" dirty="0"/>
              <a:t>Writing Shell Scripts (Overview)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3C009-01C2-40E3-BDBC-BAD474C52946}"/>
              </a:ext>
            </a:extLst>
          </p:cNvPr>
          <p:cNvSpPr/>
          <p:nvPr/>
        </p:nvSpPr>
        <p:spPr>
          <a:xfrm>
            <a:off x="385311" y="6308209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Writing Shell Scripts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A54872-B041-41D9-A129-17EE102BB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289"/>
            <a:ext cx="10515600" cy="4351338"/>
          </a:xfrm>
        </p:spPr>
        <p:txBody>
          <a:bodyPr/>
          <a:lstStyle/>
          <a:p>
            <a:r>
              <a:rPr lang="en-US" dirty="0"/>
              <a:t>We’ve covered the first 9+ chapters of the Linux Command Line</a:t>
            </a:r>
          </a:p>
          <a:p>
            <a:pPr lvl="1"/>
            <a:r>
              <a:rPr lang="en-US" dirty="0"/>
              <a:t>We’ve discussed many of the basic commands for  navigating, and managing a Linux system.  </a:t>
            </a:r>
          </a:p>
          <a:p>
            <a:pPr lvl="2"/>
            <a:r>
              <a:rPr lang="en-US" dirty="0"/>
              <a:t>foundational ideas including, Files, I/O redirection and pipelines,  a</a:t>
            </a:r>
          </a:p>
          <a:p>
            <a:pPr lvl="2"/>
            <a:r>
              <a:rPr lang="en-US" dirty="0"/>
              <a:t>handful of the important tools to accomplish useful work.  </a:t>
            </a:r>
          </a:p>
          <a:p>
            <a:pPr lvl="2"/>
            <a:r>
              <a:rPr lang="en-US" dirty="0"/>
              <a:t>However, using the shell by supplying command lines (one a time).  Granted this is useful, </a:t>
            </a:r>
          </a:p>
          <a:p>
            <a:pPr lvl="2"/>
            <a:r>
              <a:rPr lang="en-US" dirty="0"/>
              <a:t>By joining our tools together into programs of our</a:t>
            </a:r>
          </a:p>
          <a:p>
            <a:r>
              <a:rPr lang="en-US" dirty="0"/>
              <a:t>own design, the shell can carry out complex sequences of tasks all by itself. We can enable</a:t>
            </a:r>
          </a:p>
          <a:p>
            <a:r>
              <a:rPr lang="en-US" dirty="0"/>
              <a:t>it to do this by writing </a:t>
            </a:r>
            <a:r>
              <a:rPr lang="en-US" i="1" dirty="0"/>
              <a:t>shell scripts</a:t>
            </a:r>
            <a:r>
              <a:rPr lang="en-US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004DDC-4426-4C9B-BF33-B0750E501FB8}"/>
              </a:ext>
            </a:extLst>
          </p:cNvPr>
          <p:cNvSpPr/>
          <p:nvPr/>
        </p:nvSpPr>
        <p:spPr>
          <a:xfrm>
            <a:off x="3812275" y="6308209"/>
            <a:ext cx="7883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http://linuxcommand.org/lc3_writing_shell_scripts.php#contents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43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20E9-775A-4A5F-9B15-2BB55793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BASH script: first.sh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DD47E-6060-4060-9051-8D2B1EB52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1383"/>
            <a:ext cx="100186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96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0A53-E987-446F-A243-F4BE8F1D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49"/>
            <a:ext cx="10515600" cy="755337"/>
          </a:xfrm>
        </p:spPr>
        <p:txBody>
          <a:bodyPr/>
          <a:lstStyle/>
          <a:p>
            <a:r>
              <a:rPr lang="en-US" dirty="0"/>
              <a:t>First script with command line </a:t>
            </a:r>
            <a:r>
              <a:rPr lang="en-US" dirty="0" err="1"/>
              <a:t>arg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D193C4-6C6C-4521-898A-140A9D946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3331"/>
            <a:ext cx="9387625" cy="548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26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2267-0F51-4B4A-AADA-680233E9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300F-7C09-4667-A708-3F6F7C6A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Bash Scripting Tutorials</a:t>
            </a:r>
          </a:p>
          <a:p>
            <a:pPr lvl="1"/>
            <a:r>
              <a:rPr lang="en-US" dirty="0">
                <a:hlinkClick r:id="rId2"/>
              </a:rPr>
              <a:t>LinuxConfig.org</a:t>
            </a:r>
            <a:r>
              <a:rPr lang="en-US" dirty="0"/>
              <a:t>  - 15 interesting examples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97379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F287-64FA-4BC8-9839-C1ED9AE1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AA19D-D464-411D-AEFE-5B0670D8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847A-9F46-4DAE-AE7F-DA3A1FE6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64" y="0"/>
            <a:ext cx="10515600" cy="773864"/>
          </a:xfrm>
        </p:spPr>
        <p:txBody>
          <a:bodyPr/>
          <a:lstStyle/>
          <a:p>
            <a:r>
              <a:rPr lang="en-US" dirty="0"/>
              <a:t>Editors   - create/edit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079D6-C96C-4AA7-A2C6-700BC1AE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64" y="1029118"/>
            <a:ext cx="10830636" cy="57005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Vi / Vim </a:t>
            </a:r>
            <a:r>
              <a:rPr lang="en-US" dirty="0"/>
              <a:t> originally written in 1976 by </a:t>
            </a:r>
            <a:r>
              <a:rPr lang="en-US" dirty="0">
                <a:hlinkClick r:id="rId3"/>
              </a:rPr>
              <a:t>Bill Joy</a:t>
            </a:r>
            <a:r>
              <a:rPr lang="en-US" dirty="0"/>
              <a:t>, a University of California at Berkley student who later went on to co-found Sun Microsystems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Emacs</a:t>
            </a:r>
            <a:r>
              <a:rPr lang="en-US" dirty="0"/>
              <a:t> originally written in 1976 by </a:t>
            </a:r>
            <a:r>
              <a:rPr lang="en-US" dirty="0">
                <a:hlinkClick r:id="rId5" tooltip="Carl Mikkelsen (page does not exist)"/>
              </a:rPr>
              <a:t>Carl Mikkelsen</a:t>
            </a:r>
            <a:r>
              <a:rPr lang="en-US" dirty="0"/>
              <a:t>, </a:t>
            </a:r>
            <a:r>
              <a:rPr lang="en-US" dirty="0">
                <a:hlinkClick r:id="rId6" tooltip="David A. Moon"/>
              </a:rPr>
              <a:t>David A. Moon</a:t>
            </a:r>
            <a:r>
              <a:rPr lang="en-US" dirty="0"/>
              <a:t> and </a:t>
            </a:r>
            <a:r>
              <a:rPr lang="en-US" dirty="0">
                <a:hlinkClick r:id="rId7" tooltip="Guy L. Steele Jr."/>
              </a:rPr>
              <a:t>Guy L. Steele Jr</a:t>
            </a:r>
            <a:r>
              <a:rPr lang="en-US" dirty="0"/>
              <a:t> has over 10,000 built-in commands and its </a:t>
            </a:r>
            <a:r>
              <a:rPr lang="en-US" dirty="0">
                <a:hlinkClick r:id="rId8" tooltip="User interface"/>
              </a:rPr>
              <a:t>user interface</a:t>
            </a:r>
            <a:r>
              <a:rPr lang="en-US" dirty="0"/>
              <a:t> allows the user to combine these commands into </a:t>
            </a:r>
            <a:r>
              <a:rPr lang="en-US" dirty="0">
                <a:hlinkClick r:id="rId9" tooltip="Macro (computer science)"/>
              </a:rPr>
              <a:t>macros</a:t>
            </a:r>
            <a:r>
              <a:rPr lang="en-US" dirty="0"/>
              <a:t> to automate work</a:t>
            </a:r>
          </a:p>
          <a:p>
            <a:endParaRPr lang="en-US" sz="2000" dirty="0"/>
          </a:p>
          <a:p>
            <a:r>
              <a:rPr lang="en-US" sz="2800" dirty="0">
                <a:hlinkClick r:id="rId10"/>
              </a:rPr>
              <a:t>ex</a:t>
            </a:r>
            <a:r>
              <a:rPr lang="en-US" sz="2800" dirty="0"/>
              <a:t> - </a:t>
            </a:r>
            <a:r>
              <a:rPr lang="en-US" sz="2800" dirty="0" err="1"/>
              <a:t>EXtended</a:t>
            </a:r>
            <a:r>
              <a:rPr lang="en-US" sz="2800" dirty="0"/>
              <a:t>, is a </a:t>
            </a:r>
            <a:r>
              <a:rPr lang="en-US" sz="2800" dirty="0">
                <a:hlinkClick r:id="rId11" tooltip="Line editor"/>
              </a:rPr>
              <a:t>line editor</a:t>
            </a:r>
            <a:r>
              <a:rPr lang="en-US" sz="2800" dirty="0"/>
              <a:t> for </a:t>
            </a:r>
            <a:r>
              <a:rPr lang="en-US" sz="2800" dirty="0">
                <a:hlinkClick r:id="rId12" tooltip="Unix"/>
              </a:rPr>
              <a:t>Unix</a:t>
            </a:r>
            <a:r>
              <a:rPr lang="en-US" sz="2800" dirty="0"/>
              <a:t> systems</a:t>
            </a:r>
          </a:p>
          <a:p>
            <a:endParaRPr lang="en-US" sz="2800" dirty="0"/>
          </a:p>
          <a:p>
            <a:r>
              <a:rPr lang="en-US" b="1" dirty="0">
                <a:hlinkClick r:id="rId13"/>
              </a:rPr>
              <a:t>GNU</a:t>
            </a:r>
            <a:r>
              <a:rPr lang="en-US" b="1" dirty="0"/>
              <a:t> nano</a:t>
            </a:r>
            <a:r>
              <a:rPr lang="en-US" dirty="0"/>
              <a:t> is a </a:t>
            </a:r>
            <a:r>
              <a:rPr lang="en-US" dirty="0">
                <a:hlinkClick r:id="rId14" tooltip="Text editor"/>
              </a:rPr>
              <a:t>text editor</a:t>
            </a:r>
            <a:r>
              <a:rPr lang="en-US" dirty="0"/>
              <a:t> for </a:t>
            </a:r>
            <a:r>
              <a:rPr lang="en-US" dirty="0">
                <a:hlinkClick r:id="rId15" tooltip="Unix-like"/>
              </a:rPr>
              <a:t>Unix-like</a:t>
            </a:r>
            <a:r>
              <a:rPr lang="en-US" dirty="0"/>
              <a:t> computing systems or operating environments using a </a:t>
            </a:r>
            <a:r>
              <a:rPr lang="en-US" dirty="0">
                <a:hlinkClick r:id="rId16" tooltip="Command line interface"/>
              </a:rPr>
              <a:t>command line interface</a:t>
            </a:r>
            <a:r>
              <a:rPr lang="en-US" dirty="0"/>
              <a:t>.</a:t>
            </a:r>
          </a:p>
          <a:p>
            <a:r>
              <a:rPr lang="en-US" dirty="0">
                <a:hlinkClick r:id="rId17"/>
              </a:rPr>
              <a:t>gedit</a:t>
            </a:r>
            <a:r>
              <a:rPr lang="en-US" dirty="0"/>
              <a:t>  is the default </a:t>
            </a:r>
            <a:r>
              <a:rPr lang="en-US" dirty="0">
                <a:hlinkClick r:id="rId14" tooltip="Text editor"/>
              </a:rPr>
              <a:t>text editor</a:t>
            </a:r>
            <a:r>
              <a:rPr lang="en-US" dirty="0"/>
              <a:t> of the </a:t>
            </a:r>
            <a:r>
              <a:rPr lang="en-US" dirty="0">
                <a:hlinkClick r:id="rId18" tooltip="GNOME"/>
              </a:rPr>
              <a:t>GNOME</a:t>
            </a:r>
            <a:r>
              <a:rPr lang="en-US" dirty="0"/>
              <a:t> </a:t>
            </a:r>
            <a:r>
              <a:rPr lang="en-US" dirty="0">
                <a:hlinkClick r:id="rId19" tooltip="Desktop environment"/>
              </a:rPr>
              <a:t>desktop environment</a:t>
            </a:r>
            <a:r>
              <a:rPr lang="en-US" dirty="0"/>
              <a:t> and part of the </a:t>
            </a:r>
            <a:r>
              <a:rPr lang="en-US" dirty="0">
                <a:hlinkClick r:id="rId20" tooltip="GNOME Core Applications"/>
              </a:rPr>
              <a:t>GNOME Core Applications</a:t>
            </a:r>
            <a:r>
              <a:rPr lang="en-US" dirty="0"/>
              <a:t>.</a:t>
            </a:r>
          </a:p>
          <a:p>
            <a:endParaRPr lang="en-US" sz="2800" dirty="0"/>
          </a:p>
          <a:p>
            <a:endParaRPr lang="en-US" sz="3600" dirty="0"/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6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847A-9F46-4DAE-AE7F-DA3A1FE6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32" y="160422"/>
            <a:ext cx="10515600" cy="789907"/>
          </a:xfrm>
        </p:spPr>
        <p:txBody>
          <a:bodyPr/>
          <a:lstStyle/>
          <a:p>
            <a:r>
              <a:rPr lang="en-US" dirty="0"/>
              <a:t>VI/VIM  - screen-oriented text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079D6-C96C-4AA7-A2C6-700BC1AE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21" y="1137236"/>
            <a:ext cx="10830636" cy="56764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 was originally written in 1976 by Bill Joy, a University of California at Berkley student who later went on to co-found Sun Microsystems</a:t>
            </a:r>
          </a:p>
          <a:p>
            <a:pPr lvl="1"/>
            <a:r>
              <a:rPr lang="en-US" dirty="0"/>
              <a:t>lightweight and fast, and always available. </a:t>
            </a:r>
          </a:p>
          <a:p>
            <a:pPr lvl="1"/>
            <a:r>
              <a:rPr lang="en-US" dirty="0"/>
              <a:t>Important (these days) if the system has no graphical interface</a:t>
            </a:r>
          </a:p>
          <a:p>
            <a:pPr lvl="1"/>
            <a:r>
              <a:rPr lang="en-US" dirty="0"/>
              <a:t>POSIX compatibility on Unix systems, requires that vi be present</a:t>
            </a:r>
          </a:p>
          <a:p>
            <a:pPr lvl="2"/>
            <a:r>
              <a:rPr lang="en-US" sz="2800" dirty="0">
                <a:solidFill>
                  <a:srgbClr val="00B050"/>
                </a:solidFill>
              </a:rPr>
              <a:t>$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vi file.txt </a:t>
            </a:r>
          </a:p>
          <a:p>
            <a:pPr lvl="3"/>
            <a:r>
              <a:rPr lang="en-US" sz="2800" i="1" dirty="0">
                <a:solidFill>
                  <a:srgbClr val="C00000"/>
                </a:solidFill>
              </a:rPr>
              <a:t>i, o, a</a:t>
            </a:r>
            <a:r>
              <a:rPr lang="en-US" sz="2800" dirty="0">
                <a:solidFill>
                  <a:srgbClr val="C00000"/>
                </a:solidFill>
              </a:rPr>
              <a:t>, </a:t>
            </a:r>
            <a:r>
              <a:rPr lang="en-US" sz="2800" dirty="0" err="1">
                <a:solidFill>
                  <a:srgbClr val="C00000"/>
                </a:solidFill>
              </a:rPr>
              <a:t>etc</a:t>
            </a:r>
            <a:r>
              <a:rPr lang="en-US" sz="2800" dirty="0">
                <a:solidFill>
                  <a:srgbClr val="C00000"/>
                </a:solidFill>
              </a:rPr>
              <a:t>  (insert mode),  esc (command mode)  ~,  </a:t>
            </a:r>
            <a:r>
              <a:rPr lang="en-US" sz="2800" dirty="0" err="1">
                <a:solidFill>
                  <a:srgbClr val="C00000"/>
                </a:solidFill>
              </a:rPr>
              <a:t>cw</a:t>
            </a:r>
            <a:r>
              <a:rPr lang="en-US" sz="2800" dirty="0">
                <a:solidFill>
                  <a:srgbClr val="C00000"/>
                </a:solidFill>
              </a:rPr>
              <a:t>, </a:t>
            </a:r>
            <a:r>
              <a:rPr lang="en-US" sz="2800" dirty="0" err="1">
                <a:solidFill>
                  <a:srgbClr val="C00000"/>
                </a:solidFill>
              </a:rPr>
              <a:t>dw</a:t>
            </a:r>
            <a:r>
              <a:rPr lang="en-US" sz="2800" dirty="0">
                <a:solidFill>
                  <a:srgbClr val="C00000"/>
                </a:solidFill>
              </a:rPr>
              <a:t>, </a:t>
            </a:r>
            <a:r>
              <a:rPr lang="en-US" sz="2800" i="1" dirty="0" err="1">
                <a:solidFill>
                  <a:srgbClr val="C00000"/>
                </a:solidFill>
              </a:rPr>
              <a:t>dNw</a:t>
            </a:r>
            <a:r>
              <a:rPr lang="en-US" sz="2800" i="1" dirty="0">
                <a:solidFill>
                  <a:srgbClr val="C00000"/>
                </a:solidFill>
              </a:rPr>
              <a:t>, dd,</a:t>
            </a:r>
          </a:p>
          <a:p>
            <a:pPr lvl="3"/>
            <a:r>
              <a:rPr lang="en-US" sz="2800" i="1" dirty="0">
                <a:solidFill>
                  <a:srgbClr val="C00000"/>
                </a:solidFill>
              </a:rPr>
              <a:t>Ex – line editor:  </a:t>
            </a:r>
            <a:r>
              <a:rPr lang="en-US" sz="2800" i="1" dirty="0">
                <a:solidFill>
                  <a:srgbClr val="00B050"/>
                </a:solidFill>
              </a:rPr>
              <a:t>$</a:t>
            </a:r>
            <a:r>
              <a:rPr lang="en-US" sz="2800" i="1" dirty="0">
                <a:solidFill>
                  <a:srgbClr val="C00000"/>
                </a:solidFill>
              </a:rPr>
              <a:t>:</a:t>
            </a:r>
            <a:r>
              <a:rPr lang="en-US" sz="2800" i="1" dirty="0">
                <a:solidFill>
                  <a:srgbClr val="0070C0"/>
                </a:solidFill>
              </a:rPr>
              <a:t>%s/expression/replacement</a:t>
            </a:r>
          </a:p>
          <a:p>
            <a:pPr lvl="3"/>
            <a:r>
              <a:rPr lang="en-US" sz="2600" dirty="0"/>
              <a:t>See vi Cheat sheet</a:t>
            </a:r>
          </a:p>
          <a:p>
            <a:pPr lvl="4"/>
            <a:r>
              <a:rPr lang="en-US" sz="2600" i="1" dirty="0">
                <a:hlinkClick r:id="rId2"/>
              </a:rPr>
              <a:t>http://www.atmos.albany.edu/daes/atmclasses/atm350/vi_cheat_sheet.pdf</a:t>
            </a:r>
            <a:endParaRPr lang="en-US" sz="2600" i="1" dirty="0"/>
          </a:p>
          <a:p>
            <a:pPr marL="1828800" lvl="4" indent="0">
              <a:buNone/>
            </a:pPr>
            <a:endParaRPr lang="en-US" sz="2600" i="1" dirty="0"/>
          </a:p>
          <a:p>
            <a:pPr marL="0" indent="0">
              <a:buNone/>
            </a:pPr>
            <a:r>
              <a:rPr lang="en-US" sz="3600" i="1" dirty="0"/>
              <a:t>Class Text:  </a:t>
            </a:r>
            <a:r>
              <a:rPr lang="en-US" sz="3600" i="1" dirty="0">
                <a:hlinkClick r:id="rId3"/>
              </a:rPr>
              <a:t>The Linux Command Line (Chapter 12)</a:t>
            </a:r>
            <a:endParaRPr lang="en-US" sz="3600" i="1" dirty="0"/>
          </a:p>
          <a:p>
            <a:pPr lvl="4"/>
            <a:endParaRPr lang="en-US" sz="2600" i="1" dirty="0"/>
          </a:p>
          <a:p>
            <a:endParaRPr lang="en-US" sz="2600" dirty="0"/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3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2601-5D06-4058-87A7-8DE0E79E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10" y="181810"/>
            <a:ext cx="11044989" cy="998454"/>
          </a:xfrm>
        </p:spPr>
        <p:txBody>
          <a:bodyPr/>
          <a:lstStyle/>
          <a:p>
            <a:r>
              <a:rPr lang="en-US" dirty="0"/>
              <a:t>Commonly used tools…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1789-21EF-48D1-B795-5D636B6E0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810" y="1253330"/>
            <a:ext cx="10515600" cy="5604669"/>
          </a:xfrm>
        </p:spPr>
        <p:txBody>
          <a:bodyPr/>
          <a:lstStyle/>
          <a:p>
            <a:r>
              <a:rPr lang="en-US" dirty="0"/>
              <a:t>grep – search for patterns in text files</a:t>
            </a:r>
          </a:p>
          <a:p>
            <a:r>
              <a:rPr lang="en-US" dirty="0"/>
              <a:t>find – search for files in a directory hierarchy</a:t>
            </a:r>
          </a:p>
          <a:p>
            <a:r>
              <a:rPr lang="en-US" dirty="0"/>
              <a:t>locate – find files by name</a:t>
            </a:r>
          </a:p>
          <a:p>
            <a:r>
              <a:rPr lang="en-US" dirty="0"/>
              <a:t>AWK – (text processing language) pattern scanning and processing</a:t>
            </a:r>
          </a:p>
          <a:p>
            <a:r>
              <a:rPr lang="en-US" dirty="0"/>
              <a:t>sed - stream editor for filtering and transforming text</a:t>
            </a:r>
          </a:p>
          <a:p>
            <a:r>
              <a:rPr lang="en-US" dirty="0"/>
              <a:t>tar – (tape) archiving utility</a:t>
            </a:r>
          </a:p>
          <a:p>
            <a:r>
              <a:rPr lang="en-US" dirty="0" err="1"/>
              <a:t>gzip</a:t>
            </a:r>
            <a:r>
              <a:rPr lang="en-US" dirty="0"/>
              <a:t> – (gnu) zip – compress and expand files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5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066D-AF12-41DD-A7E4-2EE8943A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6" y="136358"/>
            <a:ext cx="10515600" cy="870117"/>
          </a:xfrm>
        </p:spPr>
        <p:txBody>
          <a:bodyPr/>
          <a:lstStyle/>
          <a:p>
            <a:r>
              <a:rPr lang="en-US" dirty="0"/>
              <a:t>Sample test file for examples: geekfile.txt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366CF5-3E83-4B89-BF68-ADDA5FF4A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231" y="1359400"/>
            <a:ext cx="10899345" cy="350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6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3BCB-9525-4B6F-B966-9282BA25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8" y="140537"/>
            <a:ext cx="11518232" cy="1046580"/>
          </a:xfrm>
        </p:spPr>
        <p:txBody>
          <a:bodyPr/>
          <a:lstStyle/>
          <a:p>
            <a:r>
              <a:rPr lang="en-US" dirty="0"/>
              <a:t>Grep (G/re/p)  - “global regular expression print”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59FD7-B997-47C9-A3BC-582F6033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37" y="1424573"/>
            <a:ext cx="10515600" cy="5292890"/>
          </a:xfrm>
        </p:spPr>
        <p:txBody>
          <a:bodyPr>
            <a:normAutofit/>
          </a:bodyPr>
          <a:lstStyle/>
          <a:p>
            <a:r>
              <a:rPr lang="en-US" dirty="0"/>
              <a:t>searches text files for the occurrence text matching a specified regular expression and outputs any line containing a match to standard output</a:t>
            </a:r>
          </a:p>
          <a:p>
            <a:pPr lvl="1"/>
            <a:r>
              <a:rPr lang="en-US" dirty="0"/>
              <a:t>Regular expression </a:t>
            </a:r>
          </a:p>
          <a:p>
            <a:pPr lvl="2"/>
            <a:r>
              <a:rPr lang="en-US" sz="2400" dirty="0"/>
              <a:t>special text string for describing a search pattern. You can think of regular expressions as wildcards on steroids.</a:t>
            </a:r>
          </a:p>
          <a:p>
            <a:pPr lvl="1"/>
            <a:r>
              <a:rPr lang="en-US" dirty="0"/>
              <a:t>Resources / Examples</a:t>
            </a:r>
          </a:p>
          <a:p>
            <a:pPr lvl="2"/>
            <a:r>
              <a:rPr lang="en-US" sz="2400" dirty="0"/>
              <a:t>Grep </a:t>
            </a:r>
          </a:p>
          <a:p>
            <a:pPr lvl="3"/>
            <a:r>
              <a:rPr lang="en-US" sz="2400" dirty="0">
                <a:hlinkClick r:id="rId2"/>
              </a:rPr>
              <a:t>https://www.geeksforgeeks.org/grep-command-in-unixlinux/</a:t>
            </a:r>
            <a:endParaRPr lang="en-US" sz="2400" dirty="0"/>
          </a:p>
          <a:p>
            <a:pPr lvl="2"/>
            <a:r>
              <a:rPr lang="en-US" sz="2400" dirty="0"/>
              <a:t>Regex</a:t>
            </a:r>
          </a:p>
          <a:p>
            <a:pPr lvl="3"/>
            <a:r>
              <a:rPr lang="en-US" sz="2400" dirty="0">
                <a:hlinkClick r:id="rId3"/>
              </a:rPr>
              <a:t>https://www.regular-expressions.info/</a:t>
            </a:r>
            <a:endParaRPr lang="en-US" sz="2400" dirty="0"/>
          </a:p>
          <a:p>
            <a:pPr lvl="2"/>
            <a:endParaRPr lang="en-US" dirty="0"/>
          </a:p>
          <a:p>
            <a:pPr lvl="2"/>
            <a:r>
              <a:rPr lang="en-US" sz="2400" dirty="0"/>
              <a:t>See Class Text: The Linux Command Line </a:t>
            </a:r>
            <a:r>
              <a:rPr lang="en-US" sz="2400" dirty="0">
                <a:hlinkClick r:id="rId4"/>
              </a:rPr>
              <a:t>Chapter 19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931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7FF9-3F95-4892-8B55-D5E1AA42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5" y="236789"/>
            <a:ext cx="11851105" cy="773864"/>
          </a:xfrm>
        </p:spPr>
        <p:txBody>
          <a:bodyPr>
            <a:normAutofit/>
          </a:bodyPr>
          <a:lstStyle/>
          <a:p>
            <a:r>
              <a:rPr lang="en-US" sz="3200" dirty="0"/>
              <a:t>Grep Examples: Class Text: The Linux Command Line </a:t>
            </a:r>
            <a:r>
              <a:rPr lang="en-US" sz="3200" dirty="0">
                <a:hlinkClick r:id="rId2"/>
              </a:rPr>
              <a:t>Chapter 19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E45F-21DA-4E4D-8390-C16BBF76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22" y="1010653"/>
            <a:ext cx="10515600" cy="56259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$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grep -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"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UNix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 geekfile.txt</a:t>
            </a:r>
          </a:p>
          <a:p>
            <a:pPr lvl="1"/>
            <a:r>
              <a:rPr lang="en-US" dirty="0"/>
              <a:t>Search and match lines  “</a:t>
            </a:r>
            <a:r>
              <a:rPr lang="en-US" dirty="0" err="1"/>
              <a:t>UNix</a:t>
            </a:r>
            <a:r>
              <a:rPr lang="en-US" dirty="0"/>
              <a:t>” string , disregard case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$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grep -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"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UNix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 geekfile.txt</a:t>
            </a:r>
            <a:endParaRPr lang="en-US" dirty="0"/>
          </a:p>
          <a:p>
            <a:pPr lvl="1"/>
            <a:r>
              <a:rPr lang="en-US" dirty="0"/>
              <a:t>Like previous, but count the match occurrences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$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grep -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"^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UNix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 geekfile.txt</a:t>
            </a:r>
          </a:p>
          <a:p>
            <a:pPr lvl="1"/>
            <a:r>
              <a:rPr lang="en-US" dirty="0"/>
              <a:t>Search and match lines  beginning with string “</a:t>
            </a:r>
            <a:r>
              <a:rPr lang="en-US" dirty="0" err="1"/>
              <a:t>UNix</a:t>
            </a:r>
            <a:r>
              <a:rPr lang="en-US" dirty="0"/>
              <a:t>”, disregard case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$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grep -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'^Unix.*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os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.$' geekfile.txt</a:t>
            </a:r>
          </a:p>
          <a:p>
            <a:pPr lvl="1"/>
            <a:r>
              <a:rPr lang="en-US" dirty="0"/>
              <a:t>Search and match lines beginning with string “</a:t>
            </a:r>
            <a:r>
              <a:rPr lang="en-US" dirty="0" err="1"/>
              <a:t>UNix</a:t>
            </a:r>
            <a:r>
              <a:rPr lang="en-US" dirty="0"/>
              <a:t>”, followed by any number of characters, and ending with string “</a:t>
            </a:r>
            <a:r>
              <a:rPr lang="en-US" dirty="0" err="1"/>
              <a:t>os</a:t>
            </a:r>
            <a:r>
              <a:rPr lang="en-US" dirty="0"/>
              <a:t>.”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$ </a:t>
            </a:r>
            <a:r>
              <a:rPr lang="en-US" dirty="0">
                <a:solidFill>
                  <a:srgbClr val="0070C0"/>
                </a:solidFill>
              </a:rPr>
              <a:t>grep '[0-9]\{3\}-\{0,1\}[0-9]\{2\}-\{0,1\}[0-9]\{4\}' geekfile.txt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Match social security numbers  -- assume search applications for PII (personally identifiable information)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$ </a:t>
            </a:r>
            <a:r>
              <a:rPr lang="en-US" dirty="0">
                <a:solidFill>
                  <a:srgbClr val="0070C0"/>
                </a:solidFill>
              </a:rPr>
              <a:t>grep -H '[0-9]\{3\}-\{0,1\}[0-9]\{2\}-\{0,1\}[0-9]\{4\}' geekfile.txt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$ </a:t>
            </a:r>
            <a:r>
              <a:rPr lang="en-US" dirty="0">
                <a:solidFill>
                  <a:srgbClr val="0070C0"/>
                </a:solidFill>
              </a:rPr>
              <a:t>grep -l '[0-9]\{3\}-\{0,1\}[0-9]\{2\}-\{0,1\}[0-9]\{4\}' f*.txt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9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1DA9-9F9C-49AC-832C-FCFC4C03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3" y="204704"/>
            <a:ext cx="10515600" cy="1325563"/>
          </a:xfrm>
        </p:spPr>
        <p:txBody>
          <a:bodyPr/>
          <a:lstStyle/>
          <a:p>
            <a:r>
              <a:rPr lang="en-US" dirty="0"/>
              <a:t>Common tools for locating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67E18-8168-45A0-A9CA-E93A24A17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/>
          <a:lstStyle/>
          <a:p>
            <a:r>
              <a:rPr lang="en-US" dirty="0"/>
              <a:t>Locate</a:t>
            </a:r>
          </a:p>
          <a:p>
            <a:pPr lvl="1"/>
            <a:r>
              <a:rPr lang="en-US" dirty="0"/>
              <a:t> Find files by name</a:t>
            </a:r>
          </a:p>
          <a:p>
            <a:r>
              <a:rPr lang="en-US" dirty="0"/>
              <a:t>Find </a:t>
            </a:r>
          </a:p>
          <a:p>
            <a:pPr lvl="1"/>
            <a:r>
              <a:rPr lang="en-US" dirty="0"/>
              <a:t>Search for files in a directory hierarchy</a:t>
            </a:r>
          </a:p>
          <a:p>
            <a:r>
              <a:rPr lang="en-US" dirty="0" err="1"/>
              <a:t>xargs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Build and execute command lines from standard input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Chapter 17: Searching for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6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3225</TotalTime>
  <Words>1791</Words>
  <Application>Microsoft Office PowerPoint</Application>
  <PresentationFormat>Widescreen</PresentationFormat>
  <Paragraphs>194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CSE 384 (Lecture 6): Common Unix Tools</vt:lpstr>
      <vt:lpstr>Overview</vt:lpstr>
      <vt:lpstr>Editors   - create/edit text files</vt:lpstr>
      <vt:lpstr>VI/VIM  - screen-oriented text editor</vt:lpstr>
      <vt:lpstr>Commonly used tools…</vt:lpstr>
      <vt:lpstr>Sample test file for examples: geekfile.txt </vt:lpstr>
      <vt:lpstr>Grep (G/re/p)  - “global regular expression print”</vt:lpstr>
      <vt:lpstr>Grep Examples: Class Text: The Linux Command Line Chapter 19</vt:lpstr>
      <vt:lpstr>Common tools for locating files</vt:lpstr>
      <vt:lpstr>Locate - find files by name</vt:lpstr>
      <vt:lpstr>Find - search for files in a directory hierarchy</vt:lpstr>
      <vt:lpstr>Xargs </vt:lpstr>
      <vt:lpstr>Sed – Stream editor </vt:lpstr>
      <vt:lpstr>AWK - interpreted programming language</vt:lpstr>
      <vt:lpstr>Tar and gzip, </vt:lpstr>
      <vt:lpstr>Processes </vt:lpstr>
      <vt:lpstr>Scripting: What is a Shell Anyway?</vt:lpstr>
      <vt:lpstr>Background</vt:lpstr>
      <vt:lpstr>Background</vt:lpstr>
      <vt:lpstr>Writing Shell Scripts (Overview)</vt:lpstr>
      <vt:lpstr>First BASH script: first.sh</vt:lpstr>
      <vt:lpstr>First script with command line arg</vt:lpstr>
      <vt:lpstr>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384 (Lecture 6)</dc:title>
  <dc:creator>Michael Corley</dc:creator>
  <cp:lastModifiedBy>Michael Corley</cp:lastModifiedBy>
  <cp:revision>67</cp:revision>
  <dcterms:created xsi:type="dcterms:W3CDTF">2020-01-31T22:35:51Z</dcterms:created>
  <dcterms:modified xsi:type="dcterms:W3CDTF">2020-02-03T18:26:16Z</dcterms:modified>
</cp:coreProperties>
</file>