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5" r:id="rId11"/>
    <p:sldId id="264" r:id="rId12"/>
    <p:sldId id="267" r:id="rId13"/>
    <p:sldId id="266" r:id="rId14"/>
    <p:sldId id="269" r:id="rId15"/>
    <p:sldId id="268" r:id="rId16"/>
    <p:sldId id="272" r:id="rId17"/>
    <p:sldId id="270" r:id="rId18"/>
    <p:sldId id="273" r:id="rId19"/>
    <p:sldId id="274" r:id="rId20"/>
    <p:sldId id="275" r:id="rId21"/>
    <p:sldId id="277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6" r:id="rId35"/>
    <p:sldId id="278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3414-95F2-4A4D-8C25-59623FF7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EE993-3E78-4983-8505-43C33B901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098A-3A40-4669-A53C-E9F661A4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465C-E3B8-4C84-8327-9B9967DD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59AC-F359-400E-80F6-8B6AAE75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4752-4FD1-4134-9E6F-5360C465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46C21-0A11-42EF-A747-ACC7B10BC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9B832-43ED-464F-998E-B8E40F5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AA89-95D9-4719-AD49-DF369648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6BAC-9ABB-46C4-BE68-87F4120C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51C33-65E4-4F33-83BA-5B0A7B97C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F390B-C1A6-4036-B720-B25B9B51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CF8F-FAC4-4031-B6BA-54130904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A103-6FE5-4094-8F61-B229F48A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4453-E5C5-4F2B-907E-EBD0A43B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0C7-B1AD-481E-A18E-888993C5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C844-71B1-46B0-900F-E82F7507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03C3-E469-42EE-9C76-E0902EDD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084D-677E-4F50-ACCA-CAD7EDB5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96FD-0702-42EF-B97D-0E2DA136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D0-553B-4707-9E46-21445882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E3ACC-69AF-4BE8-BE01-A0C23AB2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61CD3-02AE-4D6E-9443-8CC0E79A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B71E1-D1E9-4D31-8983-9E777D41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6108-205E-4A3C-9B91-19D6B072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1784-F421-4C51-8C25-B4ABC034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630F-1D0F-4011-A8DD-5E98405FF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4E469-ADB4-49BF-BFE6-79618F813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872A5-08D2-493D-9FA5-EBF2E931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CBE52-11A0-4233-B962-447DBAA1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735-7B13-4FB7-80E8-3807ECF4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49D2-76A6-47BE-BE1A-84BEEF9E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10E7-ACE1-472B-B566-B0064C00B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DF7A6-40DF-4B10-B228-DF90EDFA0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3B49E-58C2-44E3-AB36-3CDC9C91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1498-C672-401F-9355-06E13DFBC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F8BD3-17AC-4B60-A449-087FAF99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C5419-5013-41D0-B8E2-49D7983D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A3209-EE95-45D7-A9EC-1FE9487E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3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EEA0-9D01-4CBC-88D2-1C40AA4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2DA82-D058-4802-8937-F8090C2D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1279D-00B7-4CFA-A552-631B9BB9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ADEA6-B846-472C-A770-904AEE59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6606E-1010-41C3-B21B-82FBA9ED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D356C-EC2F-4C24-B8E4-16C79728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66F4F-4D39-4927-A37E-1A9B9200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0A5C-C6AF-4D1C-9D4B-1DF124E0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EAA0-D799-49A1-B872-0F95F1C3D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A858D-A8EA-408F-908E-3E8473E3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E7F67-6E05-47F4-991D-73383C18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1249A-B813-437A-94CA-AC0FD6E1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E2FD-1F1A-4CBC-9471-62021775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2217-13FF-42A3-A528-B0D0FA1D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47F28-009D-47A4-B169-007C7CCE6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D18E-4355-4CE4-AB3E-E7E30E11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D6E44-C62C-4E5B-BDED-E72CF01E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913A-5971-420B-A5A6-2A779F44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FD62-4D4F-49F6-AEA1-32F88DED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519EA-90BD-4C3A-932E-A670A7B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DF92-647C-4DEC-8737-A3388BBD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D4507-2632-4EF6-B283-EDF75F3C6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A60D-4F58-470B-8046-6E3B399AD0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0871-C9A5-45F9-9946-A9EA71909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91F2-12C6-40DF-B5E4-B538DF455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8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8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8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D908-AFD0-42AB-9BF7-F4850EF1A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Lecture 5: </a:t>
            </a:r>
            <a:r>
              <a:rPr lang="en-US" dirty="0"/>
              <a:t>CSE 384</a:t>
            </a:r>
            <a:br>
              <a:rPr lang="en-US" dirty="0"/>
            </a:br>
            <a:r>
              <a:rPr lang="en-US" dirty="0"/>
              <a:t>(System and Network Programming)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873DD-CC82-45A7-A5B6-4B83D6410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Linux Command Line, Fifth Internet Edition </a:t>
            </a:r>
          </a:p>
          <a:p>
            <a:r>
              <a:rPr lang="en-US" dirty="0"/>
              <a:t>Chapters 6-10  </a:t>
            </a:r>
          </a:p>
        </p:txBody>
      </p:sp>
    </p:spTree>
    <p:extLst>
      <p:ext uri="{BB962C8B-B14F-4D97-AF65-F5344CB8AC3E}">
        <p14:creationId xmlns:p14="http://schemas.microsoft.com/office/powerpoint/2010/main" val="353169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3F5A-B747-42C3-A2CF-3E39E7DD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Disposing Output  (</a:t>
            </a:r>
            <a:r>
              <a:rPr lang="de-DE" dirty="0"/>
              <a:t>/dev/null)</a:t>
            </a:r>
            <a:r>
              <a:rPr lang="en-US" dirty="0"/>
              <a:t>  (page 58)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27F1-04FB-4439-9C92-2CD88B08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its appropriate to disregard output from a command, we just want to throw it away.</a:t>
            </a:r>
          </a:p>
          <a:p>
            <a:pPr lvl="1"/>
            <a:r>
              <a:rPr lang="en-US" dirty="0"/>
              <a:t>error and status messages.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me@linuxbox</a:t>
            </a:r>
            <a:r>
              <a:rPr lang="en-US" sz="2400" dirty="0">
                <a:solidFill>
                  <a:srgbClr val="002060"/>
                </a:solidFill>
              </a:rPr>
              <a:t> ~]$  </a:t>
            </a:r>
            <a:r>
              <a:rPr lang="de-DE" sz="2400" dirty="0">
                <a:solidFill>
                  <a:srgbClr val="C00000"/>
                </a:solidFill>
              </a:rPr>
              <a:t>ls -l /bin/usr 2&gt; /dev/null</a:t>
            </a:r>
          </a:p>
          <a:p>
            <a:r>
              <a:rPr lang="en-US" dirty="0"/>
              <a:t>Often called the bit bucket </a:t>
            </a:r>
          </a:p>
          <a:p>
            <a:pPr lvl="1"/>
            <a:r>
              <a:rPr lang="en-US" dirty="0"/>
              <a:t>Old Unix concept and because of its universality</a:t>
            </a:r>
          </a:p>
          <a:p>
            <a:pPr lvl="1"/>
            <a:r>
              <a:rPr lang="en-US" dirty="0"/>
              <a:t>The old Unix joke: If I want to ignore this lecture, you might say that you’re sending everything I say to /dev/null</a:t>
            </a:r>
          </a:p>
          <a:p>
            <a:pPr marL="457200" lvl="1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0EE5-B04B-48EB-9112-0D4F0B8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6" y="159062"/>
            <a:ext cx="10515600" cy="1000036"/>
          </a:xfrm>
        </p:spPr>
        <p:txBody>
          <a:bodyPr/>
          <a:lstStyle/>
          <a:p>
            <a:r>
              <a:rPr lang="en-US" dirty="0"/>
              <a:t>Redirecting STDIN (page 59)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FBE7-9996-4F74-8AF8-4A46E7CA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8" y="1159098"/>
            <a:ext cx="10515600" cy="5539840"/>
          </a:xfrm>
        </p:spPr>
        <p:txBody>
          <a:bodyPr>
            <a:normAutofit/>
          </a:bodyPr>
          <a:lstStyle/>
          <a:p>
            <a:r>
              <a:rPr lang="en-US" dirty="0"/>
              <a:t>Consider the Unix cat program – Concatenate Files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cat</a:t>
            </a:r>
            <a:r>
              <a:rPr lang="en-US" dirty="0"/>
              <a:t> command reads one or more files and copies them to standard output (note wildcard expand is sorted order)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Now run </a:t>
            </a:r>
            <a:r>
              <a:rPr lang="en-US" i="1" dirty="0"/>
              <a:t>cat</a:t>
            </a:r>
            <a:r>
              <a:rPr lang="en-US" dirty="0"/>
              <a:t> with no file arguments  (assumes stdin)</a:t>
            </a:r>
          </a:p>
          <a:p>
            <a:pPr lvl="2"/>
            <a:r>
              <a:rPr lang="en-US" sz="2400" dirty="0"/>
              <a:t>[</a:t>
            </a:r>
            <a:r>
              <a:rPr lang="en-US" sz="2400" dirty="0" err="1"/>
              <a:t>me@linuxbox</a:t>
            </a:r>
            <a:r>
              <a:rPr lang="en-US" sz="2400" dirty="0"/>
              <a:t> ~]$ </a:t>
            </a:r>
            <a:r>
              <a:rPr lang="en-US" sz="2400" dirty="0">
                <a:solidFill>
                  <a:srgbClr val="C00000"/>
                </a:solidFill>
              </a:rPr>
              <a:t>cat</a:t>
            </a:r>
          </a:p>
          <a:p>
            <a:pPr lvl="3"/>
            <a:r>
              <a:rPr lang="en-US" sz="2400" i="1" dirty="0"/>
              <a:t>the quick brown fox jumped over the lazy dog</a:t>
            </a:r>
            <a:r>
              <a:rPr lang="en-US" sz="2400" dirty="0"/>
              <a:t>.</a:t>
            </a:r>
          </a:p>
          <a:p>
            <a:pPr lvl="3"/>
            <a:r>
              <a:rPr lang="en-US" sz="2400" dirty="0"/>
              <a:t>Type Ctrl-d (i.e., hold down the Ctrl key and press “d”) </a:t>
            </a:r>
          </a:p>
          <a:p>
            <a:pPr lvl="4"/>
            <a:r>
              <a:rPr lang="en-US" sz="2400" dirty="0"/>
              <a:t>to tell </a:t>
            </a:r>
            <a:r>
              <a:rPr lang="en-US" sz="2400" i="1" dirty="0"/>
              <a:t>cat </a:t>
            </a:r>
            <a:r>
              <a:rPr lang="en-US" sz="2400" dirty="0"/>
              <a:t>that it has reached end of file (EOF) on stdin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A8EA9-990C-4A35-BDF5-4F7580EB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74" y="2375843"/>
            <a:ext cx="9298212" cy="18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7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0EE5-B04B-48EB-9112-0D4F0B8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6" y="159062"/>
            <a:ext cx="10515600" cy="1000036"/>
          </a:xfrm>
        </p:spPr>
        <p:txBody>
          <a:bodyPr/>
          <a:lstStyle/>
          <a:p>
            <a:r>
              <a:rPr lang="en-US" dirty="0"/>
              <a:t>Redirecting STDIN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FBE7-9996-4F74-8AF8-4A46E7CA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8" y="1159098"/>
            <a:ext cx="10515600" cy="569890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Now run </a:t>
            </a:r>
            <a:r>
              <a:rPr lang="en-US" i="1" dirty="0"/>
              <a:t>cat</a:t>
            </a:r>
            <a:r>
              <a:rPr lang="en-US" dirty="0"/>
              <a:t> with no arguments again…. </a:t>
            </a:r>
          </a:p>
          <a:p>
            <a:pPr lvl="2"/>
            <a:r>
              <a:rPr lang="en-US" sz="2400" dirty="0"/>
              <a:t>[</a:t>
            </a:r>
            <a:r>
              <a:rPr lang="en-US" sz="2400" dirty="0" err="1"/>
              <a:t>me@linuxbox</a:t>
            </a:r>
            <a:r>
              <a:rPr lang="en-US" sz="2400" dirty="0"/>
              <a:t> ~]$ cat </a:t>
            </a:r>
          </a:p>
          <a:p>
            <a:pPr lvl="3"/>
            <a:r>
              <a:rPr lang="en-US" sz="2400" dirty="0"/>
              <a:t>Type: </a:t>
            </a:r>
            <a:r>
              <a:rPr lang="en-US" sz="2400" i="1" dirty="0"/>
              <a:t>the quick brown fox jumped over the lazy dog</a:t>
            </a:r>
            <a:r>
              <a:rPr lang="en-US" sz="2400" dirty="0"/>
              <a:t>.</a:t>
            </a:r>
          </a:p>
          <a:p>
            <a:pPr lvl="3"/>
            <a:r>
              <a:rPr lang="en-US" sz="2400" dirty="0"/>
              <a:t>Type </a:t>
            </a:r>
            <a:r>
              <a:rPr lang="en-US" sz="2400" i="1" dirty="0"/>
              <a:t>Ctrl-d</a:t>
            </a:r>
            <a:r>
              <a:rPr lang="en-US" sz="2400" dirty="0"/>
              <a:t> (signal EOF)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Using the &lt; redirection operator</a:t>
            </a:r>
          </a:p>
          <a:p>
            <a:pPr marL="914400" lvl="2" indent="0">
              <a:buNone/>
            </a:pPr>
            <a:r>
              <a:rPr lang="en-US" sz="2400" dirty="0"/>
              <a:t>the source of stdin changed from the keyboard to the file lazy_dog.txt. We see that the result is the same as passing a single file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90FA6-14D6-4882-9F1A-251745B3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80" y="3274453"/>
            <a:ext cx="8143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2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4E32-21B1-4496-A45C-9F75D70F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60" y="174580"/>
            <a:ext cx="10515600" cy="1012914"/>
          </a:xfrm>
        </p:spPr>
        <p:txBody>
          <a:bodyPr/>
          <a:lstStyle/>
          <a:p>
            <a:r>
              <a:rPr lang="en-US" dirty="0"/>
              <a:t>Pipelines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3D8D-1383-4753-83C6-493232A1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28" y="1253331"/>
            <a:ext cx="10515600" cy="5134590"/>
          </a:xfrm>
        </p:spPr>
        <p:txBody>
          <a:bodyPr/>
          <a:lstStyle/>
          <a:p>
            <a:r>
              <a:rPr lang="en-US" dirty="0"/>
              <a:t>read data from </a:t>
            </a:r>
            <a:r>
              <a:rPr lang="en-US" i="1" dirty="0"/>
              <a:t>stdin</a:t>
            </a:r>
            <a:r>
              <a:rPr lang="en-US" dirty="0"/>
              <a:t> and send to </a:t>
            </a:r>
            <a:r>
              <a:rPr lang="en-US" i="1" dirty="0" err="1"/>
              <a:t>stdout</a:t>
            </a:r>
            <a:r>
              <a:rPr lang="en-US" dirty="0"/>
              <a:t> is utilized by a shell feature called </a:t>
            </a:r>
            <a:r>
              <a:rPr lang="en-US" i="1" dirty="0"/>
              <a:t>pipelines</a:t>
            </a:r>
            <a:r>
              <a:rPr lang="en-US" dirty="0"/>
              <a:t>. </a:t>
            </a:r>
          </a:p>
          <a:p>
            <a:r>
              <a:rPr lang="en-US" dirty="0"/>
              <a:t>Using the pipe operator | (vertical bar)</a:t>
            </a:r>
          </a:p>
          <a:p>
            <a:pPr lvl="1"/>
            <a:r>
              <a:rPr lang="en-US" dirty="0"/>
              <a:t>standard output of one command can be piped into the standard input of another.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D21D9-DF5A-4E9F-BA7B-E93AA014D6B8}"/>
              </a:ext>
            </a:extLst>
          </p:cNvPr>
          <p:cNvSpPr/>
          <p:nvPr/>
        </p:nvSpPr>
        <p:spPr>
          <a:xfrm>
            <a:off x="1017430" y="3550169"/>
            <a:ext cx="69159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command1|command2</a:t>
            </a:r>
          </a:p>
          <a:p>
            <a:endParaRPr lang="de-DE" sz="2800" dirty="0"/>
          </a:p>
          <a:p>
            <a:r>
              <a:rPr lang="de-DE" sz="2800" dirty="0"/>
              <a:t>[me@linuxbox ~]$  </a:t>
            </a:r>
            <a:r>
              <a:rPr lang="de-DE" sz="2800" dirty="0">
                <a:solidFill>
                  <a:srgbClr val="C00000"/>
                </a:solidFill>
              </a:rPr>
              <a:t>ls -l /usr/bin | less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815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B341-A19D-40A9-98A8-CA8721C4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" y="122349"/>
            <a:ext cx="10515600" cy="884126"/>
          </a:xfrm>
        </p:spPr>
        <p:txBody>
          <a:bodyPr/>
          <a:lstStyle/>
          <a:p>
            <a:r>
              <a:rPr lang="en-US" dirty="0"/>
              <a:t>Pipe (|)  Versus Redirection (&gt;)  - page 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0392-5EE9-4A52-8B7F-EF7745AED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61" y="1006474"/>
            <a:ext cx="10515600" cy="5458719"/>
          </a:xfrm>
        </p:spPr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/>
              <a:t>&gt; </a:t>
            </a:r>
            <a:r>
              <a:rPr lang="en-US" dirty="0"/>
              <a:t>and </a:t>
            </a:r>
            <a:r>
              <a:rPr lang="en-US" b="1" dirty="0"/>
              <a:t>| </a:t>
            </a:r>
          </a:p>
          <a:p>
            <a:pPr lvl="1"/>
            <a:r>
              <a:rPr lang="en-US" dirty="0"/>
              <a:t>the redirection operator connects a command with a file</a:t>
            </a:r>
          </a:p>
          <a:p>
            <a:pPr lvl="2"/>
            <a:r>
              <a:rPr lang="en-US" sz="2400" i="1" dirty="0"/>
              <a:t>command1 &gt; file1  -&gt;  echo “hello” &gt; temp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the pipeline operator connects the output of one command with the input of a second command</a:t>
            </a:r>
          </a:p>
          <a:p>
            <a:pPr lvl="2"/>
            <a:r>
              <a:rPr lang="en-US" sz="2400" dirty="0"/>
              <a:t>command1 | command2  -&gt; </a:t>
            </a:r>
            <a:r>
              <a:rPr lang="de-DE" sz="2400" dirty="0">
                <a:solidFill>
                  <a:srgbClr val="C00000"/>
                </a:solidFill>
              </a:rPr>
              <a:t>ls -l /usr/bin | less</a:t>
            </a:r>
            <a:endParaRPr lang="en-US" sz="2400" dirty="0"/>
          </a:p>
          <a:p>
            <a:pPr lvl="2"/>
            <a:r>
              <a:rPr lang="en-US" sz="2400" dirty="0"/>
              <a:t>Be carful when you are learning about pipelines</a:t>
            </a:r>
          </a:p>
          <a:p>
            <a:pPr lvl="2"/>
            <a:r>
              <a:rPr lang="en-US" sz="2400" dirty="0"/>
              <a:t>What does </a:t>
            </a:r>
            <a:r>
              <a:rPr lang="en-US" sz="2400" b="1" i="1" dirty="0"/>
              <a:t>command1 &gt; command2 </a:t>
            </a:r>
          </a:p>
          <a:p>
            <a:pPr lvl="3"/>
            <a:r>
              <a:rPr lang="en-US" sz="2400" dirty="0"/>
              <a:t>Answer: sometimes something really bad.</a:t>
            </a:r>
          </a:p>
          <a:p>
            <a:pPr lvl="4"/>
            <a:r>
              <a:rPr lang="de-DE" sz="2400" dirty="0"/>
              <a:t># cd /usr/bin</a:t>
            </a:r>
          </a:p>
          <a:p>
            <a:pPr lvl="4"/>
            <a:r>
              <a:rPr lang="de-DE" sz="2400" dirty="0"/>
              <a:t># ls &gt; less     </a:t>
            </a:r>
          </a:p>
          <a:p>
            <a:pPr lvl="5"/>
            <a:r>
              <a:rPr lang="de-DE" sz="2400" dirty="0"/>
              <a:t>Notice the # indicates root,  (wiped out the less program)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203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C174-B0EA-4A46-AF09-559A2755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" y="160986"/>
            <a:ext cx="10515600" cy="972355"/>
          </a:xfrm>
        </p:spPr>
        <p:txBody>
          <a:bodyPr/>
          <a:lstStyle/>
          <a:p>
            <a:r>
              <a:rPr lang="en-US" dirty="0"/>
              <a:t>Pipeline (concept)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54C72-A408-40E4-8D53-F7257983B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1486549"/>
            <a:ext cx="10985679" cy="4824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15CA9-4C60-4DE7-9F95-C2E419D20217}"/>
              </a:ext>
            </a:extLst>
          </p:cNvPr>
          <p:cNvSpPr/>
          <p:nvPr/>
        </p:nvSpPr>
        <p:spPr>
          <a:xfrm>
            <a:off x="638577" y="6437153"/>
            <a:ext cx="10661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https://github.com/kennyyu/bootcamp-unix/wiki/stdin,-stdout,-stderr,-and-pipes</a:t>
            </a:r>
          </a:p>
        </p:txBody>
      </p:sp>
    </p:spTree>
    <p:extLst>
      <p:ext uri="{BB962C8B-B14F-4D97-AF65-F5344CB8AC3E}">
        <p14:creationId xmlns:p14="http://schemas.microsoft.com/office/powerpoint/2010/main" val="93474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6D67-4AAD-4207-8A5F-E90855DC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2" y="153089"/>
            <a:ext cx="10515600" cy="858368"/>
          </a:xfrm>
        </p:spPr>
        <p:txBody>
          <a:bodyPr/>
          <a:lstStyle/>
          <a:p>
            <a:r>
              <a:rPr lang="en-US" dirty="0"/>
              <a:t>Tee command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EECAA-0616-464C-AE2B-29E4639CB7A6}"/>
              </a:ext>
            </a:extLst>
          </p:cNvPr>
          <p:cNvSpPr/>
          <p:nvPr/>
        </p:nvSpPr>
        <p:spPr>
          <a:xfrm>
            <a:off x="1708111" y="2666034"/>
            <a:ext cx="1797089" cy="161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843C-4EB2-4196-B429-28D4D9056A49}"/>
              </a:ext>
            </a:extLst>
          </p:cNvPr>
          <p:cNvSpPr/>
          <p:nvPr/>
        </p:nvSpPr>
        <p:spPr>
          <a:xfrm>
            <a:off x="374677" y="1361620"/>
            <a:ext cx="11403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effectLst/>
                <a:latin typeface="Courier New" panose="02070309020205020404" pitchFamily="49" charset="0"/>
              </a:rPr>
              <a:t>me@linuxbox</a:t>
            </a:r>
            <a:r>
              <a:rPr lang="en-US" sz="2800" dirty="0">
                <a:effectLst/>
                <a:latin typeface="Courier New" panose="02070309020205020404" pitchFamily="49" charset="0"/>
              </a:rPr>
              <a:t> ~]$ ls /</a:t>
            </a:r>
            <a:r>
              <a:rPr lang="en-US" sz="2800" dirty="0" err="1">
                <a:effectLst/>
                <a:latin typeface="Courier New" panose="02070309020205020404" pitchFamily="49" charset="0"/>
              </a:rPr>
              <a:t>usr</a:t>
            </a:r>
            <a:r>
              <a:rPr lang="en-US" sz="2800" dirty="0">
                <a:effectLst/>
                <a:latin typeface="Courier New" panose="02070309020205020404" pitchFamily="49" charset="0"/>
              </a:rPr>
              <a:t>/bin | tee ls.txt | grep zip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31AAA-D2A6-4B84-95E6-F2B0D3F31EC5}"/>
              </a:ext>
            </a:extLst>
          </p:cNvPr>
          <p:cNvCxnSpPr>
            <a:cxnSpLocks/>
          </p:cNvCxnSpPr>
          <p:nvPr/>
        </p:nvCxnSpPr>
        <p:spPr>
          <a:xfrm>
            <a:off x="333896" y="3412067"/>
            <a:ext cx="138996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E73D97-5574-412B-B053-4E21D4FCC2D2}"/>
              </a:ext>
            </a:extLst>
          </p:cNvPr>
          <p:cNvSpPr txBox="1"/>
          <p:nvPr/>
        </p:nvSpPr>
        <p:spPr>
          <a:xfrm>
            <a:off x="3669996" y="3543000"/>
            <a:ext cx="138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stdout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344B66-9971-476D-84F8-04C849CAFCF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05200" y="3470872"/>
            <a:ext cx="1581705" cy="23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A635BC-B0FB-43CA-8B24-5BCE365146E5}"/>
              </a:ext>
            </a:extLst>
          </p:cNvPr>
          <p:cNvSpPr txBox="1"/>
          <p:nvPr/>
        </p:nvSpPr>
        <p:spPr>
          <a:xfrm>
            <a:off x="513723" y="3543000"/>
            <a:ext cx="10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stdin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C8E3A-5A37-4058-A254-C14D45D51261}"/>
              </a:ext>
            </a:extLst>
          </p:cNvPr>
          <p:cNvSpPr/>
          <p:nvPr/>
        </p:nvSpPr>
        <p:spPr>
          <a:xfrm>
            <a:off x="6076262" y="2626015"/>
            <a:ext cx="2120007" cy="16604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tee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C97413-25A4-46EC-834A-A39977599F0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196269" y="3429000"/>
            <a:ext cx="1852828" cy="27252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3F7D86-9CE4-44D1-A3C0-8919BE2F56E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149576" y="3456252"/>
            <a:ext cx="926686" cy="7502"/>
          </a:xfrm>
          <a:prstGeom prst="straightConnector1">
            <a:avLst/>
          </a:prstGeom>
          <a:ln w="63500">
            <a:solidFill>
              <a:schemeClr val="accent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288533-F6EF-4F94-96ED-E9C1D541D666}"/>
              </a:ext>
            </a:extLst>
          </p:cNvPr>
          <p:cNvSpPr txBox="1"/>
          <p:nvPr/>
        </p:nvSpPr>
        <p:spPr>
          <a:xfrm>
            <a:off x="5102655" y="3560198"/>
            <a:ext cx="1161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stdin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92CB3-DAE4-4864-B015-AF7A13BF96D4}"/>
              </a:ext>
            </a:extLst>
          </p:cNvPr>
          <p:cNvSpPr txBox="1"/>
          <p:nvPr/>
        </p:nvSpPr>
        <p:spPr>
          <a:xfrm>
            <a:off x="8514370" y="3505704"/>
            <a:ext cx="138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stdout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5ED800-0325-413A-89E5-3193A6B2CF13}"/>
              </a:ext>
            </a:extLst>
          </p:cNvPr>
          <p:cNvSpPr/>
          <p:nvPr/>
        </p:nvSpPr>
        <p:spPr>
          <a:xfrm>
            <a:off x="10049097" y="2607230"/>
            <a:ext cx="1809007" cy="16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grep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3B6E9-7E4B-48AE-9B28-9DE71379EF1C}"/>
              </a:ext>
            </a:extLst>
          </p:cNvPr>
          <p:cNvSpPr txBox="1"/>
          <p:nvPr/>
        </p:nvSpPr>
        <p:spPr>
          <a:xfrm>
            <a:off x="5412199" y="4428005"/>
            <a:ext cx="138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stdout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0F7E1-6636-4887-8C08-28100EF1F9E2}"/>
              </a:ext>
            </a:extLst>
          </p:cNvPr>
          <p:cNvSpPr txBox="1"/>
          <p:nvPr/>
        </p:nvSpPr>
        <p:spPr>
          <a:xfrm>
            <a:off x="6375877" y="5325658"/>
            <a:ext cx="182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Console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BD3F40-8143-42B5-8909-FB2FB4D54CDE}"/>
              </a:ext>
            </a:extLst>
          </p:cNvPr>
          <p:cNvCxnSpPr>
            <a:cxnSpLocks/>
          </p:cNvCxnSpPr>
          <p:nvPr/>
        </p:nvCxnSpPr>
        <p:spPr>
          <a:xfrm>
            <a:off x="6789971" y="4276674"/>
            <a:ext cx="0" cy="100704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04FE94-F672-49A7-8E17-BC4555174739}"/>
              </a:ext>
            </a:extLst>
          </p:cNvPr>
          <p:cNvCxnSpPr>
            <a:cxnSpLocks/>
          </p:cNvCxnSpPr>
          <p:nvPr/>
        </p:nvCxnSpPr>
        <p:spPr>
          <a:xfrm>
            <a:off x="7394652" y="4276674"/>
            <a:ext cx="0" cy="100704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1445C4-3988-4E65-8144-8D620F948862}"/>
              </a:ext>
            </a:extLst>
          </p:cNvPr>
          <p:cNvSpPr txBox="1"/>
          <p:nvPr/>
        </p:nvSpPr>
        <p:spPr>
          <a:xfrm>
            <a:off x="7583813" y="4468116"/>
            <a:ext cx="151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stderr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724B4A-52F1-4143-A562-D755BEA7CE6C}"/>
              </a:ext>
            </a:extLst>
          </p:cNvPr>
          <p:cNvSpPr txBox="1"/>
          <p:nvPr/>
        </p:nvSpPr>
        <p:spPr>
          <a:xfrm>
            <a:off x="1229666" y="4428005"/>
            <a:ext cx="138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stderr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D00896-4AF3-421F-9B89-F606D4A35471}"/>
              </a:ext>
            </a:extLst>
          </p:cNvPr>
          <p:cNvCxnSpPr>
            <a:cxnSpLocks/>
          </p:cNvCxnSpPr>
          <p:nvPr/>
        </p:nvCxnSpPr>
        <p:spPr>
          <a:xfrm>
            <a:off x="2607438" y="4276674"/>
            <a:ext cx="0" cy="100704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7D2885-BC10-420A-9F98-CC413C6B1399}"/>
              </a:ext>
            </a:extLst>
          </p:cNvPr>
          <p:cNvSpPr txBox="1"/>
          <p:nvPr/>
        </p:nvSpPr>
        <p:spPr>
          <a:xfrm>
            <a:off x="1849604" y="5164111"/>
            <a:ext cx="182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97854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0F8B-CE23-4F67-BD1B-3E8949F7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-  piping command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DAFF-F720-402A-9D1C-3EFB96A1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https://mwcorley79.github.io/MikeCorley/presentations/TLCL-19.01.pdf#page=86</a:t>
            </a:r>
            <a:r>
              <a:rPr lang="en-US" dirty="0"/>
              <a:t>  (The Linux Command Line, William </a:t>
            </a:r>
            <a:r>
              <a:rPr lang="en-US" dirty="0" err="1"/>
              <a:t>Shotts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sort (page 62) -- </a:t>
            </a:r>
          </a:p>
          <a:p>
            <a:pPr lvl="1"/>
            <a:r>
              <a:rPr lang="en-US" dirty="0" err="1"/>
              <a:t>uniq</a:t>
            </a:r>
            <a:r>
              <a:rPr lang="en-US" dirty="0"/>
              <a:t> (unique)  -- removes duplicates </a:t>
            </a:r>
          </a:p>
          <a:p>
            <a:pPr lvl="1"/>
            <a:r>
              <a:rPr lang="en-US" dirty="0" err="1"/>
              <a:t>wc</a:t>
            </a:r>
            <a:r>
              <a:rPr lang="en-US" dirty="0"/>
              <a:t> (word count)</a:t>
            </a:r>
          </a:p>
          <a:p>
            <a:pPr lvl="1"/>
            <a:r>
              <a:rPr lang="en-US" dirty="0"/>
              <a:t>grep (page 63)</a:t>
            </a:r>
          </a:p>
          <a:p>
            <a:pPr lvl="1"/>
            <a:r>
              <a:rPr lang="en-US" dirty="0"/>
              <a:t>head and tail  (page 64)</a:t>
            </a:r>
          </a:p>
          <a:p>
            <a:pPr lvl="1"/>
            <a:r>
              <a:rPr lang="en-US" dirty="0"/>
              <a:t>tee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2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0F8B-CE23-4F67-BD1B-3E8949F7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7: The Shell – Expansion and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DAFF-F720-402A-9D1C-3EFB96A1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Expansion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Brace</a:t>
            </a:r>
          </a:p>
          <a:p>
            <a:pPr lvl="1"/>
            <a:r>
              <a:rPr lang="en-US" dirty="0"/>
              <a:t>Parameter (shell variables)</a:t>
            </a:r>
          </a:p>
          <a:p>
            <a:r>
              <a:rPr lang="en-US" dirty="0">
                <a:hlinkClick r:id="rId2"/>
              </a:rPr>
              <a:t>S</a:t>
            </a:r>
            <a:r>
              <a:rPr lang="en-US" dirty="0"/>
              <a:t>ubstitution</a:t>
            </a:r>
          </a:p>
          <a:p>
            <a:r>
              <a:rPr lang="en-US" dirty="0">
                <a:hlinkClick r:id="rId2"/>
              </a:rPr>
              <a:t>Quoting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https://mwcorley79.github.io/MikeCorley/presentations/TLCL-19.01.pdf#page=86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7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583B-E30F-4FA3-99BA-99B287CD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 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6621-475B-4767-BB8B-6EFA2604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https://mwcorley79.github.io/MikeCorley/presentations/TLCL-19.01.pdf#page=86</a:t>
            </a:r>
          </a:p>
          <a:p>
            <a:endParaRPr lang="en-US" dirty="0"/>
          </a:p>
          <a:p>
            <a:r>
              <a:rPr lang="en-US" dirty="0"/>
              <a:t>Command history</a:t>
            </a:r>
          </a:p>
          <a:p>
            <a:r>
              <a:rPr lang="en-US" dirty="0"/>
              <a:t>Completion</a:t>
            </a:r>
          </a:p>
          <a:p>
            <a:r>
              <a:rPr lang="en-US" dirty="0"/>
              <a:t>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B1D1-723B-4AA5-8C64-86311D49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CA94-5857-46C3-AC7A-9285969E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  <a:p>
            <a:pPr lvl="1"/>
            <a:r>
              <a:rPr lang="en-US" dirty="0"/>
              <a:t>STDIN, STDOUT, STDERR</a:t>
            </a:r>
          </a:p>
          <a:p>
            <a:pPr lvl="2"/>
            <a:r>
              <a:rPr lang="en-US" sz="2400" dirty="0"/>
              <a:t>Concept Overview</a:t>
            </a:r>
          </a:p>
          <a:p>
            <a:pPr lvl="2"/>
            <a:r>
              <a:rPr lang="en-US" sz="2400" dirty="0"/>
              <a:t>Examples</a:t>
            </a:r>
          </a:p>
          <a:p>
            <a:r>
              <a:rPr lang="en-US" dirty="0"/>
              <a:t>Disposing Output</a:t>
            </a:r>
          </a:p>
          <a:p>
            <a:pPr lvl="1"/>
            <a:r>
              <a:rPr lang="en-US" dirty="0"/>
              <a:t>/dev/null</a:t>
            </a:r>
          </a:p>
          <a:p>
            <a:r>
              <a:rPr lang="en-US" dirty="0"/>
              <a:t>Pipelines  </a:t>
            </a:r>
          </a:p>
          <a:p>
            <a:pPr lvl="1"/>
            <a:r>
              <a:rPr lang="en-US" dirty="0"/>
              <a:t>Concept Overview</a:t>
            </a:r>
          </a:p>
          <a:p>
            <a:pPr lvl="1"/>
            <a:r>
              <a:rPr lang="en-US" dirty="0"/>
              <a:t>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5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10F0-7DC2-4276-B2B6-E583F522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887942"/>
          </a:xfrm>
        </p:spPr>
        <p:txBody>
          <a:bodyPr/>
          <a:lstStyle/>
          <a:p>
            <a:r>
              <a:rPr lang="en-US" dirty="0"/>
              <a:t>Chapter 9: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A666-6349-4414-8C8D-BD636DDF2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5" y="1134532"/>
            <a:ext cx="11235267" cy="552026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https://mwcorley79.github.io/MikeCorley/presentations/TLCL-19.01.pdf#page=86</a:t>
            </a:r>
            <a:endParaRPr lang="en-US" dirty="0"/>
          </a:p>
          <a:p>
            <a:pPr lvl="1"/>
            <a:r>
              <a:rPr lang="en-US" sz="2800" dirty="0"/>
              <a:t>id – Display user identity</a:t>
            </a:r>
          </a:p>
          <a:p>
            <a:pPr lvl="1"/>
            <a:r>
              <a:rPr lang="en-US" sz="2800" dirty="0" err="1"/>
              <a:t>chmod</a:t>
            </a:r>
            <a:r>
              <a:rPr lang="en-US" sz="2800" dirty="0"/>
              <a:t> – Change a file's mode</a:t>
            </a:r>
          </a:p>
          <a:p>
            <a:pPr lvl="1"/>
            <a:r>
              <a:rPr lang="en-US" sz="2800" dirty="0" err="1"/>
              <a:t>umask</a:t>
            </a:r>
            <a:r>
              <a:rPr lang="en-US" sz="2800" dirty="0"/>
              <a:t> – Set the default file permissions</a:t>
            </a:r>
          </a:p>
          <a:p>
            <a:pPr lvl="1"/>
            <a:r>
              <a:rPr lang="en-US" sz="2800" dirty="0" err="1"/>
              <a:t>su</a:t>
            </a:r>
            <a:r>
              <a:rPr lang="en-US" sz="2800" dirty="0"/>
              <a:t> – Run a shell as another user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– Execute a command as another user </a:t>
            </a:r>
          </a:p>
          <a:p>
            <a:pPr lvl="1"/>
            <a:r>
              <a:rPr lang="en-US" sz="2800" dirty="0" err="1"/>
              <a:t>chown</a:t>
            </a:r>
            <a:r>
              <a:rPr lang="en-US" sz="2800" dirty="0"/>
              <a:t> – Change a file's owner Permissions</a:t>
            </a:r>
          </a:p>
          <a:p>
            <a:pPr lvl="1"/>
            <a:r>
              <a:rPr lang="en-US" sz="2800" dirty="0" err="1"/>
              <a:t>chgrp</a:t>
            </a:r>
            <a:r>
              <a:rPr lang="en-US" sz="2800" dirty="0"/>
              <a:t> – Change a file's group ownership</a:t>
            </a:r>
          </a:p>
          <a:p>
            <a:pPr lvl="1"/>
            <a:r>
              <a:rPr lang="en-US" sz="2800" dirty="0"/>
              <a:t>passwd – Change a user's pass</a:t>
            </a:r>
          </a:p>
        </p:txBody>
      </p:sp>
    </p:spTree>
    <p:extLst>
      <p:ext uri="{BB962C8B-B14F-4D97-AF65-F5344CB8AC3E}">
        <p14:creationId xmlns:p14="http://schemas.microsoft.com/office/powerpoint/2010/main" val="293121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EA1A-1E25-4707-9301-BC7ECB8F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err="1"/>
              <a:t>umask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967E-D625-4CA1-AB5D-ADE1E048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controls the default permissions given to a file when it is created.</a:t>
            </a:r>
          </a:p>
          <a:p>
            <a:r>
              <a:rPr lang="en-US" dirty="0"/>
              <a:t>octal notation to express a mask of bits to be removed from a file's mode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8D50F-EFDA-4EF1-A633-9911EC9D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13488" cy="8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19B0-6A1A-4E6B-812D-7D7F98DF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6D68-D758-4573-9363-6190C541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g+rx</a:t>
            </a:r>
            <a:r>
              <a:rPr lang="en-US" dirty="0"/>
              <a:t>  </a:t>
            </a:r>
            <a:r>
              <a:rPr lang="en-US" dirty="0" err="1"/>
              <a:t>a.out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- give the group  read + execute permissions</a:t>
            </a:r>
          </a:p>
          <a:p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g+rwx,o-x</a:t>
            </a:r>
            <a:r>
              <a:rPr lang="en-US" dirty="0"/>
              <a:t> </a:t>
            </a:r>
            <a:r>
              <a:rPr lang="en-US" dirty="0" err="1"/>
              <a:t>a.out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- give the group read + write + execute permissions, take way execute for the  world</a:t>
            </a:r>
          </a:p>
          <a:p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u+rwx,g+rx,o-rwx</a:t>
            </a:r>
            <a:r>
              <a:rPr lang="en-US" dirty="0"/>
              <a:t> </a:t>
            </a:r>
            <a:r>
              <a:rPr lang="en-US" dirty="0" err="1"/>
              <a:t>a.out</a:t>
            </a:r>
            <a:r>
              <a:rPr lang="en-US" dirty="0"/>
              <a:t>  == </a:t>
            </a:r>
            <a:r>
              <a:rPr lang="en-US" dirty="0" err="1"/>
              <a:t>chmod</a:t>
            </a:r>
            <a:r>
              <a:rPr lang="en-US" dirty="0"/>
              <a:t> 750</a:t>
            </a:r>
          </a:p>
          <a:p>
            <a:pPr lvl="1"/>
            <a:r>
              <a:rPr lang="en-US" dirty="0"/>
              <a:t>Give the owner full access (</a:t>
            </a:r>
            <a:r>
              <a:rPr lang="en-US" dirty="0" err="1"/>
              <a:t>rwx</a:t>
            </a:r>
            <a:r>
              <a:rPr lang="en-US" dirty="0"/>
              <a:t>), the group (</a:t>
            </a:r>
            <a:r>
              <a:rPr lang="en-US" dirty="0" err="1"/>
              <a:t>rx</a:t>
            </a:r>
            <a:r>
              <a:rPr lang="en-US" dirty="0"/>
              <a:t>), take away all access to the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4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5AE4-92FD-46D9-A32E-928D27B9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96593"/>
            <a:ext cx="10515600" cy="884126"/>
          </a:xfrm>
        </p:spPr>
        <p:txBody>
          <a:bodyPr/>
          <a:lstStyle/>
          <a:p>
            <a:r>
              <a:rPr lang="en-US" dirty="0"/>
              <a:t>Special permissions:  </a:t>
            </a:r>
            <a:r>
              <a:rPr lang="en-US" dirty="0" err="1"/>
              <a:t>setuid</a:t>
            </a:r>
            <a:r>
              <a:rPr lang="en-US" dirty="0"/>
              <a:t>, </a:t>
            </a:r>
            <a:r>
              <a:rPr lang="en-US" dirty="0" err="1"/>
              <a:t>setgid</a:t>
            </a:r>
            <a:r>
              <a:rPr lang="en-US" dirty="0"/>
              <a:t>, sticky bit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56C2-4670-46DC-A6F8-93DCF773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720"/>
            <a:ext cx="10515600" cy="57806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setuid</a:t>
            </a:r>
            <a:r>
              <a:rPr lang="en-US" dirty="0"/>
              <a:t> bit (octal 4000). </a:t>
            </a:r>
          </a:p>
          <a:p>
            <a:pPr lvl="1"/>
            <a:r>
              <a:rPr lang="en-US" sz="2800" dirty="0"/>
              <a:t>When applied to an executable </a:t>
            </a:r>
            <a:r>
              <a:rPr lang="en-US" sz="2800" dirty="0" err="1"/>
              <a:t>file,it</a:t>
            </a:r>
            <a:r>
              <a:rPr lang="en-US" sz="2800" dirty="0"/>
              <a:t> sets the effective user ID from that of the real user (the user actually running the program) to that of the program's owner.</a:t>
            </a:r>
          </a:p>
          <a:p>
            <a:pPr lvl="2"/>
            <a:r>
              <a:rPr lang="en-US" sz="2600" dirty="0" err="1"/>
              <a:t>chmod</a:t>
            </a:r>
            <a:r>
              <a:rPr lang="en-US" sz="2600" dirty="0"/>
              <a:t> </a:t>
            </a:r>
            <a:r>
              <a:rPr lang="en-US" sz="2600" dirty="0" err="1"/>
              <a:t>u+s</a:t>
            </a:r>
            <a:r>
              <a:rPr lang="en-US" sz="2600" dirty="0"/>
              <a:t> program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setgid</a:t>
            </a:r>
            <a:r>
              <a:rPr lang="en-US" dirty="0"/>
              <a:t> bit (octal 2000), which, like the </a:t>
            </a:r>
            <a:r>
              <a:rPr lang="en-US" dirty="0" err="1"/>
              <a:t>setuidbit</a:t>
            </a:r>
            <a:r>
              <a:rPr lang="en-US" dirty="0"/>
              <a:t>, changes the effective group ID from the real group ID </a:t>
            </a:r>
          </a:p>
          <a:p>
            <a:endParaRPr lang="en-US" dirty="0"/>
          </a:p>
          <a:p>
            <a:r>
              <a:rPr lang="en-US" dirty="0"/>
              <a:t>sticky bit (octal 1000) </a:t>
            </a:r>
          </a:p>
          <a:p>
            <a:pPr lvl="1"/>
            <a:r>
              <a:rPr lang="en-US" sz="2600" dirty="0"/>
              <a:t> prevents users from deleting or renaming files unless the user is either the owner of the directory, the owner of the file, or the superuser</a:t>
            </a:r>
          </a:p>
          <a:p>
            <a:pPr lvl="2"/>
            <a:r>
              <a:rPr lang="en-US" sz="2600" dirty="0"/>
              <a:t>often used to control access to a shared directory, such as /</a:t>
            </a:r>
            <a:r>
              <a:rPr lang="en-US" sz="2600" dirty="0" err="1"/>
              <a:t>tmp</a:t>
            </a:r>
            <a:r>
              <a:rPr lang="en-US" sz="2600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E45F9-5904-4056-B38A-9395511E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41" y="2714222"/>
            <a:ext cx="10334625" cy="7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6DD2-BF14-4AC5-8C52-8DC79475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security related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22F8-25FE-4ABE-9611-7D94C8C2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– Display user identity</a:t>
            </a:r>
          </a:p>
          <a:p>
            <a:r>
              <a:rPr lang="en-US" dirty="0" err="1"/>
              <a:t>chmod</a:t>
            </a:r>
            <a:r>
              <a:rPr lang="en-US" dirty="0"/>
              <a:t> – Change a file's mode</a:t>
            </a:r>
          </a:p>
          <a:p>
            <a:r>
              <a:rPr lang="en-US" dirty="0" err="1"/>
              <a:t>umask</a:t>
            </a:r>
            <a:r>
              <a:rPr lang="en-US" dirty="0"/>
              <a:t> – Set the default file permissions</a:t>
            </a:r>
          </a:p>
          <a:p>
            <a:r>
              <a:rPr lang="en-US" dirty="0" err="1"/>
              <a:t>su</a:t>
            </a:r>
            <a:r>
              <a:rPr lang="en-US" dirty="0"/>
              <a:t> – Run a shell as another user</a:t>
            </a:r>
          </a:p>
          <a:p>
            <a:r>
              <a:rPr lang="en-US" dirty="0" err="1"/>
              <a:t>sudo</a:t>
            </a:r>
            <a:r>
              <a:rPr lang="en-US" dirty="0"/>
              <a:t> – Execute a command as another user </a:t>
            </a:r>
          </a:p>
          <a:p>
            <a:r>
              <a:rPr lang="en-US" dirty="0" err="1"/>
              <a:t>chown</a:t>
            </a:r>
            <a:r>
              <a:rPr lang="en-US" dirty="0"/>
              <a:t> – Change a file's owner90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0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EC37-A92A-49FD-824C-D37C5AA6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Owners, Groups, and Everyone else (the world)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A486-BF2F-4220-B64E-65D40BF2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may own files and directories.</a:t>
            </a:r>
          </a:p>
          <a:p>
            <a:pPr lvl="1"/>
            <a:r>
              <a:rPr lang="en-US" dirty="0"/>
              <a:t>user has control over the files and directories owned </a:t>
            </a:r>
          </a:p>
          <a:p>
            <a:pPr lvl="1"/>
            <a:r>
              <a:rPr lang="en-US" dirty="0"/>
              <a:t>Users can, in turn, belong to a group consisting of one or more users who are granted access to files and directories by their respective owners. </a:t>
            </a:r>
          </a:p>
          <a:p>
            <a:pPr lvl="1"/>
            <a:r>
              <a:rPr lang="en-US" dirty="0"/>
              <a:t>an user/owner may grant some set of access rights to everybody, which in Unix terms is referred to as the world.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B1032-2B55-4EE1-86AF-F0ED08C5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14" y="4738352"/>
            <a:ext cx="10744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07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20F5-0EE7-4DD9-8B0E-7E46A508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45" y="365125"/>
            <a:ext cx="11629623" cy="1325563"/>
          </a:xfrm>
        </p:spPr>
        <p:txBody>
          <a:bodyPr/>
          <a:lstStyle/>
          <a:p>
            <a:r>
              <a:rPr lang="en-US" dirty="0"/>
              <a:t>File Attributes: Read, Write, Execute Permissions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C03757-8952-4FA8-9D67-C5F5F76C5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47" y="1841227"/>
            <a:ext cx="10515600" cy="1587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DFA320-C3F8-41BC-A167-D73E8AE7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8460"/>
            <a:ext cx="95726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950F4-9E22-46C1-BA71-C793AA0D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82475" cy="5306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75B3C-072B-4DD9-B9B4-88D13500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27" y="5306096"/>
            <a:ext cx="11029950" cy="14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22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BB689-5338-4BCA-98DF-B06FA699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1" y="0"/>
            <a:ext cx="10264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0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B62809-94F4-4E39-A6ED-FC2A4FA2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4" y="90152"/>
            <a:ext cx="10285070" cy="67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3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C00F-5BFE-4D7C-B033-47D04F29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Redirection:  based on page 54 of the online version the Linux </a:t>
            </a:r>
            <a:r>
              <a:rPr lang="en-US" dirty="0" err="1"/>
              <a:t>CommandLine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D4DD-0E39-4E23-96BD-9A10D0B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/>
          <a:lstStyle/>
          <a:p>
            <a:r>
              <a:rPr lang="en-US" dirty="0"/>
              <a:t>redirect the input and output of commands to and from files</a:t>
            </a:r>
          </a:p>
          <a:p>
            <a:r>
              <a:rPr lang="en-US" dirty="0"/>
              <a:t>connect multiple commands together into powerful command pipelines</a:t>
            </a:r>
          </a:p>
          <a:p>
            <a:pPr lvl="1"/>
            <a:r>
              <a:rPr lang="en-US" dirty="0"/>
              <a:t>In keeping with the Unix (Linux) model, everything is a file….</a:t>
            </a:r>
          </a:p>
          <a:p>
            <a:pPr lvl="2"/>
            <a:r>
              <a:rPr lang="en-US" dirty="0"/>
              <a:t>programs (such as ls)  send output to a file called standard output: called </a:t>
            </a:r>
            <a:r>
              <a:rPr lang="en-US" dirty="0" err="1"/>
              <a:t>stdout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Status (error) messages to another file called standard error: stderr</a:t>
            </a:r>
          </a:p>
          <a:p>
            <a:pPr lvl="3"/>
            <a:r>
              <a:rPr lang="en-US" dirty="0"/>
              <a:t>by default, both </a:t>
            </a:r>
            <a:r>
              <a:rPr lang="en-US" dirty="0" err="1"/>
              <a:t>stdout</a:t>
            </a:r>
            <a:r>
              <a:rPr lang="en-US" dirty="0"/>
              <a:t>/stderr are linked to the screen and not saved into a disk file.</a:t>
            </a:r>
          </a:p>
          <a:p>
            <a:pPr lvl="2"/>
            <a:r>
              <a:rPr lang="en-US" dirty="0"/>
              <a:t>Many programs take input from yet another file: </a:t>
            </a:r>
            <a:r>
              <a:rPr lang="en-US" i="1" dirty="0"/>
              <a:t>stdin (called standard in) </a:t>
            </a:r>
          </a:p>
          <a:p>
            <a:pPr lvl="3"/>
            <a:r>
              <a:rPr lang="en-US" i="1" dirty="0"/>
              <a:t>By default stdin is connected to the keyboard</a:t>
            </a:r>
          </a:p>
          <a:p>
            <a:pPr lvl="1"/>
            <a:r>
              <a:rPr lang="en-US" i="1" dirty="0"/>
              <a:t>Redirection allows us to change where output (</a:t>
            </a:r>
            <a:r>
              <a:rPr lang="en-US" i="1" dirty="0" err="1"/>
              <a:t>stdout</a:t>
            </a:r>
            <a:r>
              <a:rPr lang="en-US" i="1" dirty="0"/>
              <a:t>/stderr) goes (e.g. the screen), and where input (stdin) comes from (e.g. the keyboard)</a:t>
            </a:r>
          </a:p>
        </p:txBody>
      </p:sp>
    </p:spTree>
    <p:extLst>
      <p:ext uri="{BB962C8B-B14F-4D97-AF65-F5344CB8AC3E}">
        <p14:creationId xmlns:p14="http://schemas.microsoft.com/office/powerpoint/2010/main" val="4147089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7531-BA51-4707-BB06-75D1D5F2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C7EF-CA5E-4AB0-8C4F-BB5E0D6F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- change the mode (permissions) of a file or directory</a:t>
            </a:r>
          </a:p>
          <a:p>
            <a:pPr lvl="1"/>
            <a:r>
              <a:rPr lang="en-US" dirty="0"/>
              <a:t>only the file’s owner or the superuser can change the mode of a file or </a:t>
            </a:r>
            <a:r>
              <a:rPr lang="en-US" dirty="0" err="1"/>
              <a:t>direc</a:t>
            </a:r>
            <a:r>
              <a:rPr lang="en-US" dirty="0"/>
              <a:t>-tory</a:t>
            </a:r>
          </a:p>
          <a:p>
            <a:pPr lvl="1"/>
            <a:r>
              <a:rPr lang="en-US" dirty="0"/>
              <a:t>supports two distinct ways of specifying mode changes: octal number </a:t>
            </a:r>
            <a:r>
              <a:rPr lang="en-US" dirty="0" err="1"/>
              <a:t>repre-sentation</a:t>
            </a:r>
            <a:r>
              <a:rPr lang="en-US" dirty="0"/>
              <a:t>, or symbolic </a:t>
            </a:r>
            <a:r>
              <a:rPr lang="en-US" dirty="0" err="1"/>
              <a:t>representatio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Octal (base 8), hexadecimal (base 16) </a:t>
            </a:r>
          </a:p>
          <a:p>
            <a:pPr lvl="2"/>
            <a:r>
              <a:rPr lang="en-US" dirty="0"/>
              <a:t>number systems often used to express numbers on computers.</a:t>
            </a:r>
          </a:p>
        </p:txBody>
      </p:sp>
    </p:spTree>
    <p:extLst>
      <p:ext uri="{BB962C8B-B14F-4D97-AF65-F5344CB8AC3E}">
        <p14:creationId xmlns:p14="http://schemas.microsoft.com/office/powerpoint/2010/main" val="235967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B450B9-7646-41DA-96D8-B222C0B5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17" y="0"/>
            <a:ext cx="11011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18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12138-6BC6-4268-98F8-60103B98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5460"/>
            <a:ext cx="11563350" cy="598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63E0C-6FA9-4138-A46A-5AACDD2B5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978793"/>
            <a:ext cx="11220450" cy="57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9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C09D-2069-4500-AE39-77678653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4C4E-C4D8-47C0-BF50-498C02F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/>
              <a:t>rwx</a:t>
            </a:r>
            <a:r>
              <a:rPr lang="en-US" sz="6600" dirty="0"/>
              <a:t>-r--r</a:t>
            </a:r>
          </a:p>
          <a:p>
            <a:pPr marL="0" indent="0">
              <a:buNone/>
            </a:pPr>
            <a:r>
              <a:rPr lang="en-US" sz="6600" dirty="0"/>
              <a:t>111010</a:t>
            </a:r>
          </a:p>
        </p:txBody>
      </p:sp>
    </p:spTree>
    <p:extLst>
      <p:ext uri="{BB962C8B-B14F-4D97-AF65-F5344CB8AC3E}">
        <p14:creationId xmlns:p14="http://schemas.microsoft.com/office/powerpoint/2010/main" val="647026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0747-2CF4-4120-AFC3-38293469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49C9-85BA-4875-9149-19A0F08E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2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825D-0710-4990-B9E7-AD595AE7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9775-ECCD-407C-97B4-BCF228DA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24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FF59-79D5-43BA-9D73-839EE4D4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 and SUDO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8AF2-FC58-4168-B8AB-58E52361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8E3E-B1F4-4A70-B4A5-B325D341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95" y="113269"/>
            <a:ext cx="10515600" cy="965200"/>
          </a:xfrm>
        </p:spPr>
        <p:txBody>
          <a:bodyPr/>
          <a:lstStyle/>
          <a:p>
            <a:r>
              <a:rPr lang="en-US" dirty="0"/>
              <a:t>stdin, </a:t>
            </a:r>
            <a:r>
              <a:rPr lang="en-US" dirty="0" err="1"/>
              <a:t>stdout</a:t>
            </a:r>
            <a:r>
              <a:rPr lang="en-US" dirty="0"/>
              <a:t>, stderr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E8DA89-E6D6-4BA9-BB16-4EECF2F92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5" y="1265865"/>
            <a:ext cx="7372305" cy="4050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FCA190-AE9C-4187-AE1F-26297E33FE27}"/>
              </a:ext>
            </a:extLst>
          </p:cNvPr>
          <p:cNvSpPr/>
          <p:nvPr/>
        </p:nvSpPr>
        <p:spPr>
          <a:xfrm>
            <a:off x="298495" y="5315906"/>
            <a:ext cx="7951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https://github.com/kennyyu/bootcamp-unix/wiki/stdin,-stdout,-stderr,-and-pipes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ABD5A7-D73D-4920-A27C-E4E42C52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95" y="5858803"/>
            <a:ext cx="7802317" cy="7778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C1B60B-E208-43FD-BD5E-D80E581959F9}"/>
              </a:ext>
            </a:extLst>
          </p:cNvPr>
          <p:cNvSpPr txBox="1"/>
          <p:nvPr/>
        </p:nvSpPr>
        <p:spPr>
          <a:xfrm>
            <a:off x="8100812" y="1078468"/>
            <a:ext cx="3972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python: “print”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Java: “</a:t>
            </a:r>
            <a:r>
              <a:rPr lang="en-US" sz="2400" dirty="0" err="1"/>
              <a:t>System.out.print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C:  “</a:t>
            </a:r>
            <a:r>
              <a:rPr lang="en-US" sz="2400" dirty="0" err="1"/>
              <a:t>printf</a:t>
            </a:r>
            <a:r>
              <a:rPr lang="en-US" sz="2400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      </a:t>
            </a:r>
            <a:r>
              <a:rPr lang="en-US" sz="2400" dirty="0" err="1"/>
              <a:t>fprintf</a:t>
            </a:r>
            <a:r>
              <a:rPr lang="en-US" sz="2400" dirty="0"/>
              <a:t>(stderr)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C++ “std::</a:t>
            </a:r>
            <a:r>
              <a:rPr lang="en-US" sz="2400" dirty="0" err="1"/>
              <a:t>cout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         std::</a:t>
            </a:r>
            <a:r>
              <a:rPr lang="en-US" sz="2400" dirty="0" err="1"/>
              <a:t>cerr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5FB5F-0668-421F-8952-FF73E68C4F20}"/>
              </a:ext>
            </a:extLst>
          </p:cNvPr>
          <p:cNvSpPr txBox="1"/>
          <p:nvPr/>
        </p:nvSpPr>
        <p:spPr>
          <a:xfrm>
            <a:off x="638645" y="2306304"/>
            <a:ext cx="28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30221-BA14-4442-9A1B-8835C9BA6502}"/>
              </a:ext>
            </a:extLst>
          </p:cNvPr>
          <p:cNvSpPr txBox="1"/>
          <p:nvPr/>
        </p:nvSpPr>
        <p:spPr>
          <a:xfrm>
            <a:off x="6419112" y="2352471"/>
            <a:ext cx="28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8A35C9-CE0F-4C1E-99F0-B7D9A61035C3}"/>
              </a:ext>
            </a:extLst>
          </p:cNvPr>
          <p:cNvSpPr txBox="1"/>
          <p:nvPr/>
        </p:nvSpPr>
        <p:spPr>
          <a:xfrm>
            <a:off x="4132609" y="4091044"/>
            <a:ext cx="28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111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D401-9629-4C9C-AEBF-960418EF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STDIN, STDOUT, and STDERR are files…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9E2D-AF4D-4449-9EE4-BE261023D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Operating systems (under the hood), are often a tables with indices that point to resources.</a:t>
            </a:r>
          </a:p>
          <a:p>
            <a:pPr lvl="1"/>
            <a:r>
              <a:rPr lang="de-DE" dirty="0"/>
              <a:t>Files  (and other resources) are often referenced using descriptors (integer numbers) that serve as a handle to the resources.  </a:t>
            </a:r>
          </a:p>
          <a:p>
            <a:r>
              <a:rPr lang="de-DE" dirty="0"/>
              <a:t>STDIN == file descriptor  0</a:t>
            </a:r>
          </a:p>
          <a:p>
            <a:r>
              <a:rPr lang="de-DE" dirty="0"/>
              <a:t>STDOUT = file descriptor 1</a:t>
            </a:r>
          </a:p>
          <a:p>
            <a:r>
              <a:rPr lang="de-DE" dirty="0"/>
              <a:t>STDERR = file descriptor  2 </a:t>
            </a:r>
          </a:p>
        </p:txBody>
      </p:sp>
    </p:spTree>
    <p:extLst>
      <p:ext uri="{BB962C8B-B14F-4D97-AF65-F5344CB8AC3E}">
        <p14:creationId xmlns:p14="http://schemas.microsoft.com/office/powerpoint/2010/main" val="1144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3BC494-61E3-4AB8-ACEB-9812A73F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781" y="0"/>
            <a:ext cx="71749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372341-FD13-4B98-B72C-1E1361B50DF3}"/>
              </a:ext>
            </a:extLst>
          </p:cNvPr>
          <p:cNvSpPr txBox="1"/>
          <p:nvPr/>
        </p:nvSpPr>
        <p:spPr>
          <a:xfrm>
            <a:off x="5486580" y="6471203"/>
            <a:ext cx="66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Source: The C Programming Language 2</a:t>
            </a:r>
            <a:r>
              <a:rPr lang="en-US" sz="2000" b="1" i="1" baseline="30000" dirty="0"/>
              <a:t>nd</a:t>
            </a:r>
            <a:r>
              <a:rPr lang="en-US" sz="2000" b="1" i="1" dirty="0"/>
              <a:t> Edition , page 176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F34F1-453C-494A-B5E3-45C2B92ED501}"/>
              </a:ext>
            </a:extLst>
          </p:cNvPr>
          <p:cNvSpPr txBox="1"/>
          <p:nvPr/>
        </p:nvSpPr>
        <p:spPr>
          <a:xfrm>
            <a:off x="8207540" y="451625"/>
            <a:ext cx="3984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What are files anyway?</a:t>
            </a:r>
          </a:p>
          <a:p>
            <a:r>
              <a:rPr lang="en-US" sz="2000" b="1" i="1" dirty="0"/>
              <a:t> Original UNIX “FILE” concept implementation by Ritchie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C98BE3-BBBD-4161-80D3-D742FF680E6D}"/>
              </a:ext>
            </a:extLst>
          </p:cNvPr>
          <p:cNvCxnSpPr>
            <a:cxnSpLocks/>
          </p:cNvCxnSpPr>
          <p:nvPr/>
        </p:nvCxnSpPr>
        <p:spPr>
          <a:xfrm flipH="1">
            <a:off x="7770851" y="1596980"/>
            <a:ext cx="2120124" cy="172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6046-CC60-48D5-8B86-3333F8942318}"/>
              </a:ext>
            </a:extLst>
          </p:cNvPr>
          <p:cNvSpPr/>
          <p:nvPr/>
        </p:nvSpPr>
        <p:spPr>
          <a:xfrm>
            <a:off x="6928891" y="186742"/>
            <a:ext cx="679482" cy="6271148"/>
          </a:xfrm>
          <a:prstGeom prst="righ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3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5D6C-192A-42B3-957F-D9A69DE9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5" y="47884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D48DE-AB61-496A-9AA4-1C63F01F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6" y="863333"/>
            <a:ext cx="10431464" cy="1848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4FA58-E5A2-492A-BF3B-42E0D1F0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6" y="3041912"/>
            <a:ext cx="10308168" cy="1699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7F5D9-B224-4860-8E55-510E11463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55" y="4919135"/>
            <a:ext cx="10308167" cy="16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0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F88D-831C-47A4-8CB3-1272D267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14" y="159064"/>
            <a:ext cx="10515600" cy="703821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99AB-6660-4E8B-982A-CBA03256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39" y="948520"/>
            <a:ext cx="10515600" cy="5750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Redirect STDOUT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ls -l /</a:t>
            </a:r>
            <a:r>
              <a:rPr lang="en-US" i="1" dirty="0" err="1">
                <a:solidFill>
                  <a:srgbClr val="C00000"/>
                </a:solidFill>
              </a:rPr>
              <a:t>usr</a:t>
            </a:r>
            <a:r>
              <a:rPr lang="en-US" i="1" dirty="0">
                <a:solidFill>
                  <a:srgbClr val="C00000"/>
                </a:solidFill>
              </a:rPr>
              <a:t>/bin &gt; ls-output.txt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ls -l /</a:t>
            </a:r>
            <a:r>
              <a:rPr lang="en-US" i="1" dirty="0" err="1">
                <a:solidFill>
                  <a:srgbClr val="C00000"/>
                </a:solidFill>
              </a:rPr>
              <a:t>usr</a:t>
            </a:r>
            <a:r>
              <a:rPr lang="en-US" i="1" dirty="0">
                <a:solidFill>
                  <a:srgbClr val="C00000"/>
                </a:solidFill>
              </a:rPr>
              <a:t>/bin 1&gt; ls-output.txt</a:t>
            </a:r>
          </a:p>
          <a:p>
            <a:r>
              <a:rPr lang="en-US" dirty="0"/>
              <a:t>Redirect STDERR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en-US" i="1" dirty="0">
                <a:solidFill>
                  <a:srgbClr val="FF0000"/>
                </a:solidFill>
              </a:rPr>
              <a:t>ls -l /bin/</a:t>
            </a:r>
            <a:r>
              <a:rPr lang="en-US" i="1" dirty="0" err="1">
                <a:solidFill>
                  <a:srgbClr val="FF0000"/>
                </a:solidFill>
              </a:rPr>
              <a:t>usr</a:t>
            </a:r>
            <a:r>
              <a:rPr lang="en-US" i="1" dirty="0">
                <a:solidFill>
                  <a:srgbClr val="FF0000"/>
                </a:solidFill>
              </a:rPr>
              <a:t> &gt; ls-output.txt</a:t>
            </a:r>
          </a:p>
          <a:p>
            <a:pPr lvl="2"/>
            <a:r>
              <a:rPr lang="en-US" sz="2400" dirty="0"/>
              <a:t>What happened? </a:t>
            </a:r>
          </a:p>
          <a:p>
            <a:pPr lvl="2"/>
            <a:r>
              <a:rPr lang="en-US" sz="2400" dirty="0"/>
              <a:t>Zero length! The destination file is always rewritten from the beginning.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en-US" i="1" dirty="0">
                <a:solidFill>
                  <a:srgbClr val="FF0000"/>
                </a:solidFill>
              </a:rPr>
              <a:t>ls -l /bin/</a:t>
            </a:r>
            <a:r>
              <a:rPr lang="en-US" i="1" dirty="0" err="1">
                <a:solidFill>
                  <a:srgbClr val="FF0000"/>
                </a:solidFill>
              </a:rPr>
              <a:t>usr</a:t>
            </a:r>
            <a:r>
              <a:rPr lang="en-US" i="1" dirty="0">
                <a:solidFill>
                  <a:srgbClr val="FF0000"/>
                </a:solidFill>
              </a:rPr>
              <a:t> 2&gt; ls-error.txt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&gt; ls-output.txt</a:t>
            </a:r>
          </a:p>
          <a:p>
            <a:pPr lvl="2"/>
            <a:r>
              <a:rPr lang="en-US" sz="2400" dirty="0"/>
              <a:t>using the redirection operator with no command preceding it will truncate an ex-</a:t>
            </a:r>
            <a:r>
              <a:rPr lang="en-US" sz="2400" dirty="0" err="1"/>
              <a:t>isting</a:t>
            </a:r>
            <a:r>
              <a:rPr lang="en-US" sz="2400" dirty="0"/>
              <a:t> file or create a new, empty file.</a:t>
            </a:r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en-US" sz="2400" i="1" dirty="0">
                <a:solidFill>
                  <a:srgbClr val="FF0000"/>
                </a:solidFill>
              </a:rPr>
              <a:t>ls -l /</a:t>
            </a:r>
            <a:r>
              <a:rPr lang="en-US" sz="2400" i="1" dirty="0" err="1">
                <a:solidFill>
                  <a:srgbClr val="FF0000"/>
                </a:solidFill>
              </a:rPr>
              <a:t>usr</a:t>
            </a:r>
            <a:r>
              <a:rPr lang="en-US" sz="2400" i="1" dirty="0">
                <a:solidFill>
                  <a:srgbClr val="FF0000"/>
                </a:solidFill>
              </a:rPr>
              <a:t>/bin &gt;&gt; ls-output.txt</a:t>
            </a:r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en-US" sz="2400" i="1" dirty="0">
                <a:solidFill>
                  <a:srgbClr val="FF0000"/>
                </a:solidFill>
              </a:rPr>
              <a:t>ls -l /</a:t>
            </a:r>
            <a:r>
              <a:rPr lang="en-US" sz="2400" i="1" dirty="0" err="1">
                <a:solidFill>
                  <a:srgbClr val="FF0000"/>
                </a:solidFill>
              </a:rPr>
              <a:t>usr</a:t>
            </a:r>
            <a:r>
              <a:rPr lang="en-US" sz="2400" i="1" dirty="0">
                <a:solidFill>
                  <a:srgbClr val="FF0000"/>
                </a:solidFill>
              </a:rPr>
              <a:t>/bin &gt;&gt; ls-output.txt</a:t>
            </a:r>
          </a:p>
          <a:p>
            <a:pPr lvl="1"/>
            <a:r>
              <a:rPr lang="en-US" dirty="0"/>
              <a:t>append redirected output to a file instead of overwriting the file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0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F88D-831C-47A4-8CB3-1272D267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14" y="159064"/>
            <a:ext cx="10515600" cy="94852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99AB-6660-4E8B-982A-CBA03256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39" y="1107584"/>
            <a:ext cx="10515600" cy="5750416"/>
          </a:xfrm>
        </p:spPr>
        <p:txBody>
          <a:bodyPr>
            <a:normAutofit/>
          </a:bodyPr>
          <a:lstStyle/>
          <a:p>
            <a:r>
              <a:rPr lang="en-US" dirty="0"/>
              <a:t>Redirecting Standard Output and Standard Error to One File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en-US" dirty="0">
                <a:solidFill>
                  <a:srgbClr val="FF0000"/>
                </a:solidFill>
              </a:rPr>
              <a:t>ls -l /bin/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 &gt; ls-output.txt 2&gt;&amp;1</a:t>
            </a:r>
          </a:p>
          <a:p>
            <a:pPr lvl="2"/>
            <a:r>
              <a:rPr lang="en-US" sz="2400" dirty="0"/>
              <a:t>Using this method, we perform two redirections. </a:t>
            </a:r>
          </a:p>
          <a:p>
            <a:pPr lvl="2"/>
            <a:r>
              <a:rPr lang="en-US" sz="2400" dirty="0"/>
              <a:t>First we redirect standard output to the file ls-output.txt</a:t>
            </a:r>
          </a:p>
          <a:p>
            <a:pPr lvl="2"/>
            <a:r>
              <a:rPr lang="en-US" sz="2400" dirty="0"/>
              <a:t>then we redirect file descriptor 2 (standard error) to file descriptor 1 (standard output) using the notation 2&gt;&amp;1.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de-DE" dirty="0">
                <a:solidFill>
                  <a:srgbClr val="C00000"/>
                </a:solidFill>
              </a:rPr>
              <a:t>ls -l /bin/usr &amp;&gt; ls-output.txt</a:t>
            </a:r>
            <a:endParaRPr lang="en-US" sz="2800" dirty="0">
              <a:solidFill>
                <a:srgbClr val="C00000"/>
              </a:solidFill>
            </a:endParaRPr>
          </a:p>
          <a:p>
            <a:pPr lvl="2"/>
            <a:r>
              <a:rPr lang="en-US" sz="2400" i="1" dirty="0"/>
              <a:t>Streamlined notation  &amp;&gt; in (modern BASH implementations) to re</a:t>
            </a:r>
            <a:r>
              <a:rPr lang="en-US" sz="2400" dirty="0"/>
              <a:t>direct both standard output and standard error to the file </a:t>
            </a:r>
            <a:r>
              <a:rPr lang="en-US" sz="2400" i="1" dirty="0"/>
              <a:t> </a:t>
            </a:r>
          </a:p>
          <a:p>
            <a:pPr lvl="1"/>
            <a:r>
              <a:rPr lang="en-US" dirty="0"/>
              <a:t>append the standard output and standard error streams to a single file</a:t>
            </a:r>
            <a:endParaRPr lang="en-US" sz="2800" i="1" dirty="0"/>
          </a:p>
          <a:p>
            <a:pPr lvl="2"/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me@linuxbox</a:t>
            </a:r>
            <a:r>
              <a:rPr lang="en-US" sz="2400" dirty="0">
                <a:solidFill>
                  <a:srgbClr val="002060"/>
                </a:solidFill>
              </a:rPr>
              <a:t> ~]$  </a:t>
            </a:r>
            <a:r>
              <a:rPr lang="de-DE" sz="2400" dirty="0">
                <a:solidFill>
                  <a:srgbClr val="C00000"/>
                </a:solidFill>
              </a:rPr>
              <a:t>ls -l /bin/usr &amp;&gt;&gt; ls-output.txt</a:t>
            </a:r>
            <a:endParaRPr lang="en-US" sz="2400" dirty="0"/>
          </a:p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7065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1783</Words>
  <Application>Microsoft Office PowerPoint</Application>
  <PresentationFormat>Widescreen</PresentationFormat>
  <Paragraphs>224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Lecture 5: CSE 384 (System and Network Programming)</vt:lpstr>
      <vt:lpstr>Overview</vt:lpstr>
      <vt:lpstr>I/O Redirection:  based on page 54 of the online version the Linux CommandLine</vt:lpstr>
      <vt:lpstr>stdin, stdout, stderr</vt:lpstr>
      <vt:lpstr> STDIN, STDOUT, and STDERR are files…</vt:lpstr>
      <vt:lpstr>PowerPoint Presentation</vt:lpstr>
      <vt:lpstr>Examples </vt:lpstr>
      <vt:lpstr>Examples</vt:lpstr>
      <vt:lpstr>Examples</vt:lpstr>
      <vt:lpstr>Disposing Output  (/dev/null)  (page 58)</vt:lpstr>
      <vt:lpstr>Redirecting STDIN (page 59)</vt:lpstr>
      <vt:lpstr>Redirecting STDIN </vt:lpstr>
      <vt:lpstr>Pipelines </vt:lpstr>
      <vt:lpstr>Pipe (|)  Versus Redirection (&gt;)  - page 62</vt:lpstr>
      <vt:lpstr>Pipeline (concept)</vt:lpstr>
      <vt:lpstr>Tee command  </vt:lpstr>
      <vt:lpstr>Filters -  piping command together</vt:lpstr>
      <vt:lpstr>Chapter 7: The Shell – Expansion and substitution</vt:lpstr>
      <vt:lpstr>Chapter 8: Keyboard shortcuts</vt:lpstr>
      <vt:lpstr>Chapter 9: Permissions</vt:lpstr>
      <vt:lpstr>umask</vt:lpstr>
      <vt:lpstr>chmod examples</vt:lpstr>
      <vt:lpstr>Special permissions:  setuid, setgid, sticky bit </vt:lpstr>
      <vt:lpstr>Essential security related commands </vt:lpstr>
      <vt:lpstr>Owners, Groups, and Everyone else (the world) </vt:lpstr>
      <vt:lpstr>File Attributes: Read, Write, Execute Permissions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chmod examples</vt:lpstr>
      <vt:lpstr>chown</vt:lpstr>
      <vt:lpstr>SU and SUDO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Corley</dc:creator>
  <cp:lastModifiedBy>Michael Corley</cp:lastModifiedBy>
  <cp:revision>49</cp:revision>
  <dcterms:created xsi:type="dcterms:W3CDTF">2020-01-24T17:52:34Z</dcterms:created>
  <dcterms:modified xsi:type="dcterms:W3CDTF">2020-01-29T00:45:19Z</dcterms:modified>
</cp:coreProperties>
</file>