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650" r:id="rId1"/>
  </p:sldMasterIdLst>
  <p:notesMasterIdLst>
    <p:notesMasterId r:id="rId28"/>
  </p:notesMasterIdLst>
  <p:handoutMasterIdLst>
    <p:handoutMasterId r:id="rId29"/>
  </p:handoutMasterIdLst>
  <p:sldIdLst>
    <p:sldId id="284" r:id="rId2"/>
    <p:sldId id="287" r:id="rId3"/>
    <p:sldId id="289" r:id="rId4"/>
    <p:sldId id="294" r:id="rId5"/>
    <p:sldId id="342" r:id="rId6"/>
    <p:sldId id="344" r:id="rId7"/>
    <p:sldId id="345" r:id="rId8"/>
    <p:sldId id="346" r:id="rId9"/>
    <p:sldId id="347" r:id="rId10"/>
    <p:sldId id="348" r:id="rId11"/>
    <p:sldId id="349" r:id="rId12"/>
    <p:sldId id="350" r:id="rId13"/>
    <p:sldId id="351" r:id="rId14"/>
    <p:sldId id="353" r:id="rId15"/>
    <p:sldId id="352" r:id="rId16"/>
    <p:sldId id="302" r:id="rId17"/>
    <p:sldId id="317" r:id="rId18"/>
    <p:sldId id="358" r:id="rId19"/>
    <p:sldId id="355" r:id="rId20"/>
    <p:sldId id="356" r:id="rId21"/>
    <p:sldId id="357" r:id="rId22"/>
    <p:sldId id="354" r:id="rId23"/>
    <p:sldId id="361" r:id="rId24"/>
    <p:sldId id="362" r:id="rId25"/>
    <p:sldId id="359" r:id="rId26"/>
    <p:sldId id="360" r:id="rId27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112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112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112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112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112" charset="0"/>
        <a:ea typeface="+mn-ea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pitchFamily="112" charset="0"/>
        <a:ea typeface="+mn-ea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pitchFamily="112" charset="0"/>
        <a:ea typeface="+mn-ea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pitchFamily="112" charset="0"/>
        <a:ea typeface="+mn-ea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pitchFamily="112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3333FF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-9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4352"/>
    </p:cViewPr>
  </p:sorterViewPr>
  <p:notesViewPr>
    <p:cSldViewPr snapToGrid="0" snapToObjects="1">
      <p:cViewPr varScale="1">
        <p:scale>
          <a:sx n="107" d="100"/>
          <a:sy n="107" d="100"/>
        </p:scale>
        <p:origin x="-2408" y="-96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7D229A-F0D8-4CE9-B3F9-D61878CD8296}" type="datetimeFigureOut">
              <a:rPr lang="en-US" smtClean="0"/>
              <a:pPr/>
              <a:t>1/16/19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ACC330-2868-45C9-8341-3A369CAE49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4487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79484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91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79484" y="651391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324893E-4A42-4EF9-AC87-1581D39DB9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94776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112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112" charset="0"/>
        <a:ea typeface="ＭＳ Ｐゴシック" pitchFamily="112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112" charset="0"/>
        <a:ea typeface="ＭＳ Ｐゴシック" pitchFamily="112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112" charset="0"/>
        <a:ea typeface="ＭＳ Ｐゴシック" pitchFamily="112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112" charset="0"/>
        <a:ea typeface="ＭＳ Ｐゴシック" pitchFamily="112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4893E-4A42-4EF9-AC87-1581D39DB902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5799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98C6746-139D-4012-A230-00AFB49A37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CF6654C-7CCA-4AC5-A168-DC59F3C5B5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1FC13A1-11E3-4B98-BB0C-22CBFB5DB1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DA77833-573D-4BC1-B2D9-C9BBBB18D51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9D233C0-F85D-4285-BA4F-3AD89B4D9F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442BFAC-D590-430D-833F-422509C167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D5983-0780-4EEF-A4D5-37E2D80090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521A813-966A-4447-88BA-DADDF0F014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2B3EED9-1FEB-4F2F-9F13-29A766AA7B0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16896"/>
            <a:ext cx="8229600" cy="5097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26211" y="278166"/>
            <a:ext cx="7779125" cy="841867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99751" y="293490"/>
            <a:ext cx="7735026" cy="782448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7308" y="214350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51" r:id="rId1"/>
    <p:sldLayoutId id="2147484652" r:id="rId2"/>
    <p:sldLayoutId id="2147484653" r:id="rId3"/>
    <p:sldLayoutId id="2147484654" r:id="rId4"/>
    <p:sldLayoutId id="2147484655" r:id="rId5"/>
    <p:sldLayoutId id="2147484656" r:id="rId6"/>
    <p:sldLayoutId id="2147484657" r:id="rId7"/>
    <p:sldLayoutId id="2147484658" r:id="rId8"/>
    <p:sldLayoutId id="2147484659" r:id="rId9"/>
    <p:sldLayoutId id="2147484660" r:id="rId10"/>
    <p:sldLayoutId id="214748466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200" kern="1200" cap="none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ebminal.org/terminal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62000" y="3064069"/>
            <a:ext cx="6444074" cy="1569660"/>
          </a:xfr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3200" dirty="0" smtClean="0">
                <a:solidFill>
                  <a:srgbClr val="A50021"/>
                </a:solidFill>
                <a:ea typeface="ＭＳ Ｐゴシック" pitchFamily="-80" charset="-128"/>
                <a:cs typeface="ＭＳ Ｐゴシック" pitchFamily="-80" charset="-128"/>
              </a:rPr>
              <a:t>Lecture 1: 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3200" dirty="0" smtClean="0">
                <a:solidFill>
                  <a:srgbClr val="A50021"/>
                </a:solidFill>
                <a:ea typeface="ＭＳ Ｐゴシック" pitchFamily="-80" charset="-128"/>
                <a:cs typeface="ＭＳ Ｐゴシック" pitchFamily="-80" charset="-128"/>
              </a:rPr>
              <a:t>Introduction to *NIX </a:t>
            </a:r>
            <a:r>
              <a:rPr lang="en-US" sz="3200" dirty="0" smtClean="0">
                <a:solidFill>
                  <a:srgbClr val="A50021"/>
                </a:solidFill>
                <a:ea typeface="ＭＳ Ｐゴシック" pitchFamily="-80" charset="-128"/>
                <a:cs typeface="ＭＳ Ｐゴシック" pitchFamily="-80" charset="-128"/>
              </a:rPr>
              <a:t>(</a:t>
            </a:r>
            <a:r>
              <a:rPr lang="en-US" sz="3200" dirty="0" err="1" smtClean="0">
                <a:solidFill>
                  <a:srgbClr val="A50021"/>
                </a:solidFill>
                <a:ea typeface="ＭＳ Ｐゴシック" pitchFamily="-80" charset="-128"/>
                <a:cs typeface="ＭＳ Ｐゴシック" pitchFamily="-80" charset="-128"/>
              </a:rPr>
              <a:t>Unix,Linux</a:t>
            </a:r>
            <a:r>
              <a:rPr lang="en-US" sz="3200" dirty="0" smtClean="0">
                <a:solidFill>
                  <a:srgbClr val="A50021"/>
                </a:solidFill>
                <a:ea typeface="ＭＳ Ｐゴシック" pitchFamily="-80" charset="-128"/>
                <a:cs typeface="ＭＳ Ｐゴシック" pitchFamily="-80" charset="-128"/>
              </a:rPr>
              <a:t>) and shell</a:t>
            </a:r>
            <a:endParaRPr lang="en-US" sz="3200" dirty="0" smtClean="0">
              <a:solidFill>
                <a:srgbClr val="A50021"/>
              </a:solidFill>
              <a:ea typeface="ＭＳ Ｐゴシック" pitchFamily="-80" charset="-128"/>
              <a:cs typeface="ＭＳ Ｐゴシック" pitchFamily="-80" charset="-128"/>
            </a:endParaRP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15373" y="5791200"/>
            <a:ext cx="6628627" cy="914400"/>
          </a:xfrm>
        </p:spPr>
        <p:txBody>
          <a:bodyPr anchor="t"/>
          <a:lstStyle/>
          <a:p>
            <a:pPr>
              <a:lnSpc>
                <a:spcPct val="100000"/>
              </a:lnSpc>
              <a:spcBef>
                <a:spcPts val="600"/>
              </a:spcBef>
            </a:pPr>
            <a:endParaRPr lang="en-US" sz="1800" dirty="0" smtClean="0">
              <a:ea typeface="ＭＳ Ｐゴシック" pitchFamily="-80" charset="-128"/>
              <a:cs typeface="ＭＳ Ｐゴシック" pitchFamily="-80" charset="-128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Unix Philosophy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Small is beautiful</a:t>
            </a:r>
          </a:p>
          <a:p>
            <a:endParaRPr lang="en-US" dirty="0"/>
          </a:p>
          <a:p>
            <a:pPr lvl="1"/>
            <a:r>
              <a:rPr lang="en-US" dirty="0" smtClean="0"/>
              <a:t>Easy to understand</a:t>
            </a:r>
          </a:p>
          <a:p>
            <a:pPr lvl="1"/>
            <a:r>
              <a:rPr lang="en-US" dirty="0" smtClean="0"/>
              <a:t>Easy to maintain</a:t>
            </a:r>
          </a:p>
          <a:p>
            <a:pPr lvl="1"/>
            <a:r>
              <a:rPr lang="en-US" dirty="0" smtClean="0"/>
              <a:t>Efficient</a:t>
            </a:r>
          </a:p>
          <a:p>
            <a:pPr lvl="1"/>
            <a:r>
              <a:rPr lang="en-US" dirty="0" smtClean="0"/>
              <a:t>Reuse</a:t>
            </a:r>
          </a:p>
          <a:p>
            <a:pPr lvl="1"/>
            <a:endParaRPr lang="en-US" dirty="0"/>
          </a:p>
          <a:p>
            <a:r>
              <a:rPr lang="en-US" dirty="0" smtClean="0"/>
              <a:t>Make each program (commands) simple and do one thing well</a:t>
            </a:r>
          </a:p>
          <a:p>
            <a:pPr lvl="1"/>
            <a:r>
              <a:rPr lang="en-US" dirty="0" smtClean="0"/>
              <a:t>Complex functionality can be achieved by combining commands.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4475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brief overview of OS</a:t>
            </a:r>
            <a:endParaRPr lang="en-US" dirty="0"/>
          </a:p>
        </p:txBody>
      </p:sp>
      <p:pic>
        <p:nvPicPr>
          <p:cNvPr id="3" name="Picture 2" descr="Screen Shot 2016-02-06 at 9.46.4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224" y="1401344"/>
            <a:ext cx="3641011" cy="498639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457226" y="2002336"/>
            <a:ext cx="32001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Shell: interpreter between the</a:t>
            </a:r>
          </a:p>
          <a:p>
            <a:r>
              <a:rPr lang="en-US" dirty="0" smtClean="0"/>
              <a:t>kernel and the user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445786" y="3226621"/>
            <a:ext cx="33658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Utilities: compilers, commands, </a:t>
            </a:r>
          </a:p>
          <a:p>
            <a:r>
              <a:rPr lang="en-US" dirty="0" smtClean="0"/>
              <a:t>others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4819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Unix operating systems</a:t>
            </a:r>
          </a:p>
          <a:p>
            <a:endParaRPr lang="en-US" dirty="0"/>
          </a:p>
          <a:p>
            <a:r>
              <a:rPr lang="en-US" b="1" dirty="0"/>
              <a:t>Terminal and shell</a:t>
            </a:r>
          </a:p>
          <a:p>
            <a:endParaRPr lang="en-US" dirty="0"/>
          </a:p>
          <a:p>
            <a:r>
              <a:rPr lang="en-US" dirty="0"/>
              <a:t>Unix file systems</a:t>
            </a:r>
          </a:p>
        </p:txBody>
      </p:sp>
    </p:spTree>
    <p:extLst>
      <p:ext uri="{BB962C8B-B14F-4D97-AF65-F5344CB8AC3E}">
        <p14:creationId xmlns:p14="http://schemas.microsoft.com/office/powerpoint/2010/main" val="26899076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Terminal and Shell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35728"/>
            <a:ext cx="8229600" cy="5378644"/>
          </a:xfrm>
        </p:spPr>
        <p:txBody>
          <a:bodyPr>
            <a:normAutofit/>
          </a:bodyPr>
          <a:lstStyle/>
          <a:p>
            <a:r>
              <a:rPr lang="en-US" dirty="0" smtClean="0"/>
              <a:t>Open a terminal</a:t>
            </a:r>
          </a:p>
          <a:p>
            <a:pPr lvl="1"/>
            <a:r>
              <a:rPr lang="en-US" dirty="0" err="1" smtClean="0"/>
              <a:t>Ctrl+Alt+T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 smtClean="0"/>
              <a:t>Terminal </a:t>
            </a:r>
            <a:r>
              <a:rPr lang="en-US" dirty="0"/>
              <a:t>gives you a shell</a:t>
            </a:r>
          </a:p>
          <a:p>
            <a:r>
              <a:rPr lang="en-US" dirty="0" smtClean="0"/>
              <a:t>What is a shell program?</a:t>
            </a:r>
          </a:p>
          <a:p>
            <a:pPr lvl="1"/>
            <a:r>
              <a:rPr lang="en-US" dirty="0" smtClean="0"/>
              <a:t>That’s the one which prints out the prompt and wait for a user input in terminal</a:t>
            </a:r>
          </a:p>
          <a:p>
            <a:pPr lvl="1"/>
            <a:r>
              <a:rPr lang="en-US" dirty="0" smtClean="0"/>
              <a:t>A command interpreter that translates the user’s commands for the Kernel to carry out the user’s commands.</a:t>
            </a:r>
          </a:p>
          <a:p>
            <a:pPr lvl="2"/>
            <a:endParaRPr lang="en-US" dirty="0" smtClean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4282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would I want to use terminal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want to learn how to program using only keyboard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It gives us access to more advanced features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A GUI is after all a “wrapper” for command line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In overall, it makes you a more advanced programmer, system administrator, scientist, engineering, etc.</a:t>
            </a:r>
          </a:p>
        </p:txBody>
      </p:sp>
    </p:spTree>
    <p:extLst>
      <p:ext uri="{BB962C8B-B14F-4D97-AF65-F5344CB8AC3E}">
        <p14:creationId xmlns:p14="http://schemas.microsoft.com/office/powerpoint/2010/main" val="3729267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Shell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There are varieties of shell programs.</a:t>
            </a:r>
          </a:p>
          <a:p>
            <a:pPr lvl="1"/>
            <a:r>
              <a:rPr lang="en-US" dirty="0"/>
              <a:t>C shell (</a:t>
            </a:r>
            <a:r>
              <a:rPr lang="en-US" dirty="0" err="1"/>
              <a:t>csh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Developed by BSD Unix</a:t>
            </a:r>
          </a:p>
          <a:p>
            <a:pPr lvl="1"/>
            <a:r>
              <a:rPr lang="en-US" dirty="0"/>
              <a:t>Bourne shell (</a:t>
            </a:r>
            <a:r>
              <a:rPr lang="en-US" dirty="0" err="1"/>
              <a:t>sh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Developed by Unix System V; compact and simple</a:t>
            </a:r>
          </a:p>
          <a:p>
            <a:pPr lvl="1"/>
            <a:r>
              <a:rPr lang="en-US" dirty="0" err="1"/>
              <a:t>Korn</a:t>
            </a:r>
            <a:r>
              <a:rPr lang="en-US" dirty="0"/>
              <a:t> shell (</a:t>
            </a:r>
            <a:r>
              <a:rPr lang="en-US" dirty="0" err="1"/>
              <a:t>ksh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Developed by David </a:t>
            </a:r>
            <a:r>
              <a:rPr lang="en-US" dirty="0" err="1"/>
              <a:t>Korn</a:t>
            </a:r>
            <a:r>
              <a:rPr lang="en-US" dirty="0"/>
              <a:t>; extended Bourne shell</a:t>
            </a:r>
          </a:p>
          <a:p>
            <a:pPr lvl="1"/>
            <a:r>
              <a:rPr lang="en-US" dirty="0"/>
              <a:t>Turbo shell (</a:t>
            </a:r>
            <a:r>
              <a:rPr lang="en-US" dirty="0" err="1"/>
              <a:t>tsh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Enhanced </a:t>
            </a:r>
            <a:r>
              <a:rPr lang="en-US" dirty="0" err="1"/>
              <a:t>csh</a:t>
            </a:r>
            <a:endParaRPr lang="en-US" dirty="0"/>
          </a:p>
          <a:p>
            <a:pPr lvl="1"/>
            <a:r>
              <a:rPr lang="en-US" dirty="0"/>
              <a:t>GNU shell (bash)</a:t>
            </a:r>
          </a:p>
          <a:p>
            <a:pPr lvl="2"/>
            <a:r>
              <a:rPr lang="en-US" dirty="0"/>
              <a:t>Most advanced and default for Ubuntu users</a:t>
            </a:r>
          </a:p>
          <a:p>
            <a:pPr lvl="1"/>
            <a:r>
              <a:rPr lang="en-US" dirty="0"/>
              <a:t>And more</a:t>
            </a:r>
            <a:r>
              <a:rPr lang="is-IS" dirty="0"/>
              <a:t>…..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Which Shell I am using:</a:t>
            </a:r>
          </a:p>
          <a:p>
            <a:pPr lvl="1"/>
            <a:r>
              <a:rPr lang="en-US" dirty="0" smtClean="0"/>
              <a:t>Type</a:t>
            </a:r>
          </a:p>
          <a:p>
            <a:pPr lvl="1"/>
            <a:r>
              <a:rPr lang="en-US" dirty="0" smtClean="0"/>
              <a:t>  </a:t>
            </a:r>
          </a:p>
          <a:p>
            <a:pPr lvl="1"/>
            <a:r>
              <a:rPr lang="en-US" dirty="0" smtClean="0"/>
              <a:t>The echo command will display what it was told to.</a:t>
            </a:r>
          </a:p>
          <a:p>
            <a:pPr lvl="1"/>
            <a:endParaRPr lang="en-US" dirty="0"/>
          </a:p>
        </p:txBody>
      </p:sp>
      <p:pic>
        <p:nvPicPr>
          <p:cNvPr id="4" name="Picture 3" descr="Screen Shot 2016-02-06 at 10.03.2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2544" y="5542965"/>
            <a:ext cx="4711700" cy="52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6373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Shell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Type “</a:t>
            </a:r>
            <a:r>
              <a:rPr lang="en-US" dirty="0" err="1" smtClean="0"/>
              <a:t>ls</a:t>
            </a:r>
            <a:r>
              <a:rPr lang="en-US" dirty="0" smtClean="0"/>
              <a:t>”</a:t>
            </a:r>
          </a:p>
          <a:p>
            <a:pPr marL="411480" lvl="1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668236" y="6311616"/>
            <a:ext cx="1711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ls</a:t>
            </a:r>
            <a:r>
              <a:rPr lang="en-US" dirty="0" smtClean="0"/>
              <a:t>: list directory</a:t>
            </a:r>
            <a:endParaRPr lang="en-US" dirty="0"/>
          </a:p>
        </p:txBody>
      </p:sp>
      <p:pic>
        <p:nvPicPr>
          <p:cNvPr id="4" name="Picture 3" descr="Screen Shot 2016-01-30 at 9.58.3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2068" y="2050147"/>
            <a:ext cx="6022164" cy="3882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3693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special characters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/: path separator</a:t>
            </a:r>
          </a:p>
          <a:p>
            <a:pPr lvl="1"/>
            <a:r>
              <a:rPr lang="en-US" dirty="0" smtClean="0"/>
              <a:t>/home/cis342</a:t>
            </a:r>
          </a:p>
          <a:p>
            <a:r>
              <a:rPr lang="en-US" dirty="0" smtClean="0"/>
              <a:t>\: remove the special meaning of the character following</a:t>
            </a:r>
          </a:p>
          <a:p>
            <a:pPr lvl="1"/>
            <a:r>
              <a:rPr lang="en-US" dirty="0" smtClean="0"/>
              <a:t>cd cis342/Good\ Student</a:t>
            </a:r>
          </a:p>
          <a:p>
            <a:r>
              <a:rPr lang="en-US" dirty="0" smtClean="0"/>
              <a:t>Wildcard characters</a:t>
            </a:r>
          </a:p>
          <a:p>
            <a:pPr lvl="1"/>
            <a:r>
              <a:rPr lang="en-US" dirty="0" err="1" smtClean="0"/>
              <a:t>ls</a:t>
            </a:r>
            <a:r>
              <a:rPr lang="en-US" dirty="0" smtClean="0"/>
              <a:t> *: display all files</a:t>
            </a:r>
          </a:p>
          <a:p>
            <a:pPr lvl="1"/>
            <a:r>
              <a:rPr lang="en-US" dirty="0" err="1" smtClean="0"/>
              <a:t>ls</a:t>
            </a:r>
            <a:r>
              <a:rPr lang="en-US" dirty="0" smtClean="0"/>
              <a:t> c*: display all files starts with c</a:t>
            </a:r>
          </a:p>
          <a:p>
            <a:pPr lvl="1"/>
            <a:r>
              <a:rPr lang="en-US" dirty="0" err="1" smtClean="0"/>
              <a:t>ls</a:t>
            </a:r>
            <a:r>
              <a:rPr lang="en-US" dirty="0" smtClean="0"/>
              <a:t> *c*: display all files that has a c</a:t>
            </a:r>
          </a:p>
          <a:p>
            <a:pPr lvl="2"/>
            <a:r>
              <a:rPr lang="en-US" dirty="0" smtClean="0"/>
              <a:t>Note that * can be empty character</a:t>
            </a:r>
          </a:p>
          <a:p>
            <a:pPr lvl="1"/>
            <a:r>
              <a:rPr lang="en-US" dirty="0" err="1" smtClean="0"/>
              <a:t>ls</a:t>
            </a:r>
            <a:r>
              <a:rPr lang="en-US" dirty="0" smtClean="0"/>
              <a:t> ?c?: display all files start with any single character, then c, and ends with any </a:t>
            </a:r>
            <a:r>
              <a:rPr lang="en-US" dirty="0"/>
              <a:t>single </a:t>
            </a:r>
            <a:r>
              <a:rPr lang="en-US" dirty="0" smtClean="0"/>
              <a:t>character.</a:t>
            </a:r>
          </a:p>
          <a:p>
            <a:pPr lvl="1"/>
            <a:r>
              <a:rPr lang="en-US" dirty="0" err="1"/>
              <a:t>l</a:t>
            </a:r>
            <a:r>
              <a:rPr lang="en-US" dirty="0" err="1" smtClean="0"/>
              <a:t>s</a:t>
            </a:r>
            <a:r>
              <a:rPr lang="en-US" dirty="0" smtClean="0"/>
              <a:t> c[</a:t>
            </a:r>
            <a:r>
              <a:rPr lang="en-US" dirty="0" err="1" smtClean="0"/>
              <a:t>ih</a:t>
            </a:r>
            <a:r>
              <a:rPr lang="en-US" dirty="0" smtClean="0"/>
              <a:t>]: match any one character within [..]</a:t>
            </a:r>
          </a:p>
          <a:p>
            <a:pPr lvl="1"/>
            <a:r>
              <a:rPr lang="en-US" dirty="0" err="1" smtClean="0"/>
              <a:t>ls</a:t>
            </a:r>
            <a:r>
              <a:rPr lang="en-US" dirty="0" smtClean="0"/>
              <a:t> c[</a:t>
            </a:r>
            <a:r>
              <a:rPr lang="en-US" dirty="0" err="1" smtClean="0"/>
              <a:t>ih</a:t>
            </a:r>
            <a:r>
              <a:rPr lang="en-US" dirty="0" smtClean="0"/>
              <a:t>]*: match any one character within [</a:t>
            </a:r>
            <a:r>
              <a:rPr lang="is-IS" dirty="0" smtClean="0"/>
              <a:t>…] and any following chracter(s).</a:t>
            </a:r>
            <a:endParaRPr lang="en-US" dirty="0" smtClean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9276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special characters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; : command separator</a:t>
            </a:r>
          </a:p>
          <a:p>
            <a:pPr lvl="1"/>
            <a:r>
              <a:rPr lang="en-US" dirty="0" err="1" smtClean="0"/>
              <a:t>ls</a:t>
            </a:r>
            <a:r>
              <a:rPr lang="en-US" dirty="0" smtClean="0"/>
              <a:t> –F; cd Documents</a:t>
            </a:r>
          </a:p>
          <a:p>
            <a:pPr lvl="1"/>
            <a:r>
              <a:rPr lang="en-US" dirty="0" err="1" smtClean="0"/>
              <a:t>ls</a:t>
            </a:r>
            <a:r>
              <a:rPr lang="en-US" dirty="0" smtClean="0"/>
              <a:t> –F; cd Documents; </a:t>
            </a:r>
            <a:r>
              <a:rPr lang="en-US" dirty="0" err="1" smtClean="0"/>
              <a:t>ls</a:t>
            </a:r>
            <a:r>
              <a:rPr lang="en-US" dirty="0" smtClean="0"/>
              <a:t>; cd ..</a:t>
            </a:r>
          </a:p>
          <a:p>
            <a:pPr lvl="1"/>
            <a:endParaRPr lang="en-US" dirty="0"/>
          </a:p>
          <a:p>
            <a:r>
              <a:rPr lang="en-US" dirty="0" smtClean="0"/>
              <a:t>More later</a:t>
            </a:r>
          </a:p>
          <a:p>
            <a:pPr lvl="1"/>
            <a:r>
              <a:rPr lang="en-US" dirty="0" smtClean="0"/>
              <a:t>(): command group</a:t>
            </a:r>
          </a:p>
          <a:p>
            <a:pPr lvl="1"/>
            <a:r>
              <a:rPr lang="en-US" dirty="0" smtClean="0"/>
              <a:t>&gt;, &lt;, &gt;&gt; : redirections.</a:t>
            </a:r>
          </a:p>
          <a:p>
            <a:pPr lvl="1"/>
            <a:r>
              <a:rPr lang="en-US" smtClean="0"/>
              <a:t>|: pipe</a:t>
            </a:r>
            <a:endParaRPr lang="en-US" dirty="0" smtClean="0"/>
          </a:p>
          <a:p>
            <a:pPr marL="411480" lvl="1" indent="0">
              <a:buNone/>
            </a:pPr>
            <a:endParaRPr lang="en-US" dirty="0" smtClean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0715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Shell </a:t>
            </a:r>
            <a:r>
              <a:rPr lang="en-US" dirty="0" smtClean="0"/>
              <a:t>Commands: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commands in terminal has</a:t>
            </a:r>
          </a:p>
          <a:p>
            <a:endParaRPr lang="en-US" dirty="0"/>
          </a:p>
          <a:p>
            <a:pPr lvl="1"/>
            <a:r>
              <a:rPr lang="en-US" dirty="0" smtClean="0"/>
              <a:t>The command itself, and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Parameters</a:t>
            </a:r>
          </a:p>
          <a:p>
            <a:pPr lvl="1"/>
            <a:endParaRPr lang="en-US" dirty="0"/>
          </a:p>
          <a:p>
            <a:r>
              <a:rPr lang="en-US" dirty="0"/>
              <a:t>c</a:t>
            </a:r>
            <a:r>
              <a:rPr lang="en-US" dirty="0" smtClean="0"/>
              <a:t>d ~</a:t>
            </a:r>
          </a:p>
          <a:p>
            <a:r>
              <a:rPr lang="en-US" dirty="0" smtClean="0"/>
              <a:t>cd /</a:t>
            </a:r>
          </a:p>
          <a:p>
            <a:r>
              <a:rPr lang="en-US" dirty="0" smtClean="0"/>
              <a:t>cd /home/cis342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938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few words about this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Mostly getting familiar with Unix, C, C++, and programming under Unix and Unix variant</a:t>
            </a:r>
          </a:p>
          <a:p>
            <a:endParaRPr lang="en-US" dirty="0"/>
          </a:p>
          <a:p>
            <a:r>
              <a:rPr lang="en-US" dirty="0" smtClean="0"/>
              <a:t>Not much of theory or profound principles.</a:t>
            </a:r>
          </a:p>
          <a:p>
            <a:pPr lvl="1"/>
            <a:r>
              <a:rPr lang="en-US" dirty="0" smtClean="0"/>
              <a:t>Well there will be some but we don’t have to be too philosophical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5420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Shell </a:t>
            </a:r>
            <a:r>
              <a:rPr lang="en-US" dirty="0" smtClean="0"/>
              <a:t>Commands: Getting Help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commands can take a parameter </a:t>
            </a:r>
          </a:p>
          <a:p>
            <a:pPr lvl="1"/>
            <a:r>
              <a:rPr lang="en-US" dirty="0" smtClean="0"/>
              <a:t>“-h” or “--help”</a:t>
            </a:r>
          </a:p>
          <a:p>
            <a:pPr lvl="1"/>
            <a:endParaRPr lang="en-US" dirty="0"/>
          </a:p>
          <a:p>
            <a:r>
              <a:rPr lang="en-US" dirty="0" smtClean="0"/>
              <a:t>For example, </a:t>
            </a:r>
          </a:p>
          <a:p>
            <a:pPr lvl="1"/>
            <a:r>
              <a:rPr lang="en-US" dirty="0" err="1"/>
              <a:t>g</a:t>
            </a:r>
            <a:r>
              <a:rPr lang="en-US" dirty="0" err="1" smtClean="0"/>
              <a:t>cc</a:t>
            </a:r>
            <a:r>
              <a:rPr lang="en-US" dirty="0" smtClean="0"/>
              <a:t> –help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You can also get the </a:t>
            </a:r>
            <a:r>
              <a:rPr lang="en-US" b="1" dirty="0" smtClean="0"/>
              <a:t>manual</a:t>
            </a:r>
            <a:r>
              <a:rPr lang="en-US" dirty="0" smtClean="0"/>
              <a:t> page for a command</a:t>
            </a:r>
          </a:p>
          <a:p>
            <a:pPr lvl="1"/>
            <a:r>
              <a:rPr lang="en-US" dirty="0" smtClean="0"/>
              <a:t>Try “man </a:t>
            </a:r>
            <a:r>
              <a:rPr lang="en-US" dirty="0" err="1" smtClean="0"/>
              <a:t>ls</a:t>
            </a:r>
            <a:r>
              <a:rPr lang="en-US" dirty="0" smtClean="0"/>
              <a:t>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0377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6-01-30 at 10.35.5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24" y="251433"/>
            <a:ext cx="4012512" cy="626648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615175" y="2056594"/>
            <a:ext cx="3136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the man page carefully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8996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Unix operating systems</a:t>
            </a:r>
          </a:p>
          <a:p>
            <a:endParaRPr lang="en-US" dirty="0" smtClean="0"/>
          </a:p>
          <a:p>
            <a:r>
              <a:rPr lang="en-US" dirty="0" smtClean="0"/>
              <a:t>Terminal and shell</a:t>
            </a:r>
          </a:p>
          <a:p>
            <a:endParaRPr lang="en-US" dirty="0"/>
          </a:p>
          <a:p>
            <a:r>
              <a:rPr lang="en-US" b="1" dirty="0" smtClean="0"/>
              <a:t>Unix file systems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471171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 View</a:t>
            </a:r>
            <a:endParaRPr lang="en-US" dirty="0"/>
          </a:p>
        </p:txBody>
      </p:sp>
      <p:pic>
        <p:nvPicPr>
          <p:cNvPr id="3" name="Picture 2" descr="Screen Shot 2016-01-30 at 11.33.5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820" y="1307391"/>
            <a:ext cx="8121487" cy="5055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7118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Ubuntu File System Directory (More detail)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Directories and files starting with a period are hidden.</a:t>
            </a:r>
          </a:p>
          <a:p>
            <a:pPr lvl="1"/>
            <a:r>
              <a:rPr lang="en-US" dirty="0" smtClean="0"/>
              <a:t>This means “</a:t>
            </a:r>
            <a:r>
              <a:rPr lang="en-US" dirty="0" err="1" smtClean="0"/>
              <a:t>ls</a:t>
            </a:r>
            <a:r>
              <a:rPr lang="en-US" dirty="0" smtClean="0"/>
              <a:t>” would not do it</a:t>
            </a:r>
          </a:p>
          <a:p>
            <a:pPr lvl="1"/>
            <a:r>
              <a:rPr lang="en-US" dirty="0" err="1" smtClean="0"/>
              <a:t>ls</a:t>
            </a:r>
            <a:r>
              <a:rPr lang="en-US" dirty="0" smtClean="0"/>
              <a:t> –a would display these</a:t>
            </a:r>
          </a:p>
          <a:p>
            <a:pPr lvl="1"/>
            <a:r>
              <a:rPr lang="en-US" dirty="0" smtClean="0"/>
              <a:t>These files are usually used by a program, a command, a shell, etc.</a:t>
            </a:r>
          </a:p>
          <a:p>
            <a:pPr lvl="1"/>
            <a:endParaRPr lang="en-US" dirty="0"/>
          </a:p>
          <a:p>
            <a:r>
              <a:rPr lang="en-US" dirty="0" smtClean="0"/>
              <a:t>We will discuss these later.</a:t>
            </a:r>
          </a:p>
        </p:txBody>
      </p:sp>
    </p:spTree>
    <p:extLst>
      <p:ext uri="{BB962C8B-B14F-4D97-AF65-F5344CB8AC3E}">
        <p14:creationId xmlns:p14="http://schemas.microsoft.com/office/powerpoint/2010/main" val="34393876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Ubuntu File System Directory (More detail)</a:t>
            </a:r>
            <a:endParaRPr lang="en-US" dirty="0"/>
          </a:p>
        </p:txBody>
      </p:sp>
      <p:pic>
        <p:nvPicPr>
          <p:cNvPr id="4" name="Picture 3" descr="Screen Shot 2016-01-30 at 11.20.1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05447"/>
            <a:ext cx="9144000" cy="474382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511282" y="6292275"/>
            <a:ext cx="2540207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From </a:t>
            </a:r>
            <a:r>
              <a:rPr lang="en-US" dirty="0"/>
              <a:t>U</a:t>
            </a:r>
            <a:r>
              <a:rPr lang="en-US" dirty="0" smtClean="0"/>
              <a:t>buntu manual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4069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Ubuntu File System Directory (More detail)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511282" y="6292275"/>
            <a:ext cx="2540207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From </a:t>
            </a:r>
            <a:r>
              <a:rPr lang="en-US" dirty="0"/>
              <a:t>U</a:t>
            </a:r>
            <a:r>
              <a:rPr lang="en-US" dirty="0" smtClean="0"/>
              <a:t>buntu manual</a:t>
            </a:r>
            <a:endParaRPr lang="en-US" dirty="0"/>
          </a:p>
        </p:txBody>
      </p:sp>
      <p:pic>
        <p:nvPicPr>
          <p:cNvPr id="3" name="Picture 2" descr="Screen Shot 2016-01-30 at 11.22.5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47670"/>
            <a:ext cx="9144000" cy="4153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462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the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Natively running a Ubuntu</a:t>
            </a:r>
          </a:p>
          <a:p>
            <a:endParaRPr lang="en-US" dirty="0" smtClean="0"/>
          </a:p>
          <a:p>
            <a:r>
              <a:rPr lang="en-US" dirty="0" smtClean="0"/>
              <a:t>Setting up a Ubuntu over </a:t>
            </a:r>
            <a:r>
              <a:rPr lang="en-US" dirty="0" err="1" smtClean="0"/>
              <a:t>VirtualBox</a:t>
            </a:r>
            <a:r>
              <a:rPr lang="en-US" dirty="0" smtClean="0"/>
              <a:t> (for any other native OS)</a:t>
            </a:r>
          </a:p>
          <a:p>
            <a:pPr lvl="1"/>
            <a:r>
              <a:rPr lang="en-US" dirty="0" smtClean="0"/>
              <a:t>Installation will be covered in the next lecture</a:t>
            </a:r>
          </a:p>
          <a:p>
            <a:endParaRPr lang="en-US" dirty="0" smtClean="0"/>
          </a:p>
          <a:p>
            <a:r>
              <a:rPr lang="en-US" dirty="0" smtClean="0"/>
              <a:t>Last-resort solution</a:t>
            </a:r>
          </a:p>
          <a:p>
            <a:pPr lvl="1"/>
            <a:r>
              <a:rPr lang="en-US" dirty="0" smtClean="0"/>
              <a:t>On </a:t>
            </a:r>
            <a:r>
              <a:rPr lang="en-US" dirty="0" err="1" smtClean="0"/>
              <a:t>MacOS</a:t>
            </a:r>
            <a:r>
              <a:rPr lang="en-US" dirty="0" smtClean="0"/>
              <a:t>, run terminal there</a:t>
            </a:r>
          </a:p>
          <a:p>
            <a:pPr lvl="1"/>
            <a:r>
              <a:rPr lang="en-US" dirty="0" smtClean="0"/>
              <a:t>Web terminal: </a:t>
            </a:r>
            <a:r>
              <a:rPr lang="en-US" dirty="0" smtClean="0">
                <a:hlinkClick r:id="rId2"/>
              </a:rPr>
              <a:t>www.webminal.org/terminal</a:t>
            </a:r>
            <a:endParaRPr lang="en-US" dirty="0" smtClean="0"/>
          </a:p>
          <a:p>
            <a:pPr lvl="1"/>
            <a:r>
              <a:rPr lang="en-US" dirty="0" smtClean="0"/>
              <a:t>With caveat: </a:t>
            </a:r>
          </a:p>
          <a:p>
            <a:pPr lvl="2"/>
            <a:r>
              <a:rPr lang="en-US" dirty="0" smtClean="0"/>
              <a:t>There will be some </a:t>
            </a:r>
            <a:r>
              <a:rPr lang="en-US" dirty="0"/>
              <a:t>differences </a:t>
            </a:r>
            <a:r>
              <a:rPr lang="en-US" dirty="0" smtClean="0"/>
              <a:t>in </a:t>
            </a:r>
            <a:r>
              <a:rPr lang="en-US" dirty="0"/>
              <a:t>syntax and other stuff.</a:t>
            </a:r>
          </a:p>
          <a:p>
            <a:pPr lvl="2"/>
            <a:r>
              <a:rPr lang="en-US" dirty="0"/>
              <a:t>It is your responsibility to make it work for assignments and class activities</a:t>
            </a:r>
            <a:r>
              <a:rPr lang="en-US" dirty="0" smtClean="0"/>
              <a:t>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65816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Activities (i.e., </a:t>
            </a:r>
            <a:r>
              <a:rPr lang="en-US" dirty="0" smtClean="0"/>
              <a:t>Exercises)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 are expected to do the required activities on your own. </a:t>
            </a:r>
          </a:p>
          <a:p>
            <a:pPr lvl="1"/>
            <a:r>
              <a:rPr lang="en-US" dirty="0" smtClean="0"/>
              <a:t>But TA will help you a little bit.</a:t>
            </a:r>
          </a:p>
          <a:p>
            <a:pPr lvl="1"/>
            <a:r>
              <a:rPr lang="en-US" dirty="0" smtClean="0"/>
              <a:t>You need to be persistent, poking around, try out things, you can do web search if you want.</a:t>
            </a:r>
          </a:p>
          <a:p>
            <a:pPr lvl="1"/>
            <a:endParaRPr lang="en-US" dirty="0"/>
          </a:p>
          <a:p>
            <a:r>
              <a:rPr lang="en-US" dirty="0" smtClean="0"/>
              <a:t>Each activity will give you a fixed amount of time. You must finish it within that time.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355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Unix operating systems</a:t>
            </a:r>
          </a:p>
          <a:p>
            <a:endParaRPr lang="en-US" dirty="0"/>
          </a:p>
          <a:p>
            <a:r>
              <a:rPr lang="en-US" dirty="0"/>
              <a:t>Terminal and shell</a:t>
            </a:r>
          </a:p>
          <a:p>
            <a:endParaRPr lang="en-US" dirty="0"/>
          </a:p>
          <a:p>
            <a:r>
              <a:rPr lang="en-US" dirty="0"/>
              <a:t>Unix file systems</a:t>
            </a:r>
          </a:p>
        </p:txBody>
      </p:sp>
    </p:spTree>
    <p:extLst>
      <p:ext uri="{BB962C8B-B14F-4D97-AF65-F5344CB8AC3E}">
        <p14:creationId xmlns:p14="http://schemas.microsoft.com/office/powerpoint/2010/main" val="3030405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term Unix refers to any Unix-like systems such as Linux, Solaris, Mac OS, BSD, etc.</a:t>
            </a:r>
          </a:p>
          <a:p>
            <a:r>
              <a:rPr lang="en-US" dirty="0" smtClean="0"/>
              <a:t>1969: </a:t>
            </a:r>
            <a:r>
              <a:rPr lang="en-US" dirty="0" err="1" smtClean="0"/>
              <a:t>UNiplexed</a:t>
            </a:r>
            <a:r>
              <a:rPr lang="en-US" dirty="0" smtClean="0"/>
              <a:t> Information and Computing Service</a:t>
            </a:r>
          </a:p>
          <a:p>
            <a:r>
              <a:rPr lang="en-US" dirty="0" smtClean="0"/>
              <a:t>1971: V1 (60 commands)</a:t>
            </a:r>
          </a:p>
          <a:p>
            <a:r>
              <a:rPr lang="en-US" dirty="0" smtClean="0"/>
              <a:t>1973: V3 (Pipe, C language)</a:t>
            </a:r>
          </a:p>
          <a:p>
            <a:r>
              <a:rPr lang="en-US" dirty="0" smtClean="0"/>
              <a:t>1976: V6 (rewritten in C, base for BSD)</a:t>
            </a:r>
          </a:p>
          <a:p>
            <a:r>
              <a:rPr lang="en-US" dirty="0" smtClean="0"/>
              <a:t>1979: V7 (Licensed, portable)</a:t>
            </a:r>
          </a:p>
        </p:txBody>
      </p:sp>
    </p:spTree>
    <p:extLst>
      <p:ext uri="{BB962C8B-B14F-4D97-AF65-F5344CB8AC3E}">
        <p14:creationId xmlns:p14="http://schemas.microsoft.com/office/powerpoint/2010/main" val="31934687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Linux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Written in 1991 by Linus Torvalds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2001: Linux Kernel v. 2.4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Most popular Unix variant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Free with GNU license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Ported to many different hardware platforms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172027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Free BSD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1993: FreeBSD (focuses on PCs)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1993: </a:t>
            </a:r>
            <a:r>
              <a:rPr lang="en-US" dirty="0" err="1" smtClean="0"/>
              <a:t>NetBSD</a:t>
            </a:r>
            <a:r>
              <a:rPr lang="en-US" dirty="0" smtClean="0"/>
              <a:t> (focuses on portability)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1996: </a:t>
            </a:r>
            <a:r>
              <a:rPr lang="en-US" dirty="0" err="1" smtClean="0"/>
              <a:t>OpenBSD</a:t>
            </a:r>
            <a:r>
              <a:rPr lang="en-US" dirty="0" smtClean="0"/>
              <a:t> (focuses on security)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Free with BSD license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6608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 OS 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Based on 4.4 BSD-Lite</a:t>
            </a:r>
          </a:p>
          <a:p>
            <a:endParaRPr lang="en-US" dirty="0"/>
          </a:p>
          <a:p>
            <a:r>
              <a:rPr lang="en-US" dirty="0" smtClean="0"/>
              <a:t>Built its own GUI on top of BSD base</a:t>
            </a:r>
          </a:p>
          <a:p>
            <a:endParaRPr lang="en-US" dirty="0"/>
          </a:p>
          <a:p>
            <a:r>
              <a:rPr lang="en-US" dirty="0" smtClean="0"/>
              <a:t>You know the rest!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5337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othecary">
  <a:themeElements>
    <a:clrScheme name="Apothecary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Apothecary">
      <a:majorFont>
        <a:latin typeface="Book Antiqua"/>
        <a:ea typeface=""/>
        <a:cs typeface=""/>
        <a:font script="Jpan" typeface="ＭＳ Ｐ明朝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ecar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Apothecary.thmx</Template>
  <TotalTime>6416</TotalTime>
  <Words>890</Words>
  <Application>Microsoft Macintosh PowerPoint</Application>
  <PresentationFormat>On-screen Show (4:3)</PresentationFormat>
  <Paragraphs>172</Paragraphs>
  <Slides>26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Apothecary</vt:lpstr>
      <vt:lpstr>PowerPoint Presentation</vt:lpstr>
      <vt:lpstr>A few words about this class</vt:lpstr>
      <vt:lpstr>Setting Up the Environment</vt:lpstr>
      <vt:lpstr>Class Activities (i.e., Exercises)</vt:lpstr>
      <vt:lpstr>Outline</vt:lpstr>
      <vt:lpstr>Unix</vt:lpstr>
      <vt:lpstr>Linux</vt:lpstr>
      <vt:lpstr>Free BSD</vt:lpstr>
      <vt:lpstr>Mac OS X</vt:lpstr>
      <vt:lpstr>Unix Philosophy</vt:lpstr>
      <vt:lpstr>A brief overview of OS</vt:lpstr>
      <vt:lpstr>Outline</vt:lpstr>
      <vt:lpstr>Terminal and Shell</vt:lpstr>
      <vt:lpstr>Why would I want to use terminal</vt:lpstr>
      <vt:lpstr>Types of Shell</vt:lpstr>
      <vt:lpstr>Shell Commands</vt:lpstr>
      <vt:lpstr>Some special characters</vt:lpstr>
      <vt:lpstr>Some special characters</vt:lpstr>
      <vt:lpstr>Shell Commands: Format</vt:lpstr>
      <vt:lpstr>Shell Commands: Getting Help</vt:lpstr>
      <vt:lpstr>PowerPoint Presentation</vt:lpstr>
      <vt:lpstr>Outline</vt:lpstr>
      <vt:lpstr>File System View</vt:lpstr>
      <vt:lpstr>Ubuntu File System Directory (More detail)</vt:lpstr>
      <vt:lpstr>Ubuntu File System Directory (More detail)</vt:lpstr>
      <vt:lpstr>Ubuntu File System Directory (More detail)</vt:lpstr>
    </vt:vector>
  </TitlesOfParts>
  <Manager/>
  <Company>SU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ECS101</dc:title>
  <dc:subject/>
  <dc:creator>jcoh</dc:creator>
  <cp:keywords/>
  <dc:description/>
  <cp:lastModifiedBy>Yuzhe</cp:lastModifiedBy>
  <cp:revision>648</cp:revision>
  <cp:lastPrinted>2017-01-30T13:36:27Z</cp:lastPrinted>
  <dcterms:created xsi:type="dcterms:W3CDTF">2011-04-14T12:56:01Z</dcterms:created>
  <dcterms:modified xsi:type="dcterms:W3CDTF">2019-01-16T22:14:42Z</dcterms:modified>
  <cp:category/>
</cp:coreProperties>
</file>