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5" r:id="rId9"/>
    <p:sldId id="262" r:id="rId10"/>
    <p:sldId id="267" r:id="rId11"/>
    <p:sldId id="26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47" d="100"/>
          <a:sy n="47" d="100"/>
        </p:scale>
        <p:origin x="66" y="2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541E-0C1F-4F64-AD5C-86848D682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356B6-D7D0-4449-94A2-FE76BB6D5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54EC62-6C92-4B12-9B5E-0413E6EB3F92}"/>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5" name="Footer Placeholder 4">
            <a:extLst>
              <a:ext uri="{FF2B5EF4-FFF2-40B4-BE49-F238E27FC236}">
                <a16:creationId xmlns:a16="http://schemas.microsoft.com/office/drawing/2014/main" id="{C2BA09BA-0870-483D-BBD7-33CB2F415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A4952-016A-4A49-BC83-BB6B5BA8774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04000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77B8-8017-4E81-B6E7-095F954BE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30663-459B-4E86-AE78-48BAA1E57D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79419-EA5D-43BC-9BAD-DE95FB8B50C0}"/>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5" name="Footer Placeholder 4">
            <a:extLst>
              <a:ext uri="{FF2B5EF4-FFF2-40B4-BE49-F238E27FC236}">
                <a16:creationId xmlns:a16="http://schemas.microsoft.com/office/drawing/2014/main" id="{F56A0408-4D07-482F-89C4-99BA8B023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458B4-7CB2-4C31-BC2D-9CD95C136F54}"/>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73816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C872A-311B-4148-B5D2-1D1934163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1B9DF-3803-4633-BD67-C4B3EDA21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1BF89-9EF6-4D45-9FCD-BAF2E5DADCFF}"/>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5" name="Footer Placeholder 4">
            <a:extLst>
              <a:ext uri="{FF2B5EF4-FFF2-40B4-BE49-F238E27FC236}">
                <a16:creationId xmlns:a16="http://schemas.microsoft.com/office/drawing/2014/main" id="{9087EBD9-6946-48E0-83F8-F2A7D441C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8B93E-EB37-40EF-8FBA-6EC0F942FE16}"/>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301579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552F-665F-4E53-ABA1-06D19EF06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80A76-C331-41C9-90BC-92BD2DD6B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B0495-5BC3-4A98-9F08-2D2D42F511BF}"/>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5" name="Footer Placeholder 4">
            <a:extLst>
              <a:ext uri="{FF2B5EF4-FFF2-40B4-BE49-F238E27FC236}">
                <a16:creationId xmlns:a16="http://schemas.microsoft.com/office/drawing/2014/main" id="{FA5DE2D9-A556-42BF-B7EA-597B49831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06ED4-502F-4B8E-8330-F55482ED8656}"/>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19664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903B-3297-42CD-8BD4-2DCE05849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F8B6E-1203-46E8-B31B-3249BF3BA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5272C-89DB-472F-A526-915653C855D5}"/>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5" name="Footer Placeholder 4">
            <a:extLst>
              <a:ext uri="{FF2B5EF4-FFF2-40B4-BE49-F238E27FC236}">
                <a16:creationId xmlns:a16="http://schemas.microsoft.com/office/drawing/2014/main" id="{F06E33B7-DBB2-4FF6-A0D2-9BA7EE92D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92573-292C-4BC2-AF10-32844712205C}"/>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793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9E2D-14EA-4A54-ACF2-D50E0E7CB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9BA38-000D-4023-977B-678775596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377EA-3EDD-4F7C-838E-F25C089AF9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95C22-BD51-4D13-8532-6EACDF2A0815}"/>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6" name="Footer Placeholder 5">
            <a:extLst>
              <a:ext uri="{FF2B5EF4-FFF2-40B4-BE49-F238E27FC236}">
                <a16:creationId xmlns:a16="http://schemas.microsoft.com/office/drawing/2014/main" id="{3779BD2E-B793-4A02-91FD-A97D171B6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02AAF-A122-4276-8B9A-30E451EE30D2}"/>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412696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88EF-8063-4784-A8A4-00C3E5FAE8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0E548-2FDB-4487-AEE5-8B9C81D9A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17E995-FD6B-4B79-866D-E59380DE0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C11E7-CC95-4ECA-B001-E3928757D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4EB3DE-5972-4005-949D-5129FBDE3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EE72F-F67E-4354-A4D7-E7AEEE2474A6}"/>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8" name="Footer Placeholder 7">
            <a:extLst>
              <a:ext uri="{FF2B5EF4-FFF2-40B4-BE49-F238E27FC236}">
                <a16:creationId xmlns:a16="http://schemas.microsoft.com/office/drawing/2014/main" id="{5812E4CB-640E-4769-AD42-22FB368B74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C27D9-97C9-426A-99A1-759BBE2E130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35149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739A-4044-45CF-BE57-F84023577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6B5F5-12F3-4E95-891D-2E39684410FB}"/>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4" name="Footer Placeholder 3">
            <a:extLst>
              <a:ext uri="{FF2B5EF4-FFF2-40B4-BE49-F238E27FC236}">
                <a16:creationId xmlns:a16="http://schemas.microsoft.com/office/drawing/2014/main" id="{74D223AA-759B-4BF2-ADF2-2D26B7696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8F1F9-A551-446E-99A8-3500D6D44279}"/>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14526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9D7DE-60AC-41D9-BC6C-90290784A803}"/>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3" name="Footer Placeholder 2">
            <a:extLst>
              <a:ext uri="{FF2B5EF4-FFF2-40B4-BE49-F238E27FC236}">
                <a16:creationId xmlns:a16="http://schemas.microsoft.com/office/drawing/2014/main" id="{701C1A9D-DCE8-4592-B984-554C8DE22A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88619C-CF20-4F6B-97FB-D663307C00D4}"/>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103966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BF77-D69C-4119-AC3F-E7DD8368C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17C85-6BE6-4933-8A7A-8F62275E3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3BF024-2FE8-4FCC-8986-DB1613E2A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10083-C72B-4035-BC25-63F863388A4A}"/>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6" name="Footer Placeholder 5">
            <a:extLst>
              <a:ext uri="{FF2B5EF4-FFF2-40B4-BE49-F238E27FC236}">
                <a16:creationId xmlns:a16="http://schemas.microsoft.com/office/drawing/2014/main" id="{135ECEF3-72E8-431A-B534-C2C7BA6E9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3B4A4-0751-4612-814C-9E87B3EA0E31}"/>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55696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0917-324B-4231-AD81-BAFCE1013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9A3D8-E566-404C-A07F-86453D24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891194-3145-4404-A308-675B6E855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C8181-C07A-45F5-8317-EF0B03230140}"/>
              </a:ext>
            </a:extLst>
          </p:cNvPr>
          <p:cNvSpPr>
            <a:spLocks noGrp="1"/>
          </p:cNvSpPr>
          <p:nvPr>
            <p:ph type="dt" sz="half" idx="10"/>
          </p:nvPr>
        </p:nvSpPr>
        <p:spPr/>
        <p:txBody>
          <a:bodyPr/>
          <a:lstStyle/>
          <a:p>
            <a:fld id="{25257427-C933-4F25-95AA-C08727F0A5B8}" type="datetimeFigureOut">
              <a:rPr lang="en-US" smtClean="0"/>
              <a:t>2/7/2020</a:t>
            </a:fld>
            <a:endParaRPr lang="en-US"/>
          </a:p>
        </p:txBody>
      </p:sp>
      <p:sp>
        <p:nvSpPr>
          <p:cNvPr id="6" name="Footer Placeholder 5">
            <a:extLst>
              <a:ext uri="{FF2B5EF4-FFF2-40B4-BE49-F238E27FC236}">
                <a16:creationId xmlns:a16="http://schemas.microsoft.com/office/drawing/2014/main" id="{70F9594D-4E7A-4A74-9EAD-2C03172F2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DDE15-7DCF-4EC2-877E-7C12153DF980}"/>
              </a:ext>
            </a:extLst>
          </p:cNvPr>
          <p:cNvSpPr>
            <a:spLocks noGrp="1"/>
          </p:cNvSpPr>
          <p:nvPr>
            <p:ph type="sldNum" sz="quarter" idx="12"/>
          </p:nvPr>
        </p:nvSpPr>
        <p:spPr/>
        <p:txBody>
          <a:bodyPr/>
          <a:lstStyle/>
          <a:p>
            <a:fld id="{1989934C-EC0E-497E-9672-A6A58A0150D4}" type="slidenum">
              <a:rPr lang="en-US" smtClean="0"/>
              <a:t>‹#›</a:t>
            </a:fld>
            <a:endParaRPr lang="en-US"/>
          </a:p>
        </p:txBody>
      </p:sp>
    </p:spTree>
    <p:extLst>
      <p:ext uri="{BB962C8B-B14F-4D97-AF65-F5344CB8AC3E}">
        <p14:creationId xmlns:p14="http://schemas.microsoft.com/office/powerpoint/2010/main" val="274517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A642D-3DBB-44D7-9DD9-69F22EB3C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10434-02E1-4E4B-A784-32F854DC7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86270-CA0B-4C93-9F97-47767C0960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57427-C933-4F25-95AA-C08727F0A5B8}" type="datetimeFigureOut">
              <a:rPr lang="en-US" smtClean="0"/>
              <a:t>2/7/2020</a:t>
            </a:fld>
            <a:endParaRPr lang="en-US"/>
          </a:p>
        </p:txBody>
      </p:sp>
      <p:sp>
        <p:nvSpPr>
          <p:cNvPr id="5" name="Footer Placeholder 4">
            <a:extLst>
              <a:ext uri="{FF2B5EF4-FFF2-40B4-BE49-F238E27FC236}">
                <a16:creationId xmlns:a16="http://schemas.microsoft.com/office/drawing/2014/main" id="{C09D2DE2-C4E2-493A-858C-C72657478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B89A3-D3D4-47FB-956C-7E5A1D452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934C-EC0E-497E-9672-A6A58A0150D4}" type="slidenum">
              <a:rPr lang="en-US" smtClean="0"/>
              <a:t>‹#›</a:t>
            </a:fld>
            <a:endParaRPr lang="en-US"/>
          </a:p>
        </p:txBody>
      </p:sp>
    </p:spTree>
    <p:extLst>
      <p:ext uri="{BB962C8B-B14F-4D97-AF65-F5344CB8AC3E}">
        <p14:creationId xmlns:p14="http://schemas.microsoft.com/office/powerpoint/2010/main" val="2402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presentations/CppModels.pd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arncpp.com/cpp-tutorial/introduction-to-cpluspl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ecs.syr.edu/faculty/fawcett/handouts/webpages/cse687.htm" TargetMode="External"/><Relationship Id="rId1" Type="http://schemas.openxmlformats.org/officeDocument/2006/relationships/slideLayout" Target="../slideLayouts/slideLayout2.xml"/><Relationship Id="rId4" Type="http://schemas.openxmlformats.org/officeDocument/2006/relationships/hyperlink" Target="https://www.learncpp.com/cpp-tutorial/introduction-to-cplusplu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difference-compiler-vs-interpreter.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9659-A9FA-416E-A4AB-D66497BF4CA9}"/>
              </a:ext>
            </a:extLst>
          </p:cNvPr>
          <p:cNvSpPr>
            <a:spLocks noGrp="1"/>
          </p:cNvSpPr>
          <p:nvPr>
            <p:ph type="ctrTitle"/>
          </p:nvPr>
        </p:nvSpPr>
        <p:spPr/>
        <p:txBody>
          <a:bodyPr/>
          <a:lstStyle/>
          <a:p>
            <a:r>
              <a:rPr lang="en-US" dirty="0"/>
              <a:t>CSE 384</a:t>
            </a:r>
          </a:p>
        </p:txBody>
      </p:sp>
      <p:sp>
        <p:nvSpPr>
          <p:cNvPr id="3" name="Subtitle 2">
            <a:extLst>
              <a:ext uri="{FF2B5EF4-FFF2-40B4-BE49-F238E27FC236}">
                <a16:creationId xmlns:a16="http://schemas.microsoft.com/office/drawing/2014/main" id="{38EC9A6E-2ED4-4A27-8647-CA95CF8B2706}"/>
              </a:ext>
            </a:extLst>
          </p:cNvPr>
          <p:cNvSpPr>
            <a:spLocks noGrp="1"/>
          </p:cNvSpPr>
          <p:nvPr>
            <p:ph type="subTitle" idx="1"/>
          </p:nvPr>
        </p:nvSpPr>
        <p:spPr/>
        <p:txBody>
          <a:bodyPr/>
          <a:lstStyle/>
          <a:p>
            <a:r>
              <a:rPr lang="en-US" dirty="0"/>
              <a:t>Introduction to C/C++</a:t>
            </a:r>
          </a:p>
        </p:txBody>
      </p:sp>
    </p:spTree>
    <p:extLst>
      <p:ext uri="{BB962C8B-B14F-4D97-AF65-F5344CB8AC3E}">
        <p14:creationId xmlns:p14="http://schemas.microsoft.com/office/powerpoint/2010/main" val="388683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7790-041A-4149-B802-DDC6A0E0274D}"/>
              </a:ext>
            </a:extLst>
          </p:cNvPr>
          <p:cNvSpPr>
            <a:spLocks noGrp="1"/>
          </p:cNvSpPr>
          <p:nvPr>
            <p:ph type="title"/>
          </p:nvPr>
        </p:nvSpPr>
        <p:spPr>
          <a:xfrm>
            <a:off x="838200" y="320881"/>
            <a:ext cx="10515600" cy="903236"/>
          </a:xfrm>
        </p:spPr>
        <p:txBody>
          <a:bodyPr/>
          <a:lstStyle/>
          <a:p>
            <a:r>
              <a:rPr lang="en-US" dirty="0"/>
              <a:t>Separate compilation </a:t>
            </a:r>
          </a:p>
        </p:txBody>
      </p:sp>
      <p:sp>
        <p:nvSpPr>
          <p:cNvPr id="3" name="Content Placeholder 2">
            <a:extLst>
              <a:ext uri="{FF2B5EF4-FFF2-40B4-BE49-F238E27FC236}">
                <a16:creationId xmlns:a16="http://schemas.microsoft.com/office/drawing/2014/main" id="{274E6267-FF3C-4C5F-AAFF-1B58F40BF93F}"/>
              </a:ext>
            </a:extLst>
          </p:cNvPr>
          <p:cNvSpPr>
            <a:spLocks noGrp="1"/>
          </p:cNvSpPr>
          <p:nvPr>
            <p:ph idx="1"/>
          </p:nvPr>
        </p:nvSpPr>
        <p:spPr>
          <a:xfrm>
            <a:off x="838200" y="1342103"/>
            <a:ext cx="10515600" cy="5324168"/>
          </a:xfrm>
        </p:spPr>
        <p:txBody>
          <a:bodyPr/>
          <a:lstStyle/>
          <a:p>
            <a:r>
              <a:rPr lang="en-US" dirty="0"/>
              <a:t>Library interface:  </a:t>
            </a:r>
          </a:p>
          <a:p>
            <a:pPr lvl="1"/>
            <a:r>
              <a:rPr lang="en-US" dirty="0"/>
              <a:t>“declarations” of types of functions go into a header file (.h file)</a:t>
            </a:r>
          </a:p>
          <a:p>
            <a:pPr lvl="1"/>
            <a:r>
              <a:rPr lang="en-US" dirty="0"/>
              <a:t>This provides interface to the library</a:t>
            </a:r>
          </a:p>
          <a:p>
            <a:pPr lvl="1"/>
            <a:r>
              <a:rPr lang="en-US" dirty="0"/>
              <a:t>“definitions” (implementation) of functions and types go into separate .c/.</a:t>
            </a:r>
            <a:r>
              <a:rPr lang="en-US" dirty="0" err="1"/>
              <a:t>cpp</a:t>
            </a:r>
            <a:r>
              <a:rPr lang="en-US" dirty="0"/>
              <a:t> file.</a:t>
            </a:r>
          </a:p>
          <a:p>
            <a:pPr lvl="1"/>
            <a:r>
              <a:rPr lang="en-US" dirty="0"/>
              <a:t>This is a essentially the definition of a package (sometimes  in older speak its called a module)</a:t>
            </a:r>
          </a:p>
          <a:p>
            <a:pPr lvl="1"/>
            <a:r>
              <a:rPr lang="en-US" dirty="0"/>
              <a:t>Packages give us a necessary strategy for organizing and managing system structure.</a:t>
            </a:r>
          </a:p>
          <a:p>
            <a:pPr lvl="2"/>
            <a:r>
              <a:rPr lang="en-US" sz="2400" dirty="0"/>
              <a:t>This a basic construct for partitioning the system and achieving reuse </a:t>
            </a:r>
          </a:p>
          <a:p>
            <a:pPr lvl="2"/>
            <a:r>
              <a:rPr lang="en-US" sz="2400" dirty="0"/>
              <a:t>Is it imperative to use good package structure in your design for your system to be successful.    We will see examples of this throughout the semester.  See the </a:t>
            </a:r>
            <a:r>
              <a:rPr lang="en-US" sz="2400" b="1" i="1" dirty="0"/>
              <a:t>Package</a:t>
            </a:r>
            <a:r>
              <a:rPr lang="en-US" sz="2400" dirty="0"/>
              <a:t> example included in the </a:t>
            </a:r>
            <a:r>
              <a:rPr lang="en-US" sz="2400" b="1" i="1" dirty="0"/>
              <a:t>lecture8 </a:t>
            </a:r>
            <a:r>
              <a:rPr lang="en-US" sz="2400" b="1" i="1" dirty="0" err="1"/>
              <a:t>c_examples</a:t>
            </a:r>
            <a:r>
              <a:rPr lang="en-US" sz="2400" b="1" i="1" dirty="0"/>
              <a:t>   </a:t>
            </a:r>
          </a:p>
          <a:p>
            <a:pPr lvl="1"/>
            <a:endParaRPr lang="en-US" dirty="0"/>
          </a:p>
        </p:txBody>
      </p:sp>
    </p:spTree>
    <p:extLst>
      <p:ext uri="{BB962C8B-B14F-4D97-AF65-F5344CB8AC3E}">
        <p14:creationId xmlns:p14="http://schemas.microsoft.com/office/powerpoint/2010/main" val="299884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3E3C-FC03-4CFF-A61E-4653AA8F05C9}"/>
              </a:ext>
            </a:extLst>
          </p:cNvPr>
          <p:cNvSpPr>
            <a:spLocks noGrp="1"/>
          </p:cNvSpPr>
          <p:nvPr>
            <p:ph type="title"/>
          </p:nvPr>
        </p:nvSpPr>
        <p:spPr>
          <a:xfrm>
            <a:off x="181896" y="144727"/>
            <a:ext cx="10515600" cy="801263"/>
          </a:xfrm>
        </p:spPr>
        <p:txBody>
          <a:bodyPr/>
          <a:lstStyle/>
          <a:p>
            <a:r>
              <a:rPr lang="en-US" dirty="0" err="1"/>
              <a:t>BooksCollection</a:t>
            </a:r>
            <a:r>
              <a:rPr lang="en-US" dirty="0"/>
              <a:t> Package (structure example)</a:t>
            </a:r>
          </a:p>
        </p:txBody>
      </p:sp>
      <p:sp>
        <p:nvSpPr>
          <p:cNvPr id="4" name="Rectangle: Folded Corner 3">
            <a:extLst>
              <a:ext uri="{FF2B5EF4-FFF2-40B4-BE49-F238E27FC236}">
                <a16:creationId xmlns:a16="http://schemas.microsoft.com/office/drawing/2014/main" id="{B424B925-BCB9-4251-AFA9-DF97CED1D673}"/>
              </a:ext>
            </a:extLst>
          </p:cNvPr>
          <p:cNvSpPr/>
          <p:nvPr/>
        </p:nvSpPr>
        <p:spPr>
          <a:xfrm>
            <a:off x="2698953" y="3071145"/>
            <a:ext cx="3274143" cy="84383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BookCollection</a:t>
            </a:r>
            <a:r>
              <a:rPr lang="en-US" sz="2400" dirty="0"/>
              <a:t> interface</a:t>
            </a:r>
          </a:p>
        </p:txBody>
      </p:sp>
      <p:sp>
        <p:nvSpPr>
          <p:cNvPr id="6" name="TextBox 5">
            <a:extLst>
              <a:ext uri="{FF2B5EF4-FFF2-40B4-BE49-F238E27FC236}">
                <a16:creationId xmlns:a16="http://schemas.microsoft.com/office/drawing/2014/main" id="{58271FD4-629C-4E47-AE21-9DBBF137D39E}"/>
              </a:ext>
            </a:extLst>
          </p:cNvPr>
          <p:cNvSpPr txBox="1"/>
          <p:nvPr/>
        </p:nvSpPr>
        <p:spPr>
          <a:xfrm>
            <a:off x="2094268" y="2609480"/>
            <a:ext cx="1312607" cy="461665"/>
          </a:xfrm>
          <a:prstGeom prst="rect">
            <a:avLst/>
          </a:prstGeom>
          <a:noFill/>
        </p:spPr>
        <p:txBody>
          <a:bodyPr wrap="square" rtlCol="0">
            <a:spAutoFit/>
          </a:bodyPr>
          <a:lstStyle/>
          <a:p>
            <a:r>
              <a:rPr lang="en-US" sz="2400" dirty="0" err="1"/>
              <a:t>Books.h</a:t>
            </a:r>
            <a:endParaRPr lang="en-US" sz="2400" dirty="0"/>
          </a:p>
        </p:txBody>
      </p:sp>
      <p:sp>
        <p:nvSpPr>
          <p:cNvPr id="7" name="Rectangle: Folded Corner 6">
            <a:extLst>
              <a:ext uri="{FF2B5EF4-FFF2-40B4-BE49-F238E27FC236}">
                <a16:creationId xmlns:a16="http://schemas.microsoft.com/office/drawing/2014/main" id="{245C26DD-BBA4-43F8-A35E-B6DED4D36385}"/>
              </a:ext>
            </a:extLst>
          </p:cNvPr>
          <p:cNvSpPr/>
          <p:nvPr/>
        </p:nvSpPr>
        <p:spPr>
          <a:xfrm>
            <a:off x="457197" y="4987078"/>
            <a:ext cx="3274143" cy="13255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#include </a:t>
            </a:r>
            <a:r>
              <a:rPr lang="en-US" sz="2400" dirty="0" err="1"/>
              <a:t>Books.h</a:t>
            </a:r>
            <a:endParaRPr lang="en-US" sz="2400" dirty="0"/>
          </a:p>
          <a:p>
            <a:pPr algn="ctr"/>
            <a:r>
              <a:rPr lang="en-US" sz="2400" dirty="0"/>
              <a:t>Define/implement </a:t>
            </a:r>
          </a:p>
          <a:p>
            <a:pPr algn="ctr"/>
            <a:r>
              <a:rPr lang="en-US" sz="2400" dirty="0" err="1"/>
              <a:t>BookCollection</a:t>
            </a:r>
            <a:endParaRPr lang="en-US" sz="2400" dirty="0"/>
          </a:p>
        </p:txBody>
      </p:sp>
      <p:sp>
        <p:nvSpPr>
          <p:cNvPr id="8" name="TextBox 7">
            <a:extLst>
              <a:ext uri="{FF2B5EF4-FFF2-40B4-BE49-F238E27FC236}">
                <a16:creationId xmlns:a16="http://schemas.microsoft.com/office/drawing/2014/main" id="{22959CE0-54E3-48BA-BFE7-4E535D58C9BB}"/>
              </a:ext>
            </a:extLst>
          </p:cNvPr>
          <p:cNvSpPr txBox="1"/>
          <p:nvPr/>
        </p:nvSpPr>
        <p:spPr>
          <a:xfrm>
            <a:off x="181896" y="4525413"/>
            <a:ext cx="1312607" cy="461665"/>
          </a:xfrm>
          <a:prstGeom prst="rect">
            <a:avLst/>
          </a:prstGeom>
          <a:noFill/>
        </p:spPr>
        <p:txBody>
          <a:bodyPr wrap="square" rtlCol="0">
            <a:spAutoFit/>
          </a:bodyPr>
          <a:lstStyle/>
          <a:p>
            <a:r>
              <a:rPr lang="en-US" sz="2400" dirty="0" err="1"/>
              <a:t>Books.c</a:t>
            </a:r>
            <a:endParaRPr lang="en-US" sz="2400" dirty="0"/>
          </a:p>
        </p:txBody>
      </p:sp>
      <p:sp>
        <p:nvSpPr>
          <p:cNvPr id="11" name="Freeform: Shape 10">
            <a:extLst>
              <a:ext uri="{FF2B5EF4-FFF2-40B4-BE49-F238E27FC236}">
                <a16:creationId xmlns:a16="http://schemas.microsoft.com/office/drawing/2014/main" id="{82D0D3BE-9DD3-4A8E-BC3D-BD514A3AB23B}"/>
              </a:ext>
            </a:extLst>
          </p:cNvPr>
          <p:cNvSpPr/>
          <p:nvPr/>
        </p:nvSpPr>
        <p:spPr>
          <a:xfrm>
            <a:off x="2048554" y="3495368"/>
            <a:ext cx="1827721" cy="1725561"/>
          </a:xfrm>
          <a:custGeom>
            <a:avLst/>
            <a:gdLst>
              <a:gd name="connsiteX0" fmla="*/ 1712285 w 1827721"/>
              <a:gd name="connsiteY0" fmla="*/ 1725561 h 1725561"/>
              <a:gd name="connsiteX1" fmla="*/ 1741781 w 1827721"/>
              <a:gd name="connsiteY1" fmla="*/ 1135626 h 1725561"/>
              <a:gd name="connsiteX2" fmla="*/ 753640 w 1827721"/>
              <a:gd name="connsiteY2" fmla="*/ 870155 h 1725561"/>
              <a:gd name="connsiteX3" fmla="*/ 1472 w 1827721"/>
              <a:gd name="connsiteY3" fmla="*/ 648929 h 1725561"/>
              <a:gd name="connsiteX4" fmla="*/ 547162 w 1827721"/>
              <a:gd name="connsiteY4" fmla="*/ 0 h 1725561"/>
              <a:gd name="connsiteX5" fmla="*/ 547162 w 1827721"/>
              <a:gd name="connsiteY5" fmla="*/ 0 h 1725561"/>
              <a:gd name="connsiteX6" fmla="*/ 547162 w 1827721"/>
              <a:gd name="connsiteY6" fmla="*/ 0 h 1725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7721" h="1725561">
                <a:moveTo>
                  <a:pt x="1712285" y="1725561"/>
                </a:moveTo>
                <a:cubicBezTo>
                  <a:pt x="1806920" y="1501877"/>
                  <a:pt x="1901555" y="1278194"/>
                  <a:pt x="1741781" y="1135626"/>
                </a:cubicBezTo>
                <a:cubicBezTo>
                  <a:pt x="1582007" y="993058"/>
                  <a:pt x="1043691" y="951271"/>
                  <a:pt x="753640" y="870155"/>
                </a:cubicBezTo>
                <a:cubicBezTo>
                  <a:pt x="463589" y="789039"/>
                  <a:pt x="35885" y="793955"/>
                  <a:pt x="1472" y="648929"/>
                </a:cubicBezTo>
                <a:cubicBezTo>
                  <a:pt x="-32941" y="503903"/>
                  <a:pt x="547162" y="0"/>
                  <a:pt x="547162" y="0"/>
                </a:cubicBezTo>
                <a:lnTo>
                  <a:pt x="547162" y="0"/>
                </a:lnTo>
                <a:lnTo>
                  <a:pt x="547162" y="0"/>
                </a:lnTo>
              </a:path>
            </a:pathLst>
          </a:custGeom>
          <a:noFill/>
          <a:ln w="53975">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Folded Corner 14">
            <a:extLst>
              <a:ext uri="{FF2B5EF4-FFF2-40B4-BE49-F238E27FC236}">
                <a16:creationId xmlns:a16="http://schemas.microsoft.com/office/drawing/2014/main" id="{12C60D89-A7C1-478A-AACF-FDCB7B68B563}"/>
              </a:ext>
            </a:extLst>
          </p:cNvPr>
          <p:cNvSpPr/>
          <p:nvPr/>
        </p:nvSpPr>
        <p:spPr>
          <a:xfrm>
            <a:off x="4734557" y="4985596"/>
            <a:ext cx="3274143" cy="13255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#include </a:t>
            </a:r>
            <a:r>
              <a:rPr lang="en-US" sz="2400" dirty="0" err="1"/>
              <a:t>Books.h</a:t>
            </a:r>
            <a:endParaRPr lang="en-US" sz="2400" dirty="0"/>
          </a:p>
          <a:p>
            <a:pPr algn="ctr"/>
            <a:r>
              <a:rPr lang="en-US" sz="2400" dirty="0"/>
              <a:t>Use </a:t>
            </a:r>
            <a:r>
              <a:rPr lang="en-US" sz="2400" dirty="0" err="1"/>
              <a:t>BookCollection</a:t>
            </a:r>
            <a:endParaRPr lang="en-US" sz="2400" dirty="0"/>
          </a:p>
        </p:txBody>
      </p:sp>
      <p:sp>
        <p:nvSpPr>
          <p:cNvPr id="16" name="TextBox 15">
            <a:extLst>
              <a:ext uri="{FF2B5EF4-FFF2-40B4-BE49-F238E27FC236}">
                <a16:creationId xmlns:a16="http://schemas.microsoft.com/office/drawing/2014/main" id="{910A5210-9D04-4F79-942D-513D2219E5F5}"/>
              </a:ext>
            </a:extLst>
          </p:cNvPr>
          <p:cNvSpPr txBox="1"/>
          <p:nvPr/>
        </p:nvSpPr>
        <p:spPr>
          <a:xfrm>
            <a:off x="4406168" y="4523931"/>
            <a:ext cx="2214314" cy="461665"/>
          </a:xfrm>
          <a:prstGeom prst="rect">
            <a:avLst/>
          </a:prstGeom>
          <a:noFill/>
        </p:spPr>
        <p:txBody>
          <a:bodyPr wrap="square" rtlCol="0">
            <a:spAutoFit/>
          </a:bodyPr>
          <a:lstStyle/>
          <a:p>
            <a:r>
              <a:rPr lang="en-US" sz="2400" dirty="0"/>
              <a:t>executive.cpp</a:t>
            </a:r>
          </a:p>
        </p:txBody>
      </p:sp>
      <p:sp>
        <p:nvSpPr>
          <p:cNvPr id="22" name="Freeform: Shape 21">
            <a:extLst>
              <a:ext uri="{FF2B5EF4-FFF2-40B4-BE49-F238E27FC236}">
                <a16:creationId xmlns:a16="http://schemas.microsoft.com/office/drawing/2014/main" id="{ABD4D353-18D2-46D4-9BE5-EE0F38F4D931}"/>
              </a:ext>
            </a:extLst>
          </p:cNvPr>
          <p:cNvSpPr/>
          <p:nvPr/>
        </p:nvSpPr>
        <p:spPr>
          <a:xfrm>
            <a:off x="6096000" y="3495368"/>
            <a:ext cx="2521988" cy="2213721"/>
          </a:xfrm>
          <a:custGeom>
            <a:avLst/>
            <a:gdLst>
              <a:gd name="connsiteX0" fmla="*/ 2133600 w 2727251"/>
              <a:gd name="connsiteY0" fmla="*/ 2133600 h 2162681"/>
              <a:gd name="connsiteX1" fmla="*/ 2600960 w 2727251"/>
              <a:gd name="connsiteY1" fmla="*/ 1971040 h 2162681"/>
              <a:gd name="connsiteX2" fmla="*/ 2479040 w 2727251"/>
              <a:gd name="connsiteY2" fmla="*/ 690880 h 2162681"/>
              <a:gd name="connsiteX3" fmla="*/ 0 w 2727251"/>
              <a:gd name="connsiteY3" fmla="*/ 0 h 2162681"/>
            </a:gdLst>
            <a:ahLst/>
            <a:cxnLst>
              <a:cxn ang="0">
                <a:pos x="connsiteX0" y="connsiteY0"/>
              </a:cxn>
              <a:cxn ang="0">
                <a:pos x="connsiteX1" y="connsiteY1"/>
              </a:cxn>
              <a:cxn ang="0">
                <a:pos x="connsiteX2" y="connsiteY2"/>
              </a:cxn>
              <a:cxn ang="0">
                <a:pos x="connsiteX3" y="connsiteY3"/>
              </a:cxn>
            </a:cxnLst>
            <a:rect l="l" t="t" r="r" b="b"/>
            <a:pathLst>
              <a:path w="2727251" h="2162681">
                <a:moveTo>
                  <a:pt x="2133600" y="2133600"/>
                </a:moveTo>
                <a:cubicBezTo>
                  <a:pt x="2338493" y="2172546"/>
                  <a:pt x="2543387" y="2211493"/>
                  <a:pt x="2600960" y="1971040"/>
                </a:cubicBezTo>
                <a:cubicBezTo>
                  <a:pt x="2658533" y="1730587"/>
                  <a:pt x="2912533" y="1019387"/>
                  <a:pt x="2479040" y="690880"/>
                </a:cubicBezTo>
                <a:cubicBezTo>
                  <a:pt x="2045547" y="362373"/>
                  <a:pt x="1022773" y="181186"/>
                  <a:pt x="0" y="0"/>
                </a:cubicBezTo>
              </a:path>
            </a:pathLst>
          </a:custGeom>
          <a:noFill/>
          <a:ln w="44450">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CE5A0A3-9DAB-405A-9A58-290FB75B33E7}"/>
              </a:ext>
            </a:extLst>
          </p:cNvPr>
          <p:cNvCxnSpPr>
            <a:cxnSpLocks/>
          </p:cNvCxnSpPr>
          <p:nvPr/>
        </p:nvCxnSpPr>
        <p:spPr>
          <a:xfrm flipV="1">
            <a:off x="448028" y="3199850"/>
            <a:ext cx="389558" cy="1289522"/>
          </a:xfrm>
          <a:prstGeom prst="straightConnector1">
            <a:avLst/>
          </a:prstGeom>
          <a:ln w="34925">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974683A-2472-41A0-966D-A4B1FCFA4ECB}"/>
              </a:ext>
            </a:extLst>
          </p:cNvPr>
          <p:cNvCxnSpPr>
            <a:cxnSpLocks/>
            <a:stCxn id="6" idx="1"/>
          </p:cNvCxnSpPr>
          <p:nvPr/>
        </p:nvCxnSpPr>
        <p:spPr>
          <a:xfrm flipH="1">
            <a:off x="837588" y="2840313"/>
            <a:ext cx="1256680" cy="359537"/>
          </a:xfrm>
          <a:prstGeom prst="straightConnector1">
            <a:avLst/>
          </a:prstGeom>
          <a:ln w="34925">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ED969A0-F04B-4C89-925E-536F2196C228}"/>
              </a:ext>
            </a:extLst>
          </p:cNvPr>
          <p:cNvSpPr txBox="1"/>
          <p:nvPr/>
        </p:nvSpPr>
        <p:spPr>
          <a:xfrm>
            <a:off x="107098" y="1808218"/>
            <a:ext cx="1617218" cy="1200329"/>
          </a:xfrm>
          <a:prstGeom prst="rect">
            <a:avLst/>
          </a:prstGeom>
          <a:noFill/>
        </p:spPr>
        <p:txBody>
          <a:bodyPr wrap="square" rtlCol="0">
            <a:spAutoFit/>
          </a:bodyPr>
          <a:lstStyle/>
          <a:p>
            <a:pPr algn="ctr"/>
            <a:r>
              <a:rPr lang="en-US" sz="2400" dirty="0"/>
              <a:t>Books Collection</a:t>
            </a:r>
          </a:p>
          <a:p>
            <a:pPr algn="ctr"/>
            <a:r>
              <a:rPr lang="en-US" sz="2400" dirty="0"/>
              <a:t> package </a:t>
            </a:r>
          </a:p>
        </p:txBody>
      </p:sp>
      <p:sp>
        <p:nvSpPr>
          <p:cNvPr id="31" name="TextBox 30">
            <a:extLst>
              <a:ext uri="{FF2B5EF4-FFF2-40B4-BE49-F238E27FC236}">
                <a16:creationId xmlns:a16="http://schemas.microsoft.com/office/drawing/2014/main" id="{D61A84B6-C38B-4E62-8A82-55789FFFB36B}"/>
              </a:ext>
            </a:extLst>
          </p:cNvPr>
          <p:cNvSpPr txBox="1"/>
          <p:nvPr/>
        </p:nvSpPr>
        <p:spPr>
          <a:xfrm>
            <a:off x="8740892" y="5240987"/>
            <a:ext cx="3779520" cy="1200329"/>
          </a:xfrm>
          <a:prstGeom prst="rect">
            <a:avLst/>
          </a:prstGeom>
          <a:noFill/>
        </p:spPr>
        <p:txBody>
          <a:bodyPr wrap="square" rtlCol="0">
            <a:spAutoFit/>
          </a:bodyPr>
          <a:lstStyle/>
          <a:p>
            <a:r>
              <a:rPr lang="en-US" sz="2400" dirty="0"/>
              <a:t>* The executive (client) simply uses the package to achieve requirements  </a:t>
            </a:r>
          </a:p>
        </p:txBody>
      </p:sp>
    </p:spTree>
    <p:extLst>
      <p:ext uri="{BB962C8B-B14F-4D97-AF65-F5344CB8AC3E}">
        <p14:creationId xmlns:p14="http://schemas.microsoft.com/office/powerpoint/2010/main" val="71065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A069-B0BC-400E-99C5-BCA3B36DA175}"/>
              </a:ext>
            </a:extLst>
          </p:cNvPr>
          <p:cNvSpPr>
            <a:spLocks noGrp="1"/>
          </p:cNvSpPr>
          <p:nvPr>
            <p:ph type="title"/>
          </p:nvPr>
        </p:nvSpPr>
        <p:spPr>
          <a:xfrm>
            <a:off x="410497" y="129151"/>
            <a:ext cx="11781503" cy="706029"/>
          </a:xfrm>
        </p:spPr>
        <p:txBody>
          <a:bodyPr>
            <a:normAutofit/>
          </a:bodyPr>
          <a:lstStyle/>
          <a:p>
            <a:r>
              <a:rPr lang="en-US" dirty="0"/>
              <a:t>C/C++ Compilation and compute/memory models</a:t>
            </a:r>
          </a:p>
        </p:txBody>
      </p:sp>
      <p:sp>
        <p:nvSpPr>
          <p:cNvPr id="3" name="Content Placeholder 2">
            <a:extLst>
              <a:ext uri="{FF2B5EF4-FFF2-40B4-BE49-F238E27FC236}">
                <a16:creationId xmlns:a16="http://schemas.microsoft.com/office/drawing/2014/main" id="{5B26180D-2E1C-4182-B9B7-D28ADF752B5C}"/>
              </a:ext>
            </a:extLst>
          </p:cNvPr>
          <p:cNvSpPr>
            <a:spLocks noGrp="1"/>
          </p:cNvSpPr>
          <p:nvPr>
            <p:ph idx="1"/>
          </p:nvPr>
        </p:nvSpPr>
        <p:spPr>
          <a:xfrm>
            <a:off x="410497" y="835180"/>
            <a:ext cx="10943303" cy="5341783"/>
          </a:xfrm>
        </p:spPr>
        <p:txBody>
          <a:bodyPr>
            <a:normAutofit/>
          </a:bodyPr>
          <a:lstStyle/>
          <a:p>
            <a:endParaRPr lang="en-US" dirty="0">
              <a:hlinkClick r:id="rId2" action="ppaction://hlinkfile"/>
            </a:endParaRPr>
          </a:p>
          <a:p>
            <a:endParaRPr lang="en-US" dirty="0">
              <a:hlinkClick r:id="rId2" action="ppaction://hlinkfile"/>
            </a:endParaRPr>
          </a:p>
          <a:p>
            <a:pPr marL="0" indent="0">
              <a:buNone/>
            </a:pPr>
            <a:endParaRPr lang="en-US" dirty="0">
              <a:hlinkClick r:id="rId2" action="ppaction://hlinkfile"/>
            </a:endParaRPr>
          </a:p>
          <a:p>
            <a:endParaRPr lang="en-US" dirty="0">
              <a:hlinkClick r:id="rId2" action="ppaction://hlinkfile"/>
            </a:endParaRPr>
          </a:p>
          <a:p>
            <a:endParaRPr lang="en-US" dirty="0">
              <a:hlinkClick r:id="rId2" action="ppaction://hlinkfile"/>
            </a:endParaRPr>
          </a:p>
          <a:p>
            <a:endParaRPr lang="en-US" dirty="0">
              <a:hlinkClick r:id="rId2" action="ppaction://hlinkfile"/>
            </a:endParaRPr>
          </a:p>
          <a:p>
            <a:endParaRPr lang="en-US" dirty="0">
              <a:hlinkClick r:id="rId2" action="ppaction://hlinkfile"/>
            </a:endParaRPr>
          </a:p>
          <a:p>
            <a:endParaRPr lang="en-US" dirty="0">
              <a:hlinkClick r:id="rId2" action="ppaction://hlinkfile"/>
            </a:endParaRPr>
          </a:p>
          <a:p>
            <a:r>
              <a:rPr lang="en-US" dirty="0">
                <a:hlinkClick r:id="rId2" action="ppaction://hlinkfile"/>
              </a:rPr>
              <a:t>Compilation, computation, and memory models</a:t>
            </a:r>
            <a:endParaRPr lang="en-US" dirty="0"/>
          </a:p>
          <a:p>
            <a:pPr lvl="1"/>
            <a:r>
              <a:rPr lang="en-US" dirty="0"/>
              <a:t>Dr. Fawcett’s notes from CSE 687: Object-oriented Design</a:t>
            </a:r>
          </a:p>
          <a:p>
            <a:endParaRPr lang="en-US" dirty="0"/>
          </a:p>
        </p:txBody>
      </p:sp>
      <p:pic>
        <p:nvPicPr>
          <p:cNvPr id="5" name="Picture 4">
            <a:extLst>
              <a:ext uri="{FF2B5EF4-FFF2-40B4-BE49-F238E27FC236}">
                <a16:creationId xmlns:a16="http://schemas.microsoft.com/office/drawing/2014/main" id="{B352828F-EE0B-4024-BE94-4DFAA064D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97" y="1121886"/>
            <a:ext cx="10701260" cy="678426"/>
          </a:xfrm>
          <a:prstGeom prst="rect">
            <a:avLst/>
          </a:prstGeom>
        </p:spPr>
      </p:pic>
      <p:pic>
        <p:nvPicPr>
          <p:cNvPr id="6" name="Picture 5">
            <a:extLst>
              <a:ext uri="{FF2B5EF4-FFF2-40B4-BE49-F238E27FC236}">
                <a16:creationId xmlns:a16="http://schemas.microsoft.com/office/drawing/2014/main" id="{0C05C991-7309-439B-975D-740816F48EF8}"/>
              </a:ext>
            </a:extLst>
          </p:cNvPr>
          <p:cNvPicPr>
            <a:picLocks noChangeAspect="1"/>
          </p:cNvPicPr>
          <p:nvPr/>
        </p:nvPicPr>
        <p:blipFill>
          <a:blip r:embed="rId4"/>
          <a:stretch>
            <a:fillRect/>
          </a:stretch>
        </p:blipFill>
        <p:spPr>
          <a:xfrm>
            <a:off x="410497" y="1715768"/>
            <a:ext cx="10701260" cy="521031"/>
          </a:xfrm>
          <a:prstGeom prst="rect">
            <a:avLst/>
          </a:prstGeom>
        </p:spPr>
      </p:pic>
      <p:pic>
        <p:nvPicPr>
          <p:cNvPr id="10" name="Picture 9">
            <a:extLst>
              <a:ext uri="{FF2B5EF4-FFF2-40B4-BE49-F238E27FC236}">
                <a16:creationId xmlns:a16="http://schemas.microsoft.com/office/drawing/2014/main" id="{DF491839-2E3F-46FE-B2BA-0F804781A9FF}"/>
              </a:ext>
            </a:extLst>
          </p:cNvPr>
          <p:cNvPicPr>
            <a:picLocks noChangeAspect="1"/>
          </p:cNvPicPr>
          <p:nvPr/>
        </p:nvPicPr>
        <p:blipFill>
          <a:blip r:embed="rId5"/>
          <a:stretch>
            <a:fillRect/>
          </a:stretch>
        </p:blipFill>
        <p:spPr>
          <a:xfrm>
            <a:off x="0" y="2682313"/>
            <a:ext cx="11562736" cy="1688166"/>
          </a:xfrm>
          <a:prstGeom prst="rect">
            <a:avLst/>
          </a:prstGeom>
        </p:spPr>
      </p:pic>
    </p:spTree>
    <p:extLst>
      <p:ext uri="{BB962C8B-B14F-4D97-AF65-F5344CB8AC3E}">
        <p14:creationId xmlns:p14="http://schemas.microsoft.com/office/powerpoint/2010/main" val="285918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7FB-DA5B-4253-A94D-E40BB40B8CBD}"/>
              </a:ext>
            </a:extLst>
          </p:cNvPr>
          <p:cNvSpPr>
            <a:spLocks noGrp="1"/>
          </p:cNvSpPr>
          <p:nvPr>
            <p:ph type="title"/>
          </p:nvPr>
        </p:nvSpPr>
        <p:spPr>
          <a:xfrm>
            <a:off x="407894" y="136525"/>
            <a:ext cx="10515600" cy="831663"/>
          </a:xfrm>
        </p:spPr>
        <p:txBody>
          <a:bodyPr/>
          <a:lstStyle/>
          <a:p>
            <a:r>
              <a:rPr lang="en-US" dirty="0"/>
              <a:t>C Language (Background) </a:t>
            </a:r>
          </a:p>
        </p:txBody>
      </p:sp>
      <p:sp>
        <p:nvSpPr>
          <p:cNvPr id="3" name="Content Placeholder 2">
            <a:extLst>
              <a:ext uri="{FF2B5EF4-FFF2-40B4-BE49-F238E27FC236}">
                <a16:creationId xmlns:a16="http://schemas.microsoft.com/office/drawing/2014/main" id="{DE1A2A19-7963-4868-89A3-C41DF89944CF}"/>
              </a:ext>
            </a:extLst>
          </p:cNvPr>
          <p:cNvSpPr>
            <a:spLocks noGrp="1"/>
          </p:cNvSpPr>
          <p:nvPr>
            <p:ph idx="1"/>
          </p:nvPr>
        </p:nvSpPr>
        <p:spPr>
          <a:xfrm>
            <a:off x="838200" y="1264024"/>
            <a:ext cx="10515600" cy="5228851"/>
          </a:xfrm>
        </p:spPr>
        <p:txBody>
          <a:bodyPr/>
          <a:lstStyle/>
          <a:p>
            <a:r>
              <a:rPr lang="en-US" dirty="0"/>
              <a:t>C Programming Language </a:t>
            </a:r>
          </a:p>
          <a:p>
            <a:pPr lvl="1"/>
            <a:r>
              <a:rPr lang="en-US" dirty="0"/>
              <a:t>Originally developed in 1972 by Dennis Ritchie </a:t>
            </a:r>
          </a:p>
          <a:p>
            <a:pPr lvl="2"/>
            <a:r>
              <a:rPr lang="en-US" sz="2400" dirty="0"/>
              <a:t>AT&amp;T Bell Labs as a systems programming language </a:t>
            </a:r>
          </a:p>
          <a:p>
            <a:pPr lvl="3"/>
            <a:r>
              <a:rPr lang="en-US" sz="2200" dirty="0"/>
              <a:t>Unix (and Linux) operating system written in C.</a:t>
            </a:r>
          </a:p>
          <a:p>
            <a:pPr lvl="1"/>
            <a:r>
              <a:rPr lang="en-US" dirty="0"/>
              <a:t>high-level (imperative/procedure) language, designed to give the programmer a lot of control while still emphasizing portability </a:t>
            </a:r>
          </a:p>
          <a:p>
            <a:pPr lvl="2"/>
            <a:r>
              <a:rPr lang="en-US" sz="2400" dirty="0"/>
              <a:t>Before C, operating systems were often written in assembly languages tied specific machine architectures, greatly limiting portability.  </a:t>
            </a:r>
          </a:p>
          <a:p>
            <a:pPr lvl="1"/>
            <a:r>
              <a:rPr lang="en-US" dirty="0"/>
              <a:t>1973: Ritchie and Ken Thompson rewrote Unix in C</a:t>
            </a:r>
          </a:p>
          <a:p>
            <a:pPr lvl="2"/>
            <a:r>
              <a:rPr lang="en-US" sz="2400" dirty="0"/>
              <a:t>Unix and C Language became extremely successful.  </a:t>
            </a:r>
          </a:p>
          <a:p>
            <a:pPr lvl="3"/>
            <a:r>
              <a:rPr lang="en-US" sz="2400" dirty="0"/>
              <a:t>There are used everywhere today in 2020!  </a:t>
            </a:r>
          </a:p>
        </p:txBody>
      </p:sp>
    </p:spTree>
    <p:extLst>
      <p:ext uri="{BB962C8B-B14F-4D97-AF65-F5344CB8AC3E}">
        <p14:creationId xmlns:p14="http://schemas.microsoft.com/office/powerpoint/2010/main" val="34700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DF84-D73B-4BCC-A64A-A219C871CD37}"/>
              </a:ext>
            </a:extLst>
          </p:cNvPr>
          <p:cNvSpPr>
            <a:spLocks noGrp="1"/>
          </p:cNvSpPr>
          <p:nvPr>
            <p:ph type="title"/>
          </p:nvPr>
        </p:nvSpPr>
        <p:spPr>
          <a:xfrm>
            <a:off x="838200" y="365125"/>
            <a:ext cx="10515600" cy="1087157"/>
          </a:xfrm>
        </p:spPr>
        <p:txBody>
          <a:bodyPr/>
          <a:lstStyle/>
          <a:p>
            <a:r>
              <a:rPr lang="en-US" dirty="0"/>
              <a:t>C Language: Background (cont.)</a:t>
            </a:r>
          </a:p>
        </p:txBody>
      </p:sp>
      <p:sp>
        <p:nvSpPr>
          <p:cNvPr id="3" name="Content Placeholder 2">
            <a:extLst>
              <a:ext uri="{FF2B5EF4-FFF2-40B4-BE49-F238E27FC236}">
                <a16:creationId xmlns:a16="http://schemas.microsoft.com/office/drawing/2014/main" id="{DA15119C-71FC-4BA4-9220-06C2C462E51B}"/>
              </a:ext>
            </a:extLst>
          </p:cNvPr>
          <p:cNvSpPr>
            <a:spLocks noGrp="1"/>
          </p:cNvSpPr>
          <p:nvPr>
            <p:ph idx="1"/>
          </p:nvPr>
        </p:nvSpPr>
        <p:spPr>
          <a:xfrm>
            <a:off x="838200" y="1452282"/>
            <a:ext cx="10515600" cy="5284693"/>
          </a:xfrm>
        </p:spPr>
        <p:txBody>
          <a:bodyPr>
            <a:normAutofit lnSpcReduction="10000"/>
          </a:bodyPr>
          <a:lstStyle/>
          <a:p>
            <a:r>
              <a:rPr lang="en-US" dirty="0"/>
              <a:t>1978:  Brian Kernighan and Dennis Ritchie published “The C Programming Language” (2</a:t>
            </a:r>
            <a:r>
              <a:rPr lang="en-US" baseline="30000" dirty="0"/>
              <a:t>nd</a:t>
            </a:r>
            <a:r>
              <a:rPr lang="en-US" dirty="0"/>
              <a:t> edition 1988)</a:t>
            </a:r>
          </a:p>
          <a:p>
            <a:r>
              <a:rPr lang="en-US" dirty="0"/>
              <a:t>American National Standards Institute (ANSI) C89 standard: ANSI C</a:t>
            </a:r>
          </a:p>
          <a:p>
            <a:r>
              <a:rPr lang="en-US" dirty="0"/>
              <a:t>1990: the International Organization for Standardization (ISO) adopted ANSI C (with a few minor modifications):  C90</a:t>
            </a:r>
          </a:p>
          <a:p>
            <a:r>
              <a:rPr lang="en-US" dirty="0"/>
              <a:t>1999: the ANSI released C99. </a:t>
            </a:r>
          </a:p>
          <a:p>
            <a:pPr lvl="1"/>
            <a:r>
              <a:rPr lang="en-US" dirty="0"/>
              <a:t>adopted many features which had already made their way into compilers as extensions (or had been implemented in C++)</a:t>
            </a:r>
          </a:p>
          <a:p>
            <a:r>
              <a:rPr lang="en-US" dirty="0"/>
              <a:t>2011: C11</a:t>
            </a:r>
          </a:p>
          <a:p>
            <a:r>
              <a:rPr lang="en-US" dirty="0"/>
              <a:t>2018: C18 (latest C standard) </a:t>
            </a:r>
          </a:p>
          <a:p>
            <a:endParaRPr lang="en-US" dirty="0"/>
          </a:p>
          <a:p>
            <a:pPr marL="0" indent="0">
              <a:buNone/>
            </a:pPr>
            <a:r>
              <a:rPr lang="en-US" sz="2200" dirty="0"/>
              <a:t>Source: </a:t>
            </a:r>
            <a:r>
              <a:rPr lang="en-US" sz="2200" dirty="0">
                <a:hlinkClick r:id="rId2"/>
              </a:rPr>
              <a:t>https://www.learncpp.com/cpp-tutorial/introduction-to-cplusplus/</a:t>
            </a:r>
            <a:endParaRPr lang="en-US" sz="2200" dirty="0"/>
          </a:p>
          <a:p>
            <a:pPr marL="0" indent="0">
              <a:buNone/>
            </a:pPr>
            <a:endParaRPr lang="en-US" sz="2200" dirty="0"/>
          </a:p>
        </p:txBody>
      </p:sp>
    </p:spTree>
    <p:extLst>
      <p:ext uri="{BB962C8B-B14F-4D97-AF65-F5344CB8AC3E}">
        <p14:creationId xmlns:p14="http://schemas.microsoft.com/office/powerpoint/2010/main" val="37291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8E60-916B-4DA0-9B2C-7D7245EFDC3B}"/>
              </a:ext>
            </a:extLst>
          </p:cNvPr>
          <p:cNvSpPr>
            <a:spLocks noGrp="1"/>
          </p:cNvSpPr>
          <p:nvPr>
            <p:ph type="title"/>
          </p:nvPr>
        </p:nvSpPr>
        <p:spPr>
          <a:xfrm>
            <a:off x="528918" y="134471"/>
            <a:ext cx="10515600" cy="939240"/>
          </a:xfrm>
        </p:spPr>
        <p:txBody>
          <a:bodyPr/>
          <a:lstStyle/>
          <a:p>
            <a:r>
              <a:rPr lang="en-US" dirty="0"/>
              <a:t>C++ Programming Language (background)</a:t>
            </a:r>
          </a:p>
        </p:txBody>
      </p:sp>
      <p:sp>
        <p:nvSpPr>
          <p:cNvPr id="3" name="Content Placeholder 2">
            <a:extLst>
              <a:ext uri="{FF2B5EF4-FFF2-40B4-BE49-F238E27FC236}">
                <a16:creationId xmlns:a16="http://schemas.microsoft.com/office/drawing/2014/main" id="{FBD6823E-F1BA-41B1-A961-BDE34A1494B9}"/>
              </a:ext>
            </a:extLst>
          </p:cNvPr>
          <p:cNvSpPr>
            <a:spLocks noGrp="1"/>
          </p:cNvSpPr>
          <p:nvPr>
            <p:ph idx="1"/>
          </p:nvPr>
        </p:nvSpPr>
        <p:spPr>
          <a:xfrm>
            <a:off x="838200" y="1073712"/>
            <a:ext cx="10515600" cy="5649817"/>
          </a:xfrm>
        </p:spPr>
        <p:txBody>
          <a:bodyPr>
            <a:normAutofit lnSpcReduction="10000"/>
          </a:bodyPr>
          <a:lstStyle/>
          <a:p>
            <a:r>
              <a:rPr lang="en-US" dirty="0"/>
              <a:t>1979: C++ (C plus plus)</a:t>
            </a:r>
          </a:p>
          <a:p>
            <a:pPr lvl="1"/>
            <a:r>
              <a:rPr lang="en-US" sz="2600" dirty="0"/>
              <a:t>developed by Bjarne </a:t>
            </a:r>
            <a:r>
              <a:rPr lang="en-US" sz="2600" dirty="0" err="1"/>
              <a:t>Stroustrup</a:t>
            </a:r>
            <a:r>
              <a:rPr lang="en-US" sz="2600" dirty="0"/>
              <a:t>, AT&amp;T Bell Labs as an extension to C</a:t>
            </a:r>
          </a:p>
          <a:p>
            <a:pPr lvl="1"/>
            <a:r>
              <a:rPr lang="en-US" sz="2600" dirty="0"/>
              <a:t>1998: standardized by ISO committee, with major updates C++11, C++14, C++17</a:t>
            </a:r>
          </a:p>
          <a:p>
            <a:pPr lvl="2"/>
            <a:r>
              <a:rPr lang="en-US" sz="2600" dirty="0"/>
              <a:t>C++20 in works</a:t>
            </a:r>
          </a:p>
          <a:p>
            <a:r>
              <a:rPr lang="en-US" dirty="0"/>
              <a:t>Modern C++ is a very powerful and expressive (federation) of language: a multi-paradigm programming language </a:t>
            </a:r>
          </a:p>
          <a:p>
            <a:pPr lvl="1"/>
            <a:r>
              <a:rPr lang="en-US" dirty="0"/>
              <a:t>Imperative/procedural (its C Language roots )</a:t>
            </a:r>
          </a:p>
          <a:p>
            <a:pPr lvl="1"/>
            <a:r>
              <a:rPr lang="en-US" dirty="0"/>
              <a:t>Objected-oriented  - classes (encapsulation and information hiding, inheritance, aggregation, composition, dynamic type binding and polymorphism)</a:t>
            </a:r>
          </a:p>
          <a:p>
            <a:pPr lvl="1"/>
            <a:r>
              <a:rPr lang="en-US" dirty="0"/>
              <a:t>Generic – templates (specialization, deferred binding, custom processing policies), functional template metaprogramming  </a:t>
            </a:r>
          </a:p>
          <a:p>
            <a:pPr lvl="1"/>
            <a:r>
              <a:rPr lang="en-US" dirty="0"/>
              <a:t>Standard Template Library (STL) - Data structure containers, algorithms, functions, and iterators</a:t>
            </a:r>
          </a:p>
          <a:p>
            <a:pPr lvl="1"/>
            <a:endParaRPr lang="en-US" dirty="0"/>
          </a:p>
        </p:txBody>
      </p:sp>
    </p:spTree>
    <p:extLst>
      <p:ext uri="{BB962C8B-B14F-4D97-AF65-F5344CB8AC3E}">
        <p14:creationId xmlns:p14="http://schemas.microsoft.com/office/powerpoint/2010/main" val="86063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8E60-916B-4DA0-9B2C-7D7245EFDC3B}"/>
              </a:ext>
            </a:extLst>
          </p:cNvPr>
          <p:cNvSpPr>
            <a:spLocks noGrp="1"/>
          </p:cNvSpPr>
          <p:nvPr>
            <p:ph type="title"/>
          </p:nvPr>
        </p:nvSpPr>
        <p:spPr>
          <a:xfrm>
            <a:off x="354106" y="26896"/>
            <a:ext cx="10515600" cy="645457"/>
          </a:xfrm>
        </p:spPr>
        <p:txBody>
          <a:bodyPr>
            <a:normAutofit fontScale="90000"/>
          </a:bodyPr>
          <a:lstStyle/>
          <a:p>
            <a:r>
              <a:rPr lang="en-US" dirty="0"/>
              <a:t>C++ Programming Language (background)</a:t>
            </a:r>
          </a:p>
        </p:txBody>
      </p:sp>
      <p:sp>
        <p:nvSpPr>
          <p:cNvPr id="3" name="Content Placeholder 2">
            <a:extLst>
              <a:ext uri="{FF2B5EF4-FFF2-40B4-BE49-F238E27FC236}">
                <a16:creationId xmlns:a16="http://schemas.microsoft.com/office/drawing/2014/main" id="{FBD6823E-F1BA-41B1-A961-BDE34A1494B9}"/>
              </a:ext>
            </a:extLst>
          </p:cNvPr>
          <p:cNvSpPr>
            <a:spLocks noGrp="1"/>
          </p:cNvSpPr>
          <p:nvPr>
            <p:ph idx="1"/>
          </p:nvPr>
        </p:nvSpPr>
        <p:spPr>
          <a:xfrm>
            <a:off x="461682" y="672352"/>
            <a:ext cx="10515600" cy="6158751"/>
          </a:xfrm>
        </p:spPr>
        <p:txBody>
          <a:bodyPr>
            <a:noAutofit/>
          </a:bodyPr>
          <a:lstStyle/>
          <a:p>
            <a:pPr lvl="1"/>
            <a:r>
              <a:rPr lang="en-US" dirty="0"/>
              <a:t>Although C and C++ have evolved independently, there remains a high degree of compatibility.</a:t>
            </a:r>
          </a:p>
          <a:p>
            <a:pPr lvl="2"/>
            <a:r>
              <a:rPr lang="en-US" sz="2400" dirty="0"/>
              <a:t>C is </a:t>
            </a:r>
            <a:r>
              <a:rPr lang="en-US" sz="2400" i="1" dirty="0"/>
              <a:t>essentially</a:t>
            </a:r>
            <a:r>
              <a:rPr lang="en-US" sz="2400" dirty="0"/>
              <a:t> a subset of the C++ </a:t>
            </a:r>
          </a:p>
          <a:p>
            <a:pPr lvl="1"/>
            <a:r>
              <a:rPr lang="en-US" dirty="0"/>
              <a:t>In this class we intend to use both C and C++.</a:t>
            </a:r>
          </a:p>
          <a:p>
            <a:pPr lvl="1"/>
            <a:r>
              <a:rPr lang="en-US" dirty="0"/>
              <a:t>The intent is to use aspects of C++  to facilitate the use of C libraries and functions needed for system programming on Linux.  </a:t>
            </a:r>
          </a:p>
          <a:p>
            <a:pPr lvl="2"/>
            <a:r>
              <a:rPr lang="en-US" sz="2400" dirty="0"/>
              <a:t>The challenge with using C++ is that is a complex language. As mentioned earlier, although it is very expressive, but you have to know concepts about the object model to use it effectively, which could be an entire course unto itself (see Dr. Fawcett’s previous SU graduate course on Object-oriented Design using C++: </a:t>
            </a:r>
            <a:r>
              <a:rPr lang="en-US" sz="2400" dirty="0">
                <a:hlinkClick r:id="rId2"/>
              </a:rPr>
              <a:t>https://ecs.syr.edu/faculty/fawcett/handouts/webpages/cse687.htm</a:t>
            </a:r>
            <a:r>
              <a:rPr lang="en-US" sz="2400" dirty="0"/>
              <a:t>)</a:t>
            </a:r>
          </a:p>
          <a:p>
            <a:pPr lvl="2"/>
            <a:r>
              <a:rPr lang="en-US" sz="2400" dirty="0"/>
              <a:t>And his recent </a:t>
            </a:r>
            <a:r>
              <a:rPr lang="en-US" sz="2400" dirty="0" err="1"/>
              <a:t>github</a:t>
            </a:r>
            <a:r>
              <a:rPr lang="en-US" sz="2400" dirty="0"/>
              <a:t> site: Modern C++ story here:       </a:t>
            </a:r>
            <a:r>
              <a:rPr lang="en-US" sz="2400" dirty="0">
                <a:hlinkClick r:id="rId3"/>
              </a:rPr>
              <a:t>https://jimfawcett.github.io/CppStory_Prologue.html</a:t>
            </a:r>
            <a:endParaRPr lang="en-US" sz="2400" dirty="0"/>
          </a:p>
          <a:p>
            <a:pPr lvl="1"/>
            <a:r>
              <a:rPr lang="en-US" dirty="0"/>
              <a:t>The intent is to help you gain a foundational working model, and the proficiency to perform system programming tasks in C and C++.   </a:t>
            </a:r>
          </a:p>
        </p:txBody>
      </p:sp>
      <p:sp>
        <p:nvSpPr>
          <p:cNvPr id="4" name="Rectangle 3">
            <a:extLst>
              <a:ext uri="{FF2B5EF4-FFF2-40B4-BE49-F238E27FC236}">
                <a16:creationId xmlns:a16="http://schemas.microsoft.com/office/drawing/2014/main" id="{FE36AA71-0178-4057-8B77-EE34A094A185}"/>
              </a:ext>
            </a:extLst>
          </p:cNvPr>
          <p:cNvSpPr/>
          <p:nvPr/>
        </p:nvSpPr>
        <p:spPr>
          <a:xfrm>
            <a:off x="978599" y="6461771"/>
            <a:ext cx="11017190" cy="369332"/>
          </a:xfrm>
          <a:prstGeom prst="rect">
            <a:avLst/>
          </a:prstGeom>
        </p:spPr>
        <p:txBody>
          <a:bodyPr wrap="square">
            <a:spAutoFit/>
          </a:bodyPr>
          <a:lstStyle/>
          <a:p>
            <a:r>
              <a:rPr lang="en-US" dirty="0"/>
              <a:t>Nice reference </a:t>
            </a:r>
            <a:r>
              <a:rPr lang="en-US" dirty="0">
                <a:hlinkClick r:id="rId4"/>
              </a:rPr>
              <a:t>https://www.learncpp.com/cpp-tutorial/introduction-to-cplusplus/</a:t>
            </a:r>
            <a:endParaRPr lang="en-US" dirty="0"/>
          </a:p>
        </p:txBody>
      </p:sp>
    </p:spTree>
    <p:extLst>
      <p:ext uri="{BB962C8B-B14F-4D97-AF65-F5344CB8AC3E}">
        <p14:creationId xmlns:p14="http://schemas.microsoft.com/office/powerpoint/2010/main" val="274401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F28A-8AB4-4F93-8757-87852E30F9D5}"/>
              </a:ext>
            </a:extLst>
          </p:cNvPr>
          <p:cNvSpPr>
            <a:spLocks noGrp="1"/>
          </p:cNvSpPr>
          <p:nvPr>
            <p:ph type="title"/>
          </p:nvPr>
        </p:nvSpPr>
        <p:spPr>
          <a:xfrm>
            <a:off x="142721" y="63856"/>
            <a:ext cx="10515600" cy="551634"/>
          </a:xfrm>
        </p:spPr>
        <p:txBody>
          <a:bodyPr>
            <a:normAutofit fontScale="90000"/>
          </a:bodyPr>
          <a:lstStyle/>
          <a:p>
            <a:r>
              <a:rPr lang="en-US" dirty="0"/>
              <a:t>C/C++ Programming: First things first…</a:t>
            </a:r>
          </a:p>
        </p:txBody>
      </p:sp>
      <p:sp>
        <p:nvSpPr>
          <p:cNvPr id="3" name="Content Placeholder 2">
            <a:extLst>
              <a:ext uri="{FF2B5EF4-FFF2-40B4-BE49-F238E27FC236}">
                <a16:creationId xmlns:a16="http://schemas.microsoft.com/office/drawing/2014/main" id="{029F6654-7FC1-4145-985D-0CEF5041711F}"/>
              </a:ext>
            </a:extLst>
          </p:cNvPr>
          <p:cNvSpPr>
            <a:spLocks noGrp="1"/>
          </p:cNvSpPr>
          <p:nvPr>
            <p:ph idx="1"/>
          </p:nvPr>
        </p:nvSpPr>
        <p:spPr>
          <a:xfrm>
            <a:off x="838200" y="903385"/>
            <a:ext cx="10515600" cy="2525615"/>
          </a:xfrm>
        </p:spPr>
        <p:txBody>
          <a:bodyPr>
            <a:normAutofit/>
          </a:bodyPr>
          <a:lstStyle/>
          <a:p>
            <a:r>
              <a:rPr lang="en-US" sz="2400" dirty="0"/>
              <a:t>C and C++ are compiled languages (unlike interpreted languages such as Python, JavaScript, and BASH scripting etc.)</a:t>
            </a:r>
          </a:p>
          <a:p>
            <a:pPr lvl="1"/>
            <a:r>
              <a:rPr lang="en-US" dirty="0"/>
              <a:t>Compiled means that source code is (translated/compiled) into native machine code which can be executed directly on the hardware.</a:t>
            </a:r>
          </a:p>
          <a:p>
            <a:pPr lvl="1"/>
            <a:r>
              <a:rPr lang="en-US" dirty="0"/>
              <a:t>Scripting languages are NOT compiled, but rather depend on  require an interpreter (another program) to run the instructions.</a:t>
            </a:r>
          </a:p>
          <a:p>
            <a:pPr lvl="3"/>
            <a:endParaRPr lang="en-US" dirty="0"/>
          </a:p>
        </p:txBody>
      </p:sp>
      <p:pic>
        <p:nvPicPr>
          <p:cNvPr id="8" name="Picture 7">
            <a:extLst>
              <a:ext uri="{FF2B5EF4-FFF2-40B4-BE49-F238E27FC236}">
                <a16:creationId xmlns:a16="http://schemas.microsoft.com/office/drawing/2014/main" id="{97547C26-6BF8-4FEE-8B8C-542564CA0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349" y="3239589"/>
            <a:ext cx="7968343" cy="2965268"/>
          </a:xfrm>
          <a:prstGeom prst="rect">
            <a:avLst/>
          </a:prstGeom>
        </p:spPr>
      </p:pic>
      <p:sp>
        <p:nvSpPr>
          <p:cNvPr id="9" name="Rectangle 8">
            <a:extLst>
              <a:ext uri="{FF2B5EF4-FFF2-40B4-BE49-F238E27FC236}">
                <a16:creationId xmlns:a16="http://schemas.microsoft.com/office/drawing/2014/main" id="{604FE4AA-AC05-49F0-B17A-70B94033053C}"/>
              </a:ext>
            </a:extLst>
          </p:cNvPr>
          <p:cNvSpPr/>
          <p:nvPr/>
        </p:nvSpPr>
        <p:spPr>
          <a:xfrm>
            <a:off x="1416349" y="6303109"/>
            <a:ext cx="8329749" cy="646331"/>
          </a:xfrm>
          <a:prstGeom prst="rect">
            <a:avLst/>
          </a:prstGeom>
        </p:spPr>
        <p:txBody>
          <a:bodyPr wrap="square">
            <a:spAutoFit/>
          </a:bodyPr>
          <a:lstStyle/>
          <a:p>
            <a:r>
              <a:rPr lang="en-US" dirty="0"/>
              <a:t>Image Source: </a:t>
            </a:r>
            <a:r>
              <a:rPr lang="en-US" dirty="0">
                <a:hlinkClick r:id="rId3"/>
              </a:rPr>
              <a:t>https://www.guru99.com/difference-compiler-vs-interpreter.html</a:t>
            </a:r>
            <a:endParaRPr lang="en-US" dirty="0"/>
          </a:p>
          <a:p>
            <a:endParaRPr lang="en-US" dirty="0"/>
          </a:p>
        </p:txBody>
      </p:sp>
    </p:spTree>
    <p:extLst>
      <p:ext uri="{BB962C8B-B14F-4D97-AF65-F5344CB8AC3E}">
        <p14:creationId xmlns:p14="http://schemas.microsoft.com/office/powerpoint/2010/main" val="24896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2AECC-4199-4814-93BA-2637D8AF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2E32F3C-CBED-4B88-BC8D-8E0A14B1E03C}"/>
              </a:ext>
            </a:extLst>
          </p:cNvPr>
          <p:cNvSpPr/>
          <p:nvPr/>
        </p:nvSpPr>
        <p:spPr>
          <a:xfrm>
            <a:off x="9070257" y="3805085"/>
            <a:ext cx="2831691" cy="1194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First C program</a:t>
            </a:r>
          </a:p>
          <a:p>
            <a:pPr algn="ctr"/>
            <a:r>
              <a:rPr lang="en-US" b="1" dirty="0" err="1">
                <a:solidFill>
                  <a:schemeClr val="tx1"/>
                </a:solidFill>
              </a:rPr>
              <a:t>hello.c</a:t>
            </a:r>
            <a:endParaRPr lang="en-US" b="1" dirty="0">
              <a:solidFill>
                <a:schemeClr val="tx1"/>
              </a:solidFill>
            </a:endParaRPr>
          </a:p>
        </p:txBody>
      </p:sp>
    </p:spTree>
    <p:extLst>
      <p:ext uri="{BB962C8B-B14F-4D97-AF65-F5344CB8AC3E}">
        <p14:creationId xmlns:p14="http://schemas.microsoft.com/office/powerpoint/2010/main" val="129975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EB7BF-F277-4258-BA3F-B61E635E3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0" y="-117986"/>
            <a:ext cx="12366460" cy="6858000"/>
          </a:xfrm>
          <a:prstGeom prst="rect">
            <a:avLst/>
          </a:prstGeom>
        </p:spPr>
      </p:pic>
      <p:sp>
        <p:nvSpPr>
          <p:cNvPr id="6" name="Rectangle 5">
            <a:extLst>
              <a:ext uri="{FF2B5EF4-FFF2-40B4-BE49-F238E27FC236}">
                <a16:creationId xmlns:a16="http://schemas.microsoft.com/office/drawing/2014/main" id="{4DBA998D-A356-4D8A-94E4-EC2AA469366F}"/>
              </a:ext>
            </a:extLst>
          </p:cNvPr>
          <p:cNvSpPr/>
          <p:nvPr/>
        </p:nvSpPr>
        <p:spPr>
          <a:xfrm>
            <a:off x="9011264" y="2492478"/>
            <a:ext cx="2831691" cy="1194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First C++ program</a:t>
            </a:r>
          </a:p>
          <a:p>
            <a:pPr algn="ctr"/>
            <a:r>
              <a:rPr lang="en-US" b="1" dirty="0">
                <a:solidFill>
                  <a:schemeClr val="tx1"/>
                </a:solidFill>
              </a:rPr>
              <a:t>hello.cpp</a:t>
            </a:r>
          </a:p>
        </p:txBody>
      </p:sp>
    </p:spTree>
    <p:extLst>
      <p:ext uri="{BB962C8B-B14F-4D97-AF65-F5344CB8AC3E}">
        <p14:creationId xmlns:p14="http://schemas.microsoft.com/office/powerpoint/2010/main" val="108789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D0A-684C-44B0-BE32-0135A70B82B0}"/>
              </a:ext>
            </a:extLst>
          </p:cNvPr>
          <p:cNvSpPr>
            <a:spLocks noGrp="1"/>
          </p:cNvSpPr>
          <p:nvPr>
            <p:ph type="title"/>
          </p:nvPr>
        </p:nvSpPr>
        <p:spPr>
          <a:xfrm>
            <a:off x="472440" y="171268"/>
            <a:ext cx="10515600" cy="1019538"/>
          </a:xfrm>
        </p:spPr>
        <p:txBody>
          <a:bodyPr/>
          <a:lstStyle/>
          <a:p>
            <a:r>
              <a:rPr lang="en-US" dirty="0"/>
              <a:t>#include …</a:t>
            </a:r>
          </a:p>
        </p:txBody>
      </p:sp>
      <p:sp>
        <p:nvSpPr>
          <p:cNvPr id="3" name="Content Placeholder 2">
            <a:extLst>
              <a:ext uri="{FF2B5EF4-FFF2-40B4-BE49-F238E27FC236}">
                <a16:creationId xmlns:a16="http://schemas.microsoft.com/office/drawing/2014/main" id="{A739EA69-3C51-4ACB-AC77-00FC1F948565}"/>
              </a:ext>
            </a:extLst>
          </p:cNvPr>
          <p:cNvSpPr>
            <a:spLocks noGrp="1"/>
          </p:cNvSpPr>
          <p:nvPr>
            <p:ph idx="1"/>
          </p:nvPr>
        </p:nvSpPr>
        <p:spPr>
          <a:xfrm>
            <a:off x="218768" y="1486412"/>
            <a:ext cx="11712678" cy="5200320"/>
          </a:xfrm>
        </p:spPr>
        <p:txBody>
          <a:bodyPr>
            <a:normAutofit lnSpcReduction="10000"/>
          </a:bodyPr>
          <a:lstStyle/>
          <a:p>
            <a:r>
              <a:rPr lang="en-US" dirty="0"/>
              <a:t>A processor directive for including library (headers) in your program </a:t>
            </a:r>
          </a:p>
          <a:p>
            <a:pPr lvl="2"/>
            <a:r>
              <a:rPr lang="en-US" sz="2400" dirty="0"/>
              <a:t>think of import in python: same (conceptual) idea</a:t>
            </a:r>
          </a:p>
          <a:p>
            <a:pPr lvl="1"/>
            <a:r>
              <a:rPr lang="en-US" sz="2800" dirty="0"/>
              <a:t>Basically the same process in C and C++</a:t>
            </a:r>
          </a:p>
          <a:p>
            <a:pPr lvl="2"/>
            <a:r>
              <a:rPr lang="en-US" sz="2800" dirty="0"/>
              <a:t>In C, all headers end in .h (header):  </a:t>
            </a:r>
          </a:p>
          <a:p>
            <a:pPr lvl="3"/>
            <a:r>
              <a:rPr lang="en-US" sz="2800" dirty="0"/>
              <a:t>e.g.    </a:t>
            </a:r>
            <a:r>
              <a:rPr lang="en-US" sz="2800" dirty="0">
                <a:solidFill>
                  <a:srgbClr val="0070C0"/>
                </a:solidFill>
              </a:rPr>
              <a:t>#include &lt;</a:t>
            </a:r>
            <a:r>
              <a:rPr lang="en-US" sz="2800" dirty="0" err="1">
                <a:solidFill>
                  <a:srgbClr val="0070C0"/>
                </a:solidFill>
              </a:rPr>
              <a:t>stdio.h</a:t>
            </a:r>
            <a:r>
              <a:rPr lang="en-US" sz="2800" dirty="0">
                <a:solidFill>
                  <a:srgbClr val="0070C0"/>
                </a:solidFill>
              </a:rPr>
              <a:t>&gt;,  #include “</a:t>
            </a:r>
            <a:r>
              <a:rPr lang="en-US" sz="2800" dirty="0" err="1">
                <a:solidFill>
                  <a:srgbClr val="0070C0"/>
                </a:solidFill>
              </a:rPr>
              <a:t>stack.h</a:t>
            </a:r>
            <a:r>
              <a:rPr lang="en-US" sz="2800" dirty="0">
                <a:solidFill>
                  <a:srgbClr val="0070C0"/>
                </a:solidFill>
              </a:rPr>
              <a:t>”</a:t>
            </a:r>
          </a:p>
          <a:p>
            <a:pPr lvl="2"/>
            <a:r>
              <a:rPr lang="en-US" sz="2800" dirty="0"/>
              <a:t>In C++ only “user include” headers end in .h:</a:t>
            </a:r>
          </a:p>
          <a:p>
            <a:pPr lvl="3"/>
            <a:r>
              <a:rPr lang="en-US" sz="2800" dirty="0"/>
              <a:t>  </a:t>
            </a:r>
            <a:r>
              <a:rPr lang="en-US" sz="2800" dirty="0">
                <a:solidFill>
                  <a:srgbClr val="0070C0"/>
                </a:solidFill>
              </a:rPr>
              <a:t>#include &lt;iostream&gt;,  #include  “</a:t>
            </a:r>
            <a:r>
              <a:rPr lang="en-US" sz="2800" dirty="0" err="1">
                <a:solidFill>
                  <a:srgbClr val="0070C0"/>
                </a:solidFill>
              </a:rPr>
              <a:t>stack.h</a:t>
            </a:r>
            <a:r>
              <a:rPr lang="en-US" sz="2800" dirty="0">
                <a:solidFill>
                  <a:srgbClr val="0070C0"/>
                </a:solidFill>
              </a:rPr>
              <a:t>”</a:t>
            </a:r>
            <a:endParaRPr lang="en-US" sz="2800" dirty="0"/>
          </a:p>
          <a:p>
            <a:pPr lvl="4"/>
            <a:r>
              <a:rPr lang="en-US" sz="2800" dirty="0"/>
              <a:t>Notice: standard C++ headers omit the </a:t>
            </a:r>
            <a:r>
              <a:rPr lang="en-US" sz="2800" dirty="0">
                <a:solidFill>
                  <a:schemeClr val="accent1"/>
                </a:solidFill>
              </a:rPr>
              <a:t>“.h”</a:t>
            </a:r>
            <a:r>
              <a:rPr lang="en-US" sz="2800" dirty="0"/>
              <a:t> in the include directive </a:t>
            </a:r>
          </a:p>
          <a:p>
            <a:pPr lvl="1"/>
            <a:r>
              <a:rPr lang="en-US" sz="3000" dirty="0"/>
              <a:t>Standard includes:  &lt;iostream&gt;, &lt;</a:t>
            </a:r>
            <a:r>
              <a:rPr lang="en-US" sz="3000" dirty="0" err="1"/>
              <a:t>stdio.h</a:t>
            </a:r>
            <a:r>
              <a:rPr lang="en-US" sz="3000" dirty="0"/>
              <a:t>&gt;, etc.</a:t>
            </a:r>
          </a:p>
          <a:p>
            <a:pPr lvl="2"/>
            <a:r>
              <a:rPr lang="en-US" sz="2600" dirty="0"/>
              <a:t>Compiler (preprocessor) searches standard include paths: /</a:t>
            </a:r>
            <a:r>
              <a:rPr lang="en-US" sz="2600" dirty="0" err="1"/>
              <a:t>usr</a:t>
            </a:r>
            <a:r>
              <a:rPr lang="en-US" sz="2600" dirty="0"/>
              <a:t>/include etc.</a:t>
            </a:r>
          </a:p>
          <a:p>
            <a:pPr lvl="1"/>
            <a:r>
              <a:rPr lang="en-US" sz="3000" dirty="0"/>
              <a:t>User includes </a:t>
            </a:r>
          </a:p>
          <a:p>
            <a:pPr lvl="2"/>
            <a:r>
              <a:rPr lang="en-US" sz="2600" dirty="0"/>
              <a:t>search the user specified header path</a:t>
            </a:r>
            <a:r>
              <a:rPr lang="en-US" sz="2600" dirty="0">
                <a:solidFill>
                  <a:schemeClr val="accent1"/>
                </a:solidFill>
              </a:rPr>
              <a:t>:  include “./</a:t>
            </a:r>
            <a:r>
              <a:rPr lang="en-US" sz="2600" dirty="0" err="1">
                <a:solidFill>
                  <a:schemeClr val="accent1"/>
                </a:solidFill>
              </a:rPr>
              <a:t>myheaders</a:t>
            </a:r>
            <a:r>
              <a:rPr lang="en-US" sz="2600" dirty="0">
                <a:solidFill>
                  <a:schemeClr val="accent1"/>
                </a:solidFill>
              </a:rPr>
              <a:t>/</a:t>
            </a:r>
            <a:r>
              <a:rPr lang="en-US" sz="2600" dirty="0" err="1">
                <a:solidFill>
                  <a:schemeClr val="accent1"/>
                </a:solidFill>
              </a:rPr>
              <a:t>string.h</a:t>
            </a:r>
            <a:r>
              <a:rPr lang="en-US" sz="2600" dirty="0">
                <a:solidFill>
                  <a:schemeClr val="accent1"/>
                </a:solidFill>
              </a:rPr>
              <a:t>”</a:t>
            </a:r>
          </a:p>
        </p:txBody>
      </p:sp>
    </p:spTree>
    <p:extLst>
      <p:ext uri="{BB962C8B-B14F-4D97-AF65-F5344CB8AC3E}">
        <p14:creationId xmlns:p14="http://schemas.microsoft.com/office/powerpoint/2010/main" val="367445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TotalTime>
  <Words>1039</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CSE 384</vt:lpstr>
      <vt:lpstr>C Language (Background) </vt:lpstr>
      <vt:lpstr>C Language: Background (cont.)</vt:lpstr>
      <vt:lpstr>C++ Programming Language (background)</vt:lpstr>
      <vt:lpstr>C++ Programming Language (background)</vt:lpstr>
      <vt:lpstr>C/C++ Programming: First things first…</vt:lpstr>
      <vt:lpstr>PowerPoint Presentation</vt:lpstr>
      <vt:lpstr>PowerPoint Presentation</vt:lpstr>
      <vt:lpstr>#include …</vt:lpstr>
      <vt:lpstr>Separate compilation </vt:lpstr>
      <vt:lpstr>BooksCollection Package (structure example)</vt:lpstr>
      <vt:lpstr>C/C++ Compilation and compute/memory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384</dc:title>
  <dc:creator>Michael Corley</dc:creator>
  <cp:lastModifiedBy>Michael Corley</cp:lastModifiedBy>
  <cp:revision>31</cp:revision>
  <dcterms:created xsi:type="dcterms:W3CDTF">2020-02-07T14:15:05Z</dcterms:created>
  <dcterms:modified xsi:type="dcterms:W3CDTF">2020-02-09T14:51:24Z</dcterms:modified>
</cp:coreProperties>
</file>