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8" r:id="rId3"/>
    <p:sldId id="299" r:id="rId4"/>
    <p:sldId id="293" r:id="rId5"/>
    <p:sldId id="301" r:id="rId6"/>
    <p:sldId id="302" r:id="rId7"/>
    <p:sldId id="305" r:id="rId8"/>
    <p:sldId id="287" r:id="rId9"/>
    <p:sldId id="288" r:id="rId10"/>
    <p:sldId id="271" r:id="rId11"/>
    <p:sldId id="270" r:id="rId12"/>
    <p:sldId id="292" r:id="rId13"/>
    <p:sldId id="291" r:id="rId14"/>
    <p:sldId id="297" r:id="rId15"/>
    <p:sldId id="303" r:id="rId16"/>
    <p:sldId id="30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1" r:id="rId25"/>
    <p:sldId id="265" r:id="rId26"/>
    <p:sldId id="267" r:id="rId27"/>
    <p:sldId id="284" r:id="rId28"/>
    <p:sldId id="266" r:id="rId29"/>
    <p:sldId id="29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2" autoAdjust="0"/>
    <p:restoredTop sz="94712" autoAdjust="0"/>
  </p:normalViewPr>
  <p:slideViewPr>
    <p:cSldViewPr>
      <p:cViewPr varScale="1">
        <p:scale>
          <a:sx n="87" d="100"/>
          <a:sy n="87" d="100"/>
        </p:scale>
        <p:origin x="84" y="19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6E9FCA67-5F1B-4DD0-8171-6BFF8CB8AB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A276EC1-90F2-42E2-BA46-2A9484B718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id="{E4596A81-323B-4772-A90E-20D44AA8DBB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F9C3A0F9-3F35-41B5-A8F8-CA53ECE092A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C34C91C-0B7C-4C21-9863-EDC443D4F6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54A3F2D6-EE76-460E-9CE0-C032C08AC1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50DEA731-5B16-4FF0-B272-220021D77D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8F14DC7-F676-4BE0-9937-B4A763938BB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2581" name="Rectangle 5">
            <a:extLst>
              <a:ext uri="{FF2B5EF4-FFF2-40B4-BE49-F238E27FC236}">
                <a16:creationId xmlns:a16="http://schemas.microsoft.com/office/drawing/2014/main" id="{BCA22A1C-D137-4C8D-8E17-5AD10A6B02C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52582" name="Rectangle 6">
            <a:extLst>
              <a:ext uri="{FF2B5EF4-FFF2-40B4-BE49-F238E27FC236}">
                <a16:creationId xmlns:a16="http://schemas.microsoft.com/office/drawing/2014/main" id="{057634AF-D1B8-4E9D-9932-53EE7EB492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2583" name="Rectangle 7">
            <a:extLst>
              <a:ext uri="{FF2B5EF4-FFF2-40B4-BE49-F238E27FC236}">
                <a16:creationId xmlns:a16="http://schemas.microsoft.com/office/drawing/2014/main" id="{E4D790A8-0397-4CF1-B54D-9104A84AB9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0AC108-3752-4ED2-9CED-BCE0AEA345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2E844F1-4A97-463C-B551-24D05F51B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C9D7C0-6DC8-41A8-A76F-FB6743EBB362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A950FA9-D54D-4749-AC1E-C269222D6D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C434D8D-7CCD-4FDC-9699-5B400648B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ECBF5ED8-546B-491D-BE85-8030EB44A3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D9B491-2717-451E-920E-46B0B3CA727E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DF4F8D6-095A-4296-B0E0-52180AE54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F9833C1-AB83-4AB9-B73D-CF07C1006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D15391E2-D2ED-4D2B-A448-DF6CBCF83D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FD1D8B-8EFD-451C-9D26-8DBBD9D088D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452BE23A-4521-4805-B32E-33FC3F1192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AA41CF75-FB44-4197-87F5-68DC9F9DC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140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B65F2C4D-3442-492C-90AA-5BC9ECBF51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ECB72F-29AC-4874-A7C6-A83C2ED2AD24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F4529139-E06F-49B6-9E23-4DF7F8B227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D8E036E3-AFDC-4F8E-B789-4940588BD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4349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FF64109-FDBD-4E01-95E4-6BC6646C15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AF99D7-1EDA-47D7-B802-68B61069B5D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3FE332A-9CF2-44E8-9ABF-C21B17152E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ECB6569C-718B-4297-9E9F-F52B395FA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792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68FF167E-3B9C-49E8-A8BB-6DEC6AD586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E09A76-6751-45B6-B322-34D8958AB896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E57E7026-3534-41EA-B925-BD0084CBEA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EA8A2645-3A01-463B-B67F-EC5AF3861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901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3976F6F5-8BDE-44FA-BFB4-D86C516CD0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F62F4-7B4A-437C-83D2-37CBA919F2C1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4CCD86E-B766-43DF-84CE-F7D79D40B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F81BDD3-B7E1-4A49-9805-EA0C01455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4585898B-9104-4732-9040-80ECCD594A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29296E-2E8D-4E29-BCDB-1C38438A3D3B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33B6653-C438-4890-A194-52B200C7B5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C49D1165-DA45-464F-A449-7AF93FC97C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34B8515A-B396-4950-BDC5-32C8BF6A23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44AEC1-85AC-40F1-ADB9-4CB8B04B5FE1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945DA0D-B8C3-4AC8-AEC8-F6FD4E4226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61B5D66-D512-486B-8139-9A07E0EB7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0B537395-6241-48E4-9E95-151DBD8599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FEB9D3-98CE-42CE-BDF2-41A9214188D8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971A87E-7E51-48D2-BB67-9A95904A63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96FC1710-EE72-48EB-A7BE-3B58073AC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DF54D16-92FD-408B-A41C-614B06CB36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5D0807-1DF1-46EA-A0B2-4CEE1DFD476C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4B23848-E595-40F8-A646-76D27D2AB6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C499308-E8E2-4108-9AF6-2DD095BC5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F9A966D0-10DF-43E9-BDF2-B6BC5F6744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5AD064-D4DF-465F-9335-8F86D647E68A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B8BF4C7-048F-4BF4-8DAA-39A74BB9D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C65BC61-49B4-432F-9D5F-31CE88025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99B7FD28-8CB1-4927-92EF-0D6CE2F5D1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F235FA-E73C-484B-AC28-FCE58DD13E15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A58859C-D64A-4523-99CF-087203FCB5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8B57094-66BF-4C64-90B8-7A4DCDF9E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1B09B440-58E1-4ABE-803C-B5C389999A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F010CA-F914-4280-A5CE-58B22F6D7BE6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AA097EB-5CB6-4FA9-B252-663A842FFF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30E7AF1-3327-49E7-BB27-883843CCC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35CDF0F4-90FD-4490-AF79-DA3D0ECD2A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9C169E-DACA-436C-9794-1A24DD09B2B4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0A0141C-EBF6-494A-ABC6-6EC98773AE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C307122-7DC5-4A15-B80A-DC479E109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44F1B839-5FB7-4A79-A764-7CC18B6C01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8AF707-1701-4B51-96B3-DF03A03546FE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A047E87-D03C-4A7D-9DA3-B22A4F014A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0F0AA9D-EBAE-4FF1-A635-831EF6CE4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6A1DB2B-1529-481A-BCAB-E98361AAEB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0FD0DA-2F44-4EFE-BED6-E99DE2B93418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D2808E30-B283-4F29-892E-39B02E64B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E9A6D955-9963-4041-88FB-6AD50E903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73FC02DE-E7F6-483D-98A9-FCC7094E94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7A4262-1AC1-41ED-B97A-74F614568DA9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C4E6BA70-0D83-48A9-A2E9-4549434438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80770A0A-5D57-466F-9306-74C71C933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C4B8BF6B-EDF0-403C-AC03-C0FCB7D205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62B965-4868-42FE-90FF-DF08322C4B99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4A15452B-2C30-4D44-9D92-79C702821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288FCD2C-6C82-4181-A7C7-D213D162E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883A500D-B660-431B-9523-D97094EF6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A5A451-5EC2-439B-8512-6C563AFAA73B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A5DB679-EB54-438B-B301-BCD4A3067B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DB6C81EF-E8D9-49F4-B0D0-5EAACF30D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5A6852FF-16A8-4005-B2DD-C57A211D00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845CEA-F355-4283-9B08-CB6A7AEBEF25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9E62F12F-816A-43B0-B21F-4B1D481B3C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78FF56CC-1D10-4D65-ADF5-6B47F7C24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4620F17E-2A11-4B5B-852D-AD7970CE1A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D1A741-6CEA-4CB7-95C6-DF7DD696A289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2D12DBC-E1EA-41F1-AE4A-BA96E60D8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F3F638E5-48E9-44CD-9F51-73020D6D6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88582A38-247A-4F07-82C7-04951806D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2159D9-50C6-4B98-888C-9FA5EEBDD21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56A74C5-0B20-4475-B035-9738983D82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1FEEF42-08C9-49A6-97D3-823F3ECBF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E3989AF0-7D55-4F6E-A52C-483AB1EB7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43E7AE-B911-45E4-B101-2874E596A144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FC2CC112-DD27-4A6E-973C-31E39C415B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638C4157-D3FB-4CA7-A3A6-31794F04F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301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F235F068-2AA1-4D54-94E7-DD89451838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1F9928-F089-4F64-8846-CB75E3D71670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30487FD-7A3A-4BD0-9989-F914F7FEDE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D303371-033A-42D7-9DC1-2D4D2FFC1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4B92CC5-044F-4EF4-814F-991BFD45A7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565C55-D63B-455D-86EF-4ABAD8283B22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5CCA902-C8F3-4C2A-A0D4-422481189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EDA4045-4C4A-48AB-AC5E-A217033C1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A969261B-5B01-4B3F-8633-BA55E70088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F63DA6-A48A-4667-A653-09DD8DAE194C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23FE84E-85E0-40D0-A1FB-7278F3FAD3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9DE4E60-D6BE-4590-8142-D189B1B943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6775C37-4E92-4D16-9276-FDCDE562DF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A0F0E1-3964-4517-BC59-C8FFEEF70E01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9C14544D-455C-406E-86DE-F7FCE6AD4D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9E0051A3-E4D0-4185-92D6-69D944F33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BB350EB9-D100-4241-A71D-76DF3EDAD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CF7B86-1A83-430E-AAC0-CEC251E54F8C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5A424994-B990-4F1E-A3A3-BE07EC74F5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0B66A968-1776-4B56-90BB-E3DF40734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FB48-4239-4353-8547-0F600DDB1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12E45-1ACB-4AEE-9B47-2A0406769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AE2D4-C5A8-4AC3-8656-02A7AF65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204B5-C374-40AC-9FCD-CF6C8C62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C4A1E-AD87-4F7D-BA81-23494D66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26E7E-208C-429E-A69B-F3C4E9B306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57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FC09-2B30-46C7-A6B8-995D41D4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79F19-5B5B-44AE-9144-FC9FD558F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9002-4752-4939-855A-61069F77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8B490-9A58-4E1D-8CD9-35BF2C65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F776D-9EDA-4438-BB77-EC2E1090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BEAE0-ED20-4F6E-881A-A77D494FFC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09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D358C-8477-48AF-8067-632E64848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51500-628F-42DE-B637-80377B1B8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6E208-6998-46F6-B3F3-5798EE42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FCCD5-5685-4806-AE69-87C98507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A99B6-2B0C-49DF-8D8D-C2B9D7ED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3E34F7-F6A0-4185-BB1C-B9FFB647684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05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0A7A-D02F-4734-A1F8-219CB757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9AF1-C5DE-44AB-86A3-7EF0D73B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C72E-714E-4B1C-BA52-A446FE19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D04E4-F287-4F38-A3EE-F9B50911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B6F56-DFD5-4409-8009-6F601922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D3FD9-A745-4C7F-B28B-8AABF411786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31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BD58-3AB4-497F-BD29-C09732F2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12E2B-2ED5-47EB-A8E6-DE23E8912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A7821-DDA0-4257-A868-31B12821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F9D2F-0ACA-4A2A-BE73-98325E0E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E45C0-5220-4825-A728-75CC0EFE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27905A-30C2-4974-95EA-F3582F5945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97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D192-6416-4574-8A92-02C8D35A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C2C54-0A61-44A3-8CD8-9CB42D15F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351F6-D8FB-40C4-B9B0-99318D588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E0B5C-FA25-49AB-8A1E-FFE77A87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17CE6-FD82-44E5-96CA-6A7936E1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8B3D4-D4FC-4D05-9DC8-71F72FF5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8CF0CD-7A00-4C84-B914-9746CB6FAF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65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5A4F-8D64-4EF7-B085-223DFD53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D3331-1C76-4E38-800C-1F61AC34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A1669-2426-4C5A-AA43-DC1018230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C5A17-9FFF-44C4-8130-F4054BC17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49AA9-AC6F-44A4-BE88-DC239B620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D7B4E-A8C5-4862-9FB9-99FF2C8E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4557F-6B2D-41BB-B186-0739657B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7BF65-CE96-470F-9352-F6FCD80F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8146C-4F0E-42FA-BFB4-5EA71217F1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19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51FA-2656-482F-B2B5-CECA85CC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31C36-230D-4EDF-96C4-043745C0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B2D07-3C6B-49C7-86F9-64F3248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71942-94B2-4C16-8754-18401C4C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93468-2A3B-4929-9AEC-8C142A5010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82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E603C-E47E-4519-A0AB-3C223D9D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C849D-768A-4DA7-88A7-1F536509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D3934-2879-4488-AB35-42BC3DB5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B524C-600D-418C-9834-70A554BFB6D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1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5FC9-27DA-4E67-A2F5-E672DE8C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D91F-E54E-4CBE-B8A7-D053ACA8B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BA8D5-0DFF-4AD1-8534-EA1F7F7E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FA204-9102-458A-99FF-99EF8AFC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F470A-D9F1-450B-89FA-17682E73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5CD4A-1659-4BD5-9AE7-FA87C9F6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D260E-05B9-4298-9D8A-DDCC88327B6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98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1D91-E1C9-45D1-A464-F5CBE44C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AEA0F-A699-4BDD-8EB5-C0CA30870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8660B-F33B-4ECA-A618-0D40696CA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D4092-1ECA-4BD3-94CD-CD47E505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FE1F5-76EC-4690-8C66-100BD261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EB26B-F432-4D28-BF0F-22F01412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8216D-2FB3-4F7E-8C49-BF15EE9DAE1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63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1FA0D-EEE3-49E5-9608-00324E8E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FF0C1-1A77-4508-8607-87A8DBBF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EB5EE-3E41-4E48-94A5-F3FAD3081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19B67-471D-474A-8774-342598274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A7880-AEAE-4FE6-9A8D-7DFF960D4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3267E51-ECC8-4A43-95B7-7FE6DE7C58C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12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Hands-Network-Programming-programming-optimized/dp/1789349869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dp/B00DB3G8KY/ref=cm_sw_em_r_mt_dp_U_bNLIEbT1CRM9" TargetMode="External"/><Relationship Id="rId5" Type="http://schemas.openxmlformats.org/officeDocument/2006/relationships/hyperlink" Target="https://www.amazon.com/dp/B0026OR0JM/ref=cm_sw_em_r_mt_dp_U_RLLIEbY6R1FCW" TargetMode="External"/><Relationship Id="rId4" Type="http://schemas.openxmlformats.org/officeDocument/2006/relationships/hyperlink" Target="https://www.amazon.com/dp/B00666M52S/ref=cm_sw_em_r_mt_dp_U_2ILIEbSH0DMHH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tcp-ip-model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unix_sockets/what_is_socket.htm" TargetMode="External"/><Relationship Id="rId5" Type="http://schemas.openxmlformats.org/officeDocument/2006/relationships/hyperlink" Target="https://www.guru99.com/tcp-vs-udp-understanding-the-difference.html" TargetMode="External"/><Relationship Id="rId4" Type="http://schemas.openxmlformats.org/officeDocument/2006/relationships/hyperlink" Target="https://www.guru99.com/tcp-3-way-handshak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BA57FE4-7DAF-4826-846D-99E75DCED0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66800" y="533400"/>
            <a:ext cx="6858000" cy="1905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Sockets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6590606-6CC6-4FA8-B9CE-CB7AE1357F5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7848600" cy="2514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CSE 384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Spring 2020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Based on Dr. Fawcett’s Socket Presentation</a:t>
            </a:r>
          </a:p>
          <a:p>
            <a:r>
              <a:rPr lang="en-US" altLang="en-US" sz="2600" dirty="0"/>
              <a:t> https://ecs.syr.edu/faculty/fawcett/handouts/CSE687/presentations/Win32Sockets.pdf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14B1F1F-C42D-46AF-A5B2-E396581B7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826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Client/Server Configuration</a:t>
            </a:r>
          </a:p>
        </p:txBody>
      </p:sp>
      <p:graphicFrame>
        <p:nvGraphicFramePr>
          <p:cNvPr id="46083" name="Object 3">
            <a:extLst>
              <a:ext uri="{FF2B5EF4-FFF2-40B4-BE49-F238E27FC236}">
                <a16:creationId xmlns:a16="http://schemas.microsoft.com/office/drawing/2014/main" id="{66C326D2-BF11-4F79-BA46-CCF23AD235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676400"/>
          <a:ext cx="7027863" cy="391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VISIO" r:id="rId4" imgW="8264160" imgH="4606560" progId="Visio.Drawing.6">
                  <p:embed/>
                </p:oleObj>
              </mc:Choice>
              <mc:Fallback>
                <p:oleObj name="VISIO" r:id="rId4" imgW="8264160" imgH="460656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7027863" cy="391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4380C362-AA0F-42E3-B21F-912CACECA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A Word of Caution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52209EF-9BED-42A1-9392-A1057D3ED5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With stream oriented sockets, send does not guarantee transfer of all bytes requested in a single call.</a:t>
            </a:r>
            <a:br>
              <a:rPr lang="en-US" altLang="en-US" sz="2600" dirty="0"/>
            </a:br>
            <a:endParaRPr lang="en-US" altLang="en-US" sz="2600" dirty="0"/>
          </a:p>
          <a:p>
            <a:pPr eaLnBrk="1" hangingPunct="1"/>
            <a:r>
              <a:rPr lang="en-US" altLang="en-US" sz="2600" dirty="0"/>
              <a:t>That’s why send returns an 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, the number of bytes actually send.</a:t>
            </a:r>
            <a:br>
              <a:rPr lang="en-US" altLang="en-US" sz="2600" dirty="0"/>
            </a:br>
            <a:endParaRPr lang="en-US" altLang="en-US" sz="2600" dirty="0"/>
          </a:p>
          <a:p>
            <a:pPr eaLnBrk="1" hangingPunct="1"/>
            <a:r>
              <a:rPr lang="en-US" altLang="en-US" sz="2600" dirty="0"/>
              <a:t>It’s up to you to ensure that all the bytes are actually sent</a:t>
            </a:r>
          </a:p>
        </p:txBody>
      </p:sp>
    </p:spTree>
    <p:extLst>
      <p:ext uri="{BB962C8B-B14F-4D97-AF65-F5344CB8AC3E}">
        <p14:creationId xmlns:p14="http://schemas.microsoft.com/office/powerpoint/2010/main" val="177861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721FC8E3-2915-4745-86E1-E1C0ED167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Message Length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6D49B4F-4D66-4632-9F77-9AF0513CDC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Another vexing issue is that the receiver may not know how long a sent message is.</a:t>
            </a:r>
            <a:br>
              <a:rPr lang="en-US" altLang="en-US" sz="2400" dirty="0"/>
            </a:b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so the receiver doesn’t know how many bytes to pull from the stream to compose a message.</a:t>
            </a:r>
            <a:br>
              <a:rPr lang="en-US" altLang="en-US" sz="2400" dirty="0"/>
            </a:b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Often, the communication design will arrange to use message delimiters, fixed length messages, or message headers that carry the message length as a parameter. </a:t>
            </a:r>
          </a:p>
          <a:p>
            <a:pPr lvl="2"/>
            <a:r>
              <a:rPr lang="en-US" altLang="en-US" sz="2400" dirty="0"/>
              <a:t>Sometimes referred to as a “wire protocol”</a:t>
            </a:r>
          </a:p>
        </p:txBody>
      </p:sp>
    </p:spTree>
    <p:extLst>
      <p:ext uri="{BB962C8B-B14F-4D97-AF65-F5344CB8AC3E}">
        <p14:creationId xmlns:p14="http://schemas.microsoft.com/office/powerpoint/2010/main" val="27738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355A245F-717F-42E3-846D-3EAB6EAE3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Talk Protocol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D24D6BB-C5E7-46B5-A3D6-7301E38C80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47800"/>
            <a:ext cx="8058150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The hardest part of a client/server socket communication design is to control the active participant</a:t>
            </a:r>
            <a:br>
              <a:rPr lang="en-US" altLang="en-US" sz="2600" dirty="0"/>
            </a:br>
            <a:endParaRPr lang="en-US" altLang="en-US" sz="26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If single-threaded client and server both talk at the same time, their socket buffers will fill up and they both will block, e.g., deadlock.</a:t>
            </a:r>
            <a:br>
              <a:rPr lang="en-US" altLang="en-US" sz="2200" dirty="0"/>
            </a:br>
            <a:endParaRPr lang="en-US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If they both listen at the same time, again there is deadlock.</a:t>
            </a:r>
            <a:br>
              <a:rPr lang="en-US" altLang="en-US" sz="2200" dirty="0"/>
            </a:br>
            <a:endParaRPr lang="en-US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Often the best approach is to use separate send and receive threads</a:t>
            </a:r>
          </a:p>
        </p:txBody>
      </p:sp>
    </p:spTree>
    <p:extLst>
      <p:ext uri="{BB962C8B-B14F-4D97-AF65-F5344CB8AC3E}">
        <p14:creationId xmlns:p14="http://schemas.microsoft.com/office/powerpoint/2010/main" val="371425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F74F1BE3-1A82-4EAB-A0EA-69EA7F680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What we didn’t talk about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F0207C1-3B19-404A-AE5A-76B6F7D3AC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7600950" cy="4652963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udp</a:t>
            </a:r>
            <a:r>
              <a:rPr lang="en-US" altLang="en-US" dirty="0"/>
              <a:t> protocol</a:t>
            </a:r>
          </a:p>
          <a:p>
            <a:pPr eaLnBrk="1" hangingPunct="1"/>
            <a:r>
              <a:rPr lang="en-US" altLang="en-US" dirty="0"/>
              <a:t>socket select(…) function</a:t>
            </a:r>
          </a:p>
          <a:p>
            <a:pPr eaLnBrk="1" hangingPunct="1"/>
            <a:r>
              <a:rPr lang="en-US" altLang="en-US" dirty="0"/>
              <a:t>non-blocking sockets</a:t>
            </a:r>
          </a:p>
        </p:txBody>
      </p:sp>
    </p:spTree>
    <p:extLst>
      <p:ext uri="{BB962C8B-B14F-4D97-AF65-F5344CB8AC3E}">
        <p14:creationId xmlns:p14="http://schemas.microsoft.com/office/powerpoint/2010/main" val="421592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B7B947E-00B4-470C-9B10-A9D9C9A0E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Creating Sockets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7065EE2-0550-4113-9E57-9E12EB9999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23975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en-US" dirty="0"/>
              <a:t>Socket connections are based on:</a:t>
            </a:r>
            <a:br>
              <a:rPr lang="en-US" altLang="en-US" dirty="0"/>
            </a:br>
            <a:endParaRPr lang="en-US" altLang="en-US" dirty="0"/>
          </a:p>
          <a:p>
            <a:pPr lvl="1" eaLnBrk="1" hangingPunct="1"/>
            <a:r>
              <a:rPr lang="en-US" altLang="en-US" dirty="0"/>
              <a:t>Domains – network connection or IPC pipe</a:t>
            </a:r>
          </a:p>
          <a:p>
            <a:pPr lvl="2" eaLnBrk="1" hangingPunct="1"/>
            <a:r>
              <a:rPr lang="en-US" altLang="en-US" dirty="0"/>
              <a:t>AF_INET for IPv4 protocol</a:t>
            </a:r>
          </a:p>
          <a:p>
            <a:pPr lvl="2" eaLnBrk="1" hangingPunct="1"/>
            <a:r>
              <a:rPr lang="en-US" altLang="en-US" dirty="0"/>
              <a:t>AF_INET6 for IPv6 protocol</a:t>
            </a:r>
            <a:br>
              <a:rPr lang="en-US" altLang="en-US" dirty="0"/>
            </a:br>
            <a:endParaRPr lang="en-US" altLang="en-US" dirty="0"/>
          </a:p>
          <a:p>
            <a:pPr lvl="1" eaLnBrk="1" hangingPunct="1"/>
            <a:r>
              <a:rPr lang="en-US" altLang="en-US" dirty="0"/>
              <a:t>Type – stream, datagram, raw IP packets, …</a:t>
            </a:r>
          </a:p>
          <a:p>
            <a:pPr lvl="2" eaLnBrk="1" hangingPunct="1"/>
            <a:r>
              <a:rPr lang="en-US" altLang="en-US" dirty="0"/>
              <a:t>SOCK_STREAM </a:t>
            </a:r>
            <a:r>
              <a:rPr lang="en-US" altLang="en-US" dirty="0">
                <a:sym typeface="Wingdings" panose="05000000000000000000" pitchFamily="2" charset="2"/>
              </a:rPr>
              <a:t> TCP packets</a:t>
            </a:r>
          </a:p>
          <a:p>
            <a:pPr lvl="2" eaLnBrk="1" hangingPunct="1"/>
            <a:r>
              <a:rPr lang="en-US" altLang="en-US" dirty="0">
                <a:sym typeface="Wingdings" panose="05000000000000000000" pitchFamily="2" charset="2"/>
              </a:rPr>
              <a:t>SOCK_DGRAM  UDP packets</a:t>
            </a:r>
            <a:br>
              <a:rPr lang="en-US" altLang="en-US" dirty="0">
                <a:sym typeface="Wingdings" panose="05000000000000000000" pitchFamily="2" charset="2"/>
              </a:rPr>
            </a:br>
            <a:endParaRPr lang="en-US" altLang="en-US" dirty="0"/>
          </a:p>
          <a:p>
            <a:pPr lvl="1" eaLnBrk="1" hangingPunct="1"/>
            <a:r>
              <a:rPr lang="en-US" altLang="en-US" dirty="0"/>
              <a:t>Protocol – TCP, UDP, …</a:t>
            </a:r>
          </a:p>
          <a:p>
            <a:pPr lvl="2" eaLnBrk="1" hangingPunct="1"/>
            <a:r>
              <a:rPr lang="en-US" altLang="en-US" dirty="0"/>
              <a:t>0 </a:t>
            </a:r>
            <a:r>
              <a:rPr lang="en-US" altLang="en-US" dirty="0">
                <a:sym typeface="Wingdings" panose="05000000000000000000" pitchFamily="2" charset="2"/>
              </a:rPr>
              <a:t> default, e.g., TCP for SOCK_STREAM</a:t>
            </a:r>
            <a:br>
              <a:rPr lang="en-US" altLang="en-US" dirty="0">
                <a:sym typeface="Wingdings" panose="05000000000000000000" pitchFamily="2" charset="2"/>
              </a:rPr>
            </a:br>
            <a:endParaRPr lang="en-US" altLang="en-US" dirty="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en-US" dirty="0"/>
              <a:t>Example: </a:t>
            </a:r>
            <a:br>
              <a:rPr lang="en-US" altLang="en-US" dirty="0"/>
            </a:br>
            <a:r>
              <a:rPr lang="en-US" altLang="en-US" sz="2000" dirty="0">
                <a:latin typeface="Consolas" panose="020B0609020204030204" pitchFamily="49" charset="0"/>
              </a:rPr>
              <a:t>int </a:t>
            </a:r>
            <a:r>
              <a:rPr lang="en-US" altLang="en-US" sz="2000" dirty="0" err="1">
                <a:latin typeface="Consolas" panose="020B0609020204030204" pitchFamily="49" charset="0"/>
              </a:rPr>
              <a:t>sockfd</a:t>
            </a:r>
            <a:r>
              <a:rPr lang="en-US" altLang="en-US" sz="2000" dirty="0">
                <a:latin typeface="Consolas" panose="020B0609020204030204" pitchFamily="49" charset="0"/>
              </a:rPr>
              <a:t> = socket(AF_INET,SOCK_STREAM,0);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23EB748-AEF8-4A3F-A228-07AA29C65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/>
              <a:t>Connecting</a:t>
            </a:r>
            <a:r>
              <a:rPr lang="en-US" altLang="en-US" b="1" dirty="0"/>
              <a:t> Sockets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36C1958-9EC0-4F32-97CB-470919C8DB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/>
          <a:lstStyle/>
          <a:p>
            <a:pPr eaLnBrk="1" hangingPunct="1"/>
            <a:r>
              <a:rPr lang="en-US" altLang="en-US" dirty="0"/>
              <a:t>Socket addresses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	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struct </a:t>
            </a:r>
            <a:r>
              <a:rPr lang="en-US" altLang="en-US" sz="1800" dirty="0" err="1">
                <a:latin typeface="Consolas" panose="020B0609020204030204" pitchFamily="49" charset="0"/>
              </a:rPr>
              <a:t>sockaddr_in</a:t>
            </a:r>
            <a:r>
              <a:rPr lang="en-US" altLang="en-US" sz="1800" dirty="0">
                <a:latin typeface="Consolas" panose="020B0609020204030204" pitchFamily="49" charset="0"/>
              </a:rPr>
              <a:t> {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	</a:t>
            </a:r>
            <a:r>
              <a:rPr lang="en-US" altLang="en-US" sz="1800" dirty="0" err="1">
                <a:latin typeface="Consolas" panose="020B0609020204030204" pitchFamily="49" charset="0"/>
              </a:rPr>
              <a:t>sin_family</a:t>
            </a:r>
            <a:r>
              <a:rPr lang="en-US" altLang="en-US" sz="1800" dirty="0">
                <a:latin typeface="Consolas" panose="020B0609020204030204" pitchFamily="49" charset="0"/>
              </a:rPr>
              <a:t>			// AF_INET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	</a:t>
            </a:r>
            <a:r>
              <a:rPr lang="en-US" altLang="en-US" sz="1800" dirty="0" err="1">
                <a:latin typeface="Consolas" panose="020B0609020204030204" pitchFamily="49" charset="0"/>
              </a:rPr>
              <a:t>sin_address.s_addr</a:t>
            </a:r>
            <a:r>
              <a:rPr lang="en-US" altLang="en-US" sz="1800" dirty="0">
                <a:latin typeface="Consolas" panose="020B0609020204030204" pitchFamily="49" charset="0"/>
              </a:rPr>
              <a:t> 	// </a:t>
            </a:r>
            <a:r>
              <a:rPr lang="en-US" altLang="en-US" sz="1800" dirty="0" err="1">
                <a:latin typeface="Consolas" panose="020B0609020204030204" pitchFamily="49" charset="0"/>
              </a:rPr>
              <a:t>inet_addr</a:t>
            </a:r>
            <a:r>
              <a:rPr lang="en-US" altLang="en-US" sz="1800" dirty="0">
                <a:latin typeface="Consolas" panose="020B0609020204030204" pitchFamily="49" charset="0"/>
              </a:rPr>
              <a:t>(“127.0.0.1”); 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 	</a:t>
            </a:r>
            <a:r>
              <a:rPr lang="en-US" altLang="en-US" sz="1800" dirty="0" err="1">
                <a:latin typeface="Consolas" panose="020B0609020204030204" pitchFamily="49" charset="0"/>
              </a:rPr>
              <a:t>sin_port</a:t>
            </a:r>
            <a:r>
              <a:rPr lang="en-US" altLang="en-US" sz="1800" dirty="0">
                <a:latin typeface="Consolas" panose="020B0609020204030204" pitchFamily="49" charset="0"/>
              </a:rPr>
              <a:t> 			// </a:t>
            </a:r>
            <a:r>
              <a:rPr lang="en-US" altLang="en-US" sz="1800" dirty="0" err="1">
                <a:latin typeface="Consolas" panose="020B0609020204030204" pitchFamily="49" charset="0"/>
              </a:rPr>
              <a:t>htons</a:t>
            </a:r>
            <a:r>
              <a:rPr lang="en-US" altLang="en-US" sz="1800" dirty="0">
                <a:latin typeface="Consolas" panose="020B0609020204030204" pitchFamily="49" charset="0"/>
              </a:rPr>
              <a:t>(8000);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} </a:t>
            </a:r>
            <a:r>
              <a:rPr lang="en-US" altLang="en-US" sz="1800" dirty="0" err="1">
                <a:latin typeface="Consolas" panose="020B0609020204030204" pitchFamily="49" charset="0"/>
              </a:rPr>
              <a:t>addr</a:t>
            </a:r>
            <a:r>
              <a:rPr lang="en-US" altLang="en-US" sz="1800" dirty="0"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endParaRPr lang="en-US" altLang="en-US" sz="18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dirty="0"/>
              <a:t>Bind server listener to port:</a:t>
            </a:r>
            <a:br>
              <a:rPr lang="en-US" altLang="en-US" sz="800" dirty="0"/>
            </a:br>
            <a:br>
              <a:rPr lang="en-US" altLang="en-US" sz="800" dirty="0"/>
            </a:br>
            <a:r>
              <a:rPr lang="en-US" altLang="en-US" sz="1800" dirty="0">
                <a:latin typeface="Consolas" panose="020B0609020204030204" pitchFamily="49" charset="0"/>
              </a:rPr>
              <a:t>int err = bind(sock, (</a:t>
            </a:r>
            <a:r>
              <a:rPr lang="en-US" altLang="en-US" sz="1800" dirty="0" err="1">
                <a:latin typeface="Consolas" panose="020B0609020204030204" pitchFamily="49" charset="0"/>
              </a:rPr>
              <a:t>sockaddr_in</a:t>
            </a:r>
            <a:r>
              <a:rPr lang="en-US" altLang="en-US" sz="1800" dirty="0">
                <a:latin typeface="Consolas" panose="020B0609020204030204" pitchFamily="49" charset="0"/>
              </a:rPr>
              <a:t>*)&amp;</a:t>
            </a:r>
            <a:r>
              <a:rPr lang="en-US" altLang="en-US" sz="1800" dirty="0" err="1">
                <a:latin typeface="Consolas" panose="020B0609020204030204" pitchFamily="49" charset="0"/>
              </a:rPr>
              <a:t>addr,sizeof</a:t>
            </a:r>
            <a:r>
              <a:rPr lang="en-US" altLang="en-US" sz="1800" dirty="0"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</a:rPr>
              <a:t>addr</a:t>
            </a:r>
            <a:r>
              <a:rPr lang="en-US" altLang="en-US" sz="1800" dirty="0">
                <a:latin typeface="Consolas" panose="020B0609020204030204" pitchFamily="49" charset="0"/>
              </a:rPr>
              <a:t>));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endParaRPr lang="en-US" altLang="en-US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dirty="0"/>
              <a:t>Connect client to server:</a:t>
            </a:r>
            <a:br>
              <a:rPr lang="en-US" altLang="en-US" sz="800" dirty="0"/>
            </a:br>
            <a:br>
              <a:rPr lang="en-US" altLang="en-US" sz="800" dirty="0"/>
            </a:br>
            <a:r>
              <a:rPr lang="en-US" altLang="en-US" sz="1800" dirty="0">
                <a:latin typeface="Consolas" panose="020B0609020204030204" pitchFamily="49" charset="0"/>
              </a:rPr>
              <a:t>int connect(sock, (</a:t>
            </a:r>
            <a:r>
              <a:rPr lang="en-US" altLang="en-US" sz="1800" dirty="0" err="1">
                <a:latin typeface="Consolas" panose="020B0609020204030204" pitchFamily="49" charset="0"/>
              </a:rPr>
              <a:t>sockaddr_in</a:t>
            </a:r>
            <a:r>
              <a:rPr lang="en-US" altLang="en-US" sz="1800" dirty="0">
                <a:latin typeface="Consolas" panose="020B0609020204030204" pitchFamily="49" charset="0"/>
              </a:rPr>
              <a:t>*)&amp;</a:t>
            </a:r>
            <a:r>
              <a:rPr lang="en-US" altLang="en-US" sz="1800" dirty="0" err="1">
                <a:latin typeface="Consolas" panose="020B0609020204030204" pitchFamily="49" charset="0"/>
              </a:rPr>
              <a:t>addr,sizeof</a:t>
            </a:r>
            <a:r>
              <a:rPr lang="en-US" altLang="en-US" sz="1800" dirty="0"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</a:rPr>
              <a:t>addr</a:t>
            </a:r>
            <a:r>
              <a:rPr lang="en-US" altLang="en-US" sz="1800" dirty="0">
                <a:latin typeface="Consolas" panose="020B0609020204030204" pitchFamily="49" charset="0"/>
              </a:rPr>
              <a:t>))</a:t>
            </a:r>
            <a:endParaRPr lang="en-US" altLang="en-US" dirty="0">
              <a:latin typeface="Consolas" panose="020B06090202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3F85DD74-E5FA-4590-BB9E-B51F92558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52800"/>
            <a:ext cx="5867400" cy="9906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4C6FC14-244B-43E0-8A9A-5A6ABFFFB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TCP/IP socket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6FE3228-D4CC-4CAE-8F61-986819CC75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nsolas" panose="020B0609020204030204" pitchFamily="49" charset="0"/>
              </a:rPr>
              <a:t>af</a:t>
            </a:r>
            <a:r>
              <a:rPr lang="en-US" altLang="en-US" sz="2000" dirty="0">
                <a:latin typeface="Consolas" panose="020B0609020204030204" pitchFamily="49" charset="0"/>
              </a:rPr>
              <a:t> 		= AF_INET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type 	= SOCK_STREAM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protocol	= IPPROTO_IP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socket(int </a:t>
            </a:r>
            <a:r>
              <a:rPr lang="en-US" altLang="en-US" sz="2000" dirty="0" err="1">
                <a:latin typeface="Consolas" panose="020B0609020204030204" pitchFamily="49" charset="0"/>
              </a:rPr>
              <a:t>af</a:t>
            </a:r>
            <a:r>
              <a:rPr lang="en-US" altLang="en-US" sz="2000" dirty="0">
                <a:latin typeface="Consolas" panose="020B0609020204030204" pitchFamily="49" charset="0"/>
              </a:rPr>
              <a:t>, int type, int protocol)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dirty="0"/>
              <a:t>Creates a socket object and returns handle to socket.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>
            <a:extLst>
              <a:ext uri="{FF2B5EF4-FFF2-40B4-BE49-F238E27FC236}">
                <a16:creationId xmlns:a16="http://schemas.microsoft.com/office/drawing/2014/main" id="{8354AD46-5A7C-4ADA-990E-23B9F0557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343400"/>
            <a:ext cx="5867400" cy="9144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005F274-19CA-41FD-9286-316BE133E8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nsolas" panose="020B0609020204030204" pitchFamily="49" charset="0"/>
              </a:rPr>
              <a:t>struct </a:t>
            </a:r>
            <a:r>
              <a:rPr lang="en-US" altLang="en-US" sz="2000" dirty="0" err="1">
                <a:latin typeface="Consolas" panose="020B0609020204030204" pitchFamily="49" charset="0"/>
              </a:rPr>
              <a:t>sockaddr_in</a:t>
            </a:r>
            <a:r>
              <a:rPr lang="en-US" altLang="en-US" sz="2000" dirty="0">
                <a:latin typeface="Consolas" panose="020B0609020204030204" pitchFamily="49" charset="0"/>
              </a:rPr>
              <a:t> local;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… define fields of local …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name = (</a:t>
            </a:r>
            <a:r>
              <a:rPr lang="en-US" altLang="en-US" sz="2000" dirty="0" err="1">
                <a:latin typeface="Consolas" panose="020B0609020204030204" pitchFamily="49" charset="0"/>
              </a:rPr>
              <a:t>sockaddr</a:t>
            </a:r>
            <a:r>
              <a:rPr lang="en-US" altLang="en-US" sz="2000" dirty="0">
                <a:latin typeface="Consolas" panose="020B0609020204030204" pitchFamily="49" charset="0"/>
              </a:rPr>
              <a:t>*)&amp;local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 err="1">
                <a:latin typeface="Consolas" panose="020B0609020204030204" pitchFamily="49" charset="0"/>
              </a:rPr>
              <a:t>namelen</a:t>
            </a:r>
            <a:r>
              <a:rPr lang="en-US" altLang="en-US" sz="2000" dirty="0">
                <a:latin typeface="Consolas" panose="020B0609020204030204" pitchFamily="49" charset="0"/>
              </a:rPr>
              <a:t> = </a:t>
            </a:r>
            <a:r>
              <a:rPr lang="en-US" altLang="en-US" sz="2000" dirty="0" err="1">
                <a:latin typeface="Consolas" panose="020B0609020204030204" pitchFamily="49" charset="0"/>
              </a:rPr>
              <a:t>sizeof</a:t>
            </a:r>
            <a:r>
              <a:rPr lang="en-US" altLang="en-US" sz="2000" dirty="0">
                <a:latin typeface="Consolas" panose="020B0609020204030204" pitchFamily="49" charset="0"/>
              </a:rPr>
              <a:t>(local)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endParaRPr lang="en-US" altLang="en-US" sz="20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900" dirty="0">
                <a:latin typeface="Consolas" panose="020B0609020204030204" pitchFamily="49" charset="0"/>
              </a:rPr>
              <a:t>	</a:t>
            </a:r>
            <a:r>
              <a:rPr lang="en-US" altLang="en-US" sz="2000" dirty="0">
                <a:latin typeface="Consolas" panose="020B0609020204030204" pitchFamily="49" charset="0"/>
              </a:rPr>
              <a:t>int bind(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int s,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const struct </a:t>
            </a:r>
            <a:r>
              <a:rPr lang="en-US" altLang="en-US" sz="2000" dirty="0" err="1">
                <a:latin typeface="Consolas" panose="020B0609020204030204" pitchFamily="49" charset="0"/>
              </a:rPr>
              <a:t>sockaddr</a:t>
            </a:r>
            <a:r>
              <a:rPr lang="en-US" altLang="en-US" sz="2000" dirty="0">
                <a:latin typeface="Consolas" panose="020B0609020204030204" pitchFamily="49" charset="0"/>
              </a:rPr>
              <a:t> *name,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int </a:t>
            </a:r>
            <a:r>
              <a:rPr lang="en-US" altLang="en-US" sz="2000" dirty="0" err="1">
                <a:latin typeface="Consolas" panose="020B0609020204030204" pitchFamily="49" charset="0"/>
              </a:rPr>
              <a:t>namelen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endParaRPr lang="en-US" altLang="en-US" sz="2000" dirty="0">
              <a:latin typeface="Consolas" panose="020B060902020403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Bind listener socket to network card and port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C93DBAA-F655-4D8A-94A1-1B4A224AC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699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Bind socket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CFF353B3-67DC-4C43-98B3-CE4EE6EBE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14600"/>
            <a:ext cx="8153400" cy="25146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F9A6278-61C7-4A43-B088-F9BA15305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04774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Listen for incoming requests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CF23A45-7A34-4D1F-9B94-2292F55E01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1013"/>
            <a:ext cx="8229600" cy="43799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nsolas" panose="020B0609020204030204" pitchFamily="49" charset="0"/>
              </a:rPr>
              <a:t>int listen(int s, int backlog)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endParaRPr lang="en-US" altLang="en-US" sz="2000" dirty="0">
              <a:latin typeface="Consolas" panose="020B06090202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 dirty="0"/>
              <a:t>backlog is the number of incoming connections queued (pending) for acceptance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Puts socket in listening mode, waiting for requests for service from remote clients.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668FD5F-D7E3-45BA-B585-91E97109A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References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2ED4E85-1469-445D-BA79-1F363E401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Hands-On Network Programming with C: Learn socket programming in C and write secure and optimized network code</a:t>
            </a:r>
          </a:p>
          <a:p>
            <a:pPr lvl="1"/>
            <a:r>
              <a:rPr lang="en-US" sz="1900" b="1" dirty="0">
                <a:hlinkClick r:id="rId3"/>
              </a:rPr>
              <a:t>https://www.amazon.com/Hands-Network-Programming-programming-optimized/dp/1789349869/</a:t>
            </a:r>
            <a:endParaRPr lang="en-US" altLang="en-US" sz="1900" dirty="0"/>
          </a:p>
          <a:p>
            <a:r>
              <a:rPr lang="en-US" sz="2600" b="1" dirty="0"/>
              <a:t>TCP/IP Illustrated, Volume 1: The Protocols (2nd Edition)</a:t>
            </a:r>
          </a:p>
          <a:p>
            <a:pPr lvl="1"/>
            <a:r>
              <a:rPr lang="en-US" dirty="0">
                <a:hlinkClick r:id="rId4"/>
              </a:rPr>
              <a:t>https://www.amazon.com/dp/B00666M52S/ref=cm_sw_em_r_mt_dp_U_2ILIEbSH0DMHH</a:t>
            </a:r>
            <a:endParaRPr lang="en-US" dirty="0"/>
          </a:p>
          <a:p>
            <a:r>
              <a:rPr lang="en-US" sz="2600" b="1" dirty="0"/>
              <a:t>TCP/IP Illustrated, Vol. 2: The Implementation</a:t>
            </a:r>
          </a:p>
          <a:p>
            <a:pPr lvl="1"/>
            <a:r>
              <a:rPr lang="en-US" dirty="0">
                <a:hlinkClick r:id="rId5"/>
              </a:rPr>
              <a:t>https://www.amazon.com/dp/B0026OR0JM/ref=cm_sw_em_r_mt_dp_U_RLLIEbY6R1FCW</a:t>
            </a:r>
            <a:endParaRPr lang="en-US" dirty="0"/>
          </a:p>
          <a:p>
            <a:r>
              <a:rPr lang="en-US" sz="2700" b="1" dirty="0"/>
              <a:t>Advanced Programming in the UNIX Environment:</a:t>
            </a:r>
            <a:endParaRPr lang="en-US" sz="2400" b="1" dirty="0"/>
          </a:p>
          <a:p>
            <a:pPr lvl="1"/>
            <a:r>
              <a:rPr lang="en-US" dirty="0">
                <a:hlinkClick r:id="rId6"/>
              </a:rPr>
              <a:t>https://www.amazon.com/dp/B00DB3G8KY/ref=cm_sw_em_r_mt_dp_U_bNLIEbT1CRM9</a:t>
            </a:r>
            <a:endParaRPr lang="en-US" dirty="0"/>
          </a:p>
          <a:p>
            <a:pPr lvl="1"/>
            <a:endParaRPr lang="en-US" altLang="en-US" sz="23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>
            <a:extLst>
              <a:ext uri="{FF2B5EF4-FFF2-40B4-BE49-F238E27FC236}">
                <a16:creationId xmlns:a16="http://schemas.microsoft.com/office/drawing/2014/main" id="{82012603-A4C0-49A2-95BC-67ACAE467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81400"/>
            <a:ext cx="8153400" cy="22860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A51E8FB-710D-495A-A13E-4108FCDA3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609601"/>
            <a:ext cx="78867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Accept Incoming Connection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6F95B87-7DF9-4A63-A1CD-D283B74A21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500" b="1" dirty="0"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nsolas" panose="020B0609020204030204" pitchFamily="49" charset="0"/>
              </a:rPr>
              <a:t>SOCKET accept(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SOCKET s,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struct </a:t>
            </a:r>
            <a:r>
              <a:rPr lang="en-US" altLang="en-US" sz="2000" dirty="0" err="1">
                <a:latin typeface="Consolas" panose="020B0609020204030204" pitchFamily="49" charset="0"/>
              </a:rPr>
              <a:t>sockaddr</a:t>
            </a:r>
            <a:r>
              <a:rPr lang="en-US" altLang="en-US" sz="2000" dirty="0">
                <a:latin typeface="Consolas" panose="020B0609020204030204" pitchFamily="49" charset="0"/>
              </a:rPr>
              <a:t> *</a:t>
            </a:r>
            <a:r>
              <a:rPr lang="en-US" altLang="en-US" sz="2000" dirty="0" err="1">
                <a:latin typeface="Consolas" panose="020B0609020204030204" pitchFamily="49" charset="0"/>
              </a:rPr>
              <a:t>addr</a:t>
            </a:r>
            <a:r>
              <a:rPr lang="en-US" altLang="en-US" sz="2000" dirty="0">
                <a:latin typeface="Consolas" panose="020B0609020204030204" pitchFamily="49" charset="0"/>
              </a:rPr>
              <a:t>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*</a:t>
            </a:r>
            <a:r>
              <a:rPr lang="en-US" altLang="en-US" sz="2000" dirty="0" err="1">
                <a:latin typeface="Consolas" panose="020B0609020204030204" pitchFamily="49" charset="0"/>
              </a:rPr>
              <a:t>addrLen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 dirty="0"/>
              <a:t>Blocking call, accepts a pending request for service and returns a socket bound to a new port for communication with new client.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Usually server will spawn a new thread to manage the socket returned by accept, often using a thread pool.</a:t>
            </a:r>
          </a:p>
          <a:p>
            <a:pPr eaLnBrk="1" hangingPunct="1"/>
            <a:endParaRPr lang="en-US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>
            <a:extLst>
              <a:ext uri="{FF2B5EF4-FFF2-40B4-BE49-F238E27FC236}">
                <a16:creationId xmlns:a16="http://schemas.microsoft.com/office/drawing/2014/main" id="{35D463D9-638F-4C0A-8C09-34A2D4C0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81400"/>
            <a:ext cx="5943600" cy="22860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0E16980-F01D-4DC2-B6A2-F9E65C409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 err="1"/>
              <a:t>recv</a:t>
            </a:r>
            <a:endParaRPr lang="en-US" altLang="en-US" sz="3200" b="1" dirty="0"/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8D2275B-1029-4F3F-9516-7DAEE3CA01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nsolas" panose="020B0609020204030204" pitchFamily="49" charset="0"/>
              </a:rPr>
              <a:t>int </a:t>
            </a:r>
            <a:r>
              <a:rPr lang="en-US" altLang="en-US" sz="2000" dirty="0" err="1">
                <a:latin typeface="Consolas" panose="020B0609020204030204" pitchFamily="49" charset="0"/>
              </a:rPr>
              <a:t>recv</a:t>
            </a:r>
            <a:r>
              <a:rPr lang="en-US" altLang="en-US" sz="2000" dirty="0">
                <a:latin typeface="Consolas" panose="020B0609020204030204" pitchFamily="49" charset="0"/>
              </a:rPr>
              <a:t>(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int s,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char *buff,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int </a:t>
            </a:r>
            <a:r>
              <a:rPr lang="en-US" altLang="en-US" sz="2000" dirty="0" err="1">
                <a:latin typeface="Consolas" panose="020B0609020204030204" pitchFamily="49" charset="0"/>
              </a:rPr>
              <a:t>len</a:t>
            </a:r>
            <a:r>
              <a:rPr lang="en-US" altLang="en-US" sz="2000" dirty="0">
                <a:latin typeface="Consolas" panose="020B0609020204030204" pitchFamily="49" charset="0"/>
              </a:rPr>
              <a:t>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int flags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br>
              <a:rPr lang="en-US" altLang="en-US" sz="2000" dirty="0">
                <a:latin typeface="Consolas" panose="020B0609020204030204" pitchFamily="49" charset="0"/>
              </a:rPr>
            </a:br>
            <a:endParaRPr lang="en-US" altLang="en-US" sz="2000" dirty="0">
              <a:latin typeface="Consolas" panose="020B0609020204030204" pitchFamily="49" charset="0"/>
            </a:endParaRPr>
          </a:p>
          <a:p>
            <a:pPr lvl="1" eaLnBrk="1" hangingPunct="1"/>
            <a:r>
              <a:rPr lang="en-US" altLang="en-US" sz="2000" dirty="0"/>
              <a:t>Receive data in buff up to </a:t>
            </a:r>
            <a:r>
              <a:rPr lang="en-US" altLang="en-US" sz="2000" dirty="0" err="1"/>
              <a:t>len</a:t>
            </a:r>
            <a:r>
              <a:rPr lang="en-US" altLang="en-US" sz="2000" dirty="0"/>
              <a:t> bytes.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Returns actual number of bytes read.  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flags variable should normally be zero.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>
            <a:extLst>
              <a:ext uri="{FF2B5EF4-FFF2-40B4-BE49-F238E27FC236}">
                <a16:creationId xmlns:a16="http://schemas.microsoft.com/office/drawing/2014/main" id="{3A5A2A55-0AED-496F-BEBE-0A86221A2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5029200" cy="22860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2C57423-519A-4925-96CB-9E39DE8FA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send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5EAF88E-9CB8-480D-9D00-DE89DE3738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nsolas" panose="020B0609020204030204" pitchFamily="49" charset="0"/>
              </a:rPr>
              <a:t>int send(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int s,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char *buff,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int </a:t>
            </a:r>
            <a:r>
              <a:rPr lang="en-US" altLang="en-US" sz="2000" dirty="0" err="1">
                <a:latin typeface="Consolas" panose="020B0609020204030204" pitchFamily="49" charset="0"/>
              </a:rPr>
              <a:t>len</a:t>
            </a:r>
            <a:r>
              <a:rPr lang="en-US" altLang="en-US" sz="2000" dirty="0">
                <a:latin typeface="Consolas" panose="020B0609020204030204" pitchFamily="49" charset="0"/>
              </a:rPr>
              <a:t>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int flags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br>
              <a:rPr lang="en-US" altLang="en-US" sz="2000" dirty="0">
                <a:latin typeface="Consolas" panose="020B0609020204030204" pitchFamily="49" charset="0"/>
              </a:rPr>
            </a:br>
            <a:endParaRPr lang="en-US" altLang="en-US" sz="2000" dirty="0">
              <a:latin typeface="Consolas" panose="020B0609020204030204" pitchFamily="49" charset="0"/>
            </a:endParaRPr>
          </a:p>
          <a:p>
            <a:pPr lvl="1" eaLnBrk="1" hangingPunct="1"/>
            <a:r>
              <a:rPr lang="en-US" altLang="en-US" sz="2000" dirty="0"/>
              <a:t>Send data in buff up to </a:t>
            </a:r>
            <a:r>
              <a:rPr lang="en-US" altLang="en-US" sz="2000" dirty="0" err="1"/>
              <a:t>len</a:t>
            </a:r>
            <a:r>
              <a:rPr lang="en-US" altLang="en-US" sz="2000" dirty="0"/>
              <a:t> bytes.  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Returns actual number of bytes sent.  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flags variable should normally be zero.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id="{EA3A7BE6-A186-434F-B9F0-B7D99C68E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71800"/>
            <a:ext cx="8305800" cy="13716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317D22E-24BD-488E-8F5F-698D33F9E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shutdown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271F403-AEFB-4746-A05F-1796CA4767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nsolas" panose="020B0609020204030204" pitchFamily="49" charset="0"/>
              </a:rPr>
              <a:t>int shutdown(int s, int how)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endParaRPr lang="en-US" altLang="en-US" sz="2000" dirty="0">
              <a:latin typeface="Consolas" panose="020B060902020403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Consolas" panose="020B0609020204030204" pitchFamily="49" charset="0"/>
              </a:rPr>
              <a:t>how = SD_SEND or SD_RECEIVE or SD_BOTH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Disables new sends, receives, or both, respectively.  Sends a FIN to server causing thread for this client to terminate (server will continue to listen for new clients).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>
            <a:extLst>
              <a:ext uri="{FF2B5EF4-FFF2-40B4-BE49-F238E27FC236}">
                <a16:creationId xmlns:a16="http://schemas.microsoft.com/office/drawing/2014/main" id="{5A04AC89-F574-4ECA-BEEB-8258925EE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62200"/>
            <a:ext cx="8153400" cy="17526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533C2D73-7978-4965-8FB1-62AE28AEC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Close socket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E6F9651-8DFB-4793-811B-2FE904A86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nsolas" panose="020B0609020204030204" pitchFamily="49" charset="0"/>
              </a:rPr>
              <a:t>int close( s)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 b="1" dirty="0">
                <a:latin typeface="Courier New" panose="02070309020205020404" pitchFamily="49" charset="0"/>
              </a:rPr>
              <a:t>Closes socket handle s.  Called on the client signals server that connection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79A96DC-FAD9-4DC8-804E-DA50204D9E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TCP Addresses – IP4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9D8CA60-6D00-4575-A7D8-10A09AB82C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br>
              <a:rPr lang="en-US" altLang="en-US" dirty="0"/>
            </a:br>
            <a:r>
              <a:rPr lang="en-US" altLang="en-US" sz="2000" dirty="0">
                <a:latin typeface="Consolas" panose="020B0609020204030204" pitchFamily="49" charset="0"/>
              </a:rPr>
              <a:t>struct </a:t>
            </a:r>
            <a:r>
              <a:rPr lang="en-US" altLang="en-US" sz="2000" dirty="0" err="1">
                <a:latin typeface="Consolas" panose="020B0609020204030204" pitchFamily="49" charset="0"/>
              </a:rPr>
              <a:t>sockaddr_in</a:t>
            </a:r>
            <a:r>
              <a:rPr lang="en-US" altLang="en-US" sz="2000" dirty="0">
                <a:latin typeface="Consolas" panose="020B0609020204030204" pitchFamily="49" charset="0"/>
              </a:rPr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   	short 	 		</a:t>
            </a:r>
            <a:r>
              <a:rPr lang="en-US" altLang="en-US" sz="2000" dirty="0" err="1">
                <a:latin typeface="Consolas" panose="020B0609020204030204" pitchFamily="49" charset="0"/>
              </a:rPr>
              <a:t>sin_family</a:t>
            </a:r>
            <a:r>
              <a:rPr lang="en-US" altLang="en-US" sz="2000" dirty="0">
                <a:latin typeface="Consolas" panose="020B0609020204030204" pitchFamily="49" charset="0"/>
              </a:rPr>
              <a:t>;   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		unsigned short 	</a:t>
            </a:r>
            <a:r>
              <a:rPr lang="en-US" altLang="en-US" sz="2000" dirty="0" err="1">
                <a:latin typeface="Consolas" panose="020B0609020204030204" pitchFamily="49" charset="0"/>
              </a:rPr>
              <a:t>sin_port</a:t>
            </a:r>
            <a:r>
              <a:rPr lang="en-US" altLang="en-US" sz="2000" dirty="0">
                <a:latin typeface="Consolas" panose="020B0609020204030204" pitchFamily="49" charset="0"/>
              </a:rPr>
              <a:t>;   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		struct </a:t>
            </a:r>
            <a:r>
              <a:rPr lang="en-US" altLang="en-US" sz="2000" dirty="0" err="1">
                <a:latin typeface="Consolas" panose="020B0609020204030204" pitchFamily="49" charset="0"/>
              </a:rPr>
              <a:t>in_addr</a:t>
            </a:r>
            <a:r>
              <a:rPr lang="en-US" altLang="en-US" sz="2000" dirty="0">
                <a:latin typeface="Consolas" panose="020B0609020204030204" pitchFamily="49" charset="0"/>
              </a:rPr>
              <a:t> 	</a:t>
            </a:r>
            <a:r>
              <a:rPr lang="en-US" altLang="en-US" sz="2000" dirty="0" err="1">
                <a:latin typeface="Consolas" panose="020B0609020204030204" pitchFamily="49" charset="0"/>
              </a:rPr>
              <a:t>sin_addr</a:t>
            </a:r>
            <a:r>
              <a:rPr lang="en-US" altLang="en-US" sz="2000" dirty="0">
                <a:latin typeface="Consolas" panose="020B0609020204030204" pitchFamily="49" charset="0"/>
              </a:rPr>
              <a:t>;   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		char		 		</a:t>
            </a:r>
            <a:r>
              <a:rPr lang="en-US" altLang="en-US" sz="2000" dirty="0" err="1">
                <a:latin typeface="Consolas" panose="020B0609020204030204" pitchFamily="49" charset="0"/>
              </a:rPr>
              <a:t>sin_zero</a:t>
            </a:r>
            <a:r>
              <a:rPr lang="en-US" altLang="en-US" sz="2000" dirty="0">
                <a:latin typeface="Consolas" panose="020B0609020204030204" pitchFamily="49" charset="0"/>
              </a:rPr>
              <a:t>[8];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}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endParaRPr lang="en-US" altLang="en-US" sz="2000" dirty="0">
              <a:latin typeface="Consolas" panose="020B0609020204030204" pitchFamily="49" charset="0"/>
            </a:endParaRPr>
          </a:p>
          <a:p>
            <a:pPr eaLnBrk="1" hangingPunct="1"/>
            <a:endParaRPr lang="en-US" altLang="en-US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D238841-7323-4D1E-9F5B-4A282E088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TCP/IP Address fields - IP4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B0560CC-14A6-4DE0-AA4D-F86A21D74C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7677150" cy="4351338"/>
          </a:xfrm>
        </p:spPr>
        <p:txBody>
          <a:bodyPr/>
          <a:lstStyle/>
          <a:p>
            <a:pPr eaLnBrk="1" hangingPunct="1"/>
            <a:r>
              <a:rPr lang="en-US" altLang="en-US" sz="2600" dirty="0" err="1"/>
              <a:t>sin_family</a:t>
            </a:r>
            <a:r>
              <a:rPr lang="en-US" altLang="en-US" sz="2600" dirty="0"/>
              <a:t>		AF_INET</a:t>
            </a:r>
          </a:p>
          <a:p>
            <a:pPr eaLnBrk="1" hangingPunct="1"/>
            <a:r>
              <a:rPr lang="en-US" altLang="en-US" sz="2600" dirty="0" err="1"/>
              <a:t>sin_port</a:t>
            </a:r>
            <a:r>
              <a:rPr lang="en-US" altLang="en-US" sz="2600" dirty="0"/>
              <a:t>		at or above 1024</a:t>
            </a:r>
          </a:p>
          <a:p>
            <a:pPr eaLnBrk="1" hangingPunct="1"/>
            <a:r>
              <a:rPr lang="en-US" altLang="en-US" sz="2600" dirty="0" err="1"/>
              <a:t>sin_addr</a:t>
            </a:r>
            <a:r>
              <a:rPr lang="en-US" altLang="en-US" sz="2600" dirty="0"/>
              <a:t>		</a:t>
            </a:r>
            <a:r>
              <a:rPr lang="en-US" altLang="en-US" sz="2600" dirty="0" err="1"/>
              <a:t>inet_addr</a:t>
            </a:r>
            <a:r>
              <a:rPr lang="en-US" altLang="en-US" sz="2600" dirty="0"/>
              <a:t>(“127.0.0.1”);</a:t>
            </a:r>
          </a:p>
          <a:p>
            <a:pPr eaLnBrk="1" hangingPunct="1"/>
            <a:r>
              <a:rPr lang="en-US" altLang="en-US" sz="2600" dirty="0" err="1"/>
              <a:t>sin_zero</a:t>
            </a:r>
            <a:r>
              <a:rPr lang="en-US" altLang="en-US" sz="2600" dirty="0"/>
              <a:t>		padding</a:t>
            </a:r>
            <a:br>
              <a:rPr lang="en-US" altLang="en-US" sz="2600" dirty="0"/>
            </a:br>
            <a:endParaRPr lang="en-US" altLang="en-US" sz="2600" dirty="0"/>
          </a:p>
          <a:p>
            <a:pPr lvl="1" eaLnBrk="1" hangingPunct="1"/>
            <a:r>
              <a:rPr lang="en-US" altLang="en-US" sz="2200" dirty="0"/>
              <a:t>Setting </a:t>
            </a:r>
            <a:r>
              <a:rPr lang="en-US" altLang="en-US" sz="2200" dirty="0" err="1"/>
              <a:t>sin_addr.s_addr</a:t>
            </a:r>
            <a:r>
              <a:rPr lang="en-US" altLang="en-US" sz="2200" dirty="0"/>
              <a:t> = INADDR_ANY allows a server application to listen for client activity on every network interface on a host computer.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>
            <a:extLst>
              <a:ext uri="{FF2B5EF4-FFF2-40B4-BE49-F238E27FC236}">
                <a16:creationId xmlns:a16="http://schemas.microsoft.com/office/drawing/2014/main" id="{D98C6040-220F-41F6-82E1-C29B78952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76600"/>
            <a:ext cx="6629400" cy="10668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DC27F26-7452-4D19-8A21-A95049956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connect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CED8086-733E-47BE-BFA7-72595B3D2E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nsolas" panose="020B0609020204030204" pitchFamily="49" charset="0"/>
              </a:rPr>
              <a:t>int connect(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int s,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struct </a:t>
            </a:r>
            <a:r>
              <a:rPr lang="en-US" altLang="en-US" sz="2000" dirty="0" err="1">
                <a:latin typeface="Consolas" panose="020B0609020204030204" pitchFamily="49" charset="0"/>
              </a:rPr>
              <a:t>sockaddr</a:t>
            </a:r>
            <a:r>
              <a:rPr lang="en-US" altLang="en-US" sz="2000" dirty="0">
                <a:latin typeface="Consolas" panose="020B0609020204030204" pitchFamily="49" charset="0"/>
              </a:rPr>
              <a:t> *name,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int </a:t>
            </a:r>
            <a:r>
              <a:rPr lang="en-US" altLang="en-US" sz="2000" dirty="0" err="1">
                <a:latin typeface="Consolas" panose="020B0609020204030204" pitchFamily="49" charset="0"/>
              </a:rPr>
              <a:t>namelen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 dirty="0"/>
              <a:t>Connects client socket to a specific machine and port.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E9434193-EE1E-4C87-BDCE-49B04C1C8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Special Functions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F5DAD08E-1B74-4BB9-A4A2-3524011929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848600" cy="3887788"/>
          </a:xfrm>
        </p:spPr>
        <p:txBody>
          <a:bodyPr/>
          <a:lstStyle/>
          <a:p>
            <a:pPr eaLnBrk="1" hangingPunct="1"/>
            <a:r>
              <a:rPr lang="en-US" altLang="en-US" sz="2600" dirty="0" err="1"/>
              <a:t>htons</a:t>
            </a:r>
            <a:r>
              <a:rPr lang="en-US" altLang="en-US" sz="2600" dirty="0"/>
              <a:t> –	converts short from host to</a:t>
            </a:r>
            <a:br>
              <a:rPr lang="en-US" altLang="en-US" sz="2600" dirty="0"/>
            </a:br>
            <a:r>
              <a:rPr lang="en-US" altLang="en-US" sz="2600" dirty="0"/>
              <a:t> 		network byte order</a:t>
            </a:r>
          </a:p>
          <a:p>
            <a:pPr eaLnBrk="1" hangingPunct="1"/>
            <a:r>
              <a:rPr lang="en-US" altLang="en-US" sz="2600" dirty="0" err="1"/>
              <a:t>htonl</a:t>
            </a:r>
            <a:r>
              <a:rPr lang="en-US" altLang="en-US" sz="2600" dirty="0"/>
              <a:t> –  	converts long from  host to network</a:t>
            </a:r>
            <a:br>
              <a:rPr lang="en-US" altLang="en-US" sz="2600" dirty="0"/>
            </a:br>
            <a:r>
              <a:rPr lang="en-US" altLang="en-US" sz="2600" dirty="0"/>
              <a:t> 		byte order</a:t>
            </a:r>
          </a:p>
          <a:p>
            <a:pPr eaLnBrk="1" hangingPunct="1"/>
            <a:r>
              <a:rPr lang="en-US" altLang="en-US" sz="2600" dirty="0" err="1"/>
              <a:t>ntohs</a:t>
            </a:r>
            <a:r>
              <a:rPr lang="en-US" altLang="en-US" sz="2600" dirty="0"/>
              <a:t> –  converts short from network to host</a:t>
            </a:r>
            <a:br>
              <a:rPr lang="en-US" altLang="en-US" sz="2600" dirty="0"/>
            </a:br>
            <a:r>
              <a:rPr lang="en-US" altLang="en-US" sz="2600" dirty="0"/>
              <a:t> 		byte order</a:t>
            </a:r>
          </a:p>
          <a:p>
            <a:pPr eaLnBrk="1" hangingPunct="1"/>
            <a:r>
              <a:rPr lang="en-US" altLang="en-US" sz="2600" dirty="0" err="1"/>
              <a:t>ntohl</a:t>
            </a:r>
            <a:r>
              <a:rPr lang="en-US" altLang="en-US" sz="2600" dirty="0"/>
              <a:t>  –  	converts long from network to host</a:t>
            </a:r>
            <a:br>
              <a:rPr lang="en-US" altLang="en-US" sz="2600" dirty="0"/>
            </a:br>
            <a:r>
              <a:rPr lang="en-US" altLang="en-US" sz="2600" dirty="0"/>
              <a:t> 		byte order</a:t>
            </a:r>
          </a:p>
          <a:p>
            <a:pPr eaLnBrk="1" hangingPunct="1"/>
            <a:endParaRPr lang="en-US" altLang="en-US" sz="2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>
            <a:extLst>
              <a:ext uri="{FF2B5EF4-FFF2-40B4-BE49-F238E27FC236}">
                <a16:creationId xmlns:a16="http://schemas.microsoft.com/office/drawing/2014/main" id="{C625BEFC-703E-4CD2-BA7F-C61539DD9F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019300"/>
            <a:ext cx="8229600" cy="411162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3900" dirty="0"/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4844DF7-ACD6-48D3-93E8-0CACEE935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What are Sockets?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3059F70-FCEE-45DB-B410-B813FA62EF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47775"/>
            <a:ext cx="7888288" cy="4953000"/>
          </a:xfrm>
        </p:spPr>
        <p:txBody>
          <a:bodyPr>
            <a:normAutofit/>
          </a:bodyPr>
          <a:lstStyle/>
          <a:p>
            <a:r>
              <a:rPr lang="en-US" altLang="en-US" dirty="0"/>
              <a:t>Sockets provide a common interface to the various protocols supported by networks.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They allow you to establish  connections between machines to send and receive data.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Sockets support the simultaneous connection of multiple clients to a single server machine.</a:t>
            </a:r>
          </a:p>
          <a:p>
            <a:endParaRPr lang="en-US" altLang="en-US" dirty="0"/>
          </a:p>
          <a:p>
            <a:pPr eaLnBrk="1" hangingPunct="1"/>
            <a:r>
              <a:rPr lang="en-US" altLang="en-US" dirty="0"/>
              <a:t>Background Resources On TCP/IP </a:t>
            </a:r>
          </a:p>
          <a:p>
            <a:pPr lvl="1"/>
            <a:r>
              <a:rPr lang="en-US" altLang="en-US" dirty="0">
                <a:hlinkClick r:id="rId3"/>
              </a:rPr>
              <a:t>https://www.guru99.com/tcp-ip-model.html</a:t>
            </a:r>
            <a:endParaRPr lang="en-US" altLang="en-US" dirty="0"/>
          </a:p>
          <a:p>
            <a:pPr lvl="1"/>
            <a:r>
              <a:rPr lang="en-US" altLang="en-US" dirty="0">
                <a:hlinkClick r:id="rId4"/>
              </a:rPr>
              <a:t>https://www.guru99.com/tcp-3-way-handshake.html</a:t>
            </a:r>
            <a:endParaRPr lang="en-US" altLang="en-US" dirty="0"/>
          </a:p>
          <a:p>
            <a:pPr lvl="1"/>
            <a:r>
              <a:rPr lang="en-US" altLang="en-US" dirty="0">
                <a:hlinkClick r:id="rId5"/>
              </a:rPr>
              <a:t>https://www.guru99.com/tcp-vs-udp-understanding-the-difference.html</a:t>
            </a:r>
            <a:endParaRPr lang="en-US" altLang="en-US" dirty="0"/>
          </a:p>
          <a:p>
            <a:pPr lvl="1"/>
            <a:r>
              <a:rPr lang="en-US" altLang="en-US" dirty="0">
                <a:hlinkClick r:id="rId6"/>
              </a:rPr>
              <a:t>https://www.tutorialspoint.com/unix_sockets/what_is_socket.htm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9CFA444-A7D0-4C7B-997A-A47C62FC1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They’re Everywhere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C8D5BDD-95C4-4F05-942D-ECCB7706F8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001000" cy="4683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Virtually every network and internet communication method uses sockets, often in a way that is invisible to an application designer.</a:t>
            </a:r>
            <a:br>
              <a:rPr lang="en-US" altLang="en-US" sz="2800" dirty="0"/>
            </a:br>
            <a:endParaRPr lang="en-US" altLang="en-US" sz="2800" dirty="0"/>
          </a:p>
          <a:p>
            <a:pPr lvl="1" eaLnBrk="1" hangingPunct="1"/>
            <a:r>
              <a:rPr lang="en-US" altLang="en-US" sz="2800" dirty="0"/>
              <a:t>Browser/server  </a:t>
            </a:r>
          </a:p>
          <a:p>
            <a:pPr lvl="1" eaLnBrk="1" hangingPunct="1"/>
            <a:r>
              <a:rPr lang="en-US" altLang="en-US" sz="2800" dirty="0"/>
              <a:t>ftp</a:t>
            </a:r>
          </a:p>
          <a:p>
            <a:pPr lvl="1" eaLnBrk="1" hangingPunct="1"/>
            <a:r>
              <a:rPr lang="en-US" altLang="en-US" sz="2800" dirty="0"/>
              <a:t>SOAP</a:t>
            </a:r>
          </a:p>
          <a:p>
            <a:pPr lvl="1" eaLnBrk="1" hangingPunct="1"/>
            <a:r>
              <a:rPr lang="en-US" altLang="en-US" sz="2800" dirty="0"/>
              <a:t>REST</a:t>
            </a:r>
          </a:p>
          <a:p>
            <a:pPr lvl="1" eaLnBrk="1" hangingPunct="1"/>
            <a:r>
              <a:rPr lang="en-US" altLang="en-US" sz="2800" dirty="0"/>
              <a:t>Network applications</a:t>
            </a:r>
          </a:p>
        </p:txBody>
      </p:sp>
    </p:spTree>
    <p:extLst>
      <p:ext uri="{BB962C8B-B14F-4D97-AF65-F5344CB8AC3E}">
        <p14:creationId xmlns:p14="http://schemas.microsoft.com/office/powerpoint/2010/main" val="342750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306ADD5-01B2-4182-8C87-E5D6F5FC6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TCP/IP based Sockets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743489E-3F41-4AE1-BD3E-5A2D1980C2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00100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Connection-oriented means that two communicating machines must first connect.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/>
            <a:r>
              <a:rPr lang="en-US" altLang="en-US" sz="2400" dirty="0"/>
              <a:t>All data sent will be received in the same order as sent.</a:t>
            </a:r>
          </a:p>
          <a:p>
            <a:pPr lvl="1" eaLnBrk="1" hangingPunct="1"/>
            <a:r>
              <a:rPr lang="en-US" altLang="en-US" sz="2400" dirty="0"/>
              <a:t>Note that IP packets may arrive in a different order than that sent.</a:t>
            </a:r>
          </a:p>
          <a:p>
            <a:pPr lvl="1" eaLnBrk="1" hangingPunct="1"/>
            <a:r>
              <a:rPr lang="en-US" altLang="en-US" sz="2400" dirty="0"/>
              <a:t>This occurs because all packets in a communication do not necessarily travel the same route between sender and receiver.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/>
            <a:r>
              <a:rPr lang="en-US" altLang="en-US" sz="2400" dirty="0"/>
              <a:t>Streams mean that, as far as sockets are concerned, the only recognized structure is bytes of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06DD153-2254-4961-B33A-4089000A7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Socket Logical Structure</a:t>
            </a:r>
          </a:p>
        </p:txBody>
      </p:sp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3F4D2EFE-FDCF-404B-9228-1166F5277A4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66800" y="2171700"/>
          <a:ext cx="73152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VISIO" r:id="rId4" imgW="5894773" imgH="1961965" progId="Visio.Drawing.6">
                  <p:embed/>
                </p:oleObj>
              </mc:Choice>
              <mc:Fallback>
                <p:oleObj name="VISIO" r:id="rId4" imgW="5894773" imgH="1961965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71700"/>
                        <a:ext cx="731520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753BD65-0E73-4BF7-AA48-7C24B48E3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Client / Server Processing</a:t>
            </a:r>
          </a:p>
        </p:txBody>
      </p:sp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1D0E91D4-FB91-40F8-AE0A-C34C968C9D9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59013" y="1219200"/>
          <a:ext cx="4624387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Visio" r:id="rId4" imgW="6619736" imgH="6486709" progId="Visio.Drawing.11">
                  <p:embed/>
                </p:oleObj>
              </mc:Choice>
              <mc:Fallback>
                <p:oleObj name="Visio" r:id="rId4" imgW="6619736" imgH="648670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1219200"/>
                        <a:ext cx="4624387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>
            <a:extLst>
              <a:ext uri="{FF2B5EF4-FFF2-40B4-BE49-F238E27FC236}">
                <a16:creationId xmlns:a16="http://schemas.microsoft.com/office/drawing/2014/main" id="{FFF56FD8-F1BF-4F1B-A203-F20A3AE3D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Non-Blocking Communication</a:t>
            </a:r>
          </a:p>
        </p:txBody>
      </p:sp>
      <p:graphicFrame>
        <p:nvGraphicFramePr>
          <p:cNvPr id="70659" name="Object 5">
            <a:extLst>
              <a:ext uri="{FF2B5EF4-FFF2-40B4-BE49-F238E27FC236}">
                <a16:creationId xmlns:a16="http://schemas.microsoft.com/office/drawing/2014/main" id="{434660B7-808B-4036-AF5C-2122287DC59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449665"/>
              </p:ext>
            </p:extLst>
          </p:nvPr>
        </p:nvGraphicFramePr>
        <p:xfrm>
          <a:off x="457200" y="541338"/>
          <a:ext cx="8839200" cy="445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name="Visio" r:id="rId4" imgW="8381898" imgH="4228998" progId="Visio.Drawing.11">
                  <p:embed/>
                </p:oleObj>
              </mc:Choice>
              <mc:Fallback>
                <p:oleObj name="Visio" r:id="rId4" imgW="8381898" imgH="422899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41338"/>
                        <a:ext cx="8839200" cy="445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>
            <a:extLst>
              <a:ext uri="{FF2B5EF4-FFF2-40B4-BE49-F238E27FC236}">
                <a16:creationId xmlns:a16="http://schemas.microsoft.com/office/drawing/2014/main" id="{B7030040-D995-4E0A-8D0B-386E8E1EC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Store and Forward Architecture</a:t>
            </a:r>
          </a:p>
        </p:txBody>
      </p:sp>
      <p:graphicFrame>
        <p:nvGraphicFramePr>
          <p:cNvPr id="72707" name="Object 5">
            <a:extLst>
              <a:ext uri="{FF2B5EF4-FFF2-40B4-BE49-F238E27FC236}">
                <a16:creationId xmlns:a16="http://schemas.microsoft.com/office/drawing/2014/main" id="{D174E163-E046-47A6-8EFC-BC285C1D827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946150" y="0"/>
          <a:ext cx="74803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0" name="VISIO" r:id="rId4" imgW="7349760" imgH="5990400" progId="Visio.Drawing.6">
                  <p:embed/>
                </p:oleObj>
              </mc:Choice>
              <mc:Fallback>
                <p:oleObj name="VISIO" r:id="rId4" imgW="7349760" imgH="59904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0"/>
                        <a:ext cx="748030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3441</TotalTime>
  <Words>1533</Words>
  <Application>Microsoft Office PowerPoint</Application>
  <PresentationFormat>On-screen Show (4:3)</PresentationFormat>
  <Paragraphs>160</Paragraphs>
  <Slides>29</Slides>
  <Notes>29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Tahoma</vt:lpstr>
      <vt:lpstr>Wingdings</vt:lpstr>
      <vt:lpstr>Office Theme</vt:lpstr>
      <vt:lpstr>VISIO</vt:lpstr>
      <vt:lpstr>Visio</vt:lpstr>
      <vt:lpstr>Sockets</vt:lpstr>
      <vt:lpstr>References</vt:lpstr>
      <vt:lpstr>What are Sockets?</vt:lpstr>
      <vt:lpstr>They’re Everywhere</vt:lpstr>
      <vt:lpstr>TCP/IP based Sockets</vt:lpstr>
      <vt:lpstr>Socket Logical Structure</vt:lpstr>
      <vt:lpstr>Client / Server Processing</vt:lpstr>
      <vt:lpstr>Non-Blocking Communication</vt:lpstr>
      <vt:lpstr>Store and Forward Architecture</vt:lpstr>
      <vt:lpstr>Client/Server Configuration</vt:lpstr>
      <vt:lpstr>A Word of Caution</vt:lpstr>
      <vt:lpstr>Message Length</vt:lpstr>
      <vt:lpstr>Talk Protocol</vt:lpstr>
      <vt:lpstr>What we didn’t talk about</vt:lpstr>
      <vt:lpstr>Creating Sockets</vt:lpstr>
      <vt:lpstr>Connecting Sockets</vt:lpstr>
      <vt:lpstr>TCP/IP socket</vt:lpstr>
      <vt:lpstr>Bind socket</vt:lpstr>
      <vt:lpstr>Listen for incoming requests</vt:lpstr>
      <vt:lpstr>Accept Incoming Connection</vt:lpstr>
      <vt:lpstr>recv</vt:lpstr>
      <vt:lpstr>send</vt:lpstr>
      <vt:lpstr>shutdown</vt:lpstr>
      <vt:lpstr>Close socket</vt:lpstr>
      <vt:lpstr>TCP Addresses – IP4</vt:lpstr>
      <vt:lpstr>TCP/IP Address fields - IP4</vt:lpstr>
      <vt:lpstr>connect</vt:lpstr>
      <vt:lpstr>Special Functions</vt:lpstr>
      <vt:lpstr>PowerPoint Presentation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Sockets</dc:title>
  <dc:creator>Jim Fawcett</dc:creator>
  <cp:lastModifiedBy>Michael Corley</cp:lastModifiedBy>
  <cp:revision>37</cp:revision>
  <cp:lastPrinted>2015-03-25T23:27:22Z</cp:lastPrinted>
  <dcterms:created xsi:type="dcterms:W3CDTF">2000-10-25T00:18:13Z</dcterms:created>
  <dcterms:modified xsi:type="dcterms:W3CDTF">2020-04-06T15:58:50Z</dcterms:modified>
</cp:coreProperties>
</file>