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1" r:id="rId3"/>
    <p:sldId id="257" r:id="rId4"/>
    <p:sldId id="258" r:id="rId5"/>
    <p:sldId id="259" r:id="rId6"/>
    <p:sldId id="260"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5" autoAdjust="0"/>
    <p:restoredTop sz="94660"/>
  </p:normalViewPr>
  <p:slideViewPr>
    <p:cSldViewPr snapToGrid="0">
      <p:cViewPr varScale="1">
        <p:scale>
          <a:sx n="119" d="100"/>
          <a:sy n="119" d="100"/>
        </p:scale>
        <p:origin x="4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7543B1-319D-4B4B-AEA0-02E9B4E73EE7}"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7F916DE-880F-4BAF-B224-78CC5F1842A4}">
      <dgm:prSet/>
      <dgm:spPr/>
      <dgm:t>
        <a:bodyPr/>
        <a:lstStyle/>
        <a:p>
          <a:r>
            <a:rPr lang="en-US"/>
            <a:t>Introduction to Marcell + project outline</a:t>
          </a:r>
        </a:p>
      </dgm:t>
    </dgm:pt>
    <dgm:pt modelId="{FB2BD0D1-D5FF-49AF-AEDD-A13145348A04}" type="parTrans" cxnId="{E5CE4287-DAA6-48DF-A631-054E748A9DD7}">
      <dgm:prSet/>
      <dgm:spPr/>
      <dgm:t>
        <a:bodyPr/>
        <a:lstStyle/>
        <a:p>
          <a:endParaRPr lang="en-US"/>
        </a:p>
      </dgm:t>
    </dgm:pt>
    <dgm:pt modelId="{569B9549-C919-4D45-A487-C2A382A3EEF0}" type="sibTrans" cxnId="{E5CE4287-DAA6-48DF-A631-054E748A9DD7}">
      <dgm:prSet/>
      <dgm:spPr/>
      <dgm:t>
        <a:bodyPr/>
        <a:lstStyle/>
        <a:p>
          <a:endParaRPr lang="en-US"/>
        </a:p>
      </dgm:t>
    </dgm:pt>
    <dgm:pt modelId="{3346F59E-6E09-4D52-B994-1077B251A028}">
      <dgm:prSet/>
      <dgm:spPr/>
      <dgm:t>
        <a:bodyPr/>
        <a:lstStyle/>
        <a:p>
          <a:r>
            <a:rPr lang="en-US"/>
            <a:t>MEF maps, background from hydrologic connectivity paper, NSF grant gial outline (forest, frost, flow)</a:t>
          </a:r>
        </a:p>
      </dgm:t>
    </dgm:pt>
    <dgm:pt modelId="{F4BC9A22-F905-408A-BD4F-B24FFA3E0987}" type="parTrans" cxnId="{082C1100-65D3-4648-807C-D3FD090D1CB9}">
      <dgm:prSet/>
      <dgm:spPr/>
      <dgm:t>
        <a:bodyPr/>
        <a:lstStyle/>
        <a:p>
          <a:endParaRPr lang="en-US"/>
        </a:p>
      </dgm:t>
    </dgm:pt>
    <dgm:pt modelId="{59D39729-3A87-4F82-AC62-2138A33DE960}" type="sibTrans" cxnId="{082C1100-65D3-4648-807C-D3FD090D1CB9}">
      <dgm:prSet/>
      <dgm:spPr/>
      <dgm:t>
        <a:bodyPr/>
        <a:lstStyle/>
        <a:p>
          <a:endParaRPr lang="en-US"/>
        </a:p>
      </dgm:t>
    </dgm:pt>
    <dgm:pt modelId="{40C70D87-5542-4B99-BA1F-8F8415AE10A0}">
      <dgm:prSet/>
      <dgm:spPr/>
      <dgm:t>
        <a:bodyPr/>
        <a:lstStyle/>
        <a:p>
          <a:r>
            <a:rPr lang="en-US"/>
            <a:t>Research Setup</a:t>
          </a:r>
        </a:p>
      </dgm:t>
    </dgm:pt>
    <dgm:pt modelId="{E352AC67-2318-4543-A1CD-C8C856453061}" type="parTrans" cxnId="{F7C10B6F-C4AB-4090-A3EC-AED846CA564D}">
      <dgm:prSet/>
      <dgm:spPr/>
      <dgm:t>
        <a:bodyPr/>
        <a:lstStyle/>
        <a:p>
          <a:endParaRPr lang="en-US"/>
        </a:p>
      </dgm:t>
    </dgm:pt>
    <dgm:pt modelId="{3D52B9B1-C376-4886-96DC-F78938E1849F}" type="sibTrans" cxnId="{F7C10B6F-C4AB-4090-A3EC-AED846CA564D}">
      <dgm:prSet/>
      <dgm:spPr/>
      <dgm:t>
        <a:bodyPr/>
        <a:lstStyle/>
        <a:p>
          <a:endParaRPr lang="en-US"/>
        </a:p>
      </dgm:t>
    </dgm:pt>
    <dgm:pt modelId="{EBA28792-9292-4820-92B4-EDABF78F7C69}">
      <dgm:prSet/>
      <dgm:spPr/>
      <dgm:t>
        <a:bodyPr/>
        <a:lstStyle/>
        <a:p>
          <a:r>
            <a:rPr lang="en-US"/>
            <a:t>Grid maps, elevation profiles</a:t>
          </a:r>
        </a:p>
      </dgm:t>
    </dgm:pt>
    <dgm:pt modelId="{ABF24547-837F-460C-BBFE-C69836E6A220}" type="parTrans" cxnId="{87D115C0-4523-4E18-BC44-D1D19C96ED5B}">
      <dgm:prSet/>
      <dgm:spPr/>
      <dgm:t>
        <a:bodyPr/>
        <a:lstStyle/>
        <a:p>
          <a:endParaRPr lang="en-US"/>
        </a:p>
      </dgm:t>
    </dgm:pt>
    <dgm:pt modelId="{007C5DC8-00A1-413F-B881-325F34D6F7DF}" type="sibTrans" cxnId="{87D115C0-4523-4E18-BC44-D1D19C96ED5B}">
      <dgm:prSet/>
      <dgm:spPr/>
      <dgm:t>
        <a:bodyPr/>
        <a:lstStyle/>
        <a:p>
          <a:endParaRPr lang="en-US"/>
        </a:p>
      </dgm:t>
    </dgm:pt>
    <dgm:pt modelId="{91BB0531-BF3C-4B58-9D16-F1290D3D9781}">
      <dgm:prSet/>
      <dgm:spPr/>
      <dgm:t>
        <a:bodyPr/>
        <a:lstStyle/>
        <a:p>
          <a:r>
            <a:rPr lang="en-US"/>
            <a:t>Initial accumulation season results</a:t>
          </a:r>
        </a:p>
      </dgm:t>
    </dgm:pt>
    <dgm:pt modelId="{C1A6F176-804A-4E4B-AA87-C7410D57AB82}" type="parTrans" cxnId="{044107EE-D422-483B-A5FC-24E142FCD667}">
      <dgm:prSet/>
      <dgm:spPr/>
      <dgm:t>
        <a:bodyPr/>
        <a:lstStyle/>
        <a:p>
          <a:endParaRPr lang="en-US"/>
        </a:p>
      </dgm:t>
    </dgm:pt>
    <dgm:pt modelId="{BAE12C1F-EC95-4CFC-AB1E-7B98F82050CC}" type="sibTrans" cxnId="{044107EE-D422-483B-A5FC-24E142FCD667}">
      <dgm:prSet/>
      <dgm:spPr/>
      <dgm:t>
        <a:bodyPr/>
        <a:lstStyle/>
        <a:p>
          <a:endParaRPr lang="en-US"/>
        </a:p>
      </dgm:t>
    </dgm:pt>
    <dgm:pt modelId="{017BA397-2B5A-417E-9B0B-CC42A51524E6}">
      <dgm:prSet/>
      <dgm:spPr/>
      <dgm:t>
        <a:bodyPr/>
        <a:lstStyle/>
        <a:p>
          <a:r>
            <a:rPr lang="en-US" dirty="0"/>
            <a:t>Snow accumulation trends by zone, north vs. south slopes (see slide 3)</a:t>
          </a:r>
        </a:p>
      </dgm:t>
    </dgm:pt>
    <dgm:pt modelId="{B5F14D94-62BF-42ED-8191-A9385612CE62}" type="parTrans" cxnId="{831031A4-EB92-42FD-B5EA-A4985E0F15F3}">
      <dgm:prSet/>
      <dgm:spPr/>
      <dgm:t>
        <a:bodyPr/>
        <a:lstStyle/>
        <a:p>
          <a:endParaRPr lang="en-US"/>
        </a:p>
      </dgm:t>
    </dgm:pt>
    <dgm:pt modelId="{2FD918B0-2FB8-4433-A778-6C2B6FC80283}" type="sibTrans" cxnId="{831031A4-EB92-42FD-B5EA-A4985E0F15F3}">
      <dgm:prSet/>
      <dgm:spPr/>
      <dgm:t>
        <a:bodyPr/>
        <a:lstStyle/>
        <a:p>
          <a:endParaRPr lang="en-US"/>
        </a:p>
      </dgm:t>
    </dgm:pt>
    <dgm:pt modelId="{CDD30BF1-AC46-4E28-83B1-02803A567D98}">
      <dgm:prSet/>
      <dgm:spPr/>
      <dgm:t>
        <a:bodyPr/>
        <a:lstStyle/>
        <a:p>
          <a:r>
            <a:rPr lang="en-US" dirty="0"/>
            <a:t>Snow and LAI correlations (see slide 4 )</a:t>
          </a:r>
        </a:p>
      </dgm:t>
    </dgm:pt>
    <dgm:pt modelId="{C96700A8-7E43-4973-85BD-C901B64EC4AE}" type="parTrans" cxnId="{D1C5E68A-DA54-4384-A6A0-F08219512829}">
      <dgm:prSet/>
      <dgm:spPr/>
      <dgm:t>
        <a:bodyPr/>
        <a:lstStyle/>
        <a:p>
          <a:endParaRPr lang="en-US"/>
        </a:p>
      </dgm:t>
    </dgm:pt>
    <dgm:pt modelId="{D8A3BF99-576A-473D-8567-36B6C7260A4D}" type="sibTrans" cxnId="{D1C5E68A-DA54-4384-A6A0-F08219512829}">
      <dgm:prSet/>
      <dgm:spPr/>
      <dgm:t>
        <a:bodyPr/>
        <a:lstStyle/>
        <a:p>
          <a:endParaRPr lang="en-US"/>
        </a:p>
      </dgm:t>
    </dgm:pt>
    <dgm:pt modelId="{7F779A30-5F77-40A7-AB65-DFA8FCB89CC0}">
      <dgm:prSet/>
      <dgm:spPr/>
      <dgm:t>
        <a:bodyPr/>
        <a:lstStyle/>
        <a:p>
          <a:r>
            <a:rPr lang="en-US" dirty="0"/>
            <a:t>Snow and soil frost relationships, north vs. south slopes (see slides 5, 7-8)</a:t>
          </a:r>
        </a:p>
      </dgm:t>
    </dgm:pt>
    <dgm:pt modelId="{6C475408-840A-48E0-BA2E-0D07E4E03F41}" type="parTrans" cxnId="{15768A0E-BC15-4B47-90F8-277D221F9301}">
      <dgm:prSet/>
      <dgm:spPr/>
      <dgm:t>
        <a:bodyPr/>
        <a:lstStyle/>
        <a:p>
          <a:endParaRPr lang="en-US"/>
        </a:p>
      </dgm:t>
    </dgm:pt>
    <dgm:pt modelId="{6D45F7CD-8B93-4FF6-94A0-30686CF17505}" type="sibTrans" cxnId="{15768A0E-BC15-4B47-90F8-277D221F9301}">
      <dgm:prSet/>
      <dgm:spPr/>
      <dgm:t>
        <a:bodyPr/>
        <a:lstStyle/>
        <a:p>
          <a:endParaRPr lang="en-US"/>
        </a:p>
      </dgm:t>
    </dgm:pt>
    <dgm:pt modelId="{D6EE6505-D5BF-42FF-9B41-680B376A7B0F}">
      <dgm:prSet/>
      <dgm:spPr/>
      <dgm:t>
        <a:bodyPr/>
        <a:lstStyle/>
        <a:p>
          <a:r>
            <a:rPr lang="en-US" dirty="0"/>
            <a:t>Snow and Soil moisture/temperature (see slides 6-8)</a:t>
          </a:r>
        </a:p>
      </dgm:t>
    </dgm:pt>
    <dgm:pt modelId="{48A4CE72-32B7-4DBF-96AD-31164DBA4F71}" type="parTrans" cxnId="{85D643F5-5F11-4A81-BDE3-54B3DDF9DC12}">
      <dgm:prSet/>
      <dgm:spPr/>
      <dgm:t>
        <a:bodyPr/>
        <a:lstStyle/>
        <a:p>
          <a:endParaRPr lang="en-US"/>
        </a:p>
      </dgm:t>
    </dgm:pt>
    <dgm:pt modelId="{B2F2FC12-E8AF-4EB7-8173-A3E00EB2DD8F}" type="sibTrans" cxnId="{85D643F5-5F11-4A81-BDE3-54B3DDF9DC12}">
      <dgm:prSet/>
      <dgm:spPr/>
      <dgm:t>
        <a:bodyPr/>
        <a:lstStyle/>
        <a:p>
          <a:endParaRPr lang="en-US"/>
        </a:p>
      </dgm:t>
    </dgm:pt>
    <dgm:pt modelId="{F641A28F-EB4A-4A35-8183-0BBC99D968C3}">
      <dgm:prSet/>
      <dgm:spPr/>
      <dgm:t>
        <a:bodyPr/>
        <a:lstStyle/>
        <a:p>
          <a:r>
            <a:rPr lang="en-US"/>
            <a:t>Continued work – two more snow seasons!</a:t>
          </a:r>
        </a:p>
      </dgm:t>
    </dgm:pt>
    <dgm:pt modelId="{613E2CD4-38D6-49DC-824F-F420823A5D69}" type="parTrans" cxnId="{F4AD9036-3EEA-46CB-A261-B167F5E28AE2}">
      <dgm:prSet/>
      <dgm:spPr/>
      <dgm:t>
        <a:bodyPr/>
        <a:lstStyle/>
        <a:p>
          <a:endParaRPr lang="en-US"/>
        </a:p>
      </dgm:t>
    </dgm:pt>
    <dgm:pt modelId="{B79C7F69-162F-4356-BDAD-B6483EE11C17}" type="sibTrans" cxnId="{F4AD9036-3EEA-46CB-A261-B167F5E28AE2}">
      <dgm:prSet/>
      <dgm:spPr/>
      <dgm:t>
        <a:bodyPr/>
        <a:lstStyle/>
        <a:p>
          <a:endParaRPr lang="en-US"/>
        </a:p>
      </dgm:t>
    </dgm:pt>
    <dgm:pt modelId="{4728B53A-D6A1-461C-8895-DDD4615095E0}" type="pres">
      <dgm:prSet presAssocID="{907543B1-319D-4B4B-AEA0-02E9B4E73EE7}" presName="linear" presStyleCnt="0">
        <dgm:presLayoutVars>
          <dgm:animLvl val="lvl"/>
          <dgm:resizeHandles val="exact"/>
        </dgm:presLayoutVars>
      </dgm:prSet>
      <dgm:spPr/>
    </dgm:pt>
    <dgm:pt modelId="{ED08CACF-D9CA-4242-AFB9-C03DE944B39A}" type="pres">
      <dgm:prSet presAssocID="{17F916DE-880F-4BAF-B224-78CC5F1842A4}" presName="parentText" presStyleLbl="node1" presStyleIdx="0" presStyleCnt="4">
        <dgm:presLayoutVars>
          <dgm:chMax val="0"/>
          <dgm:bulletEnabled val="1"/>
        </dgm:presLayoutVars>
      </dgm:prSet>
      <dgm:spPr/>
    </dgm:pt>
    <dgm:pt modelId="{E816915F-B082-420D-BE7E-634DF444DFFA}" type="pres">
      <dgm:prSet presAssocID="{17F916DE-880F-4BAF-B224-78CC5F1842A4}" presName="childText" presStyleLbl="revTx" presStyleIdx="0" presStyleCnt="3">
        <dgm:presLayoutVars>
          <dgm:bulletEnabled val="1"/>
        </dgm:presLayoutVars>
      </dgm:prSet>
      <dgm:spPr/>
    </dgm:pt>
    <dgm:pt modelId="{862F6CBF-DBAD-41FE-AFCC-9068069A9C00}" type="pres">
      <dgm:prSet presAssocID="{40C70D87-5542-4B99-BA1F-8F8415AE10A0}" presName="parentText" presStyleLbl="node1" presStyleIdx="1" presStyleCnt="4">
        <dgm:presLayoutVars>
          <dgm:chMax val="0"/>
          <dgm:bulletEnabled val="1"/>
        </dgm:presLayoutVars>
      </dgm:prSet>
      <dgm:spPr/>
    </dgm:pt>
    <dgm:pt modelId="{C20670D9-86AD-4BF2-929A-B8BFDE220BF0}" type="pres">
      <dgm:prSet presAssocID="{40C70D87-5542-4B99-BA1F-8F8415AE10A0}" presName="childText" presStyleLbl="revTx" presStyleIdx="1" presStyleCnt="3">
        <dgm:presLayoutVars>
          <dgm:bulletEnabled val="1"/>
        </dgm:presLayoutVars>
      </dgm:prSet>
      <dgm:spPr/>
    </dgm:pt>
    <dgm:pt modelId="{96B90947-6F14-436D-A902-0D365E0AE857}" type="pres">
      <dgm:prSet presAssocID="{91BB0531-BF3C-4B58-9D16-F1290D3D9781}" presName="parentText" presStyleLbl="node1" presStyleIdx="2" presStyleCnt="4">
        <dgm:presLayoutVars>
          <dgm:chMax val="0"/>
          <dgm:bulletEnabled val="1"/>
        </dgm:presLayoutVars>
      </dgm:prSet>
      <dgm:spPr/>
    </dgm:pt>
    <dgm:pt modelId="{EBA28CC9-1F72-4A72-A233-6E2E70F50650}" type="pres">
      <dgm:prSet presAssocID="{91BB0531-BF3C-4B58-9D16-F1290D3D9781}" presName="childText" presStyleLbl="revTx" presStyleIdx="2" presStyleCnt="3">
        <dgm:presLayoutVars>
          <dgm:bulletEnabled val="1"/>
        </dgm:presLayoutVars>
      </dgm:prSet>
      <dgm:spPr/>
    </dgm:pt>
    <dgm:pt modelId="{6FDA4D4E-00B0-48EE-8263-84A2962F361A}" type="pres">
      <dgm:prSet presAssocID="{F641A28F-EB4A-4A35-8183-0BBC99D968C3}" presName="parentText" presStyleLbl="node1" presStyleIdx="3" presStyleCnt="4">
        <dgm:presLayoutVars>
          <dgm:chMax val="0"/>
          <dgm:bulletEnabled val="1"/>
        </dgm:presLayoutVars>
      </dgm:prSet>
      <dgm:spPr/>
    </dgm:pt>
  </dgm:ptLst>
  <dgm:cxnLst>
    <dgm:cxn modelId="{082C1100-65D3-4648-807C-D3FD090D1CB9}" srcId="{17F916DE-880F-4BAF-B224-78CC5F1842A4}" destId="{3346F59E-6E09-4D52-B994-1077B251A028}" srcOrd="0" destOrd="0" parTransId="{F4BC9A22-F905-408A-BD4F-B24FFA3E0987}" sibTransId="{59D39729-3A87-4F82-AC62-2138A33DE960}"/>
    <dgm:cxn modelId="{15768A0E-BC15-4B47-90F8-277D221F9301}" srcId="{91BB0531-BF3C-4B58-9D16-F1290D3D9781}" destId="{7F779A30-5F77-40A7-AB65-DFA8FCB89CC0}" srcOrd="2" destOrd="0" parTransId="{6C475408-840A-48E0-BA2E-0D07E4E03F41}" sibTransId="{6D45F7CD-8B93-4FF6-94A0-30686CF17505}"/>
    <dgm:cxn modelId="{441B2F12-A42C-465C-93E8-415BB6FC169A}" type="presOf" srcId="{3346F59E-6E09-4D52-B994-1077B251A028}" destId="{E816915F-B082-420D-BE7E-634DF444DFFA}" srcOrd="0" destOrd="0" presId="urn:microsoft.com/office/officeart/2005/8/layout/vList2"/>
    <dgm:cxn modelId="{1829DC29-1E9F-414E-8E8D-986ABDBAE65D}" type="presOf" srcId="{91BB0531-BF3C-4B58-9D16-F1290D3D9781}" destId="{96B90947-6F14-436D-A902-0D365E0AE857}" srcOrd="0" destOrd="0" presId="urn:microsoft.com/office/officeart/2005/8/layout/vList2"/>
    <dgm:cxn modelId="{DBEE2A2A-5B2F-4E03-82D9-58A195B2C1F3}" type="presOf" srcId="{40C70D87-5542-4B99-BA1F-8F8415AE10A0}" destId="{862F6CBF-DBAD-41FE-AFCC-9068069A9C00}" srcOrd="0" destOrd="0" presId="urn:microsoft.com/office/officeart/2005/8/layout/vList2"/>
    <dgm:cxn modelId="{F4AD9036-3EEA-46CB-A261-B167F5E28AE2}" srcId="{907543B1-319D-4B4B-AEA0-02E9B4E73EE7}" destId="{F641A28F-EB4A-4A35-8183-0BBC99D968C3}" srcOrd="3" destOrd="0" parTransId="{613E2CD4-38D6-49DC-824F-F420823A5D69}" sibTransId="{B79C7F69-162F-4356-BDAD-B6483EE11C17}"/>
    <dgm:cxn modelId="{E3CD0963-264D-4091-95B6-A68666DA5A16}" type="presOf" srcId="{017BA397-2B5A-417E-9B0B-CC42A51524E6}" destId="{EBA28CC9-1F72-4A72-A233-6E2E70F50650}" srcOrd="0" destOrd="0" presId="urn:microsoft.com/office/officeart/2005/8/layout/vList2"/>
    <dgm:cxn modelId="{F7C10B6F-C4AB-4090-A3EC-AED846CA564D}" srcId="{907543B1-319D-4B4B-AEA0-02E9B4E73EE7}" destId="{40C70D87-5542-4B99-BA1F-8F8415AE10A0}" srcOrd="1" destOrd="0" parTransId="{E352AC67-2318-4543-A1CD-C8C856453061}" sibTransId="{3D52B9B1-C376-4886-96DC-F78938E1849F}"/>
    <dgm:cxn modelId="{BA69C453-B54E-496F-8FBD-E14A76A460AD}" type="presOf" srcId="{F641A28F-EB4A-4A35-8183-0BBC99D968C3}" destId="{6FDA4D4E-00B0-48EE-8263-84A2962F361A}" srcOrd="0" destOrd="0" presId="urn:microsoft.com/office/officeart/2005/8/layout/vList2"/>
    <dgm:cxn modelId="{4F265D7F-F0DB-4CE1-8BA2-877730B9DBA0}" type="presOf" srcId="{7F779A30-5F77-40A7-AB65-DFA8FCB89CC0}" destId="{EBA28CC9-1F72-4A72-A233-6E2E70F50650}" srcOrd="0" destOrd="2" presId="urn:microsoft.com/office/officeart/2005/8/layout/vList2"/>
    <dgm:cxn modelId="{E5CE4287-DAA6-48DF-A631-054E748A9DD7}" srcId="{907543B1-319D-4B4B-AEA0-02E9B4E73EE7}" destId="{17F916DE-880F-4BAF-B224-78CC5F1842A4}" srcOrd="0" destOrd="0" parTransId="{FB2BD0D1-D5FF-49AF-AEDD-A13145348A04}" sibTransId="{569B9549-C919-4D45-A487-C2A382A3EEF0}"/>
    <dgm:cxn modelId="{D1C5E68A-DA54-4384-A6A0-F08219512829}" srcId="{91BB0531-BF3C-4B58-9D16-F1290D3D9781}" destId="{CDD30BF1-AC46-4E28-83B1-02803A567D98}" srcOrd="1" destOrd="0" parTransId="{C96700A8-7E43-4973-85BD-C901B64EC4AE}" sibTransId="{D8A3BF99-576A-473D-8567-36B6C7260A4D}"/>
    <dgm:cxn modelId="{831031A4-EB92-42FD-B5EA-A4985E0F15F3}" srcId="{91BB0531-BF3C-4B58-9D16-F1290D3D9781}" destId="{017BA397-2B5A-417E-9B0B-CC42A51524E6}" srcOrd="0" destOrd="0" parTransId="{B5F14D94-62BF-42ED-8191-A9385612CE62}" sibTransId="{2FD918B0-2FB8-4433-A778-6C2B6FC80283}"/>
    <dgm:cxn modelId="{A87CF2BE-8F68-4484-B68A-15EF17EDC69B}" type="presOf" srcId="{CDD30BF1-AC46-4E28-83B1-02803A567D98}" destId="{EBA28CC9-1F72-4A72-A233-6E2E70F50650}" srcOrd="0" destOrd="1" presId="urn:microsoft.com/office/officeart/2005/8/layout/vList2"/>
    <dgm:cxn modelId="{87D115C0-4523-4E18-BC44-D1D19C96ED5B}" srcId="{40C70D87-5542-4B99-BA1F-8F8415AE10A0}" destId="{EBA28792-9292-4820-92B4-EDABF78F7C69}" srcOrd="0" destOrd="0" parTransId="{ABF24547-837F-460C-BBFE-C69836E6A220}" sibTransId="{007C5DC8-00A1-413F-B881-325F34D6F7DF}"/>
    <dgm:cxn modelId="{158511C6-4FBF-4DAD-A6D2-FA6175478FE7}" type="presOf" srcId="{17F916DE-880F-4BAF-B224-78CC5F1842A4}" destId="{ED08CACF-D9CA-4242-AFB9-C03DE944B39A}" srcOrd="0" destOrd="0" presId="urn:microsoft.com/office/officeart/2005/8/layout/vList2"/>
    <dgm:cxn modelId="{F776E7D9-CFD0-474D-B2D3-67B53B683697}" type="presOf" srcId="{907543B1-319D-4B4B-AEA0-02E9B4E73EE7}" destId="{4728B53A-D6A1-461C-8895-DDD4615095E0}" srcOrd="0" destOrd="0" presId="urn:microsoft.com/office/officeart/2005/8/layout/vList2"/>
    <dgm:cxn modelId="{044107EE-D422-483B-A5FC-24E142FCD667}" srcId="{907543B1-319D-4B4B-AEA0-02E9B4E73EE7}" destId="{91BB0531-BF3C-4B58-9D16-F1290D3D9781}" srcOrd="2" destOrd="0" parTransId="{C1A6F176-804A-4E4B-AA87-C7410D57AB82}" sibTransId="{BAE12C1F-EC95-4CFC-AB1E-7B98F82050CC}"/>
    <dgm:cxn modelId="{D27EA7EE-03DF-44AA-A998-649266B73FDE}" type="presOf" srcId="{D6EE6505-D5BF-42FF-9B41-680B376A7B0F}" destId="{EBA28CC9-1F72-4A72-A233-6E2E70F50650}" srcOrd="0" destOrd="3" presId="urn:microsoft.com/office/officeart/2005/8/layout/vList2"/>
    <dgm:cxn modelId="{7275BFF3-DE3D-4CCB-AB89-4ACB99DFD958}" type="presOf" srcId="{EBA28792-9292-4820-92B4-EDABF78F7C69}" destId="{C20670D9-86AD-4BF2-929A-B8BFDE220BF0}" srcOrd="0" destOrd="0" presId="urn:microsoft.com/office/officeart/2005/8/layout/vList2"/>
    <dgm:cxn modelId="{85D643F5-5F11-4A81-BDE3-54B3DDF9DC12}" srcId="{91BB0531-BF3C-4B58-9D16-F1290D3D9781}" destId="{D6EE6505-D5BF-42FF-9B41-680B376A7B0F}" srcOrd="3" destOrd="0" parTransId="{48A4CE72-32B7-4DBF-96AD-31164DBA4F71}" sibTransId="{B2F2FC12-E8AF-4EB7-8173-A3E00EB2DD8F}"/>
    <dgm:cxn modelId="{FD21824E-C2A6-49C8-ADC4-B790E57919D4}" type="presParOf" srcId="{4728B53A-D6A1-461C-8895-DDD4615095E0}" destId="{ED08CACF-D9CA-4242-AFB9-C03DE944B39A}" srcOrd="0" destOrd="0" presId="urn:microsoft.com/office/officeart/2005/8/layout/vList2"/>
    <dgm:cxn modelId="{D02A1B05-A23C-43AB-A448-2F16C592F35E}" type="presParOf" srcId="{4728B53A-D6A1-461C-8895-DDD4615095E0}" destId="{E816915F-B082-420D-BE7E-634DF444DFFA}" srcOrd="1" destOrd="0" presId="urn:microsoft.com/office/officeart/2005/8/layout/vList2"/>
    <dgm:cxn modelId="{93DE5C03-642A-4E15-93D0-5BFC60937878}" type="presParOf" srcId="{4728B53A-D6A1-461C-8895-DDD4615095E0}" destId="{862F6CBF-DBAD-41FE-AFCC-9068069A9C00}" srcOrd="2" destOrd="0" presId="urn:microsoft.com/office/officeart/2005/8/layout/vList2"/>
    <dgm:cxn modelId="{73D43386-7039-4402-8844-4A7FA062950F}" type="presParOf" srcId="{4728B53A-D6A1-461C-8895-DDD4615095E0}" destId="{C20670D9-86AD-4BF2-929A-B8BFDE220BF0}" srcOrd="3" destOrd="0" presId="urn:microsoft.com/office/officeart/2005/8/layout/vList2"/>
    <dgm:cxn modelId="{B186B55F-5B13-4AF2-8A9C-2101907D996C}" type="presParOf" srcId="{4728B53A-D6A1-461C-8895-DDD4615095E0}" destId="{96B90947-6F14-436D-A902-0D365E0AE857}" srcOrd="4" destOrd="0" presId="urn:microsoft.com/office/officeart/2005/8/layout/vList2"/>
    <dgm:cxn modelId="{7E683FF1-EF11-43D1-A753-17FFF81FADB6}" type="presParOf" srcId="{4728B53A-D6A1-461C-8895-DDD4615095E0}" destId="{EBA28CC9-1F72-4A72-A233-6E2E70F50650}" srcOrd="5" destOrd="0" presId="urn:microsoft.com/office/officeart/2005/8/layout/vList2"/>
    <dgm:cxn modelId="{AF850410-5655-4D0E-B470-6027A69B0DEE}" type="presParOf" srcId="{4728B53A-D6A1-461C-8895-DDD4615095E0}" destId="{6FDA4D4E-00B0-48EE-8263-84A2962F361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168D6B-BA19-4D65-B0E9-236774FCB24B}" type="doc">
      <dgm:prSet loTypeId="urn:microsoft.com/office/officeart/2016/7/layout/VerticalSolidActionList" loCatId="List" qsTypeId="urn:microsoft.com/office/officeart/2005/8/quickstyle/simple1" qsCatId="simple" csTypeId="urn:microsoft.com/office/officeart/2005/8/colors/accent0_3" csCatId="mainScheme" phldr="1"/>
      <dgm:spPr/>
      <dgm:t>
        <a:bodyPr/>
        <a:lstStyle/>
        <a:p>
          <a:endParaRPr lang="en-US"/>
        </a:p>
      </dgm:t>
    </dgm:pt>
    <dgm:pt modelId="{D890337A-B015-4326-A2F4-6C52599BC6AB}">
      <dgm:prSet/>
      <dgm:spPr/>
      <dgm:t>
        <a:bodyPr/>
        <a:lstStyle/>
        <a:p>
          <a:r>
            <a:rPr lang="en-US" dirty="0"/>
            <a:t>Snow Accumulation</a:t>
          </a:r>
        </a:p>
        <a:p>
          <a:r>
            <a:rPr lang="en-US" dirty="0"/>
            <a:t>(Slide 3)</a:t>
          </a:r>
        </a:p>
      </dgm:t>
    </dgm:pt>
    <dgm:pt modelId="{A3EBECF3-B212-4DD7-9C91-7FCD6CE94E01}" type="parTrans" cxnId="{00C08A89-7E4B-4A0F-A948-AFC849F2B9A4}">
      <dgm:prSet/>
      <dgm:spPr/>
      <dgm:t>
        <a:bodyPr/>
        <a:lstStyle/>
        <a:p>
          <a:endParaRPr lang="en-US"/>
        </a:p>
      </dgm:t>
    </dgm:pt>
    <dgm:pt modelId="{372662C6-75E1-4E88-AF65-2C4C00F6D75E}" type="sibTrans" cxnId="{00C08A89-7E4B-4A0F-A948-AFC849F2B9A4}">
      <dgm:prSet/>
      <dgm:spPr/>
      <dgm:t>
        <a:bodyPr/>
        <a:lstStyle/>
        <a:p>
          <a:endParaRPr lang="en-US"/>
        </a:p>
      </dgm:t>
    </dgm:pt>
    <dgm:pt modelId="{A3FEFFBF-F9D3-4925-BEBC-1DEAEC2F2696}">
      <dgm:prSet custT="1"/>
      <dgm:spPr/>
      <dgm:t>
        <a:bodyPr/>
        <a:lstStyle/>
        <a:p>
          <a:r>
            <a:rPr lang="en-US" sz="1600" dirty="0"/>
            <a:t>In S2 snow is accumulating equally across all three zones, whereas in S6 there is clear increase in snow accumulation in the bog compared to the lagg and uplands.</a:t>
          </a:r>
        </a:p>
      </dgm:t>
    </dgm:pt>
    <dgm:pt modelId="{E69267EB-3F0F-4DEA-9415-ECE9CD544EE3}" type="parTrans" cxnId="{3CF72170-56EF-4D56-89AF-2B00304AC73E}">
      <dgm:prSet/>
      <dgm:spPr/>
      <dgm:t>
        <a:bodyPr/>
        <a:lstStyle/>
        <a:p>
          <a:endParaRPr lang="en-US"/>
        </a:p>
      </dgm:t>
    </dgm:pt>
    <dgm:pt modelId="{DEF32E75-0ABE-4F47-9ABF-A71ADADBDE43}" type="sibTrans" cxnId="{3CF72170-56EF-4D56-89AF-2B00304AC73E}">
      <dgm:prSet/>
      <dgm:spPr/>
      <dgm:t>
        <a:bodyPr/>
        <a:lstStyle/>
        <a:p>
          <a:endParaRPr lang="en-US"/>
        </a:p>
      </dgm:t>
    </dgm:pt>
    <dgm:pt modelId="{C00E7E55-64EF-46AA-B0E0-A7B9704CDCF8}">
      <dgm:prSet/>
      <dgm:spPr/>
      <dgm:t>
        <a:bodyPr/>
        <a:lstStyle/>
        <a:p>
          <a:r>
            <a:rPr lang="en-US" dirty="0"/>
            <a:t>Snow and LAI</a:t>
          </a:r>
        </a:p>
        <a:p>
          <a:r>
            <a:rPr lang="en-US" dirty="0"/>
            <a:t>(Slide 4)</a:t>
          </a:r>
        </a:p>
      </dgm:t>
    </dgm:pt>
    <dgm:pt modelId="{EAA7B1EC-88CC-432C-AA74-66EB7F025A47}" type="parTrans" cxnId="{55ADACCC-78E9-49E8-A4EA-17A841AAC35C}">
      <dgm:prSet/>
      <dgm:spPr/>
      <dgm:t>
        <a:bodyPr/>
        <a:lstStyle/>
        <a:p>
          <a:endParaRPr lang="en-US"/>
        </a:p>
      </dgm:t>
    </dgm:pt>
    <dgm:pt modelId="{C3EB7F67-382D-4065-A8F8-39935C54E16C}" type="sibTrans" cxnId="{55ADACCC-78E9-49E8-A4EA-17A841AAC35C}">
      <dgm:prSet/>
      <dgm:spPr/>
      <dgm:t>
        <a:bodyPr/>
        <a:lstStyle/>
        <a:p>
          <a:endParaRPr lang="en-US"/>
        </a:p>
      </dgm:t>
    </dgm:pt>
    <dgm:pt modelId="{9A7B090C-5B45-47B2-9A95-142144C92633}">
      <dgm:prSet custT="1"/>
      <dgm:spPr/>
      <dgm:t>
        <a:bodyPr/>
        <a:lstStyle/>
        <a:p>
          <a:r>
            <a:rPr lang="en-US" sz="1600" dirty="0"/>
            <a:t>LAI acts as a stronger control on snow depth during periods of accumulation and melt but is not strongest in one zone over another (at least in S2, still processing S6)</a:t>
          </a:r>
        </a:p>
      </dgm:t>
    </dgm:pt>
    <dgm:pt modelId="{493BEECB-6CC1-483E-A819-87FFC3788555}" type="parTrans" cxnId="{2B724011-4117-477B-8928-F3CC8FCE9CDB}">
      <dgm:prSet/>
      <dgm:spPr/>
      <dgm:t>
        <a:bodyPr/>
        <a:lstStyle/>
        <a:p>
          <a:endParaRPr lang="en-US"/>
        </a:p>
      </dgm:t>
    </dgm:pt>
    <dgm:pt modelId="{82D1397C-34ED-49C1-85DB-87F9CF484BC7}" type="sibTrans" cxnId="{2B724011-4117-477B-8928-F3CC8FCE9CDB}">
      <dgm:prSet/>
      <dgm:spPr/>
      <dgm:t>
        <a:bodyPr/>
        <a:lstStyle/>
        <a:p>
          <a:endParaRPr lang="en-US"/>
        </a:p>
      </dgm:t>
    </dgm:pt>
    <dgm:pt modelId="{E1C373A7-4D86-44D5-9B30-60C030A24442}">
      <dgm:prSet/>
      <dgm:spPr/>
      <dgm:t>
        <a:bodyPr/>
        <a:lstStyle/>
        <a:p>
          <a:r>
            <a:rPr lang="en-US" dirty="0"/>
            <a:t>Snow and Frost</a:t>
          </a:r>
        </a:p>
        <a:p>
          <a:r>
            <a:rPr lang="en-US" dirty="0"/>
            <a:t>(Slides 5, 7-8)</a:t>
          </a:r>
        </a:p>
      </dgm:t>
    </dgm:pt>
    <dgm:pt modelId="{4E51361E-B607-4AE0-8D2A-27E1E3B19972}" type="parTrans" cxnId="{975B9432-A71B-4480-8815-7644B942AEA4}">
      <dgm:prSet/>
      <dgm:spPr/>
      <dgm:t>
        <a:bodyPr/>
        <a:lstStyle/>
        <a:p>
          <a:endParaRPr lang="en-US"/>
        </a:p>
      </dgm:t>
    </dgm:pt>
    <dgm:pt modelId="{24993E43-29A9-41B8-A0CE-CED72A1F5BB7}" type="sibTrans" cxnId="{975B9432-A71B-4480-8815-7644B942AEA4}">
      <dgm:prSet/>
      <dgm:spPr/>
      <dgm:t>
        <a:bodyPr/>
        <a:lstStyle/>
        <a:p>
          <a:endParaRPr lang="en-US"/>
        </a:p>
      </dgm:t>
    </dgm:pt>
    <dgm:pt modelId="{C0B454C3-7883-45F1-9EEC-3D41C48FF4D3}">
      <dgm:prSet custT="1"/>
      <dgm:spPr/>
      <dgm:t>
        <a:bodyPr/>
        <a:lstStyle/>
        <a:p>
          <a:r>
            <a:rPr lang="en-US" sz="1600" dirty="0"/>
            <a:t>Frost depths in S6 are extremely consistent across the temperature sensors and manual measurements and show the expected inverse relationship between snow and frost depth.</a:t>
          </a:r>
        </a:p>
        <a:p>
          <a:r>
            <a:rPr lang="en-US" sz="1600" dirty="0"/>
            <a:t>Results in S2 are muddier. Homogeneous snow depths would imply homogeneous frost depths, but manual measurements show no frost in the lagg compared to some in the bog and uplands. Sensor data estimates no frost in the uplands but some on the slopes and in the lagg.  </a:t>
          </a:r>
        </a:p>
      </dgm:t>
    </dgm:pt>
    <dgm:pt modelId="{158C3CD5-AB91-43DA-ABC5-2713555A90A7}" type="parTrans" cxnId="{55D27C96-32C9-42B3-B8FB-A4093280A9E7}">
      <dgm:prSet/>
      <dgm:spPr/>
      <dgm:t>
        <a:bodyPr/>
        <a:lstStyle/>
        <a:p>
          <a:endParaRPr lang="en-US"/>
        </a:p>
      </dgm:t>
    </dgm:pt>
    <dgm:pt modelId="{646B080B-913C-403E-AF3A-64BBC3A8A6A2}" type="sibTrans" cxnId="{55D27C96-32C9-42B3-B8FB-A4093280A9E7}">
      <dgm:prSet/>
      <dgm:spPr/>
      <dgm:t>
        <a:bodyPr/>
        <a:lstStyle/>
        <a:p>
          <a:endParaRPr lang="en-US"/>
        </a:p>
      </dgm:t>
    </dgm:pt>
    <dgm:pt modelId="{7ED54EAB-09A6-49E7-ADC6-CDB4457297F0}">
      <dgm:prSet/>
      <dgm:spPr/>
      <dgm:t>
        <a:bodyPr/>
        <a:lstStyle/>
        <a:p>
          <a:r>
            <a:rPr lang="en-US" dirty="0"/>
            <a:t>Snow and Soil</a:t>
          </a:r>
        </a:p>
        <a:p>
          <a:r>
            <a:rPr lang="en-US" dirty="0"/>
            <a:t>(Slides 6-8)</a:t>
          </a:r>
        </a:p>
      </dgm:t>
    </dgm:pt>
    <dgm:pt modelId="{52A045C9-FE01-4FB1-B230-F56DF3CD8137}" type="parTrans" cxnId="{08DB4D01-BF2E-4008-905C-42D9C13081A0}">
      <dgm:prSet/>
      <dgm:spPr/>
      <dgm:t>
        <a:bodyPr/>
        <a:lstStyle/>
        <a:p>
          <a:endParaRPr lang="en-US"/>
        </a:p>
      </dgm:t>
    </dgm:pt>
    <dgm:pt modelId="{DC712D9B-7AF5-4BC0-9C3A-5ABBB8DE365D}" type="sibTrans" cxnId="{08DB4D01-BF2E-4008-905C-42D9C13081A0}">
      <dgm:prSet/>
      <dgm:spPr/>
      <dgm:t>
        <a:bodyPr/>
        <a:lstStyle/>
        <a:p>
          <a:endParaRPr lang="en-US"/>
        </a:p>
      </dgm:t>
    </dgm:pt>
    <dgm:pt modelId="{7426A52A-7D1A-4464-BC09-BB812F1B28F8}">
      <dgm:prSet custT="1"/>
      <dgm:spPr/>
      <dgm:t>
        <a:bodyPr/>
        <a:lstStyle/>
        <a:p>
          <a:r>
            <a:rPr lang="en-US" sz="1600" dirty="0"/>
            <a:t>Soil temperature is consistent across all zones and watersheds while soil moisture is slightly higher in S2 and on the north slopes in each watershed. </a:t>
          </a:r>
        </a:p>
        <a:p>
          <a:r>
            <a:rPr lang="en-US" sz="1600" dirty="0"/>
            <a:t>Soil temperature also estimates that soil frost should be deeper on the north slopes compared to the south slopes, particularly in S6. </a:t>
          </a:r>
        </a:p>
      </dgm:t>
    </dgm:pt>
    <dgm:pt modelId="{D833F7D7-A1AF-4AA3-96B7-9E8B6E4A93A6}" type="parTrans" cxnId="{225F575F-FBE9-4201-AAD7-37FD4164EA3D}">
      <dgm:prSet/>
      <dgm:spPr/>
      <dgm:t>
        <a:bodyPr/>
        <a:lstStyle/>
        <a:p>
          <a:endParaRPr lang="en-US"/>
        </a:p>
      </dgm:t>
    </dgm:pt>
    <dgm:pt modelId="{57A9FB25-4C60-47AE-9582-90179C7C9E96}" type="sibTrans" cxnId="{225F575F-FBE9-4201-AAD7-37FD4164EA3D}">
      <dgm:prSet/>
      <dgm:spPr/>
      <dgm:t>
        <a:bodyPr/>
        <a:lstStyle/>
        <a:p>
          <a:endParaRPr lang="en-US"/>
        </a:p>
      </dgm:t>
    </dgm:pt>
    <dgm:pt modelId="{871206DF-B1F2-4C3F-87D9-59A7B0226F21}" type="pres">
      <dgm:prSet presAssocID="{D7168D6B-BA19-4D65-B0E9-236774FCB24B}" presName="Name0" presStyleCnt="0">
        <dgm:presLayoutVars>
          <dgm:dir/>
          <dgm:animLvl val="lvl"/>
          <dgm:resizeHandles val="exact"/>
        </dgm:presLayoutVars>
      </dgm:prSet>
      <dgm:spPr/>
    </dgm:pt>
    <dgm:pt modelId="{90DF25AF-7271-4C60-8FEF-219B3C585F97}" type="pres">
      <dgm:prSet presAssocID="{D890337A-B015-4326-A2F4-6C52599BC6AB}" presName="linNode" presStyleCnt="0"/>
      <dgm:spPr/>
    </dgm:pt>
    <dgm:pt modelId="{7FE01DE8-F441-4FD1-8BEE-289752F3C14C}" type="pres">
      <dgm:prSet presAssocID="{D890337A-B015-4326-A2F4-6C52599BC6AB}" presName="parentText" presStyleLbl="alignNode1" presStyleIdx="0" presStyleCnt="4">
        <dgm:presLayoutVars>
          <dgm:chMax val="1"/>
          <dgm:bulletEnabled/>
        </dgm:presLayoutVars>
      </dgm:prSet>
      <dgm:spPr/>
    </dgm:pt>
    <dgm:pt modelId="{8966AA20-0F7F-456E-BC84-614E358BD612}" type="pres">
      <dgm:prSet presAssocID="{D890337A-B015-4326-A2F4-6C52599BC6AB}" presName="descendantText" presStyleLbl="alignAccFollowNode1" presStyleIdx="0" presStyleCnt="4">
        <dgm:presLayoutVars>
          <dgm:bulletEnabled/>
        </dgm:presLayoutVars>
      </dgm:prSet>
      <dgm:spPr/>
    </dgm:pt>
    <dgm:pt modelId="{8C07EBBC-FC10-40E5-BB3B-1254DD594B92}" type="pres">
      <dgm:prSet presAssocID="{372662C6-75E1-4E88-AF65-2C4C00F6D75E}" presName="sp" presStyleCnt="0"/>
      <dgm:spPr/>
    </dgm:pt>
    <dgm:pt modelId="{3601963A-7E3D-443A-AC5F-C9161EA91854}" type="pres">
      <dgm:prSet presAssocID="{C00E7E55-64EF-46AA-B0E0-A7B9704CDCF8}" presName="linNode" presStyleCnt="0"/>
      <dgm:spPr/>
    </dgm:pt>
    <dgm:pt modelId="{BF850AD3-485A-4017-B172-4C309B1F2D2B}" type="pres">
      <dgm:prSet presAssocID="{C00E7E55-64EF-46AA-B0E0-A7B9704CDCF8}" presName="parentText" presStyleLbl="alignNode1" presStyleIdx="1" presStyleCnt="4">
        <dgm:presLayoutVars>
          <dgm:chMax val="1"/>
          <dgm:bulletEnabled/>
        </dgm:presLayoutVars>
      </dgm:prSet>
      <dgm:spPr/>
    </dgm:pt>
    <dgm:pt modelId="{68303358-9C6E-4FA6-AABE-8B769D17C103}" type="pres">
      <dgm:prSet presAssocID="{C00E7E55-64EF-46AA-B0E0-A7B9704CDCF8}" presName="descendantText" presStyleLbl="alignAccFollowNode1" presStyleIdx="1" presStyleCnt="4">
        <dgm:presLayoutVars>
          <dgm:bulletEnabled/>
        </dgm:presLayoutVars>
      </dgm:prSet>
      <dgm:spPr/>
    </dgm:pt>
    <dgm:pt modelId="{731FA72E-2618-4E53-B135-5312B78981BD}" type="pres">
      <dgm:prSet presAssocID="{C3EB7F67-382D-4065-A8F8-39935C54E16C}" presName="sp" presStyleCnt="0"/>
      <dgm:spPr/>
    </dgm:pt>
    <dgm:pt modelId="{59B83CBA-3042-4914-9E95-5F76360862F1}" type="pres">
      <dgm:prSet presAssocID="{E1C373A7-4D86-44D5-9B30-60C030A24442}" presName="linNode" presStyleCnt="0"/>
      <dgm:spPr/>
    </dgm:pt>
    <dgm:pt modelId="{927ADF54-F949-4495-AEE1-C6A2AE582E50}" type="pres">
      <dgm:prSet presAssocID="{E1C373A7-4D86-44D5-9B30-60C030A24442}" presName="parentText" presStyleLbl="alignNode1" presStyleIdx="2" presStyleCnt="4">
        <dgm:presLayoutVars>
          <dgm:chMax val="1"/>
          <dgm:bulletEnabled/>
        </dgm:presLayoutVars>
      </dgm:prSet>
      <dgm:spPr/>
    </dgm:pt>
    <dgm:pt modelId="{587C485B-363E-4C5E-9715-9290C473AA5E}" type="pres">
      <dgm:prSet presAssocID="{E1C373A7-4D86-44D5-9B30-60C030A24442}" presName="descendantText" presStyleLbl="alignAccFollowNode1" presStyleIdx="2" presStyleCnt="4">
        <dgm:presLayoutVars>
          <dgm:bulletEnabled/>
        </dgm:presLayoutVars>
      </dgm:prSet>
      <dgm:spPr/>
    </dgm:pt>
    <dgm:pt modelId="{5B15C3A6-1A34-49D2-8BA6-21B60E1FCE0D}" type="pres">
      <dgm:prSet presAssocID="{24993E43-29A9-41B8-A0CE-CED72A1F5BB7}" presName="sp" presStyleCnt="0"/>
      <dgm:spPr/>
    </dgm:pt>
    <dgm:pt modelId="{8AFF1451-0403-4A19-A0A7-BE9CDA819BED}" type="pres">
      <dgm:prSet presAssocID="{7ED54EAB-09A6-49E7-ADC6-CDB4457297F0}" presName="linNode" presStyleCnt="0"/>
      <dgm:spPr/>
    </dgm:pt>
    <dgm:pt modelId="{6465E4B0-BA60-4520-AA1D-6B48C1570E4D}" type="pres">
      <dgm:prSet presAssocID="{7ED54EAB-09A6-49E7-ADC6-CDB4457297F0}" presName="parentText" presStyleLbl="alignNode1" presStyleIdx="3" presStyleCnt="4">
        <dgm:presLayoutVars>
          <dgm:chMax val="1"/>
          <dgm:bulletEnabled/>
        </dgm:presLayoutVars>
      </dgm:prSet>
      <dgm:spPr/>
    </dgm:pt>
    <dgm:pt modelId="{E102EFF7-3189-4282-9336-2B0D0DD4F28E}" type="pres">
      <dgm:prSet presAssocID="{7ED54EAB-09A6-49E7-ADC6-CDB4457297F0}" presName="descendantText" presStyleLbl="alignAccFollowNode1" presStyleIdx="3" presStyleCnt="4">
        <dgm:presLayoutVars>
          <dgm:bulletEnabled/>
        </dgm:presLayoutVars>
      </dgm:prSet>
      <dgm:spPr/>
    </dgm:pt>
  </dgm:ptLst>
  <dgm:cxnLst>
    <dgm:cxn modelId="{08DB4D01-BF2E-4008-905C-42D9C13081A0}" srcId="{D7168D6B-BA19-4D65-B0E9-236774FCB24B}" destId="{7ED54EAB-09A6-49E7-ADC6-CDB4457297F0}" srcOrd="3" destOrd="0" parTransId="{52A045C9-FE01-4FB1-B230-F56DF3CD8137}" sibTransId="{DC712D9B-7AF5-4BC0-9C3A-5ABBB8DE365D}"/>
    <dgm:cxn modelId="{48C8CD01-6301-405D-8F57-969F7E54CD51}" type="presOf" srcId="{D890337A-B015-4326-A2F4-6C52599BC6AB}" destId="{7FE01DE8-F441-4FD1-8BEE-289752F3C14C}" srcOrd="0" destOrd="0" presId="urn:microsoft.com/office/officeart/2016/7/layout/VerticalSolidActionList"/>
    <dgm:cxn modelId="{DCDFE20D-4073-4BD7-AFA1-31FFD6EB8289}" type="presOf" srcId="{D7168D6B-BA19-4D65-B0E9-236774FCB24B}" destId="{871206DF-B1F2-4C3F-87D9-59A7B0226F21}" srcOrd="0" destOrd="0" presId="urn:microsoft.com/office/officeart/2016/7/layout/VerticalSolidActionList"/>
    <dgm:cxn modelId="{2B724011-4117-477B-8928-F3CC8FCE9CDB}" srcId="{C00E7E55-64EF-46AA-B0E0-A7B9704CDCF8}" destId="{9A7B090C-5B45-47B2-9A95-142144C92633}" srcOrd="0" destOrd="0" parTransId="{493BEECB-6CC1-483E-A819-87FFC3788555}" sibTransId="{82D1397C-34ED-49C1-85DB-87F9CF484BC7}"/>
    <dgm:cxn modelId="{975B9432-A71B-4480-8815-7644B942AEA4}" srcId="{D7168D6B-BA19-4D65-B0E9-236774FCB24B}" destId="{E1C373A7-4D86-44D5-9B30-60C030A24442}" srcOrd="2" destOrd="0" parTransId="{4E51361E-B607-4AE0-8D2A-27E1E3B19972}" sibTransId="{24993E43-29A9-41B8-A0CE-CED72A1F5BB7}"/>
    <dgm:cxn modelId="{225F575F-FBE9-4201-AAD7-37FD4164EA3D}" srcId="{7ED54EAB-09A6-49E7-ADC6-CDB4457297F0}" destId="{7426A52A-7D1A-4464-BC09-BB812F1B28F8}" srcOrd="0" destOrd="0" parTransId="{D833F7D7-A1AF-4AA3-96B7-9E8B6E4A93A6}" sibTransId="{57A9FB25-4C60-47AE-9582-90179C7C9E96}"/>
    <dgm:cxn modelId="{0D784A4E-A8E8-4633-968B-DC13C16C60DE}" type="presOf" srcId="{9A7B090C-5B45-47B2-9A95-142144C92633}" destId="{68303358-9C6E-4FA6-AABE-8B769D17C103}" srcOrd="0" destOrd="0" presId="urn:microsoft.com/office/officeart/2016/7/layout/VerticalSolidActionList"/>
    <dgm:cxn modelId="{3CF72170-56EF-4D56-89AF-2B00304AC73E}" srcId="{D890337A-B015-4326-A2F4-6C52599BC6AB}" destId="{A3FEFFBF-F9D3-4925-BEBC-1DEAEC2F2696}" srcOrd="0" destOrd="0" parTransId="{E69267EB-3F0F-4DEA-9415-ECE9CD544EE3}" sibTransId="{DEF32E75-0ABE-4F47-9ABF-A71ADADBDE43}"/>
    <dgm:cxn modelId="{00C08A89-7E4B-4A0F-A948-AFC849F2B9A4}" srcId="{D7168D6B-BA19-4D65-B0E9-236774FCB24B}" destId="{D890337A-B015-4326-A2F4-6C52599BC6AB}" srcOrd="0" destOrd="0" parTransId="{A3EBECF3-B212-4DD7-9C91-7FCD6CE94E01}" sibTransId="{372662C6-75E1-4E88-AF65-2C4C00F6D75E}"/>
    <dgm:cxn modelId="{55D27C96-32C9-42B3-B8FB-A4093280A9E7}" srcId="{E1C373A7-4D86-44D5-9B30-60C030A24442}" destId="{C0B454C3-7883-45F1-9EEC-3D41C48FF4D3}" srcOrd="0" destOrd="0" parTransId="{158C3CD5-AB91-43DA-ABC5-2713555A90A7}" sibTransId="{646B080B-913C-403E-AF3A-64BBC3A8A6A2}"/>
    <dgm:cxn modelId="{9F68D2BB-C048-427E-8F7F-DBAFBB47314C}" type="presOf" srcId="{C00E7E55-64EF-46AA-B0E0-A7B9704CDCF8}" destId="{BF850AD3-485A-4017-B172-4C309B1F2D2B}" srcOrd="0" destOrd="0" presId="urn:microsoft.com/office/officeart/2016/7/layout/VerticalSolidActionList"/>
    <dgm:cxn modelId="{55ADACCC-78E9-49E8-A4EA-17A841AAC35C}" srcId="{D7168D6B-BA19-4D65-B0E9-236774FCB24B}" destId="{C00E7E55-64EF-46AA-B0E0-A7B9704CDCF8}" srcOrd="1" destOrd="0" parTransId="{EAA7B1EC-88CC-432C-AA74-66EB7F025A47}" sibTransId="{C3EB7F67-382D-4065-A8F8-39935C54E16C}"/>
    <dgm:cxn modelId="{D4E77ADA-0C41-46F9-BFAB-09EB758F358B}" type="presOf" srcId="{7426A52A-7D1A-4464-BC09-BB812F1B28F8}" destId="{E102EFF7-3189-4282-9336-2B0D0DD4F28E}" srcOrd="0" destOrd="0" presId="urn:microsoft.com/office/officeart/2016/7/layout/VerticalSolidActionList"/>
    <dgm:cxn modelId="{0CE8DDE5-0182-4C6B-ABD8-F88948B30CC6}" type="presOf" srcId="{E1C373A7-4D86-44D5-9B30-60C030A24442}" destId="{927ADF54-F949-4495-AEE1-C6A2AE582E50}" srcOrd="0" destOrd="0" presId="urn:microsoft.com/office/officeart/2016/7/layout/VerticalSolidActionList"/>
    <dgm:cxn modelId="{8220EAE9-AEC3-4492-BFA2-1F9581A298CF}" type="presOf" srcId="{A3FEFFBF-F9D3-4925-BEBC-1DEAEC2F2696}" destId="{8966AA20-0F7F-456E-BC84-614E358BD612}" srcOrd="0" destOrd="0" presId="urn:microsoft.com/office/officeart/2016/7/layout/VerticalSolidActionList"/>
    <dgm:cxn modelId="{808BB2EC-CADF-4581-81CD-7D078B221E01}" type="presOf" srcId="{C0B454C3-7883-45F1-9EEC-3D41C48FF4D3}" destId="{587C485B-363E-4C5E-9715-9290C473AA5E}" srcOrd="0" destOrd="0" presId="urn:microsoft.com/office/officeart/2016/7/layout/VerticalSolidActionList"/>
    <dgm:cxn modelId="{6B9723F5-695F-4CC1-BF70-B755955FC533}" type="presOf" srcId="{7ED54EAB-09A6-49E7-ADC6-CDB4457297F0}" destId="{6465E4B0-BA60-4520-AA1D-6B48C1570E4D}" srcOrd="0" destOrd="0" presId="urn:microsoft.com/office/officeart/2016/7/layout/VerticalSolidActionList"/>
    <dgm:cxn modelId="{5C375FD2-1121-46C1-8473-17B891F87311}" type="presParOf" srcId="{871206DF-B1F2-4C3F-87D9-59A7B0226F21}" destId="{90DF25AF-7271-4C60-8FEF-219B3C585F97}" srcOrd="0" destOrd="0" presId="urn:microsoft.com/office/officeart/2016/7/layout/VerticalSolidActionList"/>
    <dgm:cxn modelId="{2BB566A0-7FD2-4778-8CDD-6EEB57FF7163}" type="presParOf" srcId="{90DF25AF-7271-4C60-8FEF-219B3C585F97}" destId="{7FE01DE8-F441-4FD1-8BEE-289752F3C14C}" srcOrd="0" destOrd="0" presId="urn:microsoft.com/office/officeart/2016/7/layout/VerticalSolidActionList"/>
    <dgm:cxn modelId="{8599F03C-DE43-49F7-9DEA-32D60DAC3CAB}" type="presParOf" srcId="{90DF25AF-7271-4C60-8FEF-219B3C585F97}" destId="{8966AA20-0F7F-456E-BC84-614E358BD612}" srcOrd="1" destOrd="0" presId="urn:microsoft.com/office/officeart/2016/7/layout/VerticalSolidActionList"/>
    <dgm:cxn modelId="{F97B8A5B-3199-4E6D-81B8-DF304AF478F0}" type="presParOf" srcId="{871206DF-B1F2-4C3F-87D9-59A7B0226F21}" destId="{8C07EBBC-FC10-40E5-BB3B-1254DD594B92}" srcOrd="1" destOrd="0" presId="urn:microsoft.com/office/officeart/2016/7/layout/VerticalSolidActionList"/>
    <dgm:cxn modelId="{FAE0DFFD-E2AF-46BE-AC8B-01CFB80D633E}" type="presParOf" srcId="{871206DF-B1F2-4C3F-87D9-59A7B0226F21}" destId="{3601963A-7E3D-443A-AC5F-C9161EA91854}" srcOrd="2" destOrd="0" presId="urn:microsoft.com/office/officeart/2016/7/layout/VerticalSolidActionList"/>
    <dgm:cxn modelId="{B975EEA8-3E65-48A8-8E30-C6649B57D6AB}" type="presParOf" srcId="{3601963A-7E3D-443A-AC5F-C9161EA91854}" destId="{BF850AD3-485A-4017-B172-4C309B1F2D2B}" srcOrd="0" destOrd="0" presId="urn:microsoft.com/office/officeart/2016/7/layout/VerticalSolidActionList"/>
    <dgm:cxn modelId="{DCD1E1E7-93E3-4E4F-B5D4-179F034BDA8D}" type="presParOf" srcId="{3601963A-7E3D-443A-AC5F-C9161EA91854}" destId="{68303358-9C6E-4FA6-AABE-8B769D17C103}" srcOrd="1" destOrd="0" presId="urn:microsoft.com/office/officeart/2016/7/layout/VerticalSolidActionList"/>
    <dgm:cxn modelId="{3F5A2EC1-AED4-4FD6-B79D-4CAD5265259A}" type="presParOf" srcId="{871206DF-B1F2-4C3F-87D9-59A7B0226F21}" destId="{731FA72E-2618-4E53-B135-5312B78981BD}" srcOrd="3" destOrd="0" presId="urn:microsoft.com/office/officeart/2016/7/layout/VerticalSolidActionList"/>
    <dgm:cxn modelId="{DCDBC37A-EE08-4117-A79F-76B81BB867E0}" type="presParOf" srcId="{871206DF-B1F2-4C3F-87D9-59A7B0226F21}" destId="{59B83CBA-3042-4914-9E95-5F76360862F1}" srcOrd="4" destOrd="0" presId="urn:microsoft.com/office/officeart/2016/7/layout/VerticalSolidActionList"/>
    <dgm:cxn modelId="{706B32A0-738D-4AA6-933E-130F3B7268F2}" type="presParOf" srcId="{59B83CBA-3042-4914-9E95-5F76360862F1}" destId="{927ADF54-F949-4495-AEE1-C6A2AE582E50}" srcOrd="0" destOrd="0" presId="urn:microsoft.com/office/officeart/2016/7/layout/VerticalSolidActionList"/>
    <dgm:cxn modelId="{139C7EB5-E475-476B-B66D-90B869086556}" type="presParOf" srcId="{59B83CBA-3042-4914-9E95-5F76360862F1}" destId="{587C485B-363E-4C5E-9715-9290C473AA5E}" srcOrd="1" destOrd="0" presId="urn:microsoft.com/office/officeart/2016/7/layout/VerticalSolidActionList"/>
    <dgm:cxn modelId="{5969827F-9902-425D-949C-19A9439D500B}" type="presParOf" srcId="{871206DF-B1F2-4C3F-87D9-59A7B0226F21}" destId="{5B15C3A6-1A34-49D2-8BA6-21B60E1FCE0D}" srcOrd="5" destOrd="0" presId="urn:microsoft.com/office/officeart/2016/7/layout/VerticalSolidActionList"/>
    <dgm:cxn modelId="{B956BA12-0285-42DC-9EDF-AC349188C1E5}" type="presParOf" srcId="{871206DF-B1F2-4C3F-87D9-59A7B0226F21}" destId="{8AFF1451-0403-4A19-A0A7-BE9CDA819BED}" srcOrd="6" destOrd="0" presId="urn:microsoft.com/office/officeart/2016/7/layout/VerticalSolidActionList"/>
    <dgm:cxn modelId="{41A456B2-10BB-4BE9-B384-355565FB3C38}" type="presParOf" srcId="{8AFF1451-0403-4A19-A0A7-BE9CDA819BED}" destId="{6465E4B0-BA60-4520-AA1D-6B48C1570E4D}" srcOrd="0" destOrd="0" presId="urn:microsoft.com/office/officeart/2016/7/layout/VerticalSolidActionList"/>
    <dgm:cxn modelId="{B5728928-BE1B-481F-A84B-070D9C276EF5}" type="presParOf" srcId="{8AFF1451-0403-4A19-A0A7-BE9CDA819BED}" destId="{E102EFF7-3189-4282-9336-2B0D0DD4F28E}"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8CACF-D9CA-4242-AFB9-C03DE944B39A}">
      <dsp:nvSpPr>
        <dsp:cNvPr id="0" name=""/>
        <dsp:cNvSpPr/>
      </dsp:nvSpPr>
      <dsp:spPr>
        <a:xfrm>
          <a:off x="0" y="72548"/>
          <a:ext cx="10515600" cy="55165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Introduction to Marcell + project outline</a:t>
          </a:r>
        </a:p>
      </dsp:txBody>
      <dsp:txXfrm>
        <a:off x="26930" y="99478"/>
        <a:ext cx="10461740" cy="497795"/>
      </dsp:txXfrm>
    </dsp:sp>
    <dsp:sp modelId="{E816915F-B082-420D-BE7E-634DF444DFFA}">
      <dsp:nvSpPr>
        <dsp:cNvPr id="0" name=""/>
        <dsp:cNvSpPr/>
      </dsp:nvSpPr>
      <dsp:spPr>
        <a:xfrm>
          <a:off x="0" y="624203"/>
          <a:ext cx="105156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MEF maps, background from hydrologic connectivity paper, NSF grant gial outline (forest, frost, flow)</a:t>
          </a:r>
        </a:p>
      </dsp:txBody>
      <dsp:txXfrm>
        <a:off x="0" y="624203"/>
        <a:ext cx="10515600" cy="380880"/>
      </dsp:txXfrm>
    </dsp:sp>
    <dsp:sp modelId="{862F6CBF-DBAD-41FE-AFCC-9068069A9C00}">
      <dsp:nvSpPr>
        <dsp:cNvPr id="0" name=""/>
        <dsp:cNvSpPr/>
      </dsp:nvSpPr>
      <dsp:spPr>
        <a:xfrm>
          <a:off x="0" y="1005083"/>
          <a:ext cx="10515600" cy="55165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Research Setup</a:t>
          </a:r>
        </a:p>
      </dsp:txBody>
      <dsp:txXfrm>
        <a:off x="26930" y="1032013"/>
        <a:ext cx="10461740" cy="497795"/>
      </dsp:txXfrm>
    </dsp:sp>
    <dsp:sp modelId="{C20670D9-86AD-4BF2-929A-B8BFDE220BF0}">
      <dsp:nvSpPr>
        <dsp:cNvPr id="0" name=""/>
        <dsp:cNvSpPr/>
      </dsp:nvSpPr>
      <dsp:spPr>
        <a:xfrm>
          <a:off x="0" y="1556739"/>
          <a:ext cx="105156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Grid maps, elevation profiles</a:t>
          </a:r>
        </a:p>
      </dsp:txBody>
      <dsp:txXfrm>
        <a:off x="0" y="1556739"/>
        <a:ext cx="10515600" cy="380880"/>
      </dsp:txXfrm>
    </dsp:sp>
    <dsp:sp modelId="{96B90947-6F14-436D-A902-0D365E0AE857}">
      <dsp:nvSpPr>
        <dsp:cNvPr id="0" name=""/>
        <dsp:cNvSpPr/>
      </dsp:nvSpPr>
      <dsp:spPr>
        <a:xfrm>
          <a:off x="0" y="1937619"/>
          <a:ext cx="10515600" cy="55165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Initial accumulation season results</a:t>
          </a:r>
        </a:p>
      </dsp:txBody>
      <dsp:txXfrm>
        <a:off x="26930" y="1964549"/>
        <a:ext cx="10461740" cy="497795"/>
      </dsp:txXfrm>
    </dsp:sp>
    <dsp:sp modelId="{EBA28CC9-1F72-4A72-A233-6E2E70F50650}">
      <dsp:nvSpPr>
        <dsp:cNvPr id="0" name=""/>
        <dsp:cNvSpPr/>
      </dsp:nvSpPr>
      <dsp:spPr>
        <a:xfrm>
          <a:off x="0" y="2489274"/>
          <a:ext cx="10515600"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Snow accumulation trends by zone, north vs. south slopes (see slide 3)</a:t>
          </a:r>
        </a:p>
        <a:p>
          <a:pPr marL="171450" lvl="1" indent="-171450" algn="l" defTabSz="800100">
            <a:lnSpc>
              <a:spcPct val="90000"/>
            </a:lnSpc>
            <a:spcBef>
              <a:spcPct val="0"/>
            </a:spcBef>
            <a:spcAft>
              <a:spcPct val="20000"/>
            </a:spcAft>
            <a:buChar char="•"/>
          </a:pPr>
          <a:r>
            <a:rPr lang="en-US" sz="1800" kern="1200" dirty="0"/>
            <a:t>Snow and LAI correlations (see slide 4 )</a:t>
          </a:r>
        </a:p>
        <a:p>
          <a:pPr marL="171450" lvl="1" indent="-171450" algn="l" defTabSz="800100">
            <a:lnSpc>
              <a:spcPct val="90000"/>
            </a:lnSpc>
            <a:spcBef>
              <a:spcPct val="0"/>
            </a:spcBef>
            <a:spcAft>
              <a:spcPct val="20000"/>
            </a:spcAft>
            <a:buChar char="•"/>
          </a:pPr>
          <a:r>
            <a:rPr lang="en-US" sz="1800" kern="1200" dirty="0"/>
            <a:t>Snow and soil frost relationships, north vs. south slopes (see slides 5, 7-8)</a:t>
          </a:r>
        </a:p>
        <a:p>
          <a:pPr marL="171450" lvl="1" indent="-171450" algn="l" defTabSz="800100">
            <a:lnSpc>
              <a:spcPct val="90000"/>
            </a:lnSpc>
            <a:spcBef>
              <a:spcPct val="0"/>
            </a:spcBef>
            <a:spcAft>
              <a:spcPct val="20000"/>
            </a:spcAft>
            <a:buChar char="•"/>
          </a:pPr>
          <a:r>
            <a:rPr lang="en-US" sz="1800" kern="1200" dirty="0"/>
            <a:t>Snow and Soil moisture/temperature (see slides 6-8)</a:t>
          </a:r>
        </a:p>
      </dsp:txBody>
      <dsp:txXfrm>
        <a:off x="0" y="2489274"/>
        <a:ext cx="10515600" cy="1237860"/>
      </dsp:txXfrm>
    </dsp:sp>
    <dsp:sp modelId="{6FDA4D4E-00B0-48EE-8263-84A2962F361A}">
      <dsp:nvSpPr>
        <dsp:cNvPr id="0" name=""/>
        <dsp:cNvSpPr/>
      </dsp:nvSpPr>
      <dsp:spPr>
        <a:xfrm>
          <a:off x="0" y="3727134"/>
          <a:ext cx="10515600" cy="55165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Continued work – two more snow seasons!</a:t>
          </a:r>
        </a:p>
      </dsp:txBody>
      <dsp:txXfrm>
        <a:off x="26930" y="3754064"/>
        <a:ext cx="10461740"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6AA20-0F7F-456E-BC84-614E358BD612}">
      <dsp:nvSpPr>
        <dsp:cNvPr id="0" name=""/>
        <dsp:cNvSpPr/>
      </dsp:nvSpPr>
      <dsp:spPr>
        <a:xfrm>
          <a:off x="2075046" y="2381"/>
          <a:ext cx="8300184" cy="123364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047" tIns="313347" rIns="161047" bIns="313347" numCol="1" spcCol="1270" anchor="ctr" anchorCtr="0">
          <a:noAutofit/>
        </a:bodyPr>
        <a:lstStyle/>
        <a:p>
          <a:pPr marL="0" lvl="0" indent="0" algn="l" defTabSz="711200">
            <a:lnSpc>
              <a:spcPct val="90000"/>
            </a:lnSpc>
            <a:spcBef>
              <a:spcPct val="0"/>
            </a:spcBef>
            <a:spcAft>
              <a:spcPct val="35000"/>
            </a:spcAft>
            <a:buNone/>
          </a:pPr>
          <a:r>
            <a:rPr lang="en-US" sz="1600" kern="1200" dirty="0"/>
            <a:t>In S2 snow is accumulating equally across all three zones, whereas in S6 there is clear increase in snow accumulation in the bog compared to the lagg and uplands.</a:t>
          </a:r>
        </a:p>
      </dsp:txBody>
      <dsp:txXfrm>
        <a:off x="2075046" y="2381"/>
        <a:ext cx="8300184" cy="1233648"/>
      </dsp:txXfrm>
    </dsp:sp>
    <dsp:sp modelId="{7FE01DE8-F441-4FD1-8BEE-289752F3C14C}">
      <dsp:nvSpPr>
        <dsp:cNvPr id="0" name=""/>
        <dsp:cNvSpPr/>
      </dsp:nvSpPr>
      <dsp:spPr>
        <a:xfrm>
          <a:off x="0" y="2381"/>
          <a:ext cx="2075046" cy="1233648"/>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05" tIns="121857" rIns="109805" bIns="121857" numCol="1" spcCol="1270" anchor="ctr" anchorCtr="0">
          <a:noAutofit/>
        </a:bodyPr>
        <a:lstStyle/>
        <a:p>
          <a:pPr marL="0" lvl="0" indent="0" algn="ctr" defTabSz="889000">
            <a:lnSpc>
              <a:spcPct val="90000"/>
            </a:lnSpc>
            <a:spcBef>
              <a:spcPct val="0"/>
            </a:spcBef>
            <a:spcAft>
              <a:spcPct val="35000"/>
            </a:spcAft>
            <a:buNone/>
          </a:pPr>
          <a:r>
            <a:rPr lang="en-US" sz="2000" kern="1200" dirty="0"/>
            <a:t>Snow Accumulation</a:t>
          </a:r>
        </a:p>
        <a:p>
          <a:pPr marL="0" lvl="0" indent="0" algn="ctr" defTabSz="889000">
            <a:lnSpc>
              <a:spcPct val="90000"/>
            </a:lnSpc>
            <a:spcBef>
              <a:spcPct val="0"/>
            </a:spcBef>
            <a:spcAft>
              <a:spcPct val="35000"/>
            </a:spcAft>
            <a:buNone/>
          </a:pPr>
          <a:r>
            <a:rPr lang="en-US" sz="2000" kern="1200" dirty="0"/>
            <a:t>(Slide 3)</a:t>
          </a:r>
        </a:p>
      </dsp:txBody>
      <dsp:txXfrm>
        <a:off x="0" y="2381"/>
        <a:ext cx="2075046" cy="1233648"/>
      </dsp:txXfrm>
    </dsp:sp>
    <dsp:sp modelId="{68303358-9C6E-4FA6-AABE-8B769D17C103}">
      <dsp:nvSpPr>
        <dsp:cNvPr id="0" name=""/>
        <dsp:cNvSpPr/>
      </dsp:nvSpPr>
      <dsp:spPr>
        <a:xfrm>
          <a:off x="2075046" y="1310048"/>
          <a:ext cx="8300184" cy="123364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047" tIns="313347" rIns="161047" bIns="313347" numCol="1" spcCol="1270" anchor="ctr" anchorCtr="0">
          <a:noAutofit/>
        </a:bodyPr>
        <a:lstStyle/>
        <a:p>
          <a:pPr marL="0" lvl="0" indent="0" algn="l" defTabSz="711200">
            <a:lnSpc>
              <a:spcPct val="90000"/>
            </a:lnSpc>
            <a:spcBef>
              <a:spcPct val="0"/>
            </a:spcBef>
            <a:spcAft>
              <a:spcPct val="35000"/>
            </a:spcAft>
            <a:buNone/>
          </a:pPr>
          <a:r>
            <a:rPr lang="en-US" sz="1600" kern="1200" dirty="0"/>
            <a:t>LAI acts as a stronger control on snow depth during periods of accumulation and melt but is not strongest in one zone over another (at least in S2, still processing S6)</a:t>
          </a:r>
        </a:p>
      </dsp:txBody>
      <dsp:txXfrm>
        <a:off x="2075046" y="1310048"/>
        <a:ext cx="8300184" cy="1233648"/>
      </dsp:txXfrm>
    </dsp:sp>
    <dsp:sp modelId="{BF850AD3-485A-4017-B172-4C309B1F2D2B}">
      <dsp:nvSpPr>
        <dsp:cNvPr id="0" name=""/>
        <dsp:cNvSpPr/>
      </dsp:nvSpPr>
      <dsp:spPr>
        <a:xfrm>
          <a:off x="0" y="1310048"/>
          <a:ext cx="2075046" cy="1233648"/>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05" tIns="121857" rIns="109805" bIns="121857" numCol="1" spcCol="1270" anchor="ctr" anchorCtr="0">
          <a:noAutofit/>
        </a:bodyPr>
        <a:lstStyle/>
        <a:p>
          <a:pPr marL="0" lvl="0" indent="0" algn="ctr" defTabSz="889000">
            <a:lnSpc>
              <a:spcPct val="90000"/>
            </a:lnSpc>
            <a:spcBef>
              <a:spcPct val="0"/>
            </a:spcBef>
            <a:spcAft>
              <a:spcPct val="35000"/>
            </a:spcAft>
            <a:buNone/>
          </a:pPr>
          <a:r>
            <a:rPr lang="en-US" sz="2000" kern="1200" dirty="0"/>
            <a:t>Snow and LAI</a:t>
          </a:r>
        </a:p>
        <a:p>
          <a:pPr marL="0" lvl="0" indent="0" algn="ctr" defTabSz="889000">
            <a:lnSpc>
              <a:spcPct val="90000"/>
            </a:lnSpc>
            <a:spcBef>
              <a:spcPct val="0"/>
            </a:spcBef>
            <a:spcAft>
              <a:spcPct val="35000"/>
            </a:spcAft>
            <a:buNone/>
          </a:pPr>
          <a:r>
            <a:rPr lang="en-US" sz="2000" kern="1200" dirty="0"/>
            <a:t>(Slide 4)</a:t>
          </a:r>
        </a:p>
      </dsp:txBody>
      <dsp:txXfrm>
        <a:off x="0" y="1310048"/>
        <a:ext cx="2075046" cy="1233648"/>
      </dsp:txXfrm>
    </dsp:sp>
    <dsp:sp modelId="{587C485B-363E-4C5E-9715-9290C473AA5E}">
      <dsp:nvSpPr>
        <dsp:cNvPr id="0" name=""/>
        <dsp:cNvSpPr/>
      </dsp:nvSpPr>
      <dsp:spPr>
        <a:xfrm>
          <a:off x="2075046" y="2617715"/>
          <a:ext cx="8300184" cy="123364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047" tIns="313347" rIns="161047" bIns="313347" numCol="1" spcCol="1270" anchor="ctr" anchorCtr="0">
          <a:noAutofit/>
        </a:bodyPr>
        <a:lstStyle/>
        <a:p>
          <a:pPr marL="0" lvl="0" indent="0" algn="l" defTabSz="711200">
            <a:lnSpc>
              <a:spcPct val="90000"/>
            </a:lnSpc>
            <a:spcBef>
              <a:spcPct val="0"/>
            </a:spcBef>
            <a:spcAft>
              <a:spcPct val="35000"/>
            </a:spcAft>
            <a:buNone/>
          </a:pPr>
          <a:r>
            <a:rPr lang="en-US" sz="1600" kern="1200" dirty="0"/>
            <a:t>Frost depths in S6 are extremely consistent across the temperature sensors and manual measurements and show the expected inverse relationship between snow and frost depth.</a:t>
          </a:r>
        </a:p>
        <a:p>
          <a:pPr marL="0" lvl="0" indent="0" algn="l" defTabSz="711200">
            <a:lnSpc>
              <a:spcPct val="90000"/>
            </a:lnSpc>
            <a:spcBef>
              <a:spcPct val="0"/>
            </a:spcBef>
            <a:spcAft>
              <a:spcPct val="35000"/>
            </a:spcAft>
            <a:buNone/>
          </a:pPr>
          <a:r>
            <a:rPr lang="en-US" sz="1600" kern="1200" dirty="0"/>
            <a:t>Results in S2 are muddier. Homogeneous snow depths would imply homogeneous frost depths, but manual measurements show no frost in the lagg compared to some in the bog and uplands. Sensor data estimates no frost in the uplands but some on the slopes and in the lagg.  </a:t>
          </a:r>
        </a:p>
      </dsp:txBody>
      <dsp:txXfrm>
        <a:off x="2075046" y="2617715"/>
        <a:ext cx="8300184" cy="1233648"/>
      </dsp:txXfrm>
    </dsp:sp>
    <dsp:sp modelId="{927ADF54-F949-4495-AEE1-C6A2AE582E50}">
      <dsp:nvSpPr>
        <dsp:cNvPr id="0" name=""/>
        <dsp:cNvSpPr/>
      </dsp:nvSpPr>
      <dsp:spPr>
        <a:xfrm>
          <a:off x="0" y="2617715"/>
          <a:ext cx="2075046" cy="1233648"/>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05" tIns="121857" rIns="109805" bIns="121857" numCol="1" spcCol="1270" anchor="ctr" anchorCtr="0">
          <a:noAutofit/>
        </a:bodyPr>
        <a:lstStyle/>
        <a:p>
          <a:pPr marL="0" lvl="0" indent="0" algn="ctr" defTabSz="889000">
            <a:lnSpc>
              <a:spcPct val="90000"/>
            </a:lnSpc>
            <a:spcBef>
              <a:spcPct val="0"/>
            </a:spcBef>
            <a:spcAft>
              <a:spcPct val="35000"/>
            </a:spcAft>
            <a:buNone/>
          </a:pPr>
          <a:r>
            <a:rPr lang="en-US" sz="2000" kern="1200" dirty="0"/>
            <a:t>Snow and Frost</a:t>
          </a:r>
        </a:p>
        <a:p>
          <a:pPr marL="0" lvl="0" indent="0" algn="ctr" defTabSz="889000">
            <a:lnSpc>
              <a:spcPct val="90000"/>
            </a:lnSpc>
            <a:spcBef>
              <a:spcPct val="0"/>
            </a:spcBef>
            <a:spcAft>
              <a:spcPct val="35000"/>
            </a:spcAft>
            <a:buNone/>
          </a:pPr>
          <a:r>
            <a:rPr lang="en-US" sz="2000" kern="1200" dirty="0"/>
            <a:t>(Slides 5, 7-8)</a:t>
          </a:r>
        </a:p>
      </dsp:txBody>
      <dsp:txXfrm>
        <a:off x="0" y="2617715"/>
        <a:ext cx="2075046" cy="1233648"/>
      </dsp:txXfrm>
    </dsp:sp>
    <dsp:sp modelId="{E102EFF7-3189-4282-9336-2B0D0DD4F28E}">
      <dsp:nvSpPr>
        <dsp:cNvPr id="0" name=""/>
        <dsp:cNvSpPr/>
      </dsp:nvSpPr>
      <dsp:spPr>
        <a:xfrm>
          <a:off x="2075046" y="3925383"/>
          <a:ext cx="8300184" cy="123364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1047" tIns="313347" rIns="161047" bIns="313347" numCol="1" spcCol="1270" anchor="ctr" anchorCtr="0">
          <a:noAutofit/>
        </a:bodyPr>
        <a:lstStyle/>
        <a:p>
          <a:pPr marL="0" lvl="0" indent="0" algn="l" defTabSz="711200">
            <a:lnSpc>
              <a:spcPct val="90000"/>
            </a:lnSpc>
            <a:spcBef>
              <a:spcPct val="0"/>
            </a:spcBef>
            <a:spcAft>
              <a:spcPct val="35000"/>
            </a:spcAft>
            <a:buNone/>
          </a:pPr>
          <a:r>
            <a:rPr lang="en-US" sz="1600" kern="1200" dirty="0"/>
            <a:t>Soil temperature is consistent across all zones and watersheds while soil moisture is slightly higher in S2 and on the north slopes in each watershed. </a:t>
          </a:r>
        </a:p>
        <a:p>
          <a:pPr marL="0" lvl="0" indent="0" algn="l" defTabSz="711200">
            <a:lnSpc>
              <a:spcPct val="90000"/>
            </a:lnSpc>
            <a:spcBef>
              <a:spcPct val="0"/>
            </a:spcBef>
            <a:spcAft>
              <a:spcPct val="35000"/>
            </a:spcAft>
            <a:buNone/>
          </a:pPr>
          <a:r>
            <a:rPr lang="en-US" sz="1600" kern="1200" dirty="0"/>
            <a:t>Soil temperature also estimates that soil frost should be deeper on the north slopes compared to the south slopes, particularly in S6. </a:t>
          </a:r>
        </a:p>
      </dsp:txBody>
      <dsp:txXfrm>
        <a:off x="2075046" y="3925383"/>
        <a:ext cx="8300184" cy="1233648"/>
      </dsp:txXfrm>
    </dsp:sp>
    <dsp:sp modelId="{6465E4B0-BA60-4520-AA1D-6B48C1570E4D}">
      <dsp:nvSpPr>
        <dsp:cNvPr id="0" name=""/>
        <dsp:cNvSpPr/>
      </dsp:nvSpPr>
      <dsp:spPr>
        <a:xfrm>
          <a:off x="0" y="3925383"/>
          <a:ext cx="2075046" cy="1233648"/>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05" tIns="121857" rIns="109805" bIns="121857" numCol="1" spcCol="1270" anchor="ctr" anchorCtr="0">
          <a:noAutofit/>
        </a:bodyPr>
        <a:lstStyle/>
        <a:p>
          <a:pPr marL="0" lvl="0" indent="0" algn="ctr" defTabSz="889000">
            <a:lnSpc>
              <a:spcPct val="90000"/>
            </a:lnSpc>
            <a:spcBef>
              <a:spcPct val="0"/>
            </a:spcBef>
            <a:spcAft>
              <a:spcPct val="35000"/>
            </a:spcAft>
            <a:buNone/>
          </a:pPr>
          <a:r>
            <a:rPr lang="en-US" sz="2000" kern="1200" dirty="0"/>
            <a:t>Snow and Soil</a:t>
          </a:r>
        </a:p>
        <a:p>
          <a:pPr marL="0" lvl="0" indent="0" algn="ctr" defTabSz="889000">
            <a:lnSpc>
              <a:spcPct val="90000"/>
            </a:lnSpc>
            <a:spcBef>
              <a:spcPct val="0"/>
            </a:spcBef>
            <a:spcAft>
              <a:spcPct val="35000"/>
            </a:spcAft>
            <a:buNone/>
          </a:pPr>
          <a:r>
            <a:rPr lang="en-US" sz="2000" kern="1200" dirty="0"/>
            <a:t>(Slides 6-8)</a:t>
          </a:r>
        </a:p>
      </dsp:txBody>
      <dsp:txXfrm>
        <a:off x="0" y="3925383"/>
        <a:ext cx="2075046" cy="1233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15:59:42.180"/>
    </inkml:context>
    <inkml:brush xml:id="br0">
      <inkml:brushProperty name="width" value="0.05" units="cm"/>
      <inkml:brushProperty name="height" value="0.05" units="cm"/>
      <inkml:brushProperty name="color" value="#8FAADC"/>
    </inkml:brush>
  </inkml:definitions>
  <inkml:trace contextRef="#ctx0" brushRef="#br0">1477 3 24575,'-200'-3'0,"-213"6"0,392-1 0,1 1 0,-1 1 0,0 1 0,1 1 0,0 0 0,0 1 0,1 2 0,0 0 0,0 1 0,-22 15 0,17-7 0,1 0 0,1 1 0,0 1 0,2 1 0,0 1 0,-31 46 0,31-32 0,1 2 0,2 0 0,2 1 0,-19 76 0,11-40 0,14-46 0,-8 20 0,2 1 0,2 1 0,2 0 0,2 0 0,-2 76 0,30 131 0,-11-131 0,2 21 0,-3-96 0,-3 0 0,-3 0 0,-5 67 0,4-117 0,0-1 0,1 0 0,-1 0 0,0 1 0,-1-1 0,1 0 0,0 0 0,0 1 0,0-1 0,-1 0 0,1 0 0,-1 1 0,1-1 0,-1 0 0,1 0 0,-1 0 0,0 0 0,0 0 0,1 0 0,-1 0 0,0 0 0,0 0 0,0 0 0,0-1 0,0 1 0,0 0 0,0 0 0,-2 0 0,1-1 0,0 0 0,0-1 0,0 1 0,0-1 0,0 1 0,0-1 0,1 1 0,-1-1 0,0 0 0,0 0 0,1 0 0,-1 0 0,0 0 0,1-1 0,-1 1 0,0-2 0,-10-8 0,1-1 0,1 0 0,-12-18 0,-7-18 0,-29-40 0,53 82 0,-1-1 0,1 1 0,-1 0 0,0 0 0,-1 1 0,0 0 0,0 0 0,0 0 0,-13-5 0,20 10 0,0-1 0,0 1 0,0 0 0,0 0 0,0 0 0,0 0 0,-1 0 0,1 0 0,0 0 0,0-1 0,0 1 0,0 0 0,0 0 0,-1 0 0,1 0 0,0 0 0,0 0 0,0 0 0,0 0 0,-1 0 0,1 0 0,0 0 0,0 0 0,0 0 0,0 0 0,-1 0 0,1 0 0,0 0 0,0 0 0,0 0 0,0 0 0,-1 0 0,1 0 0,0 0 0,0 1 0,0-1 0,0 0 0,0 0 0,-1 0 0,1 0 0,0 0 0,0 0 0,0 0 0,0 1 0,0-1 0,0 0 0,0 0 0,0 0 0,-1 0 0,1 1 0,0-1 0,0 0 0,0 0 0,0 0 0,0 0 0,0 0 0,0 1 0,0-1 0,0 0 0,0 0 0,0 0 0,0 1 0,0-1 0,0 0 0,0 0 0,0 0 0,0 0 0,1 0 0,-1 1 0,10 19 0,25 28 0,-31-42 0,133 161 0,-129-157 0,2 3 0,0 0 0,0-1 0,1 0 0,22 19 0,-32-31 0,1 1 0,0 0 0,-1-1 0,1 1 0,-1-1 0,1 1 0,0-1 0,-1 0 0,1 0 0,0 0 0,0 0 0,-1 0 0,1 0 0,0 0 0,-1 0 0,1-1 0,0 1 0,-1-1 0,1 1 0,-1-1 0,1 0 0,-1 1 0,1-1 0,-1 0 0,1 0 0,-1 0 0,0 0 0,1 0 0,-1-1 0,0 1 0,0 0 0,0-1 0,0 1 0,2-3 0,5-8 0,0-1 0,0 0 0,6-15 0,-5 11 0,4-10 0,2 1 0,1 1 0,1 0 0,1 1 0,40-40 0,-46 51-1365,-1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15:59:45.878"/>
    </inkml:context>
    <inkml:brush xml:id="br0">
      <inkml:brushProperty name="width" value="0.05" units="cm"/>
      <inkml:brushProperty name="height" value="0.05" units="cm"/>
      <inkml:brushProperty name="color" value="#8FAADC"/>
    </inkml:brush>
  </inkml:definitions>
  <inkml:trace contextRef="#ctx0" brushRef="#br0">2361 1 24575,'-3'49'0,"-13"73"0,10-85 0,-18 127 0,-29 174 0,-64 154 0,111-475 0,0 0 0,-1-1 0,-1 0 0,0 0 0,-1-1 0,-1 0 0,0-1 0,-1 0 0,-1 0 0,-24 21 0,17-19 0,0-1 0,-2-1 0,0-1 0,0-1 0,-1-1 0,0 0 0,-29 8 0,15-9 0,0-1 0,-1-2 0,0-2 0,-51 2 0,32-1 0,-83 20 0,92-15 0,0-2 0,-84 5 0,103-14 0,-7-1 0,1 2 0,-1 2 0,1 1 0,-38 9 0,14 3 0,17-3 0,0-2 0,-1-2 0,0-1 0,-1-3 0,-44 1 0,-40-5 0,-80-4 0,206 3 0,0 0 0,0 0 0,0 0 0,0 0 0,-1 0 0,1 0 0,0 0 0,0-1 0,0 1 0,0 0 0,0-1 0,0 1 0,0 0 0,0-1 0,0 0 0,0 1 0,0-1 0,0 1 0,0-1 0,0 0 0,1 0 0,-1 0 0,0 1 0,0-1 0,1 0 0,-2-2 0,2 2 0,0-1 0,0 0 0,1 1 0,-1 0 0,0-1 0,1 1 0,-1-1 0,1 1 0,-1-1 0,1 1 0,-1 0 0,1-1 0,0 1 0,0 0 0,0 0 0,2-3 0,7-7 0,1 1 0,23-18 0,-31 25 0,171-135 0,-132 101 0,-32 26 0,-32 22 0,-72 53 0,35-23 0,-82 44 0,120-72 0,-1 2 0,2 0 0,0 1 0,1 1 0,1 1 0,-21 26 0,8-11 0,31-32 0,-1-1 0,1 0 0,-1 1 0,1-1 0,0 0 0,0 1 0,-1-1 0,1 1 0,0-1 0,0 0 0,-1 1 0,1-1 0,0 1 0,0-1 0,0 1 0,0-1 0,-1 1 0,1-1 0,0 1 0,0-1 0,0 1 0,0-1 0,0 1 0,0-1 0,0 1 0,1-1 0,-1 0 0,0 1 0,0-1 0,0 1 0,0-1 0,1 1 0,-1-1 0,0 1 0,0-1 0,1 0 0,-1 1 0,0-1 0,1 0 0,0 1 0,25 11 0,32-2 0,67-10 0,17 1 0,-122 2-1365,-6 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16:00:42.156"/>
    </inkml:context>
    <inkml:brush xml:id="br0">
      <inkml:brushProperty name="width" value="0.05" units="cm"/>
      <inkml:brushProperty name="height" value="0.05" units="cm"/>
      <inkml:brushProperty name="color" value="#E71224"/>
    </inkml:brush>
  </inkml:definitions>
  <inkml:trace contextRef="#ctx0" brushRef="#br0">15217 425 24575,'-166'17'0,"9"-14"0,-199-21 0,-151-45 0,473 59 0,-190-35 0,-45-4 0,114 31 0,-195 12 0,142 3 0,-127-2 0,-349-3 0,214-44 0,422 39 0,-111-6 0,-259 9 0,201 8 0,-53 8 0,-6 0 0,-260 33 0,363-23 0,-215 1 0,66-35 0,-66-1 0,28-4 0,334 16 0,1 2 0,0 1 0,0 0 0,0 2 0,0 1 0,-39 14 0,-14 1 0,-118 19 0,-1-9 0,-2-9 0,0-8 0,-236-15 0,324-9 0,-167-37 0,78 9 0,-59 0 0,-363-72 0,573 99 0,-470-110 0,428 105 0,0 4 0,-175-2 0,261 15 0,-151 1 0,1 6 0,-176 31 0,255-20 0,-107 41 0,-19 6 0,83-34 0,-151 34 0,137-35 0,85-17 0,0-2 0,-1-2 0,-82 4 0,-68-2 0,-11 0 0,-952-12 0,1154 2 0,0 0 0,0 0 0,0 1 0,0 0 0,1 0 0,-1 1 0,1 0 0,0 0 0,0 1 0,0-1 0,0 2 0,0-1 0,1 1 0,0 0 0,-9 9 0,7-6 0,0 1 0,0 0 0,1 1 0,0 0 0,1 0 0,0 0 0,1 1 0,0 0 0,-7 22 0,-7 25 0,12-41 0,1 1 0,1 1 0,-5 31 0,-4 91 0,6 201 0,15-282 0,3 0 0,3-1 0,26 78 0,-33-117 0,127 383 0,-114-325 0,16 155 0,-16-85 0,-9-18 0,-9-84 0,10 51 0,-5-42 0,-2 1 0,-5 103 0,1 39 0,0-191 0,1-1 0,0 1 0,0-1 0,1 1 0,0-1 0,0 0 0,0 0 0,1 0 0,-1 0 0,2 0 0,-1 0 0,0-1 0,1 1 0,0-1 0,1 0 0,-1-1 0,1 1 0,0-1 0,9 7 0,-4-5 0,0-1 0,0 0 0,0-1 0,1 0 0,0-1 0,0 0 0,0-1 0,0 0 0,0-1 0,21 1 0,-22-2 0,1 0 0,-1 1 0,0 1 0,0 0 0,0 0 0,0 1 0,0 0 0,-1 1 0,14 6 0,-7 0 0,-1 1 0,0 0 0,0 1 0,15 17 0,13 13 0,-32-28 0,1-2 0,0 0 0,1 0 0,0-1 0,1-1 0,0 0 0,0 0 0,1-2 0,1 0 0,23 9 0,-1-9 0,0-1 0,1-1 0,0-3 0,57-1 0,34 3 0,441 9 0,-400-15 0,29-11 0,-4 1 0,-138 9 0,0 3 0,-1 2 0,1 3 0,92 22 0,-78-11 0,121 13 0,25 4 0,-180-27 0,1-2 0,-1-2 0,49-2 0,-42-1 0,80 10 0,-67-3 0,0-4 0,1-1 0,105-13 0,-65 4 0,-35 3 0,184-18 0,-150 11 0,187 5 0,-19 2 0,-232-1 0,-1-2 0,0 0 0,53-21 0,-28 8 0,-20 9 0,0 1 0,0 2 0,1 1 0,1 2 0,73 1 0,-68 3 0,-30 0 0,0 0 0,0 2 0,0 0 0,28 5 0,-32-2 0,-11-2 0,-16 0 0,9-2 0,13 1 0,210 43 0,64 9 0,248 28 0,-423-72 0,156-6 0,-164-6 0,0 5 0,97 14 0,261 35 0,-215-29 0,65 1 0,522-25 0,-550-21 0,-11 1 0,-182 21 0,295 3 0,-231 18 0,-117-13 0,1-2 0,-1-1 0,1-2 0,-1-1 0,43-4 0,-18-5 0,2 3 0,-1 2 0,71 5 0,-121-1 0,-1 1 0,1-1 0,-1 2 0,1-1 0,-1 1 0,0 0 0,7 4 0,22 10 0,-5-8 0,0-2 0,1-1 0,0-1 0,-1-1 0,1-2 0,53-3 0,-24-4 0,1-2 0,87-23 0,-59 8 0,145-34 0,-182 47 0,0 2 0,86 0 0,-83 10 0,0 2 0,75 16 0,106 39 0,-155-38 0,-13-2 0,2-4 0,0-2 0,0-3 0,87 1 0,8-11 0,239-4 0,-360-2 0,1-1 0,58-17 0,-60 13 0,-1 1 0,75-6 0,-58 12 0,0-3 0,0-2 0,0-3 0,70-23 0,-90 21 0,0 2 0,1 2 0,72-9 0,-39 13 0,186-9 0,-184 16 0,99-4 0,-171 2 0,0-1 0,0 1 0,0-1 0,0 0 0,0 0 0,0 0 0,0-1 0,0 1 0,0-1 0,-1 0 0,1 1 0,0-1 0,-1 0 0,0 0 0,1-1 0,-1 1 0,0 0 0,0-1 0,-1 1 0,1-1 0,0 0 0,-1 0 0,1 0 0,-1 0 0,0 1 0,0-1 0,0-1 0,0-4 0,2-10 0,-1 0 0,0 0 0,-2 0 0,-1-18 0,0 10 0,-2-1149 0,15 1003 0,-1 65 0,47-500 0,-48 472 0,-9-173 0,-4 131 0,3-289 0,1 462 0,-1 1 0,0-1 0,0 1 0,0-1 0,-1 0 0,1 1 0,-1-1 0,0 1 0,0-1 0,0 1 0,-1 0 0,1-1 0,-1 1 0,1 0 0,-1 0 0,0 0 0,-1 0 0,1 0 0,0 0 0,-6-4 0,3 4 0,0 1 0,-1 0 0,1-1 0,-1 2 0,0-1 0,0 1 0,1 0 0,-1 0 0,0 0 0,0 1 0,0 0 0,-6 0 0,-57 0 0,-88 4 0,136 1 120,20-5-152,1 1-1,0-1 1,-1 0 0,1 0 0,0 1-1,-1-1 1,1 0 0,0 0-1,-1 1 1,1-1 0,0 0 0,0 1-1,0-1 1,-1 0 0,1 1-1,0-1 1,0 1 0,0-1 0,0 0-1,-1 1 1,1-1 0,0 1-1,0-1 1,0 0 0,0 1 0,0-1-1,0 1 1,0-1 0,0 0 0,0 1-1,1-1 1,-1 1 0,0-1-1,0 0 1,0 1 0,0-1 0,0 0-1,1 1 1,-1-1 0,0 1-1,0-1 1,1 0 0,-1 0 0,0 1-1,1-1 1,5 8-6794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16:00:48.986"/>
    </inkml:context>
    <inkml:brush xml:id="br0">
      <inkml:brushProperty name="width" value="0.05" units="cm"/>
      <inkml:brushProperty name="height" value="0.05" units="cm"/>
      <inkml:brushProperty name="color" value="#E71224"/>
    </inkml:brush>
  </inkml:definitions>
  <inkml:trace contextRef="#ctx0" brushRef="#br0">1516 0 24575,'-39'757'0,"17"-601"0,-6-2 0,-88 276 0,-133 198 0,-39-13 0,61-103 0,191-417 0,12-31 0,-39 76 0,-95 169 0,146-288 0,-1 0 0,-1-1 0,-1-1 0,0 0 0,-1-1 0,-1-1 0,-23 18 0,39-34 0,0 0 0,0 0 0,0 0 0,-1 0 0,1 0 0,0 0 0,-1-1 0,1 1 0,0 0 0,-1-1 0,1 1 0,-1-1 0,1 0 0,-1 1 0,1-1 0,-1 0 0,1 0 0,-1 0 0,0 0 0,1 0 0,-1 0 0,1 0 0,-1-1 0,1 1 0,-1 0 0,-1-2 0,1 0 0,0 1 0,1-1 0,-1 0 0,1 0 0,0 0 0,0 0 0,0 0 0,0 0 0,0 0 0,0 0 0,0 0 0,1 0 0,-1 0 0,1-1 0,-1-3 0,0-12 0,0 0 0,1-1 0,4-23 0,-4 41 0,14-87 0,4 1 0,42-121 0,-53 185 0,-4 14 0,0 1 0,-1-1 0,0 0 0,-1 0 0,0 0 0,0 0 0,-1-13 0,-3 21 0,-2 10 0,-5 11 0,-21 85 0,16-52 0,-31 73 0,33-97 0,1 1 0,2 1 0,0 0 0,2 1 0,2-1 0,1 1 0,1 1 0,1-1 0,5 61 0,-2-90 0,0-1 0,0 0 0,1 1 0,-1-1 0,1 0 0,0 0 0,-1 0 0,1 0 0,0 0 0,0 0 0,0 0 0,1 0 0,-1 0 0,1 0 0,-1 0 0,1-1 0,-1 1 0,1 0 0,0-1 0,0 0 0,-1 1 0,1-1 0,0 0 0,0 0 0,1 0 0,-1 0 0,0 0 0,0-1 0,0 1 0,1-1 0,-1 1 0,0-1 0,0 0 0,1 0 0,-1 0 0,0 0 0,1 0 0,-1-1 0,3 0 0,11-1 0,0-2 0,1 0 0,-2-1 0,21-9 0,-21 8 0,83-27 0,-63 23 0,0-1 0,-1-2 0,0-2 0,-1-1 0,38-25 0,-64 36-136,-1 1-1,1 1 1,0-1-1,0 1 1,0 0-1,0 1 1,0 0-1,1 0 0,8-1 1,3 1-6690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16:04:49.021"/>
    </inkml:context>
    <inkml:brush xml:id="br0">
      <inkml:brushProperty name="width" value="0.05" units="cm"/>
      <inkml:brushProperty name="height" value="0.05" units="cm"/>
      <inkml:brushProperty name="color" value="#8FAADC"/>
    </inkml:brush>
  </inkml:definitions>
  <inkml:trace contextRef="#ctx0" brushRef="#br0">0 3366 24575,'1'-13'0,"0"-1"0,1 0 0,1 0 0,0 1 0,1-1 0,8-20 0,44-80 0,-20 44 0,48-128 0,-50 97 0,-28 78 0,2 0 0,0 0 0,1 0 0,13-22 0,38-47 0,3 2 0,87-95 0,-119 153 0,1 1 0,1 1 0,41-28 0,115-64 0,-113 75 0,121-96 0,89-95 0,-209 181 0,157-89 0,-14 34 0,358-128 0,-159 61 0,-350 149 0,2 3 0,96-23 0,-144 42 0,-1 0 0,-1-2 0,30-16 0,13-7 0,256-96 0,-172 73 0,-33 13 0,2 6 0,1 4 0,185-25 0,-165 47 0,202 9 0,-150 5 0,-121-2 0,190-6 0,-205 0 0,-1-1 0,98-26 0,84-40 0,126-33 0,-294 90 0,1 3 0,0 3 0,1 3 0,88 3 0,-122 3 0,1 1 0,0 2 0,0 1 0,-1 2 0,1 2 0,-2 1 0,41 16 0,124 68 0,-166-74 0,-1 1 0,-1 2 0,51 46 0,-50-38 0,2-1 0,1-2 0,0-1 0,2-2 0,40 19 0,-20-12 0,-37-19 0,43 18 0,16 7 0,-54-25 0,-1-1 0,39 12 0,-26-16 0,0-1 0,1-3 0,0-1 0,72-5 0,-16 0 0,266 4 0,-429-1 0,16 2 0,-1-3 0,0-2 0,-89-16 0,256 16 0,-97 3 0,-1-1 0,0 2 0,0 0 0,1 1 0,-1 0 0,0 2 0,-1-1 0,1 2 0,-1 0 0,1 1 0,-1 0 0,-1 1 0,16 10 0,-23-13 0,0 0 0,0-1 0,0 1 0,0-1 0,1-1 0,0 1 0,-1-1 0,1 0 0,0-1 0,0 0 0,0 0 0,0 0 0,11-1 0,-15 0 0,1-1 0,0 0 0,0 0 0,0 0 0,-1-1 0,1 1 0,0-1 0,-1 0 0,0 0 0,1 0 0,-1 0 0,0 0 0,0-1 0,0 0 0,0 1 0,-1-1 0,1 0 0,-1 0 0,0-1 0,0 1 0,0 0 0,0-1 0,0 0 0,-1 1 0,2-6 0,4-16 0,-1 1 0,-2-2 0,0 1 0,-1-35 0,3-11 0,-3 53 0,3-34 0,-6 49 0,0 1 0,1-1 0,-1 1 0,-1-1 0,1 1 0,0-1 0,-1 1 0,1-1 0,-1 1 0,0 0 0,0-1 0,0 1 0,0 0 0,0 0 0,-2-4 0,2 6 0,1-1 0,-1 1 0,1 0 0,-1-1 0,1 1 0,-1 0 0,1 0 0,-1 0 0,1-1 0,-1 1 0,1 0 0,-1 0 0,0 0 0,1 0 0,-1 0 0,1 0 0,-1 0 0,1 0 0,-1 0 0,0 0 0,1 0 0,-1 1 0,1-1 0,-1 0 0,1 0 0,-1 0 0,1 1 0,-1-1 0,1 0 0,-1 1 0,1-1 0,-1 0 0,1 1 0,0-1 0,-1 1 0,1-1 0,0 0 0,-1 1 0,1-1 0,0 1 0,-1-1 0,1 1 0,0-1 0,0 1 0,-1 0 0,-13 32 0,11-24 0,-16 34 0,3 1 0,1 0 0,2 1 0,-12 74 0,25-117 0,-1 11 0,-1 1 0,-1-1 0,0 1 0,-8 21 0,9-32 0,0 1 0,0 0 0,0-1 0,-1 1 0,1-1 0,-1 0 0,0 1 0,0-1 0,0-1 0,0 1 0,-1 0 0,1-1 0,-1 0 0,1 1 0,-1-2 0,0 1 0,0 0 0,0-1 0,-4 2 0,-45 15 0,1 2 0,-57 32 0,-26 10 0,194-108 0,33-9 0,-2-5 0,111-95 0,-117 82 0,-81 69 8,-1 1-1,1 0 1,-1-1-1,1 0 1,-1 1-1,-1-1 1,1 0-1,0 0 1,-1 0-1,0 0 1,0 0-1,0 0 1,0-1-1,-1 1 1,0-8-1,0 2-255,0 0 1,-1 0-1,0 1 1,-1-1-1,-4-16 1,0 11-6579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15:10:56.328"/>
    </inkml:context>
    <inkml:brush xml:id="br0">
      <inkml:brushProperty name="width" value="0.05" units="cm"/>
      <inkml:brushProperty name="height" value="0.05" units="cm"/>
      <inkml:brushProperty name="color" value="#E71224"/>
    </inkml:brush>
  </inkml:definitions>
  <inkml:trace contextRef="#ctx0" brushRef="#br0">2 3550 24575,'-2'-189'0,"5"-197"0,1 343 0,2 1 0,1 0 0,25-77 0,58-115 0,-38 105 0,170-460 0,-138 388 0,-71 172 0,1 1 0,23-36 0,6-9 0,6-26 0,44-82 0,-69 141 0,2 0 0,1 1 0,3 2 0,0 1 0,3 2 0,0 1 0,3 1 0,58-40 0,-4 18 0,154-106 0,-114 65 0,39-32 0,-124 93 0,99-58 0,-123 82 0,0 1 0,1 0 0,0 2 0,1 0 0,24-3 0,-16 4 0,53-20 0,-65 19 0,1 2 0,0 0 0,29-4 0,-36 7 0,-12 2 0,1 0 0,-1 0 0,1 0 0,-1 0 0,1 0 0,-1-1 0,0 1 0,1-1 0,-1 1 0,1-1 0,-1 0 0,0 1 0,0-1 0,1 0 0,-1 0 0,0 0 0,0 0 0,0 0 0,0 0 0,0 0 0,0 0 0,0-1 0,0 1 0,0 0 0,-1-1 0,2-1 0,-3 2 0,1 0 0,0-1 0,0 1 0,-1 0 0,1-1 0,-1 1 0,1 0 0,-1 0 0,0 0 0,0 0 0,1 0 0,-1-1 0,0 1 0,0 0 0,0 1 0,0-1 0,0 0 0,0 0 0,0 0 0,0 1 0,0-1 0,-1 0 0,1 1 0,0-1 0,0 1 0,-1-1 0,1 1 0,0 0 0,-3-1 0,-25-4 0,-1 0 0,0 2 0,1 1 0,-1 1 0,-45 6 0,-7-2 0,-66-3 0,598 0 0,-446-1 0,1 1 0,-1 1 0,1-1 0,-1 0 0,0 1 0,1 0 0,-1 0 0,0 0 0,0 1 0,1-1 0,-1 1 0,0 0 0,-1 0 0,6 4 0,-7-4 0,-1 0 0,0 0 0,1 0 0,-1 0 0,0 0 0,0 0 0,0 0 0,0 1 0,0-1 0,0 0 0,-1 1 0,1-1 0,-1 1 0,0-1 0,1 0 0,-1 1 0,0-1 0,-1 1 0,1-1 0,0 1 0,-1-1 0,1 0 0,-1 1 0,0-1 0,0 0 0,0 1 0,-1 1 0,-67 148 0,64-142 12,0 0 0,0 0 1,-1-1-1,0 0 0,0 0 0,-1 0 0,-1-1 0,-8 9 0,-27 33-1486,33-35-5352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15:11:01.59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FEB55-455E-4741-83C5-336159094506}" type="datetimeFigureOut">
              <a:rPr lang="en-US" smtClean="0"/>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D536D-6504-416B-9022-F4318EF32A92}" type="slidenum">
              <a:rPr lang="en-US" smtClean="0"/>
              <a:t>‹#›</a:t>
            </a:fld>
            <a:endParaRPr lang="en-US"/>
          </a:p>
        </p:txBody>
      </p:sp>
    </p:spTree>
    <p:extLst>
      <p:ext uri="{BB962C8B-B14F-4D97-AF65-F5344CB8AC3E}">
        <p14:creationId xmlns:p14="http://schemas.microsoft.com/office/powerpoint/2010/main" val="196961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FF94-CB81-0E69-C022-343066FE1E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620281-51DF-AB71-9B10-F4075110B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8BF6E4-6770-C658-90FD-41C1516CF4B6}"/>
              </a:ext>
            </a:extLst>
          </p:cNvPr>
          <p:cNvSpPr>
            <a:spLocks noGrp="1"/>
          </p:cNvSpPr>
          <p:nvPr>
            <p:ph type="dt" sz="half" idx="10"/>
          </p:nvPr>
        </p:nvSpPr>
        <p:spPr/>
        <p:txBody>
          <a:bodyPr/>
          <a:lstStyle/>
          <a:p>
            <a:fld id="{6EABF8EC-321E-4211-973F-2D74994E2B85}" type="datetime1">
              <a:rPr lang="en-US" smtClean="0"/>
              <a:t>4/5/2023</a:t>
            </a:fld>
            <a:endParaRPr lang="en-US"/>
          </a:p>
        </p:txBody>
      </p:sp>
      <p:sp>
        <p:nvSpPr>
          <p:cNvPr id="5" name="Footer Placeholder 4">
            <a:extLst>
              <a:ext uri="{FF2B5EF4-FFF2-40B4-BE49-F238E27FC236}">
                <a16:creationId xmlns:a16="http://schemas.microsoft.com/office/drawing/2014/main" id="{CA04F5D2-9BA2-1B5D-3510-0E7E2FC2E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1DA6C-D04B-3741-45D7-71AE9F2ACDA7}"/>
              </a:ext>
            </a:extLst>
          </p:cNvPr>
          <p:cNvSpPr>
            <a:spLocks noGrp="1"/>
          </p:cNvSpPr>
          <p:nvPr>
            <p:ph type="sldNum" sz="quarter" idx="12"/>
          </p:nvPr>
        </p:nvSpPr>
        <p:spPr/>
        <p:txBody>
          <a:bodyPr/>
          <a:lstStyle/>
          <a:p>
            <a:fld id="{68D2B808-0B9E-44A4-81FF-26361A8D6FA2}" type="slidenum">
              <a:rPr lang="en-US" smtClean="0"/>
              <a:t>‹#›</a:t>
            </a:fld>
            <a:endParaRPr lang="en-US"/>
          </a:p>
        </p:txBody>
      </p:sp>
    </p:spTree>
    <p:extLst>
      <p:ext uri="{BB962C8B-B14F-4D97-AF65-F5344CB8AC3E}">
        <p14:creationId xmlns:p14="http://schemas.microsoft.com/office/powerpoint/2010/main" val="979743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5AD9-D9C5-BFD8-102D-D2872D4732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B27D3A-3DCE-85B4-2765-4165208E50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A9488-F143-C738-D027-558D4B84B576}"/>
              </a:ext>
            </a:extLst>
          </p:cNvPr>
          <p:cNvSpPr>
            <a:spLocks noGrp="1"/>
          </p:cNvSpPr>
          <p:nvPr>
            <p:ph type="dt" sz="half" idx="10"/>
          </p:nvPr>
        </p:nvSpPr>
        <p:spPr/>
        <p:txBody>
          <a:bodyPr/>
          <a:lstStyle/>
          <a:p>
            <a:fld id="{7A4F2AE1-5C16-4828-8200-C0FC83828F8C}" type="datetime1">
              <a:rPr lang="en-US" smtClean="0"/>
              <a:t>4/5/2023</a:t>
            </a:fld>
            <a:endParaRPr lang="en-US"/>
          </a:p>
        </p:txBody>
      </p:sp>
      <p:sp>
        <p:nvSpPr>
          <p:cNvPr id="5" name="Footer Placeholder 4">
            <a:extLst>
              <a:ext uri="{FF2B5EF4-FFF2-40B4-BE49-F238E27FC236}">
                <a16:creationId xmlns:a16="http://schemas.microsoft.com/office/drawing/2014/main" id="{5DD05276-7879-4517-8E5B-AE5EE122D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051D4-F4C5-8190-34FF-20F94E60096D}"/>
              </a:ext>
            </a:extLst>
          </p:cNvPr>
          <p:cNvSpPr>
            <a:spLocks noGrp="1"/>
          </p:cNvSpPr>
          <p:nvPr>
            <p:ph type="sldNum" sz="quarter" idx="12"/>
          </p:nvPr>
        </p:nvSpPr>
        <p:spPr/>
        <p:txBody>
          <a:bodyPr/>
          <a:lstStyle/>
          <a:p>
            <a:fld id="{68D2B808-0B9E-44A4-81FF-26361A8D6FA2}" type="slidenum">
              <a:rPr lang="en-US" smtClean="0"/>
              <a:t>‹#›</a:t>
            </a:fld>
            <a:endParaRPr lang="en-US"/>
          </a:p>
        </p:txBody>
      </p:sp>
    </p:spTree>
    <p:extLst>
      <p:ext uri="{BB962C8B-B14F-4D97-AF65-F5344CB8AC3E}">
        <p14:creationId xmlns:p14="http://schemas.microsoft.com/office/powerpoint/2010/main" val="335071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B01D9-14DF-139D-678D-B49905685D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E39571-3AC9-5615-378B-7FC26D03B8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7A177-64DB-61F5-8AAC-6191AB9E0FFC}"/>
              </a:ext>
            </a:extLst>
          </p:cNvPr>
          <p:cNvSpPr>
            <a:spLocks noGrp="1"/>
          </p:cNvSpPr>
          <p:nvPr>
            <p:ph type="dt" sz="half" idx="10"/>
          </p:nvPr>
        </p:nvSpPr>
        <p:spPr/>
        <p:txBody>
          <a:bodyPr/>
          <a:lstStyle/>
          <a:p>
            <a:fld id="{03FC1282-6A1C-478A-B87B-BBE18710706B}" type="datetime1">
              <a:rPr lang="en-US" smtClean="0"/>
              <a:t>4/5/2023</a:t>
            </a:fld>
            <a:endParaRPr lang="en-US"/>
          </a:p>
        </p:txBody>
      </p:sp>
      <p:sp>
        <p:nvSpPr>
          <p:cNvPr id="5" name="Footer Placeholder 4">
            <a:extLst>
              <a:ext uri="{FF2B5EF4-FFF2-40B4-BE49-F238E27FC236}">
                <a16:creationId xmlns:a16="http://schemas.microsoft.com/office/drawing/2014/main" id="{E34D3976-C6D6-75CD-6C36-4CD0D8DE1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2FBF1-2DE7-02CA-95A1-36272EEAEC8B}"/>
              </a:ext>
            </a:extLst>
          </p:cNvPr>
          <p:cNvSpPr>
            <a:spLocks noGrp="1"/>
          </p:cNvSpPr>
          <p:nvPr>
            <p:ph type="sldNum" sz="quarter" idx="12"/>
          </p:nvPr>
        </p:nvSpPr>
        <p:spPr/>
        <p:txBody>
          <a:bodyPr/>
          <a:lstStyle/>
          <a:p>
            <a:fld id="{68D2B808-0B9E-44A4-81FF-26361A8D6FA2}" type="slidenum">
              <a:rPr lang="en-US" smtClean="0"/>
              <a:t>‹#›</a:t>
            </a:fld>
            <a:endParaRPr lang="en-US"/>
          </a:p>
        </p:txBody>
      </p:sp>
    </p:spTree>
    <p:extLst>
      <p:ext uri="{BB962C8B-B14F-4D97-AF65-F5344CB8AC3E}">
        <p14:creationId xmlns:p14="http://schemas.microsoft.com/office/powerpoint/2010/main" val="269274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A0F5-BC2C-AAAD-E6A0-6F49B2B587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D3B831-D8AA-ECAC-E6FD-10049EA150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2D21E-5CEA-9FDF-02C5-0EB7029EC1EB}"/>
              </a:ext>
            </a:extLst>
          </p:cNvPr>
          <p:cNvSpPr>
            <a:spLocks noGrp="1"/>
          </p:cNvSpPr>
          <p:nvPr>
            <p:ph type="dt" sz="half" idx="10"/>
          </p:nvPr>
        </p:nvSpPr>
        <p:spPr/>
        <p:txBody>
          <a:bodyPr/>
          <a:lstStyle/>
          <a:p>
            <a:fld id="{5DA3C73C-0C04-4CF1-9E23-74401C5F13A2}" type="datetime1">
              <a:rPr lang="en-US" smtClean="0"/>
              <a:t>4/5/2023</a:t>
            </a:fld>
            <a:endParaRPr lang="en-US"/>
          </a:p>
        </p:txBody>
      </p:sp>
      <p:sp>
        <p:nvSpPr>
          <p:cNvPr id="5" name="Footer Placeholder 4">
            <a:extLst>
              <a:ext uri="{FF2B5EF4-FFF2-40B4-BE49-F238E27FC236}">
                <a16:creationId xmlns:a16="http://schemas.microsoft.com/office/drawing/2014/main" id="{52279021-235D-6E5B-868D-EBB628ED9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6C259-815E-1013-C17B-9DB05D972D7E}"/>
              </a:ext>
            </a:extLst>
          </p:cNvPr>
          <p:cNvSpPr>
            <a:spLocks noGrp="1"/>
          </p:cNvSpPr>
          <p:nvPr>
            <p:ph type="sldNum" sz="quarter" idx="12"/>
          </p:nvPr>
        </p:nvSpPr>
        <p:spPr/>
        <p:txBody>
          <a:bodyPr/>
          <a:lstStyle/>
          <a:p>
            <a:fld id="{68D2B808-0B9E-44A4-81FF-26361A8D6FA2}" type="slidenum">
              <a:rPr lang="en-US" smtClean="0"/>
              <a:t>‹#›</a:t>
            </a:fld>
            <a:endParaRPr lang="en-US"/>
          </a:p>
        </p:txBody>
      </p:sp>
    </p:spTree>
    <p:extLst>
      <p:ext uri="{BB962C8B-B14F-4D97-AF65-F5344CB8AC3E}">
        <p14:creationId xmlns:p14="http://schemas.microsoft.com/office/powerpoint/2010/main" val="1564468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488E-F6DF-CE75-05D7-111B68629A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B0630A-DA96-8DC1-7182-1517D32B81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DF975-270D-2523-65E8-65EB5EFD7133}"/>
              </a:ext>
            </a:extLst>
          </p:cNvPr>
          <p:cNvSpPr>
            <a:spLocks noGrp="1"/>
          </p:cNvSpPr>
          <p:nvPr>
            <p:ph type="dt" sz="half" idx="10"/>
          </p:nvPr>
        </p:nvSpPr>
        <p:spPr/>
        <p:txBody>
          <a:bodyPr/>
          <a:lstStyle/>
          <a:p>
            <a:fld id="{225CAE37-29E7-44B4-8D97-E184FD4362B4}" type="datetime1">
              <a:rPr lang="en-US" smtClean="0"/>
              <a:t>4/5/2023</a:t>
            </a:fld>
            <a:endParaRPr lang="en-US"/>
          </a:p>
        </p:txBody>
      </p:sp>
      <p:sp>
        <p:nvSpPr>
          <p:cNvPr id="5" name="Footer Placeholder 4">
            <a:extLst>
              <a:ext uri="{FF2B5EF4-FFF2-40B4-BE49-F238E27FC236}">
                <a16:creationId xmlns:a16="http://schemas.microsoft.com/office/drawing/2014/main" id="{568B8E0B-CA92-7452-5875-A57EFDA13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1F7B9-6724-629A-0A07-77C9495B0D65}"/>
              </a:ext>
            </a:extLst>
          </p:cNvPr>
          <p:cNvSpPr>
            <a:spLocks noGrp="1"/>
          </p:cNvSpPr>
          <p:nvPr>
            <p:ph type="sldNum" sz="quarter" idx="12"/>
          </p:nvPr>
        </p:nvSpPr>
        <p:spPr/>
        <p:txBody>
          <a:bodyPr/>
          <a:lstStyle/>
          <a:p>
            <a:fld id="{68D2B808-0B9E-44A4-81FF-26361A8D6FA2}" type="slidenum">
              <a:rPr lang="en-US" smtClean="0"/>
              <a:t>‹#›</a:t>
            </a:fld>
            <a:endParaRPr lang="en-US"/>
          </a:p>
        </p:txBody>
      </p:sp>
    </p:spTree>
    <p:extLst>
      <p:ext uri="{BB962C8B-B14F-4D97-AF65-F5344CB8AC3E}">
        <p14:creationId xmlns:p14="http://schemas.microsoft.com/office/powerpoint/2010/main" val="61234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BF88-B4D7-761E-68E3-E73DCFF277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E155CA-B6F5-5E10-7755-324CD0DDC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AF6983-8528-DA32-E6F1-E193505CAA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96444D-37FC-176F-DC2B-32AC900B2FDD}"/>
              </a:ext>
            </a:extLst>
          </p:cNvPr>
          <p:cNvSpPr>
            <a:spLocks noGrp="1"/>
          </p:cNvSpPr>
          <p:nvPr>
            <p:ph type="dt" sz="half" idx="10"/>
          </p:nvPr>
        </p:nvSpPr>
        <p:spPr/>
        <p:txBody>
          <a:bodyPr/>
          <a:lstStyle/>
          <a:p>
            <a:fld id="{B5FD64B0-78F7-4E62-A86D-4D1A81A19F12}" type="datetime1">
              <a:rPr lang="en-US" smtClean="0"/>
              <a:t>4/5/2023</a:t>
            </a:fld>
            <a:endParaRPr lang="en-US"/>
          </a:p>
        </p:txBody>
      </p:sp>
      <p:sp>
        <p:nvSpPr>
          <p:cNvPr id="6" name="Footer Placeholder 5">
            <a:extLst>
              <a:ext uri="{FF2B5EF4-FFF2-40B4-BE49-F238E27FC236}">
                <a16:creationId xmlns:a16="http://schemas.microsoft.com/office/drawing/2014/main" id="{35964151-BCB6-6660-DE9E-3E067870E6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0A640-1CAA-D594-9C93-8F901372E174}"/>
              </a:ext>
            </a:extLst>
          </p:cNvPr>
          <p:cNvSpPr>
            <a:spLocks noGrp="1"/>
          </p:cNvSpPr>
          <p:nvPr>
            <p:ph type="sldNum" sz="quarter" idx="12"/>
          </p:nvPr>
        </p:nvSpPr>
        <p:spPr/>
        <p:txBody>
          <a:bodyPr/>
          <a:lstStyle/>
          <a:p>
            <a:fld id="{68D2B808-0B9E-44A4-81FF-26361A8D6FA2}" type="slidenum">
              <a:rPr lang="en-US" smtClean="0"/>
              <a:t>‹#›</a:t>
            </a:fld>
            <a:endParaRPr lang="en-US"/>
          </a:p>
        </p:txBody>
      </p:sp>
    </p:spTree>
    <p:extLst>
      <p:ext uri="{BB962C8B-B14F-4D97-AF65-F5344CB8AC3E}">
        <p14:creationId xmlns:p14="http://schemas.microsoft.com/office/powerpoint/2010/main" val="301998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C124-83B0-51C7-8BEB-BA653E909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DF1804-3D04-0691-54CC-B94B6320A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B2858F-FFD3-41A8-BDA2-67F9DFA416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B0AD55-0A1F-3387-67D1-8079555EB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EC2FE9-D619-4F3D-D015-011722DA2D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AF2106-646C-8855-C261-581380E7E0F4}"/>
              </a:ext>
            </a:extLst>
          </p:cNvPr>
          <p:cNvSpPr>
            <a:spLocks noGrp="1"/>
          </p:cNvSpPr>
          <p:nvPr>
            <p:ph type="dt" sz="half" idx="10"/>
          </p:nvPr>
        </p:nvSpPr>
        <p:spPr/>
        <p:txBody>
          <a:bodyPr/>
          <a:lstStyle/>
          <a:p>
            <a:fld id="{1C4EFE12-B37F-43FC-B80D-9A5FD3B3A8A2}" type="datetime1">
              <a:rPr lang="en-US" smtClean="0"/>
              <a:t>4/5/2023</a:t>
            </a:fld>
            <a:endParaRPr lang="en-US"/>
          </a:p>
        </p:txBody>
      </p:sp>
      <p:sp>
        <p:nvSpPr>
          <p:cNvPr id="8" name="Footer Placeholder 7">
            <a:extLst>
              <a:ext uri="{FF2B5EF4-FFF2-40B4-BE49-F238E27FC236}">
                <a16:creationId xmlns:a16="http://schemas.microsoft.com/office/drawing/2014/main" id="{C8278768-2FB5-0F8C-2711-3C38D089A1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780CB9-1E47-44FB-6392-05F8025FA9BB}"/>
              </a:ext>
            </a:extLst>
          </p:cNvPr>
          <p:cNvSpPr>
            <a:spLocks noGrp="1"/>
          </p:cNvSpPr>
          <p:nvPr>
            <p:ph type="sldNum" sz="quarter" idx="12"/>
          </p:nvPr>
        </p:nvSpPr>
        <p:spPr/>
        <p:txBody>
          <a:bodyPr/>
          <a:lstStyle/>
          <a:p>
            <a:fld id="{68D2B808-0B9E-44A4-81FF-26361A8D6FA2}" type="slidenum">
              <a:rPr lang="en-US" smtClean="0"/>
              <a:t>‹#›</a:t>
            </a:fld>
            <a:endParaRPr lang="en-US"/>
          </a:p>
        </p:txBody>
      </p:sp>
    </p:spTree>
    <p:extLst>
      <p:ext uri="{BB962C8B-B14F-4D97-AF65-F5344CB8AC3E}">
        <p14:creationId xmlns:p14="http://schemas.microsoft.com/office/powerpoint/2010/main" val="109869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6599-F511-529E-B696-CB94E377CB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2C3E7-8928-1CF4-3B74-DC665963F9A1}"/>
              </a:ext>
            </a:extLst>
          </p:cNvPr>
          <p:cNvSpPr>
            <a:spLocks noGrp="1"/>
          </p:cNvSpPr>
          <p:nvPr>
            <p:ph type="dt" sz="half" idx="10"/>
          </p:nvPr>
        </p:nvSpPr>
        <p:spPr/>
        <p:txBody>
          <a:bodyPr/>
          <a:lstStyle/>
          <a:p>
            <a:fld id="{D3B28170-A8FC-43DB-B37B-ED5EF5E316F5}" type="datetime1">
              <a:rPr lang="en-US" smtClean="0"/>
              <a:t>4/5/2023</a:t>
            </a:fld>
            <a:endParaRPr lang="en-US"/>
          </a:p>
        </p:txBody>
      </p:sp>
      <p:sp>
        <p:nvSpPr>
          <p:cNvPr id="4" name="Footer Placeholder 3">
            <a:extLst>
              <a:ext uri="{FF2B5EF4-FFF2-40B4-BE49-F238E27FC236}">
                <a16:creationId xmlns:a16="http://schemas.microsoft.com/office/drawing/2014/main" id="{28A6DAA7-D47F-158B-E6D7-0CCD8F840E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09D9B8-E7E6-06DE-622E-F3D3271A6B6F}"/>
              </a:ext>
            </a:extLst>
          </p:cNvPr>
          <p:cNvSpPr>
            <a:spLocks noGrp="1"/>
          </p:cNvSpPr>
          <p:nvPr>
            <p:ph type="sldNum" sz="quarter" idx="12"/>
          </p:nvPr>
        </p:nvSpPr>
        <p:spPr/>
        <p:txBody>
          <a:bodyPr/>
          <a:lstStyle/>
          <a:p>
            <a:fld id="{68D2B808-0B9E-44A4-81FF-26361A8D6FA2}" type="slidenum">
              <a:rPr lang="en-US" smtClean="0"/>
              <a:t>‹#›</a:t>
            </a:fld>
            <a:endParaRPr lang="en-US"/>
          </a:p>
        </p:txBody>
      </p:sp>
    </p:spTree>
    <p:extLst>
      <p:ext uri="{BB962C8B-B14F-4D97-AF65-F5344CB8AC3E}">
        <p14:creationId xmlns:p14="http://schemas.microsoft.com/office/powerpoint/2010/main" val="131131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11E183-4203-1286-0F37-888FFA00E359}"/>
              </a:ext>
            </a:extLst>
          </p:cNvPr>
          <p:cNvSpPr>
            <a:spLocks noGrp="1"/>
          </p:cNvSpPr>
          <p:nvPr>
            <p:ph type="dt" sz="half" idx="10"/>
          </p:nvPr>
        </p:nvSpPr>
        <p:spPr/>
        <p:txBody>
          <a:bodyPr/>
          <a:lstStyle/>
          <a:p>
            <a:fld id="{65377BEF-AD96-4A86-B1C5-D65AE45E8CC3}" type="datetime1">
              <a:rPr lang="en-US" smtClean="0"/>
              <a:t>4/5/2023</a:t>
            </a:fld>
            <a:endParaRPr lang="en-US"/>
          </a:p>
        </p:txBody>
      </p:sp>
      <p:sp>
        <p:nvSpPr>
          <p:cNvPr id="3" name="Footer Placeholder 2">
            <a:extLst>
              <a:ext uri="{FF2B5EF4-FFF2-40B4-BE49-F238E27FC236}">
                <a16:creationId xmlns:a16="http://schemas.microsoft.com/office/drawing/2014/main" id="{61C4FD9C-25EE-4864-360A-A91A395A0B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EAD179-E7DA-E9B5-B9FD-84CCAE9C8812}"/>
              </a:ext>
            </a:extLst>
          </p:cNvPr>
          <p:cNvSpPr>
            <a:spLocks noGrp="1"/>
          </p:cNvSpPr>
          <p:nvPr>
            <p:ph type="sldNum" sz="quarter" idx="12"/>
          </p:nvPr>
        </p:nvSpPr>
        <p:spPr/>
        <p:txBody>
          <a:bodyPr/>
          <a:lstStyle/>
          <a:p>
            <a:fld id="{68D2B808-0B9E-44A4-81FF-26361A8D6FA2}" type="slidenum">
              <a:rPr lang="en-US" smtClean="0"/>
              <a:t>‹#›</a:t>
            </a:fld>
            <a:endParaRPr lang="en-US"/>
          </a:p>
        </p:txBody>
      </p:sp>
    </p:spTree>
    <p:extLst>
      <p:ext uri="{BB962C8B-B14F-4D97-AF65-F5344CB8AC3E}">
        <p14:creationId xmlns:p14="http://schemas.microsoft.com/office/powerpoint/2010/main" val="396822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697C-DE67-245F-7200-69CD6E6EC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413D07-464F-F6D2-8393-336DFDD82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D38D24-F362-D9D9-E369-E267BD2FB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2F7DF-DC95-B2D5-01ED-0ECE505E0E57}"/>
              </a:ext>
            </a:extLst>
          </p:cNvPr>
          <p:cNvSpPr>
            <a:spLocks noGrp="1"/>
          </p:cNvSpPr>
          <p:nvPr>
            <p:ph type="dt" sz="half" idx="10"/>
          </p:nvPr>
        </p:nvSpPr>
        <p:spPr/>
        <p:txBody>
          <a:bodyPr/>
          <a:lstStyle/>
          <a:p>
            <a:fld id="{CED1E696-53C1-4EBC-997C-76A1553CF3BD}" type="datetime1">
              <a:rPr lang="en-US" smtClean="0"/>
              <a:t>4/5/2023</a:t>
            </a:fld>
            <a:endParaRPr lang="en-US"/>
          </a:p>
        </p:txBody>
      </p:sp>
      <p:sp>
        <p:nvSpPr>
          <p:cNvPr id="6" name="Footer Placeholder 5">
            <a:extLst>
              <a:ext uri="{FF2B5EF4-FFF2-40B4-BE49-F238E27FC236}">
                <a16:creationId xmlns:a16="http://schemas.microsoft.com/office/drawing/2014/main" id="{B6BA8FF3-DB04-4180-D8BD-45459826B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B1EDA-E4E9-0545-562A-3FA26FD58D66}"/>
              </a:ext>
            </a:extLst>
          </p:cNvPr>
          <p:cNvSpPr>
            <a:spLocks noGrp="1"/>
          </p:cNvSpPr>
          <p:nvPr>
            <p:ph type="sldNum" sz="quarter" idx="12"/>
          </p:nvPr>
        </p:nvSpPr>
        <p:spPr/>
        <p:txBody>
          <a:bodyPr/>
          <a:lstStyle/>
          <a:p>
            <a:fld id="{68D2B808-0B9E-44A4-81FF-26361A8D6FA2}" type="slidenum">
              <a:rPr lang="en-US" smtClean="0"/>
              <a:t>‹#›</a:t>
            </a:fld>
            <a:endParaRPr lang="en-US"/>
          </a:p>
        </p:txBody>
      </p:sp>
    </p:spTree>
    <p:extLst>
      <p:ext uri="{BB962C8B-B14F-4D97-AF65-F5344CB8AC3E}">
        <p14:creationId xmlns:p14="http://schemas.microsoft.com/office/powerpoint/2010/main" val="128765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131F-EE80-8B73-E1D3-45B7A80E76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2455BA-2542-7A48-6D17-2F43FD5A3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2B0140-8442-84EC-64AB-BE16627CC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F374D-508A-7D10-67BF-C8A911FA23AA}"/>
              </a:ext>
            </a:extLst>
          </p:cNvPr>
          <p:cNvSpPr>
            <a:spLocks noGrp="1"/>
          </p:cNvSpPr>
          <p:nvPr>
            <p:ph type="dt" sz="half" idx="10"/>
          </p:nvPr>
        </p:nvSpPr>
        <p:spPr/>
        <p:txBody>
          <a:bodyPr/>
          <a:lstStyle/>
          <a:p>
            <a:fld id="{022B9990-1A72-417B-B4F6-20CFCE6E8C1C}" type="datetime1">
              <a:rPr lang="en-US" smtClean="0"/>
              <a:t>4/5/2023</a:t>
            </a:fld>
            <a:endParaRPr lang="en-US"/>
          </a:p>
        </p:txBody>
      </p:sp>
      <p:sp>
        <p:nvSpPr>
          <p:cNvPr id="6" name="Footer Placeholder 5">
            <a:extLst>
              <a:ext uri="{FF2B5EF4-FFF2-40B4-BE49-F238E27FC236}">
                <a16:creationId xmlns:a16="http://schemas.microsoft.com/office/drawing/2014/main" id="{74FAA3F4-1D2B-2DD2-9CD5-CBCE50008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C812D-18C0-A8B1-E9C2-D3BE3A82B8ED}"/>
              </a:ext>
            </a:extLst>
          </p:cNvPr>
          <p:cNvSpPr>
            <a:spLocks noGrp="1"/>
          </p:cNvSpPr>
          <p:nvPr>
            <p:ph type="sldNum" sz="quarter" idx="12"/>
          </p:nvPr>
        </p:nvSpPr>
        <p:spPr/>
        <p:txBody>
          <a:bodyPr/>
          <a:lstStyle/>
          <a:p>
            <a:fld id="{68D2B808-0B9E-44A4-81FF-26361A8D6FA2}" type="slidenum">
              <a:rPr lang="en-US" smtClean="0"/>
              <a:t>‹#›</a:t>
            </a:fld>
            <a:endParaRPr lang="en-US"/>
          </a:p>
        </p:txBody>
      </p:sp>
    </p:spTree>
    <p:extLst>
      <p:ext uri="{BB962C8B-B14F-4D97-AF65-F5344CB8AC3E}">
        <p14:creationId xmlns:p14="http://schemas.microsoft.com/office/powerpoint/2010/main" val="349802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0A82-95F9-78D5-FA2C-D833B9DC4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F5E572-C211-0A08-A516-424BB3B4A0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25779-C98E-43CF-CB9B-E000BF0FFA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47A23-8751-47D4-967F-7C3123B0455E}" type="datetime1">
              <a:rPr lang="en-US" smtClean="0"/>
              <a:t>4/5/2023</a:t>
            </a:fld>
            <a:endParaRPr lang="en-US"/>
          </a:p>
        </p:txBody>
      </p:sp>
      <p:sp>
        <p:nvSpPr>
          <p:cNvPr id="5" name="Footer Placeholder 4">
            <a:extLst>
              <a:ext uri="{FF2B5EF4-FFF2-40B4-BE49-F238E27FC236}">
                <a16:creationId xmlns:a16="http://schemas.microsoft.com/office/drawing/2014/main" id="{4B2070B3-3BF2-9AE9-164D-D81357499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28FE47-FE4B-D2A2-DE09-C078FCADD1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2B808-0B9E-44A4-81FF-26361A8D6FA2}" type="slidenum">
              <a:rPr lang="en-US" smtClean="0"/>
              <a:t>‹#›</a:t>
            </a:fld>
            <a:endParaRPr lang="en-US"/>
          </a:p>
        </p:txBody>
      </p:sp>
    </p:spTree>
    <p:extLst>
      <p:ext uri="{BB962C8B-B14F-4D97-AF65-F5344CB8AC3E}">
        <p14:creationId xmlns:p14="http://schemas.microsoft.com/office/powerpoint/2010/main" val="2853887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8.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13.png"/><Relationship Id="rId7" Type="http://schemas.openxmlformats.org/officeDocument/2006/relationships/image" Target="../media/image90.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customXml" Target="../ink/ink6.xml"/><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00.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EBD6B-C78F-A126-6431-3B91548769EB}"/>
              </a:ext>
            </a:extLst>
          </p:cNvPr>
          <p:cNvSpPr>
            <a:spLocks noGrp="1"/>
          </p:cNvSpPr>
          <p:nvPr>
            <p:ph type="title"/>
          </p:nvPr>
        </p:nvSpPr>
        <p:spPr/>
        <p:txBody>
          <a:bodyPr/>
          <a:lstStyle/>
          <a:p>
            <a:r>
              <a:rPr lang="en-US" dirty="0"/>
              <a:t>Potential Outline for Western Snow Conference (WSC) Presentation </a:t>
            </a:r>
          </a:p>
        </p:txBody>
      </p:sp>
      <p:graphicFrame>
        <p:nvGraphicFramePr>
          <p:cNvPr id="7" name="Content Placeholder 4">
            <a:extLst>
              <a:ext uri="{FF2B5EF4-FFF2-40B4-BE49-F238E27FC236}">
                <a16:creationId xmlns:a16="http://schemas.microsoft.com/office/drawing/2014/main" id="{D233B002-47F9-B278-7D70-4B678BBFD50F}"/>
              </a:ext>
            </a:extLst>
          </p:cNvPr>
          <p:cNvGraphicFramePr>
            <a:graphicFrameLocks noGrp="1"/>
          </p:cNvGraphicFramePr>
          <p:nvPr>
            <p:ph idx="1"/>
            <p:extLst>
              <p:ext uri="{D42A27DB-BD31-4B8C-83A1-F6EECF244321}">
                <p14:modId xmlns:p14="http://schemas.microsoft.com/office/powerpoint/2010/main" val="32566667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0CD5916B-E3D1-6362-D42E-829D7063857D}"/>
              </a:ext>
            </a:extLst>
          </p:cNvPr>
          <p:cNvSpPr>
            <a:spLocks noGrp="1"/>
          </p:cNvSpPr>
          <p:nvPr>
            <p:ph type="sldNum" sz="quarter" idx="12"/>
          </p:nvPr>
        </p:nvSpPr>
        <p:spPr/>
        <p:txBody>
          <a:bodyPr/>
          <a:lstStyle/>
          <a:p>
            <a:fld id="{2C6D1D77-1C19-4FF6-A670-6D8599BD5123}" type="slidenum">
              <a:rPr lang="en-US" smtClean="0"/>
              <a:t>1</a:t>
            </a:fld>
            <a:endParaRPr lang="en-US" dirty="0"/>
          </a:p>
        </p:txBody>
      </p:sp>
    </p:spTree>
    <p:extLst>
      <p:ext uri="{BB962C8B-B14F-4D97-AF65-F5344CB8AC3E}">
        <p14:creationId xmlns:p14="http://schemas.microsoft.com/office/powerpoint/2010/main" val="15727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F6A2139-B158-D945-165A-737BD1CA50FD}"/>
              </a:ext>
            </a:extLst>
          </p:cNvPr>
          <p:cNvSpPr>
            <a:spLocks noGrp="1"/>
          </p:cNvSpPr>
          <p:nvPr>
            <p:ph idx="1"/>
          </p:nvPr>
        </p:nvSpPr>
        <p:spPr>
          <a:xfrm>
            <a:off x="838200" y="731520"/>
            <a:ext cx="10515600" cy="5445443"/>
          </a:xfrm>
        </p:spPr>
        <p:txBody>
          <a:bodyPr>
            <a:normAutofit lnSpcReduction="10000"/>
          </a:bodyPr>
          <a:lstStyle/>
          <a:p>
            <a:pPr marL="0" indent="0">
              <a:buNone/>
            </a:pPr>
            <a:r>
              <a:rPr lang="en-US" dirty="0"/>
              <a:t>Please feel free to comment/draw/etc. on these slides if there are comments or questions you have. </a:t>
            </a:r>
          </a:p>
          <a:p>
            <a:pPr marL="0" indent="0">
              <a:buNone/>
            </a:pPr>
            <a:endParaRPr lang="en-US" dirty="0"/>
          </a:p>
          <a:p>
            <a:pPr marL="0" indent="0">
              <a:buNone/>
            </a:pPr>
            <a:r>
              <a:rPr lang="en-US" dirty="0"/>
              <a:t>In general, I have made annotations in </a:t>
            </a:r>
            <a:r>
              <a:rPr lang="en-US" dirty="0">
                <a:solidFill>
                  <a:schemeClr val="accent1">
                    <a:lumMod val="60000"/>
                    <a:lumOff val="40000"/>
                  </a:schemeClr>
                </a:solidFill>
              </a:rPr>
              <a:t>blue</a:t>
            </a:r>
            <a:r>
              <a:rPr lang="en-US" dirty="0"/>
              <a:t> to help direct you to </a:t>
            </a:r>
            <a:r>
              <a:rPr lang="en-US" dirty="0">
                <a:solidFill>
                  <a:schemeClr val="accent1">
                    <a:lumMod val="60000"/>
                    <a:lumOff val="40000"/>
                  </a:schemeClr>
                </a:solidFill>
              </a:rPr>
              <a:t>interesting features </a:t>
            </a:r>
            <a:r>
              <a:rPr lang="en-US" dirty="0"/>
              <a:t>that Xue and I have noticed in the data. I have also made annotations in </a:t>
            </a:r>
            <a:r>
              <a:rPr lang="en-US" dirty="0">
                <a:solidFill>
                  <a:srgbClr val="FF0000"/>
                </a:solidFill>
              </a:rPr>
              <a:t>red</a:t>
            </a:r>
            <a:r>
              <a:rPr lang="en-US" dirty="0"/>
              <a:t> in places where it isn’t clear what is going on in the data or there are </a:t>
            </a:r>
            <a:r>
              <a:rPr lang="en-US" dirty="0">
                <a:solidFill>
                  <a:srgbClr val="FF0000"/>
                </a:solidFill>
              </a:rPr>
              <a:t>strange inconsistencies </a:t>
            </a:r>
            <a:r>
              <a:rPr lang="en-US" dirty="0"/>
              <a:t>between sensor and manual data. </a:t>
            </a:r>
          </a:p>
          <a:p>
            <a:pPr marL="0" indent="0">
              <a:buNone/>
            </a:pPr>
            <a:endParaRPr lang="en-US" dirty="0"/>
          </a:p>
          <a:p>
            <a:pPr marL="0" indent="0">
              <a:buNone/>
            </a:pPr>
            <a:r>
              <a:rPr lang="en-US" dirty="0"/>
              <a:t>There is also a (slightly wordy) summary on the final slide. </a:t>
            </a:r>
          </a:p>
          <a:p>
            <a:pPr marL="0" indent="0">
              <a:buNone/>
            </a:pPr>
            <a:endParaRPr lang="en-US" dirty="0"/>
          </a:p>
          <a:p>
            <a:pPr marL="0" indent="0">
              <a:buNone/>
            </a:pPr>
            <a:r>
              <a:rPr lang="en-US" dirty="0"/>
              <a:t>Thank you!</a:t>
            </a:r>
          </a:p>
        </p:txBody>
      </p:sp>
      <p:sp>
        <p:nvSpPr>
          <p:cNvPr id="4" name="Slide Number Placeholder 3">
            <a:extLst>
              <a:ext uri="{FF2B5EF4-FFF2-40B4-BE49-F238E27FC236}">
                <a16:creationId xmlns:a16="http://schemas.microsoft.com/office/drawing/2014/main" id="{27574EB2-A811-5825-2AB0-E8B118125434}"/>
              </a:ext>
            </a:extLst>
          </p:cNvPr>
          <p:cNvSpPr>
            <a:spLocks noGrp="1"/>
          </p:cNvSpPr>
          <p:nvPr>
            <p:ph type="sldNum" sz="quarter" idx="12"/>
          </p:nvPr>
        </p:nvSpPr>
        <p:spPr/>
        <p:txBody>
          <a:bodyPr/>
          <a:lstStyle/>
          <a:p>
            <a:fld id="{68D2B808-0B9E-44A4-81FF-26361A8D6FA2}" type="slidenum">
              <a:rPr lang="en-US" smtClean="0"/>
              <a:t>2</a:t>
            </a:fld>
            <a:endParaRPr lang="en-US"/>
          </a:p>
        </p:txBody>
      </p:sp>
    </p:spTree>
    <p:extLst>
      <p:ext uri="{BB962C8B-B14F-4D97-AF65-F5344CB8AC3E}">
        <p14:creationId xmlns:p14="http://schemas.microsoft.com/office/powerpoint/2010/main" val="315097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7C6F-55DC-C011-BE93-A490E844960F}"/>
              </a:ext>
            </a:extLst>
          </p:cNvPr>
          <p:cNvSpPr>
            <a:spLocks noGrp="1"/>
          </p:cNvSpPr>
          <p:nvPr>
            <p:ph type="title"/>
          </p:nvPr>
        </p:nvSpPr>
        <p:spPr>
          <a:xfrm>
            <a:off x="405939" y="265747"/>
            <a:ext cx="4880956" cy="2901402"/>
          </a:xfrm>
        </p:spPr>
        <p:txBody>
          <a:bodyPr>
            <a:normAutofit fontScale="90000"/>
          </a:bodyPr>
          <a:lstStyle/>
          <a:p>
            <a:r>
              <a:rPr lang="en-US" dirty="0"/>
              <a:t>Snow accumulation trends by</a:t>
            </a:r>
            <a:br>
              <a:rPr lang="en-US" dirty="0"/>
            </a:br>
            <a:r>
              <a:rPr lang="en-US" dirty="0"/>
              <a:t>zone, north</a:t>
            </a:r>
            <a:br>
              <a:rPr lang="en-US" dirty="0"/>
            </a:br>
            <a:r>
              <a:rPr lang="en-US" dirty="0"/>
              <a:t>vs. south</a:t>
            </a:r>
            <a:br>
              <a:rPr lang="en-US" dirty="0"/>
            </a:br>
            <a:r>
              <a:rPr lang="en-US" dirty="0"/>
              <a:t>slopes </a:t>
            </a:r>
          </a:p>
        </p:txBody>
      </p:sp>
      <p:sp>
        <p:nvSpPr>
          <p:cNvPr id="4" name="Slide Number Placeholder 3">
            <a:extLst>
              <a:ext uri="{FF2B5EF4-FFF2-40B4-BE49-F238E27FC236}">
                <a16:creationId xmlns:a16="http://schemas.microsoft.com/office/drawing/2014/main" id="{DE92B71B-5094-C43D-690A-CAFC838B0D0C}"/>
              </a:ext>
            </a:extLst>
          </p:cNvPr>
          <p:cNvSpPr>
            <a:spLocks noGrp="1"/>
          </p:cNvSpPr>
          <p:nvPr>
            <p:ph type="sldNum" sz="quarter" idx="12"/>
          </p:nvPr>
        </p:nvSpPr>
        <p:spPr/>
        <p:txBody>
          <a:bodyPr/>
          <a:lstStyle/>
          <a:p>
            <a:fld id="{68D2B808-0B9E-44A4-81FF-26361A8D6FA2}" type="slidenum">
              <a:rPr lang="en-US" smtClean="0"/>
              <a:t>3</a:t>
            </a:fld>
            <a:endParaRPr lang="en-US"/>
          </a:p>
        </p:txBody>
      </p:sp>
      <p:pic>
        <p:nvPicPr>
          <p:cNvPr id="5" name="Picture 4">
            <a:extLst>
              <a:ext uri="{FF2B5EF4-FFF2-40B4-BE49-F238E27FC236}">
                <a16:creationId xmlns:a16="http://schemas.microsoft.com/office/drawing/2014/main" id="{A460720F-AEB1-5EBD-46AA-CF7A7688303D}"/>
              </a:ext>
            </a:extLst>
          </p:cNvPr>
          <p:cNvPicPr>
            <a:picLocks noChangeAspect="1"/>
          </p:cNvPicPr>
          <p:nvPr/>
        </p:nvPicPr>
        <p:blipFill>
          <a:blip r:embed="rId2"/>
          <a:stretch>
            <a:fillRect/>
          </a:stretch>
        </p:blipFill>
        <p:spPr>
          <a:xfrm>
            <a:off x="2995959" y="796925"/>
            <a:ext cx="8677275" cy="2962275"/>
          </a:xfrm>
          <a:prstGeom prst="rect">
            <a:avLst/>
          </a:prstGeom>
        </p:spPr>
      </p:pic>
      <p:pic>
        <p:nvPicPr>
          <p:cNvPr id="6" name="Picture 5">
            <a:extLst>
              <a:ext uri="{FF2B5EF4-FFF2-40B4-BE49-F238E27FC236}">
                <a16:creationId xmlns:a16="http://schemas.microsoft.com/office/drawing/2014/main" id="{8F055ACA-CDBF-633D-1884-CEA19B854E1A}"/>
              </a:ext>
            </a:extLst>
          </p:cNvPr>
          <p:cNvPicPr>
            <a:picLocks noChangeAspect="1"/>
          </p:cNvPicPr>
          <p:nvPr/>
        </p:nvPicPr>
        <p:blipFill>
          <a:blip r:embed="rId3"/>
          <a:stretch>
            <a:fillRect/>
          </a:stretch>
        </p:blipFill>
        <p:spPr>
          <a:xfrm>
            <a:off x="2995959" y="3759200"/>
            <a:ext cx="8677275" cy="2962275"/>
          </a:xfrm>
          <a:prstGeom prst="rect">
            <a:avLst/>
          </a:prstGeom>
        </p:spPr>
      </p:pic>
      <p:sp>
        <p:nvSpPr>
          <p:cNvPr id="7" name="TextBox 6">
            <a:extLst>
              <a:ext uri="{FF2B5EF4-FFF2-40B4-BE49-F238E27FC236}">
                <a16:creationId xmlns:a16="http://schemas.microsoft.com/office/drawing/2014/main" id="{B17C941C-AC81-0BA8-92BA-8F8B045A9F44}"/>
              </a:ext>
            </a:extLst>
          </p:cNvPr>
          <p:cNvSpPr txBox="1"/>
          <p:nvPr/>
        </p:nvSpPr>
        <p:spPr>
          <a:xfrm>
            <a:off x="1320339" y="5103674"/>
            <a:ext cx="2061148" cy="1754326"/>
          </a:xfrm>
          <a:prstGeom prst="rect">
            <a:avLst/>
          </a:prstGeom>
          <a:noFill/>
        </p:spPr>
        <p:txBody>
          <a:bodyPr wrap="square" rtlCol="0">
            <a:spAutoFit/>
          </a:bodyPr>
          <a:lstStyle/>
          <a:p>
            <a:r>
              <a:rPr lang="en-US" dirty="0">
                <a:solidFill>
                  <a:schemeClr val="accent1">
                    <a:lumMod val="60000"/>
                    <a:lumOff val="40000"/>
                  </a:schemeClr>
                </a:solidFill>
              </a:rPr>
              <a:t>Increase in accumulated snow in the Bog in S6 (matches the results of the ANOVA test on LAI)</a:t>
            </a:r>
          </a:p>
        </p:txBody>
      </p:sp>
      <p:sp>
        <p:nvSpPr>
          <p:cNvPr id="8" name="TextBox 7">
            <a:extLst>
              <a:ext uri="{FF2B5EF4-FFF2-40B4-BE49-F238E27FC236}">
                <a16:creationId xmlns:a16="http://schemas.microsoft.com/office/drawing/2014/main" id="{53C7105D-7090-926C-99D7-0333EE56EF52}"/>
              </a:ext>
            </a:extLst>
          </p:cNvPr>
          <p:cNvSpPr txBox="1"/>
          <p:nvPr/>
        </p:nvSpPr>
        <p:spPr>
          <a:xfrm>
            <a:off x="8951626" y="0"/>
            <a:ext cx="3129212" cy="1200329"/>
          </a:xfrm>
          <a:prstGeom prst="rect">
            <a:avLst/>
          </a:prstGeom>
          <a:noFill/>
        </p:spPr>
        <p:txBody>
          <a:bodyPr wrap="square" rtlCol="0">
            <a:spAutoFit/>
          </a:bodyPr>
          <a:lstStyle/>
          <a:p>
            <a:r>
              <a:rPr lang="en-US" dirty="0">
                <a:solidFill>
                  <a:schemeClr val="accent1">
                    <a:lumMod val="60000"/>
                    <a:lumOff val="40000"/>
                  </a:schemeClr>
                </a:solidFill>
              </a:rPr>
              <a:t>No change in accumulated snow between any zones in S2 (matches the results of the ANOVA test on LAI)</a:t>
            </a:r>
          </a:p>
        </p:txBody>
      </p:sp>
    </p:spTree>
    <p:extLst>
      <p:ext uri="{BB962C8B-B14F-4D97-AF65-F5344CB8AC3E}">
        <p14:creationId xmlns:p14="http://schemas.microsoft.com/office/powerpoint/2010/main" val="239329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62DB-FD0A-55EB-3E8A-331042F55C95}"/>
              </a:ext>
            </a:extLst>
          </p:cNvPr>
          <p:cNvSpPr>
            <a:spLocks noGrp="1"/>
          </p:cNvSpPr>
          <p:nvPr>
            <p:ph type="title"/>
          </p:nvPr>
        </p:nvSpPr>
        <p:spPr/>
        <p:txBody>
          <a:bodyPr/>
          <a:lstStyle/>
          <a:p>
            <a:r>
              <a:rPr lang="en-US" dirty="0"/>
              <a:t>Snow and LAI correlations </a:t>
            </a:r>
          </a:p>
        </p:txBody>
      </p:sp>
      <p:sp>
        <p:nvSpPr>
          <p:cNvPr id="4" name="Slide Number Placeholder 3">
            <a:extLst>
              <a:ext uri="{FF2B5EF4-FFF2-40B4-BE49-F238E27FC236}">
                <a16:creationId xmlns:a16="http://schemas.microsoft.com/office/drawing/2014/main" id="{61FCE73A-E770-6A22-B00B-58CFABB52DBF}"/>
              </a:ext>
            </a:extLst>
          </p:cNvPr>
          <p:cNvSpPr>
            <a:spLocks noGrp="1"/>
          </p:cNvSpPr>
          <p:nvPr>
            <p:ph type="sldNum" sz="quarter" idx="12"/>
          </p:nvPr>
        </p:nvSpPr>
        <p:spPr/>
        <p:txBody>
          <a:bodyPr/>
          <a:lstStyle/>
          <a:p>
            <a:fld id="{68D2B808-0B9E-44A4-81FF-26361A8D6FA2}" type="slidenum">
              <a:rPr lang="en-US" smtClean="0"/>
              <a:t>4</a:t>
            </a:fld>
            <a:endParaRPr lang="en-US"/>
          </a:p>
        </p:txBody>
      </p:sp>
      <p:pic>
        <p:nvPicPr>
          <p:cNvPr id="5" name="Picture 4">
            <a:extLst>
              <a:ext uri="{FF2B5EF4-FFF2-40B4-BE49-F238E27FC236}">
                <a16:creationId xmlns:a16="http://schemas.microsoft.com/office/drawing/2014/main" id="{92B2C792-7116-4D7A-AD0F-80DFD8AAB60D}"/>
              </a:ext>
            </a:extLst>
          </p:cNvPr>
          <p:cNvPicPr>
            <a:picLocks noChangeAspect="1"/>
          </p:cNvPicPr>
          <p:nvPr/>
        </p:nvPicPr>
        <p:blipFill>
          <a:blip r:embed="rId2"/>
          <a:stretch>
            <a:fillRect/>
          </a:stretch>
        </p:blipFill>
        <p:spPr>
          <a:xfrm>
            <a:off x="798285" y="1377509"/>
            <a:ext cx="10595429" cy="5115366"/>
          </a:xfrm>
          <a:prstGeom prst="rect">
            <a:avLst/>
          </a:prstGeom>
        </p:spPr>
      </p:pic>
      <p:sp>
        <p:nvSpPr>
          <p:cNvPr id="3" name="TextBox 2">
            <a:extLst>
              <a:ext uri="{FF2B5EF4-FFF2-40B4-BE49-F238E27FC236}">
                <a16:creationId xmlns:a16="http://schemas.microsoft.com/office/drawing/2014/main" id="{8D24A076-33CD-E79B-C453-946DEF19D603}"/>
              </a:ext>
            </a:extLst>
          </p:cNvPr>
          <p:cNvSpPr txBox="1"/>
          <p:nvPr/>
        </p:nvSpPr>
        <p:spPr>
          <a:xfrm>
            <a:off x="8172749" y="1690688"/>
            <a:ext cx="4019251" cy="1200329"/>
          </a:xfrm>
          <a:prstGeom prst="rect">
            <a:avLst/>
          </a:prstGeom>
          <a:noFill/>
        </p:spPr>
        <p:txBody>
          <a:bodyPr wrap="square" rtlCol="0">
            <a:spAutoFit/>
          </a:bodyPr>
          <a:lstStyle/>
          <a:p>
            <a:r>
              <a:rPr lang="en-US" dirty="0">
                <a:solidFill>
                  <a:schemeClr val="accent1">
                    <a:lumMod val="60000"/>
                    <a:lumOff val="40000"/>
                  </a:schemeClr>
                </a:solidFill>
              </a:rPr>
              <a:t>All zones seem to be showing the highest correlation between LAI and snow depth during the initial accumulation phase and beginning of the melt phase. </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C4C8335-9519-D196-2E2B-268FB857BA8F}"/>
                  </a:ext>
                </a:extLst>
              </p14:cNvPr>
              <p14:cNvContentPartPr/>
              <p14:nvPr/>
            </p14:nvContentPartPr>
            <p14:xfrm>
              <a:off x="7505375" y="2485522"/>
              <a:ext cx="532080" cy="694080"/>
            </p14:xfrm>
          </p:contentPart>
        </mc:Choice>
        <mc:Fallback xmlns="">
          <p:pic>
            <p:nvPicPr>
              <p:cNvPr id="6" name="Ink 5">
                <a:extLst>
                  <a:ext uri="{FF2B5EF4-FFF2-40B4-BE49-F238E27FC236}">
                    <a16:creationId xmlns:a16="http://schemas.microsoft.com/office/drawing/2014/main" id="{AC4C8335-9519-D196-2E2B-268FB857BA8F}"/>
                  </a:ext>
                </a:extLst>
              </p:cNvPr>
              <p:cNvPicPr/>
              <p:nvPr/>
            </p:nvPicPr>
            <p:blipFill>
              <a:blip r:embed="rId4"/>
              <a:stretch>
                <a:fillRect/>
              </a:stretch>
            </p:blipFill>
            <p:spPr>
              <a:xfrm>
                <a:off x="7496375" y="2476522"/>
                <a:ext cx="549720" cy="711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BCC4F1F-3FDB-1A7A-808B-57268D98F514}"/>
                  </a:ext>
                </a:extLst>
              </p14:cNvPr>
              <p14:cNvContentPartPr/>
              <p14:nvPr/>
            </p14:nvContentPartPr>
            <p14:xfrm>
              <a:off x="10780655" y="2622682"/>
              <a:ext cx="849960" cy="661320"/>
            </p14:xfrm>
          </p:contentPart>
        </mc:Choice>
        <mc:Fallback xmlns="">
          <p:pic>
            <p:nvPicPr>
              <p:cNvPr id="7" name="Ink 6">
                <a:extLst>
                  <a:ext uri="{FF2B5EF4-FFF2-40B4-BE49-F238E27FC236}">
                    <a16:creationId xmlns:a16="http://schemas.microsoft.com/office/drawing/2014/main" id="{8BCC4F1F-3FDB-1A7A-808B-57268D98F514}"/>
                  </a:ext>
                </a:extLst>
              </p:cNvPr>
              <p:cNvPicPr/>
              <p:nvPr/>
            </p:nvPicPr>
            <p:blipFill>
              <a:blip r:embed="rId6"/>
              <a:stretch>
                <a:fillRect/>
              </a:stretch>
            </p:blipFill>
            <p:spPr>
              <a:xfrm>
                <a:off x="10771655" y="2614042"/>
                <a:ext cx="867600" cy="678960"/>
              </a:xfrm>
              <a:prstGeom prst="rect">
                <a:avLst/>
              </a:prstGeom>
            </p:spPr>
          </p:pic>
        </mc:Fallback>
      </mc:AlternateContent>
    </p:spTree>
    <p:extLst>
      <p:ext uri="{BB962C8B-B14F-4D97-AF65-F5344CB8AC3E}">
        <p14:creationId xmlns:p14="http://schemas.microsoft.com/office/powerpoint/2010/main" val="33480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26DA-BD94-A061-3CF3-96799A355808}"/>
              </a:ext>
            </a:extLst>
          </p:cNvPr>
          <p:cNvSpPr>
            <a:spLocks noGrp="1"/>
          </p:cNvSpPr>
          <p:nvPr>
            <p:ph type="title"/>
          </p:nvPr>
        </p:nvSpPr>
        <p:spPr/>
        <p:txBody>
          <a:bodyPr>
            <a:normAutofit/>
          </a:bodyPr>
          <a:lstStyle/>
          <a:p>
            <a:r>
              <a:rPr lang="en-US" dirty="0"/>
              <a:t>Snow and soil frost relationships, north vs. south slopes </a:t>
            </a:r>
          </a:p>
        </p:txBody>
      </p:sp>
      <p:sp>
        <p:nvSpPr>
          <p:cNvPr id="4" name="Slide Number Placeholder 3">
            <a:extLst>
              <a:ext uri="{FF2B5EF4-FFF2-40B4-BE49-F238E27FC236}">
                <a16:creationId xmlns:a16="http://schemas.microsoft.com/office/drawing/2014/main" id="{F6973E85-6615-D91D-A4C8-FF4C6A8ECAFF}"/>
              </a:ext>
            </a:extLst>
          </p:cNvPr>
          <p:cNvSpPr>
            <a:spLocks noGrp="1"/>
          </p:cNvSpPr>
          <p:nvPr>
            <p:ph type="sldNum" sz="quarter" idx="12"/>
          </p:nvPr>
        </p:nvSpPr>
        <p:spPr/>
        <p:txBody>
          <a:bodyPr/>
          <a:lstStyle/>
          <a:p>
            <a:fld id="{68D2B808-0B9E-44A4-81FF-26361A8D6FA2}" type="slidenum">
              <a:rPr lang="en-US" smtClean="0"/>
              <a:t>5</a:t>
            </a:fld>
            <a:endParaRPr lang="en-US"/>
          </a:p>
        </p:txBody>
      </p:sp>
      <p:pic>
        <p:nvPicPr>
          <p:cNvPr id="5" name="Picture 4">
            <a:extLst>
              <a:ext uri="{FF2B5EF4-FFF2-40B4-BE49-F238E27FC236}">
                <a16:creationId xmlns:a16="http://schemas.microsoft.com/office/drawing/2014/main" id="{E309EEE5-2E7E-E0E4-263E-FEFA91AD9261}"/>
              </a:ext>
            </a:extLst>
          </p:cNvPr>
          <p:cNvPicPr>
            <a:picLocks noChangeAspect="1"/>
          </p:cNvPicPr>
          <p:nvPr/>
        </p:nvPicPr>
        <p:blipFill>
          <a:blip r:embed="rId2"/>
          <a:stretch>
            <a:fillRect/>
          </a:stretch>
        </p:blipFill>
        <p:spPr>
          <a:xfrm>
            <a:off x="76200" y="2149475"/>
            <a:ext cx="6019800" cy="4572000"/>
          </a:xfrm>
          <a:prstGeom prst="rect">
            <a:avLst/>
          </a:prstGeom>
        </p:spPr>
      </p:pic>
      <p:pic>
        <p:nvPicPr>
          <p:cNvPr id="7" name="Picture 6">
            <a:extLst>
              <a:ext uri="{FF2B5EF4-FFF2-40B4-BE49-F238E27FC236}">
                <a16:creationId xmlns:a16="http://schemas.microsoft.com/office/drawing/2014/main" id="{C9060C6F-B5B9-8061-E5B1-52F8C1D12224}"/>
              </a:ext>
            </a:extLst>
          </p:cNvPr>
          <p:cNvPicPr>
            <a:picLocks noChangeAspect="1"/>
          </p:cNvPicPr>
          <p:nvPr/>
        </p:nvPicPr>
        <p:blipFill>
          <a:blip r:embed="rId3"/>
          <a:stretch>
            <a:fillRect/>
          </a:stretch>
        </p:blipFill>
        <p:spPr>
          <a:xfrm>
            <a:off x="6172200" y="2149475"/>
            <a:ext cx="6019800" cy="4572000"/>
          </a:xfrm>
          <a:prstGeom prst="rect">
            <a:avLst/>
          </a:prstGeom>
        </p:spPr>
      </p:pic>
      <p:sp>
        <p:nvSpPr>
          <p:cNvPr id="9" name="TextBox 8">
            <a:extLst>
              <a:ext uri="{FF2B5EF4-FFF2-40B4-BE49-F238E27FC236}">
                <a16:creationId xmlns:a16="http://schemas.microsoft.com/office/drawing/2014/main" id="{5F474C17-C3B8-8CEB-0CDA-4E2353215C02}"/>
              </a:ext>
            </a:extLst>
          </p:cNvPr>
          <p:cNvSpPr txBox="1"/>
          <p:nvPr/>
        </p:nvSpPr>
        <p:spPr>
          <a:xfrm>
            <a:off x="4596063" y="3332566"/>
            <a:ext cx="882316" cy="369332"/>
          </a:xfrm>
          <a:prstGeom prst="rect">
            <a:avLst/>
          </a:prstGeom>
          <a:noFill/>
        </p:spPr>
        <p:txBody>
          <a:bodyPr wrap="square">
            <a:spAutoFit/>
          </a:bodyPr>
          <a:lstStyle/>
          <a:p>
            <a:r>
              <a:rPr lang="en-US" dirty="0"/>
              <a:t>Upland</a:t>
            </a:r>
          </a:p>
        </p:txBody>
      </p:sp>
      <p:sp>
        <p:nvSpPr>
          <p:cNvPr id="10" name="TextBox 9">
            <a:extLst>
              <a:ext uri="{FF2B5EF4-FFF2-40B4-BE49-F238E27FC236}">
                <a16:creationId xmlns:a16="http://schemas.microsoft.com/office/drawing/2014/main" id="{470BE9C1-737A-6601-3B9B-2B0BD336672A}"/>
              </a:ext>
            </a:extLst>
          </p:cNvPr>
          <p:cNvSpPr txBox="1"/>
          <p:nvPr/>
        </p:nvSpPr>
        <p:spPr>
          <a:xfrm>
            <a:off x="6809873" y="3332566"/>
            <a:ext cx="882316" cy="369332"/>
          </a:xfrm>
          <a:prstGeom prst="rect">
            <a:avLst/>
          </a:prstGeom>
          <a:noFill/>
        </p:spPr>
        <p:txBody>
          <a:bodyPr wrap="square">
            <a:spAutoFit/>
          </a:bodyPr>
          <a:lstStyle/>
          <a:p>
            <a:r>
              <a:rPr lang="en-US" dirty="0"/>
              <a:t>Upland</a:t>
            </a:r>
          </a:p>
        </p:txBody>
      </p:sp>
      <p:sp>
        <p:nvSpPr>
          <p:cNvPr id="11" name="TextBox 10">
            <a:extLst>
              <a:ext uri="{FF2B5EF4-FFF2-40B4-BE49-F238E27FC236}">
                <a16:creationId xmlns:a16="http://schemas.microsoft.com/office/drawing/2014/main" id="{24A399CA-DA3E-16CC-5057-7CF903A66014}"/>
              </a:ext>
            </a:extLst>
          </p:cNvPr>
          <p:cNvSpPr txBox="1"/>
          <p:nvPr/>
        </p:nvSpPr>
        <p:spPr>
          <a:xfrm>
            <a:off x="4882816" y="4601541"/>
            <a:ext cx="882316" cy="369332"/>
          </a:xfrm>
          <a:prstGeom prst="rect">
            <a:avLst/>
          </a:prstGeom>
          <a:noFill/>
        </p:spPr>
        <p:txBody>
          <a:bodyPr wrap="square">
            <a:spAutoFit/>
          </a:bodyPr>
          <a:lstStyle/>
          <a:p>
            <a:r>
              <a:rPr lang="en-US" dirty="0"/>
              <a:t>Lagg</a:t>
            </a:r>
          </a:p>
        </p:txBody>
      </p:sp>
      <p:sp>
        <p:nvSpPr>
          <p:cNvPr id="12" name="TextBox 11">
            <a:extLst>
              <a:ext uri="{FF2B5EF4-FFF2-40B4-BE49-F238E27FC236}">
                <a16:creationId xmlns:a16="http://schemas.microsoft.com/office/drawing/2014/main" id="{59D5D070-04C9-812F-00DD-DA8E207EE3AE}"/>
              </a:ext>
            </a:extLst>
          </p:cNvPr>
          <p:cNvSpPr txBox="1"/>
          <p:nvPr/>
        </p:nvSpPr>
        <p:spPr>
          <a:xfrm>
            <a:off x="6809873" y="4601541"/>
            <a:ext cx="882316" cy="369332"/>
          </a:xfrm>
          <a:prstGeom prst="rect">
            <a:avLst/>
          </a:prstGeom>
          <a:noFill/>
        </p:spPr>
        <p:txBody>
          <a:bodyPr wrap="square">
            <a:spAutoFit/>
          </a:bodyPr>
          <a:lstStyle/>
          <a:p>
            <a:r>
              <a:rPr lang="en-US" dirty="0"/>
              <a:t>Lagg</a:t>
            </a:r>
          </a:p>
        </p:txBody>
      </p:sp>
      <p:sp>
        <p:nvSpPr>
          <p:cNvPr id="13" name="TextBox 12">
            <a:extLst>
              <a:ext uri="{FF2B5EF4-FFF2-40B4-BE49-F238E27FC236}">
                <a16:creationId xmlns:a16="http://schemas.microsoft.com/office/drawing/2014/main" id="{31DD192A-41D7-81C5-7A9E-2FB74E1609E2}"/>
              </a:ext>
            </a:extLst>
          </p:cNvPr>
          <p:cNvSpPr txBox="1"/>
          <p:nvPr/>
        </p:nvSpPr>
        <p:spPr>
          <a:xfrm>
            <a:off x="4971048" y="5870516"/>
            <a:ext cx="882316" cy="369332"/>
          </a:xfrm>
          <a:prstGeom prst="rect">
            <a:avLst/>
          </a:prstGeom>
          <a:noFill/>
        </p:spPr>
        <p:txBody>
          <a:bodyPr wrap="square">
            <a:spAutoFit/>
          </a:bodyPr>
          <a:lstStyle/>
          <a:p>
            <a:r>
              <a:rPr lang="en-US" dirty="0"/>
              <a:t>Bog</a:t>
            </a:r>
          </a:p>
        </p:txBody>
      </p:sp>
      <p:sp>
        <p:nvSpPr>
          <p:cNvPr id="14" name="TextBox 13">
            <a:extLst>
              <a:ext uri="{FF2B5EF4-FFF2-40B4-BE49-F238E27FC236}">
                <a16:creationId xmlns:a16="http://schemas.microsoft.com/office/drawing/2014/main" id="{FA1E3F16-4464-60B1-6CB5-E74E91C508EC}"/>
              </a:ext>
            </a:extLst>
          </p:cNvPr>
          <p:cNvSpPr txBox="1"/>
          <p:nvPr/>
        </p:nvSpPr>
        <p:spPr>
          <a:xfrm>
            <a:off x="6809873" y="5870516"/>
            <a:ext cx="882316" cy="369332"/>
          </a:xfrm>
          <a:prstGeom prst="rect">
            <a:avLst/>
          </a:prstGeom>
          <a:noFill/>
        </p:spPr>
        <p:txBody>
          <a:bodyPr wrap="square">
            <a:spAutoFit/>
          </a:bodyPr>
          <a:lstStyle/>
          <a:p>
            <a:r>
              <a:rPr lang="en-US" dirty="0"/>
              <a:t>Bog</a:t>
            </a:r>
          </a:p>
        </p:txBody>
      </p:sp>
      <p:sp>
        <p:nvSpPr>
          <p:cNvPr id="15" name="TextBox 14">
            <a:extLst>
              <a:ext uri="{FF2B5EF4-FFF2-40B4-BE49-F238E27FC236}">
                <a16:creationId xmlns:a16="http://schemas.microsoft.com/office/drawing/2014/main" id="{657B1B9C-1BF1-5451-B2B3-28D38E186AD5}"/>
              </a:ext>
            </a:extLst>
          </p:cNvPr>
          <p:cNvSpPr txBox="1"/>
          <p:nvPr/>
        </p:nvSpPr>
        <p:spPr>
          <a:xfrm>
            <a:off x="3801978" y="1113003"/>
            <a:ext cx="3529263" cy="1477328"/>
          </a:xfrm>
          <a:prstGeom prst="rect">
            <a:avLst/>
          </a:prstGeom>
          <a:noFill/>
        </p:spPr>
        <p:txBody>
          <a:bodyPr wrap="square">
            <a:spAutoFit/>
          </a:bodyPr>
          <a:lstStyle/>
          <a:p>
            <a:r>
              <a:rPr lang="en-US" dirty="0">
                <a:solidFill>
                  <a:srgbClr val="FF0000"/>
                </a:solidFill>
              </a:rPr>
              <a:t>With the understanding that more snow </a:t>
            </a:r>
            <a:r>
              <a:rPr lang="en-US" dirty="0">
                <a:solidFill>
                  <a:srgbClr val="FF0000"/>
                </a:solidFill>
                <a:sym typeface="Wingdings" panose="05000000000000000000" pitchFamily="2" charset="2"/>
              </a:rPr>
              <a:t> less frost, based on the similar snow profiles in all three zones in S2 we would expect to see similar frost profiles too. </a:t>
            </a:r>
            <a:endParaRPr lang="en-US" dirty="0">
              <a:solidFill>
                <a:srgbClr val="FF0000"/>
              </a:solidFill>
            </a:endParaRPr>
          </a:p>
        </p:txBody>
      </p:sp>
      <p:sp>
        <p:nvSpPr>
          <p:cNvPr id="16" name="TextBox 15">
            <a:extLst>
              <a:ext uri="{FF2B5EF4-FFF2-40B4-BE49-F238E27FC236}">
                <a16:creationId xmlns:a16="http://schemas.microsoft.com/office/drawing/2014/main" id="{0FA1FDEA-208E-ED57-B287-8895AF903260}"/>
              </a:ext>
            </a:extLst>
          </p:cNvPr>
          <p:cNvSpPr txBox="1"/>
          <p:nvPr/>
        </p:nvSpPr>
        <p:spPr>
          <a:xfrm>
            <a:off x="9432757" y="1470176"/>
            <a:ext cx="2578768" cy="1200329"/>
          </a:xfrm>
          <a:prstGeom prst="rect">
            <a:avLst/>
          </a:prstGeom>
          <a:noFill/>
        </p:spPr>
        <p:txBody>
          <a:bodyPr wrap="square">
            <a:spAutoFit/>
          </a:bodyPr>
          <a:lstStyle/>
          <a:p>
            <a:r>
              <a:rPr lang="en-US" dirty="0">
                <a:solidFill>
                  <a:srgbClr val="FF0000"/>
                </a:solidFill>
                <a:sym typeface="Wingdings" panose="05000000000000000000" pitchFamily="2" charset="2"/>
              </a:rPr>
              <a:t>S6 seems to be showing textbook relationships between snow/frost, but S2 is not.  </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90D182CF-D496-E7E0-BA5E-19D93D39E2D8}"/>
                  </a:ext>
                </a:extLst>
              </p14:cNvPr>
              <p14:cNvContentPartPr/>
              <p14:nvPr/>
            </p14:nvContentPartPr>
            <p14:xfrm>
              <a:off x="128615" y="3689002"/>
              <a:ext cx="5599800" cy="1429560"/>
            </p14:xfrm>
          </p:contentPart>
        </mc:Choice>
        <mc:Fallback xmlns="">
          <p:pic>
            <p:nvPicPr>
              <p:cNvPr id="18" name="Ink 17">
                <a:extLst>
                  <a:ext uri="{FF2B5EF4-FFF2-40B4-BE49-F238E27FC236}">
                    <a16:creationId xmlns:a16="http://schemas.microsoft.com/office/drawing/2014/main" id="{90D182CF-D496-E7E0-BA5E-19D93D39E2D8}"/>
                  </a:ext>
                </a:extLst>
              </p:cNvPr>
              <p:cNvPicPr/>
              <p:nvPr/>
            </p:nvPicPr>
            <p:blipFill>
              <a:blip r:embed="rId5"/>
              <a:stretch>
                <a:fillRect/>
              </a:stretch>
            </p:blipFill>
            <p:spPr>
              <a:xfrm>
                <a:off x="119615" y="3680002"/>
                <a:ext cx="5617440" cy="144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C0A644E7-9C6C-FB86-BF76-6B92015983D1}"/>
                  </a:ext>
                </a:extLst>
              </p14:cNvPr>
              <p14:cNvContentPartPr/>
              <p14:nvPr/>
            </p14:nvContentPartPr>
            <p14:xfrm>
              <a:off x="5750735" y="2390122"/>
              <a:ext cx="546120" cy="1494720"/>
            </p14:xfrm>
          </p:contentPart>
        </mc:Choice>
        <mc:Fallback xmlns="">
          <p:pic>
            <p:nvPicPr>
              <p:cNvPr id="21" name="Ink 20">
                <a:extLst>
                  <a:ext uri="{FF2B5EF4-FFF2-40B4-BE49-F238E27FC236}">
                    <a16:creationId xmlns:a16="http://schemas.microsoft.com/office/drawing/2014/main" id="{C0A644E7-9C6C-FB86-BF76-6B92015983D1}"/>
                  </a:ext>
                </a:extLst>
              </p:cNvPr>
              <p:cNvPicPr/>
              <p:nvPr/>
            </p:nvPicPr>
            <p:blipFill>
              <a:blip r:embed="rId7"/>
              <a:stretch>
                <a:fillRect/>
              </a:stretch>
            </p:blipFill>
            <p:spPr>
              <a:xfrm>
                <a:off x="5741735" y="2381122"/>
                <a:ext cx="563760" cy="1512360"/>
              </a:xfrm>
              <a:prstGeom prst="rect">
                <a:avLst/>
              </a:prstGeom>
            </p:spPr>
          </p:pic>
        </mc:Fallback>
      </mc:AlternateContent>
    </p:spTree>
    <p:extLst>
      <p:ext uri="{BB962C8B-B14F-4D97-AF65-F5344CB8AC3E}">
        <p14:creationId xmlns:p14="http://schemas.microsoft.com/office/powerpoint/2010/main" val="399957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9B5D-CBEE-2059-4BF0-9AD5B31D952C}"/>
              </a:ext>
            </a:extLst>
          </p:cNvPr>
          <p:cNvSpPr>
            <a:spLocks noGrp="1"/>
          </p:cNvSpPr>
          <p:nvPr>
            <p:ph type="title"/>
          </p:nvPr>
        </p:nvSpPr>
        <p:spPr>
          <a:xfrm>
            <a:off x="838200" y="365125"/>
            <a:ext cx="4191000" cy="2906713"/>
          </a:xfrm>
        </p:spPr>
        <p:txBody>
          <a:bodyPr>
            <a:normAutofit/>
          </a:bodyPr>
          <a:lstStyle/>
          <a:p>
            <a:r>
              <a:rPr lang="en-US" dirty="0"/>
              <a:t>Snow, Soil moisture and temperature </a:t>
            </a:r>
          </a:p>
        </p:txBody>
      </p:sp>
      <p:sp>
        <p:nvSpPr>
          <p:cNvPr id="4" name="Slide Number Placeholder 3">
            <a:extLst>
              <a:ext uri="{FF2B5EF4-FFF2-40B4-BE49-F238E27FC236}">
                <a16:creationId xmlns:a16="http://schemas.microsoft.com/office/drawing/2014/main" id="{35553F4D-162C-C0C5-4231-94A9D962D890}"/>
              </a:ext>
            </a:extLst>
          </p:cNvPr>
          <p:cNvSpPr>
            <a:spLocks noGrp="1"/>
          </p:cNvSpPr>
          <p:nvPr>
            <p:ph type="sldNum" sz="quarter" idx="12"/>
          </p:nvPr>
        </p:nvSpPr>
        <p:spPr/>
        <p:txBody>
          <a:bodyPr/>
          <a:lstStyle/>
          <a:p>
            <a:fld id="{68D2B808-0B9E-44A4-81FF-26361A8D6FA2}" type="slidenum">
              <a:rPr lang="en-US" smtClean="0"/>
              <a:t>6</a:t>
            </a:fld>
            <a:endParaRPr lang="en-US"/>
          </a:p>
        </p:txBody>
      </p:sp>
      <p:pic>
        <p:nvPicPr>
          <p:cNvPr id="8" name="Picture 7">
            <a:extLst>
              <a:ext uri="{FF2B5EF4-FFF2-40B4-BE49-F238E27FC236}">
                <a16:creationId xmlns:a16="http://schemas.microsoft.com/office/drawing/2014/main" id="{AC797E30-6403-9FA7-AD3E-D73606D1AD2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22082" y="1004393"/>
            <a:ext cx="6436518" cy="4849213"/>
          </a:xfrm>
          <a:prstGeom prst="rect">
            <a:avLst/>
          </a:prstGeom>
        </p:spPr>
      </p:pic>
      <p:sp>
        <p:nvSpPr>
          <p:cNvPr id="3" name="TextBox 2">
            <a:extLst>
              <a:ext uri="{FF2B5EF4-FFF2-40B4-BE49-F238E27FC236}">
                <a16:creationId xmlns:a16="http://schemas.microsoft.com/office/drawing/2014/main" id="{C54C0973-96DB-B89D-654F-F5C3686D5FD0}"/>
              </a:ext>
            </a:extLst>
          </p:cNvPr>
          <p:cNvSpPr txBox="1"/>
          <p:nvPr/>
        </p:nvSpPr>
        <p:spPr>
          <a:xfrm>
            <a:off x="2176807" y="2847499"/>
            <a:ext cx="3129212" cy="1754326"/>
          </a:xfrm>
          <a:prstGeom prst="rect">
            <a:avLst/>
          </a:prstGeom>
          <a:noFill/>
        </p:spPr>
        <p:txBody>
          <a:bodyPr wrap="square" rtlCol="0">
            <a:spAutoFit/>
          </a:bodyPr>
          <a:lstStyle/>
          <a:p>
            <a:r>
              <a:rPr lang="en-US" dirty="0">
                <a:solidFill>
                  <a:schemeClr val="accent1">
                    <a:lumMod val="60000"/>
                    <a:lumOff val="40000"/>
                  </a:schemeClr>
                </a:solidFill>
              </a:rPr>
              <a:t>Zone-averaged soil moisture is slightly higher in S2 than in S6 and in both watersheds the north slope seems to maintain slightly higher moisture conditions. </a:t>
            </a:r>
          </a:p>
        </p:txBody>
      </p:sp>
      <p:sp>
        <p:nvSpPr>
          <p:cNvPr id="6" name="TextBox 5">
            <a:extLst>
              <a:ext uri="{FF2B5EF4-FFF2-40B4-BE49-F238E27FC236}">
                <a16:creationId xmlns:a16="http://schemas.microsoft.com/office/drawing/2014/main" id="{2E13A35B-3612-1283-E5E0-7207F7192596}"/>
              </a:ext>
            </a:extLst>
          </p:cNvPr>
          <p:cNvSpPr txBox="1"/>
          <p:nvPr/>
        </p:nvSpPr>
        <p:spPr>
          <a:xfrm>
            <a:off x="781960" y="4601825"/>
            <a:ext cx="4247240" cy="1754326"/>
          </a:xfrm>
          <a:prstGeom prst="rect">
            <a:avLst/>
          </a:prstGeom>
          <a:noFill/>
        </p:spPr>
        <p:txBody>
          <a:bodyPr wrap="square" rtlCol="0">
            <a:spAutoFit/>
          </a:bodyPr>
          <a:lstStyle/>
          <a:p>
            <a:r>
              <a:rPr lang="en-US" dirty="0">
                <a:solidFill>
                  <a:schemeClr val="accent1">
                    <a:lumMod val="60000"/>
                    <a:lumOff val="40000"/>
                  </a:schemeClr>
                </a:solidFill>
              </a:rPr>
              <a:t>Zone averaged soil temperature is consistent across zones, S2 might be warmer than S6.</a:t>
            </a:r>
          </a:p>
          <a:p>
            <a:r>
              <a:rPr lang="en-US" dirty="0">
                <a:solidFill>
                  <a:srgbClr val="FF0000"/>
                </a:solidFill>
              </a:rPr>
              <a:t>If frost were solely temperature dependent this would imply we should see consistent frost depth everywhere?</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9CBB898-59EB-BDCE-63C2-C7E1EE808046}"/>
                  </a:ext>
                </a:extLst>
              </p14:cNvPr>
              <p14:cNvContentPartPr/>
              <p14:nvPr/>
            </p14:nvContentPartPr>
            <p14:xfrm>
              <a:off x="4660295" y="1707562"/>
              <a:ext cx="3265560" cy="1211760"/>
            </p14:xfrm>
          </p:contentPart>
        </mc:Choice>
        <mc:Fallback xmlns="">
          <p:pic>
            <p:nvPicPr>
              <p:cNvPr id="7" name="Ink 6">
                <a:extLst>
                  <a:ext uri="{FF2B5EF4-FFF2-40B4-BE49-F238E27FC236}">
                    <a16:creationId xmlns:a16="http://schemas.microsoft.com/office/drawing/2014/main" id="{29CBB898-59EB-BDCE-63C2-C7E1EE808046}"/>
                  </a:ext>
                </a:extLst>
              </p:cNvPr>
              <p:cNvPicPr/>
              <p:nvPr/>
            </p:nvPicPr>
            <p:blipFill>
              <a:blip r:embed="rId4"/>
              <a:stretch>
                <a:fillRect/>
              </a:stretch>
            </p:blipFill>
            <p:spPr>
              <a:xfrm>
                <a:off x="4651295" y="1698922"/>
                <a:ext cx="3283200" cy="1229400"/>
              </a:xfrm>
              <a:prstGeom prst="rect">
                <a:avLst/>
              </a:prstGeom>
            </p:spPr>
          </p:pic>
        </mc:Fallback>
      </mc:AlternateContent>
      <p:sp>
        <p:nvSpPr>
          <p:cNvPr id="10" name="TextBox 9">
            <a:extLst>
              <a:ext uri="{FF2B5EF4-FFF2-40B4-BE49-F238E27FC236}">
                <a16:creationId xmlns:a16="http://schemas.microsoft.com/office/drawing/2014/main" id="{0A632D2E-4C99-6F95-105D-7683A80D85EF}"/>
              </a:ext>
            </a:extLst>
          </p:cNvPr>
          <p:cNvSpPr txBox="1"/>
          <p:nvPr/>
        </p:nvSpPr>
        <p:spPr>
          <a:xfrm>
            <a:off x="5562600" y="6330479"/>
            <a:ext cx="6096000" cy="369332"/>
          </a:xfrm>
          <a:prstGeom prst="rect">
            <a:avLst/>
          </a:prstGeom>
          <a:noFill/>
        </p:spPr>
        <p:txBody>
          <a:bodyPr wrap="square">
            <a:spAutoFit/>
          </a:bodyPr>
          <a:lstStyle/>
          <a:p>
            <a:r>
              <a:rPr lang="en-US" dirty="0">
                <a:solidFill>
                  <a:srgbClr val="FF0000"/>
                </a:solidFill>
              </a:rPr>
              <a:t>So why are the S2 frost depths so out of the ordinary?</a:t>
            </a:r>
            <a:endParaRPr lang="en-US" dirty="0"/>
          </a:p>
        </p:txBody>
      </p:sp>
    </p:spTree>
    <p:extLst>
      <p:ext uri="{BB962C8B-B14F-4D97-AF65-F5344CB8AC3E}">
        <p14:creationId xmlns:p14="http://schemas.microsoft.com/office/powerpoint/2010/main" val="224225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D906204F-CB9D-93B5-644D-1DC3CA23AC1E}"/>
              </a:ext>
            </a:extLst>
          </p:cNvPr>
          <p:cNvPicPr>
            <a:picLocks noChangeAspect="1"/>
          </p:cNvPicPr>
          <p:nvPr/>
        </p:nvPicPr>
        <p:blipFill>
          <a:blip r:embed="rId2"/>
          <a:stretch>
            <a:fillRect/>
          </a:stretch>
        </p:blipFill>
        <p:spPr>
          <a:xfrm rot="5400000">
            <a:off x="8065837" y="2257459"/>
            <a:ext cx="4604800" cy="2336936"/>
          </a:xfrm>
          <a:prstGeom prst="rect">
            <a:avLst/>
          </a:prstGeom>
        </p:spPr>
      </p:pic>
      <p:cxnSp>
        <p:nvCxnSpPr>
          <p:cNvPr id="24" name="Straight Connector 23">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descr="Chart&#10;&#10;Description automatically generated">
            <a:extLst>
              <a:ext uri="{FF2B5EF4-FFF2-40B4-BE49-F238E27FC236}">
                <a16:creationId xmlns:a16="http://schemas.microsoft.com/office/drawing/2014/main" id="{ABAD289D-0F1B-E031-5625-AE9082676D74}"/>
              </a:ext>
            </a:extLst>
          </p:cNvPr>
          <p:cNvPicPr>
            <a:picLocks noChangeAspect="1"/>
          </p:cNvPicPr>
          <p:nvPr/>
        </p:nvPicPr>
        <p:blipFill>
          <a:blip r:embed="rId3"/>
          <a:stretch>
            <a:fillRect/>
          </a:stretch>
        </p:blipFill>
        <p:spPr>
          <a:xfrm rot="5400000">
            <a:off x="2332391" y="2257459"/>
            <a:ext cx="4604800" cy="2336936"/>
          </a:xfrm>
          <a:prstGeom prst="rect">
            <a:avLst/>
          </a:prstGeom>
        </p:spPr>
      </p:pic>
      <p:cxnSp>
        <p:nvCxnSpPr>
          <p:cNvPr id="26" name="Straight Connector 25">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descr="Chart&#10;&#10;Description automatically generated">
            <a:extLst>
              <a:ext uri="{FF2B5EF4-FFF2-40B4-BE49-F238E27FC236}">
                <a16:creationId xmlns:a16="http://schemas.microsoft.com/office/drawing/2014/main" id="{8019F5DE-406B-CC04-27E4-1F2D9685D148}"/>
              </a:ext>
            </a:extLst>
          </p:cNvPr>
          <p:cNvPicPr>
            <a:picLocks noChangeAspect="1"/>
          </p:cNvPicPr>
          <p:nvPr/>
        </p:nvPicPr>
        <p:blipFill>
          <a:blip r:embed="rId4"/>
          <a:stretch>
            <a:fillRect/>
          </a:stretch>
        </p:blipFill>
        <p:spPr>
          <a:xfrm rot="5400000">
            <a:off x="-534333" y="2257459"/>
            <a:ext cx="4604800" cy="2336936"/>
          </a:xfrm>
          <a:prstGeom prst="rect">
            <a:avLst/>
          </a:prstGeom>
        </p:spPr>
      </p:pic>
      <p:cxnSp>
        <p:nvCxnSpPr>
          <p:cNvPr id="28" name="Straight Connector 27">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5A8B0C60-42F4-FB2B-6B13-D34765F06EA0}"/>
              </a:ext>
            </a:extLst>
          </p:cNvPr>
          <p:cNvPicPr>
            <a:picLocks noChangeAspect="1"/>
          </p:cNvPicPr>
          <p:nvPr/>
        </p:nvPicPr>
        <p:blipFill>
          <a:blip r:embed="rId5"/>
          <a:stretch>
            <a:fillRect/>
          </a:stretch>
        </p:blipFill>
        <p:spPr>
          <a:xfrm rot="5400000">
            <a:off x="5199114" y="2257459"/>
            <a:ext cx="4604800" cy="2336936"/>
          </a:xfrm>
          <a:prstGeom prst="rect">
            <a:avLst/>
          </a:prstGeom>
        </p:spPr>
      </p:pic>
      <p:sp>
        <p:nvSpPr>
          <p:cNvPr id="2" name="Slide Number Placeholder 1">
            <a:extLst>
              <a:ext uri="{FF2B5EF4-FFF2-40B4-BE49-F238E27FC236}">
                <a16:creationId xmlns:a16="http://schemas.microsoft.com/office/drawing/2014/main" id="{2BEB2008-6535-993A-D611-9EEA0A1DA6EC}"/>
              </a:ext>
            </a:extLst>
          </p:cNvPr>
          <p:cNvSpPr>
            <a:spLocks noGrp="1"/>
          </p:cNvSpPr>
          <p:nvPr>
            <p:ph type="sldNum" sz="quarter" idx="12"/>
          </p:nvPr>
        </p:nvSpPr>
        <p:spPr>
          <a:xfrm>
            <a:off x="8610600" y="6356350"/>
            <a:ext cx="2743200" cy="365125"/>
          </a:xfrm>
        </p:spPr>
        <p:txBody>
          <a:bodyPr>
            <a:normAutofit/>
          </a:bodyPr>
          <a:lstStyle/>
          <a:p>
            <a:pPr>
              <a:spcAft>
                <a:spcPts val="600"/>
              </a:spcAft>
            </a:pPr>
            <a:fld id="{68D2B808-0B9E-44A4-81FF-26361A8D6FA2}" type="slidenum">
              <a:rPr lang="en-US" smtClean="0"/>
              <a:pPr>
                <a:spcAft>
                  <a:spcPts val="600"/>
                </a:spcAft>
              </a:pPr>
              <a:t>7</a:t>
            </a:fld>
            <a:endParaRPr lang="en-US"/>
          </a:p>
        </p:txBody>
      </p:sp>
      <p:sp>
        <p:nvSpPr>
          <p:cNvPr id="11" name="TextBox 10">
            <a:extLst>
              <a:ext uri="{FF2B5EF4-FFF2-40B4-BE49-F238E27FC236}">
                <a16:creationId xmlns:a16="http://schemas.microsoft.com/office/drawing/2014/main" id="{0B8224CA-C4CE-C8A1-993D-E66DAEE85338}"/>
              </a:ext>
            </a:extLst>
          </p:cNvPr>
          <p:cNvSpPr txBox="1"/>
          <p:nvPr/>
        </p:nvSpPr>
        <p:spPr>
          <a:xfrm>
            <a:off x="1319165" y="754195"/>
            <a:ext cx="3129212" cy="369332"/>
          </a:xfrm>
          <a:prstGeom prst="rect">
            <a:avLst/>
          </a:prstGeom>
          <a:noFill/>
        </p:spPr>
        <p:txBody>
          <a:bodyPr wrap="square" rtlCol="0">
            <a:spAutoFit/>
          </a:bodyPr>
          <a:lstStyle/>
          <a:p>
            <a:r>
              <a:rPr lang="en-US" dirty="0">
                <a:solidFill>
                  <a:schemeClr val="accent1">
                    <a:lumMod val="60000"/>
                    <a:lumOff val="40000"/>
                  </a:schemeClr>
                </a:solidFill>
              </a:rPr>
              <a:t>Upland</a:t>
            </a:r>
          </a:p>
        </p:txBody>
      </p:sp>
      <p:sp>
        <p:nvSpPr>
          <p:cNvPr id="12" name="TextBox 11">
            <a:extLst>
              <a:ext uri="{FF2B5EF4-FFF2-40B4-BE49-F238E27FC236}">
                <a16:creationId xmlns:a16="http://schemas.microsoft.com/office/drawing/2014/main" id="{818F0A24-6C34-1805-C2B1-176755D39D76}"/>
              </a:ext>
            </a:extLst>
          </p:cNvPr>
          <p:cNvSpPr txBox="1"/>
          <p:nvPr/>
        </p:nvSpPr>
        <p:spPr>
          <a:xfrm>
            <a:off x="10042166" y="754195"/>
            <a:ext cx="3129212" cy="369332"/>
          </a:xfrm>
          <a:prstGeom prst="rect">
            <a:avLst/>
          </a:prstGeom>
          <a:noFill/>
        </p:spPr>
        <p:txBody>
          <a:bodyPr wrap="square" rtlCol="0">
            <a:spAutoFit/>
          </a:bodyPr>
          <a:lstStyle/>
          <a:p>
            <a:r>
              <a:rPr lang="en-US" dirty="0">
                <a:solidFill>
                  <a:schemeClr val="accent1">
                    <a:lumMod val="60000"/>
                    <a:lumOff val="40000"/>
                  </a:schemeClr>
                </a:solidFill>
              </a:rPr>
              <a:t>Upland</a:t>
            </a:r>
          </a:p>
        </p:txBody>
      </p:sp>
      <p:sp>
        <p:nvSpPr>
          <p:cNvPr id="13" name="TextBox 12">
            <a:extLst>
              <a:ext uri="{FF2B5EF4-FFF2-40B4-BE49-F238E27FC236}">
                <a16:creationId xmlns:a16="http://schemas.microsoft.com/office/drawing/2014/main" id="{DBADF36C-541B-6E0F-CF49-E66550616280}"/>
              </a:ext>
            </a:extLst>
          </p:cNvPr>
          <p:cNvSpPr txBox="1"/>
          <p:nvPr/>
        </p:nvSpPr>
        <p:spPr>
          <a:xfrm>
            <a:off x="6973397" y="754195"/>
            <a:ext cx="3129212" cy="369332"/>
          </a:xfrm>
          <a:prstGeom prst="rect">
            <a:avLst/>
          </a:prstGeom>
          <a:noFill/>
        </p:spPr>
        <p:txBody>
          <a:bodyPr wrap="square" rtlCol="0">
            <a:spAutoFit/>
          </a:bodyPr>
          <a:lstStyle/>
          <a:p>
            <a:r>
              <a:rPr lang="en-US" dirty="0">
                <a:solidFill>
                  <a:schemeClr val="accent1">
                    <a:lumMod val="60000"/>
                    <a:lumOff val="40000"/>
                  </a:schemeClr>
                </a:solidFill>
              </a:rPr>
              <a:t>Slope/Lagg</a:t>
            </a:r>
          </a:p>
        </p:txBody>
      </p:sp>
      <p:sp>
        <p:nvSpPr>
          <p:cNvPr id="14" name="TextBox 13">
            <a:extLst>
              <a:ext uri="{FF2B5EF4-FFF2-40B4-BE49-F238E27FC236}">
                <a16:creationId xmlns:a16="http://schemas.microsoft.com/office/drawing/2014/main" id="{823EEBBC-90B7-3695-B108-B499D6F8CC46}"/>
              </a:ext>
            </a:extLst>
          </p:cNvPr>
          <p:cNvSpPr txBox="1"/>
          <p:nvPr/>
        </p:nvSpPr>
        <p:spPr>
          <a:xfrm>
            <a:off x="4053909" y="754195"/>
            <a:ext cx="3129212" cy="369332"/>
          </a:xfrm>
          <a:prstGeom prst="rect">
            <a:avLst/>
          </a:prstGeom>
          <a:noFill/>
        </p:spPr>
        <p:txBody>
          <a:bodyPr wrap="square" rtlCol="0">
            <a:spAutoFit/>
          </a:bodyPr>
          <a:lstStyle/>
          <a:p>
            <a:r>
              <a:rPr lang="en-US" dirty="0">
                <a:solidFill>
                  <a:schemeClr val="accent1">
                    <a:lumMod val="60000"/>
                    <a:lumOff val="40000"/>
                  </a:schemeClr>
                </a:solidFill>
              </a:rPr>
              <a:t>Slope/Lagg</a:t>
            </a:r>
          </a:p>
        </p:txBody>
      </p:sp>
      <p:sp>
        <p:nvSpPr>
          <p:cNvPr id="20" name="TextBox 19">
            <a:extLst>
              <a:ext uri="{FF2B5EF4-FFF2-40B4-BE49-F238E27FC236}">
                <a16:creationId xmlns:a16="http://schemas.microsoft.com/office/drawing/2014/main" id="{4BE482E1-C3FD-67BF-566C-7BB66EB4E473}"/>
              </a:ext>
            </a:extLst>
          </p:cNvPr>
          <p:cNvSpPr txBox="1"/>
          <p:nvPr/>
        </p:nvSpPr>
        <p:spPr>
          <a:xfrm>
            <a:off x="5618515" y="5802780"/>
            <a:ext cx="4625784" cy="923330"/>
          </a:xfrm>
          <a:prstGeom prst="rect">
            <a:avLst/>
          </a:prstGeom>
          <a:noFill/>
        </p:spPr>
        <p:txBody>
          <a:bodyPr wrap="square" rtlCol="0">
            <a:spAutoFit/>
          </a:bodyPr>
          <a:lstStyle/>
          <a:p>
            <a:r>
              <a:rPr lang="en-US" dirty="0">
                <a:solidFill>
                  <a:srgbClr val="FF0000"/>
                </a:solidFill>
              </a:rPr>
              <a:t>There seem to be more frost forming on the slopes/lagg than the upland and there may be more frost forming on the North slope</a:t>
            </a:r>
          </a:p>
        </p:txBody>
      </p:sp>
      <p:sp>
        <p:nvSpPr>
          <p:cNvPr id="21" name="TextBox 20">
            <a:extLst>
              <a:ext uri="{FF2B5EF4-FFF2-40B4-BE49-F238E27FC236}">
                <a16:creationId xmlns:a16="http://schemas.microsoft.com/office/drawing/2014/main" id="{D5877E51-D1CD-950B-243E-73DD3E3CFFAC}"/>
              </a:ext>
            </a:extLst>
          </p:cNvPr>
          <p:cNvSpPr txBox="1"/>
          <p:nvPr/>
        </p:nvSpPr>
        <p:spPr>
          <a:xfrm>
            <a:off x="421184" y="172338"/>
            <a:ext cx="10932616" cy="646331"/>
          </a:xfrm>
          <a:prstGeom prst="rect">
            <a:avLst/>
          </a:prstGeom>
          <a:noFill/>
        </p:spPr>
        <p:txBody>
          <a:bodyPr wrap="square" rtlCol="0">
            <a:spAutoFit/>
          </a:bodyPr>
          <a:lstStyle/>
          <a:p>
            <a:r>
              <a:rPr lang="en-US" b="1" dirty="0">
                <a:solidFill>
                  <a:schemeClr val="accent1">
                    <a:lumMod val="60000"/>
                    <a:lumOff val="40000"/>
                  </a:schemeClr>
                </a:solidFill>
              </a:rPr>
              <a:t>Vertical X-axis </a:t>
            </a:r>
            <a:r>
              <a:rPr lang="en-US" dirty="0">
                <a:solidFill>
                  <a:schemeClr val="accent1">
                    <a:lumMod val="60000"/>
                    <a:lumOff val="40000"/>
                  </a:schemeClr>
                </a:solidFill>
              </a:rPr>
              <a:t>– Time, </a:t>
            </a:r>
            <a:r>
              <a:rPr lang="en-US" b="1" dirty="0">
                <a:solidFill>
                  <a:schemeClr val="accent1">
                    <a:lumMod val="60000"/>
                    <a:lumOff val="40000"/>
                  </a:schemeClr>
                </a:solidFill>
              </a:rPr>
              <a:t>Horizontal Y-axis </a:t>
            </a:r>
            <a:r>
              <a:rPr lang="en-US" dirty="0">
                <a:solidFill>
                  <a:schemeClr val="accent1">
                    <a:lumMod val="60000"/>
                    <a:lumOff val="40000"/>
                  </a:schemeClr>
                </a:solidFill>
              </a:rPr>
              <a:t>– Soil Depth, </a:t>
            </a:r>
            <a:r>
              <a:rPr lang="en-US" b="1" dirty="0">
                <a:solidFill>
                  <a:schemeClr val="accent1">
                    <a:lumMod val="60000"/>
                    <a:lumOff val="40000"/>
                  </a:schemeClr>
                </a:solidFill>
              </a:rPr>
              <a:t>Red Line</a:t>
            </a:r>
            <a:r>
              <a:rPr lang="en-US" dirty="0">
                <a:solidFill>
                  <a:schemeClr val="accent1">
                    <a:lumMod val="60000"/>
                    <a:lumOff val="40000"/>
                  </a:schemeClr>
                </a:solidFill>
              </a:rPr>
              <a:t> – 0deg C line (proxy for frost depth)</a:t>
            </a:r>
          </a:p>
          <a:p>
            <a:r>
              <a:rPr lang="en-US" dirty="0">
                <a:solidFill>
                  <a:schemeClr val="accent1">
                    <a:lumMod val="60000"/>
                    <a:lumOff val="40000"/>
                  </a:schemeClr>
                </a:solidFill>
              </a:rPr>
              <a:t>White and black markers show the data from manual frost measurements, no markers means zero frost detected</a:t>
            </a:r>
          </a:p>
        </p:txBody>
      </p:sp>
      <p:sp>
        <p:nvSpPr>
          <p:cNvPr id="22" name="TextBox 21">
            <a:extLst>
              <a:ext uri="{FF2B5EF4-FFF2-40B4-BE49-F238E27FC236}">
                <a16:creationId xmlns:a16="http://schemas.microsoft.com/office/drawing/2014/main" id="{B4E1CB7A-7562-D178-5AC9-6BC8A58789B4}"/>
              </a:ext>
            </a:extLst>
          </p:cNvPr>
          <p:cNvSpPr txBox="1"/>
          <p:nvPr/>
        </p:nvSpPr>
        <p:spPr>
          <a:xfrm>
            <a:off x="2460486" y="5578522"/>
            <a:ext cx="2871391" cy="1200329"/>
          </a:xfrm>
          <a:prstGeom prst="rect">
            <a:avLst/>
          </a:prstGeom>
          <a:noFill/>
        </p:spPr>
        <p:txBody>
          <a:bodyPr wrap="square" rtlCol="0">
            <a:spAutoFit/>
          </a:bodyPr>
          <a:lstStyle/>
          <a:p>
            <a:r>
              <a:rPr lang="en-US" dirty="0">
                <a:solidFill>
                  <a:srgbClr val="FF0000"/>
                </a:solidFill>
              </a:rPr>
              <a:t>Huge inconsistencies between soil temperature and manual frost depth measurements in S2</a:t>
            </a:r>
          </a:p>
        </p:txBody>
      </p:sp>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B9BE7B61-2A1D-44D6-21E5-5CE3CDB19C77}"/>
                  </a:ext>
                </a:extLst>
              </p14:cNvPr>
              <p14:cNvContentPartPr/>
              <p14:nvPr/>
            </p14:nvContentPartPr>
            <p14:xfrm>
              <a:off x="3352934" y="4165772"/>
              <a:ext cx="856800" cy="1278360"/>
            </p14:xfrm>
          </p:contentPart>
        </mc:Choice>
        <mc:Fallback xmlns="">
          <p:pic>
            <p:nvPicPr>
              <p:cNvPr id="23" name="Ink 22">
                <a:extLst>
                  <a:ext uri="{FF2B5EF4-FFF2-40B4-BE49-F238E27FC236}">
                    <a16:creationId xmlns:a16="http://schemas.microsoft.com/office/drawing/2014/main" id="{B9BE7B61-2A1D-44D6-21E5-5CE3CDB19C77}"/>
                  </a:ext>
                </a:extLst>
              </p:cNvPr>
              <p:cNvPicPr/>
              <p:nvPr/>
            </p:nvPicPr>
            <p:blipFill>
              <a:blip r:embed="rId7"/>
              <a:stretch>
                <a:fillRect/>
              </a:stretch>
            </p:blipFill>
            <p:spPr>
              <a:xfrm>
                <a:off x="3343934" y="4156772"/>
                <a:ext cx="874440" cy="129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A785C99A-AACE-CA0F-B9E5-8C2B4475604D}"/>
                  </a:ext>
                </a:extLst>
              </p14:cNvPr>
              <p14:cNvContentPartPr/>
              <p14:nvPr/>
            </p14:nvContentPartPr>
            <p14:xfrm>
              <a:off x="3953774" y="4286372"/>
              <a:ext cx="360" cy="360"/>
            </p14:xfrm>
          </p:contentPart>
        </mc:Choice>
        <mc:Fallback xmlns="">
          <p:pic>
            <p:nvPicPr>
              <p:cNvPr id="25" name="Ink 24">
                <a:extLst>
                  <a:ext uri="{FF2B5EF4-FFF2-40B4-BE49-F238E27FC236}">
                    <a16:creationId xmlns:a16="http://schemas.microsoft.com/office/drawing/2014/main" id="{A785C99A-AACE-CA0F-B9E5-8C2B4475604D}"/>
                  </a:ext>
                </a:extLst>
              </p:cNvPr>
              <p:cNvPicPr/>
              <p:nvPr/>
            </p:nvPicPr>
            <p:blipFill>
              <a:blip r:embed="rId9"/>
              <a:stretch>
                <a:fillRect/>
              </a:stretch>
            </p:blipFill>
            <p:spPr>
              <a:xfrm>
                <a:off x="3945134" y="4277372"/>
                <a:ext cx="18000" cy="18000"/>
              </a:xfrm>
              <a:prstGeom prst="rect">
                <a:avLst/>
              </a:prstGeom>
            </p:spPr>
          </p:pic>
        </mc:Fallback>
      </mc:AlternateContent>
      <p:sp>
        <p:nvSpPr>
          <p:cNvPr id="7" name="TextBox 6">
            <a:extLst>
              <a:ext uri="{FF2B5EF4-FFF2-40B4-BE49-F238E27FC236}">
                <a16:creationId xmlns:a16="http://schemas.microsoft.com/office/drawing/2014/main" id="{C3976F7E-03EA-0754-F625-7CB1C680A40C}"/>
              </a:ext>
            </a:extLst>
          </p:cNvPr>
          <p:cNvSpPr txBox="1"/>
          <p:nvPr/>
        </p:nvSpPr>
        <p:spPr>
          <a:xfrm>
            <a:off x="43317" y="4914782"/>
            <a:ext cx="856800" cy="369332"/>
          </a:xfrm>
          <a:prstGeom prst="rect">
            <a:avLst/>
          </a:prstGeom>
          <a:noFill/>
        </p:spPr>
        <p:txBody>
          <a:bodyPr wrap="square">
            <a:spAutoFit/>
          </a:bodyPr>
          <a:lstStyle/>
          <a:p>
            <a:r>
              <a:rPr lang="en-US" dirty="0">
                <a:solidFill>
                  <a:schemeClr val="accent1">
                    <a:lumMod val="60000"/>
                    <a:lumOff val="40000"/>
                  </a:schemeClr>
                </a:solidFill>
              </a:rPr>
              <a:t>North</a:t>
            </a:r>
            <a:endParaRPr lang="en-US" dirty="0"/>
          </a:p>
        </p:txBody>
      </p:sp>
      <p:sp>
        <p:nvSpPr>
          <p:cNvPr id="9" name="TextBox 8">
            <a:extLst>
              <a:ext uri="{FF2B5EF4-FFF2-40B4-BE49-F238E27FC236}">
                <a16:creationId xmlns:a16="http://schemas.microsoft.com/office/drawing/2014/main" id="{8278883E-EC87-2729-2FDD-9EBB61407C4F}"/>
              </a:ext>
            </a:extLst>
          </p:cNvPr>
          <p:cNvSpPr txBox="1"/>
          <p:nvPr/>
        </p:nvSpPr>
        <p:spPr>
          <a:xfrm>
            <a:off x="11361022" y="4914782"/>
            <a:ext cx="856800" cy="369332"/>
          </a:xfrm>
          <a:prstGeom prst="rect">
            <a:avLst/>
          </a:prstGeom>
          <a:noFill/>
        </p:spPr>
        <p:txBody>
          <a:bodyPr wrap="square">
            <a:spAutoFit/>
          </a:bodyPr>
          <a:lstStyle/>
          <a:p>
            <a:r>
              <a:rPr lang="en-US" dirty="0">
                <a:solidFill>
                  <a:schemeClr val="accent1">
                    <a:lumMod val="60000"/>
                    <a:lumOff val="40000"/>
                  </a:schemeClr>
                </a:solidFill>
              </a:rPr>
              <a:t>South</a:t>
            </a:r>
            <a:endParaRPr lang="en-US" dirty="0"/>
          </a:p>
        </p:txBody>
      </p:sp>
    </p:spTree>
    <p:extLst>
      <p:ext uri="{BB962C8B-B14F-4D97-AF65-F5344CB8AC3E}">
        <p14:creationId xmlns:p14="http://schemas.microsoft.com/office/powerpoint/2010/main" val="74184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AB3B51C6-81F3-1B4B-1AEE-3CA372A8D9D3}"/>
              </a:ext>
            </a:extLst>
          </p:cNvPr>
          <p:cNvPicPr>
            <a:picLocks noChangeAspect="1"/>
          </p:cNvPicPr>
          <p:nvPr/>
        </p:nvPicPr>
        <p:blipFill>
          <a:blip r:embed="rId2"/>
          <a:stretch>
            <a:fillRect/>
          </a:stretch>
        </p:blipFill>
        <p:spPr>
          <a:xfrm rot="5400000">
            <a:off x="5251879" y="2257459"/>
            <a:ext cx="4604800" cy="2336936"/>
          </a:xfrm>
          <a:prstGeom prst="rect">
            <a:avLst/>
          </a:prstGeom>
        </p:spPr>
      </p:pic>
      <p:cxnSp>
        <p:nvCxnSpPr>
          <p:cNvPr id="24" name="Straight Connector 23">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1007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Chart, histogram&#10;&#10;Description automatically generated">
            <a:extLst>
              <a:ext uri="{FF2B5EF4-FFF2-40B4-BE49-F238E27FC236}">
                <a16:creationId xmlns:a16="http://schemas.microsoft.com/office/drawing/2014/main" id="{F8B1F97E-A1EB-6D29-3089-892A62F21EEA}"/>
              </a:ext>
            </a:extLst>
          </p:cNvPr>
          <p:cNvPicPr>
            <a:picLocks noChangeAspect="1"/>
          </p:cNvPicPr>
          <p:nvPr/>
        </p:nvPicPr>
        <p:blipFill>
          <a:blip r:embed="rId3"/>
          <a:stretch>
            <a:fillRect/>
          </a:stretch>
        </p:blipFill>
        <p:spPr>
          <a:xfrm rot="5400000">
            <a:off x="2332391" y="2257459"/>
            <a:ext cx="4604800" cy="2336936"/>
          </a:xfrm>
          <a:prstGeom prst="rect">
            <a:avLst/>
          </a:prstGeom>
        </p:spPr>
      </p:pic>
      <p:cxnSp>
        <p:nvCxnSpPr>
          <p:cNvPr id="26" name="Straight Connector 25">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259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1FC1ABC9-C6C3-BCF6-FDB2-575F00838FDE}"/>
              </a:ext>
            </a:extLst>
          </p:cNvPr>
          <p:cNvPicPr>
            <a:picLocks noChangeAspect="1"/>
          </p:cNvPicPr>
          <p:nvPr/>
        </p:nvPicPr>
        <p:blipFill>
          <a:blip r:embed="rId4"/>
          <a:stretch>
            <a:fillRect/>
          </a:stretch>
        </p:blipFill>
        <p:spPr>
          <a:xfrm rot="5400000">
            <a:off x="8135904" y="2257459"/>
            <a:ext cx="4604800" cy="2336936"/>
          </a:xfrm>
          <a:prstGeom prst="rect">
            <a:avLst/>
          </a:prstGeom>
        </p:spPr>
      </p:pic>
      <p:cxnSp>
        <p:nvCxnSpPr>
          <p:cNvPr id="28" name="Straight Connector 27">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66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descr="Chart&#10;&#10;Description automatically generated">
            <a:extLst>
              <a:ext uri="{FF2B5EF4-FFF2-40B4-BE49-F238E27FC236}">
                <a16:creationId xmlns:a16="http://schemas.microsoft.com/office/drawing/2014/main" id="{2BDF80CA-48B6-E862-80CE-022DE6878459}"/>
              </a:ext>
            </a:extLst>
          </p:cNvPr>
          <p:cNvPicPr>
            <a:picLocks noChangeAspect="1"/>
          </p:cNvPicPr>
          <p:nvPr/>
        </p:nvPicPr>
        <p:blipFill>
          <a:blip r:embed="rId5"/>
          <a:stretch>
            <a:fillRect/>
          </a:stretch>
        </p:blipFill>
        <p:spPr>
          <a:xfrm rot="5400000">
            <a:off x="-548704" y="2257459"/>
            <a:ext cx="4604800" cy="2336936"/>
          </a:xfrm>
          <a:prstGeom prst="rect">
            <a:avLst/>
          </a:prstGeom>
        </p:spPr>
      </p:pic>
      <p:sp>
        <p:nvSpPr>
          <p:cNvPr id="2" name="Slide Number Placeholder 1">
            <a:extLst>
              <a:ext uri="{FF2B5EF4-FFF2-40B4-BE49-F238E27FC236}">
                <a16:creationId xmlns:a16="http://schemas.microsoft.com/office/drawing/2014/main" id="{958CF293-E340-BAF0-C95A-F22F7BEDCA20}"/>
              </a:ext>
            </a:extLst>
          </p:cNvPr>
          <p:cNvSpPr>
            <a:spLocks noGrp="1"/>
          </p:cNvSpPr>
          <p:nvPr>
            <p:ph type="sldNum" sz="quarter" idx="12"/>
          </p:nvPr>
        </p:nvSpPr>
        <p:spPr>
          <a:xfrm>
            <a:off x="8610600" y="6356350"/>
            <a:ext cx="2743200" cy="365125"/>
          </a:xfrm>
        </p:spPr>
        <p:txBody>
          <a:bodyPr>
            <a:normAutofit/>
          </a:bodyPr>
          <a:lstStyle/>
          <a:p>
            <a:pPr>
              <a:spcAft>
                <a:spcPts val="600"/>
              </a:spcAft>
            </a:pPr>
            <a:fld id="{68D2B808-0B9E-44A4-81FF-26361A8D6FA2}" type="slidenum">
              <a:rPr lang="en-US" smtClean="0"/>
              <a:pPr>
                <a:spcAft>
                  <a:spcPts val="600"/>
                </a:spcAft>
              </a:pPr>
              <a:t>8</a:t>
            </a:fld>
            <a:endParaRPr lang="en-US"/>
          </a:p>
        </p:txBody>
      </p:sp>
      <p:sp>
        <p:nvSpPr>
          <p:cNvPr id="11" name="TextBox 10">
            <a:extLst>
              <a:ext uri="{FF2B5EF4-FFF2-40B4-BE49-F238E27FC236}">
                <a16:creationId xmlns:a16="http://schemas.microsoft.com/office/drawing/2014/main" id="{AD9BCF4D-4A17-0C71-6249-71A1A2EE4FD3}"/>
              </a:ext>
            </a:extLst>
          </p:cNvPr>
          <p:cNvSpPr txBox="1"/>
          <p:nvPr/>
        </p:nvSpPr>
        <p:spPr>
          <a:xfrm>
            <a:off x="1319165" y="754195"/>
            <a:ext cx="3129212" cy="369332"/>
          </a:xfrm>
          <a:prstGeom prst="rect">
            <a:avLst/>
          </a:prstGeom>
          <a:noFill/>
        </p:spPr>
        <p:txBody>
          <a:bodyPr wrap="square" rtlCol="0">
            <a:spAutoFit/>
          </a:bodyPr>
          <a:lstStyle/>
          <a:p>
            <a:r>
              <a:rPr lang="en-US" dirty="0">
                <a:solidFill>
                  <a:schemeClr val="accent1">
                    <a:lumMod val="60000"/>
                    <a:lumOff val="40000"/>
                  </a:schemeClr>
                </a:solidFill>
              </a:rPr>
              <a:t>Upland</a:t>
            </a:r>
          </a:p>
        </p:txBody>
      </p:sp>
      <p:sp>
        <p:nvSpPr>
          <p:cNvPr id="12" name="TextBox 11">
            <a:extLst>
              <a:ext uri="{FF2B5EF4-FFF2-40B4-BE49-F238E27FC236}">
                <a16:creationId xmlns:a16="http://schemas.microsoft.com/office/drawing/2014/main" id="{BE33623D-BC68-5744-39EC-0611F1ACB8C9}"/>
              </a:ext>
            </a:extLst>
          </p:cNvPr>
          <p:cNvSpPr txBox="1"/>
          <p:nvPr/>
        </p:nvSpPr>
        <p:spPr>
          <a:xfrm>
            <a:off x="10042166" y="754195"/>
            <a:ext cx="3129212" cy="369332"/>
          </a:xfrm>
          <a:prstGeom prst="rect">
            <a:avLst/>
          </a:prstGeom>
          <a:noFill/>
        </p:spPr>
        <p:txBody>
          <a:bodyPr wrap="square" rtlCol="0">
            <a:spAutoFit/>
          </a:bodyPr>
          <a:lstStyle/>
          <a:p>
            <a:r>
              <a:rPr lang="en-US" dirty="0">
                <a:solidFill>
                  <a:schemeClr val="accent1">
                    <a:lumMod val="60000"/>
                    <a:lumOff val="40000"/>
                  </a:schemeClr>
                </a:solidFill>
              </a:rPr>
              <a:t>Upland</a:t>
            </a:r>
          </a:p>
        </p:txBody>
      </p:sp>
      <p:sp>
        <p:nvSpPr>
          <p:cNvPr id="13" name="TextBox 12">
            <a:extLst>
              <a:ext uri="{FF2B5EF4-FFF2-40B4-BE49-F238E27FC236}">
                <a16:creationId xmlns:a16="http://schemas.microsoft.com/office/drawing/2014/main" id="{A97F135E-92A1-8BB6-1FA5-8FD4393F0745}"/>
              </a:ext>
            </a:extLst>
          </p:cNvPr>
          <p:cNvSpPr txBox="1"/>
          <p:nvPr/>
        </p:nvSpPr>
        <p:spPr>
          <a:xfrm>
            <a:off x="6973397" y="754195"/>
            <a:ext cx="3129212" cy="369332"/>
          </a:xfrm>
          <a:prstGeom prst="rect">
            <a:avLst/>
          </a:prstGeom>
          <a:noFill/>
        </p:spPr>
        <p:txBody>
          <a:bodyPr wrap="square" rtlCol="0">
            <a:spAutoFit/>
          </a:bodyPr>
          <a:lstStyle/>
          <a:p>
            <a:r>
              <a:rPr lang="en-US" dirty="0">
                <a:solidFill>
                  <a:schemeClr val="accent1">
                    <a:lumMod val="60000"/>
                    <a:lumOff val="40000"/>
                  </a:schemeClr>
                </a:solidFill>
              </a:rPr>
              <a:t>Slope/Lagg</a:t>
            </a:r>
          </a:p>
        </p:txBody>
      </p:sp>
      <p:sp>
        <p:nvSpPr>
          <p:cNvPr id="14" name="TextBox 13">
            <a:extLst>
              <a:ext uri="{FF2B5EF4-FFF2-40B4-BE49-F238E27FC236}">
                <a16:creationId xmlns:a16="http://schemas.microsoft.com/office/drawing/2014/main" id="{7A64A6EC-6C5A-7E6B-06ED-8FFEBE54EFE2}"/>
              </a:ext>
            </a:extLst>
          </p:cNvPr>
          <p:cNvSpPr txBox="1"/>
          <p:nvPr/>
        </p:nvSpPr>
        <p:spPr>
          <a:xfrm>
            <a:off x="4053909" y="754195"/>
            <a:ext cx="3129212" cy="369332"/>
          </a:xfrm>
          <a:prstGeom prst="rect">
            <a:avLst/>
          </a:prstGeom>
          <a:noFill/>
        </p:spPr>
        <p:txBody>
          <a:bodyPr wrap="square" rtlCol="0">
            <a:spAutoFit/>
          </a:bodyPr>
          <a:lstStyle/>
          <a:p>
            <a:r>
              <a:rPr lang="en-US" dirty="0">
                <a:solidFill>
                  <a:schemeClr val="accent1">
                    <a:lumMod val="60000"/>
                    <a:lumOff val="40000"/>
                  </a:schemeClr>
                </a:solidFill>
              </a:rPr>
              <a:t>Slope/Lagg</a:t>
            </a:r>
          </a:p>
        </p:txBody>
      </p:sp>
      <p:sp>
        <p:nvSpPr>
          <p:cNvPr id="18" name="TextBox 17">
            <a:extLst>
              <a:ext uri="{FF2B5EF4-FFF2-40B4-BE49-F238E27FC236}">
                <a16:creationId xmlns:a16="http://schemas.microsoft.com/office/drawing/2014/main" id="{F9D430EB-472C-3100-0A2E-FCE5AF0EC89D}"/>
              </a:ext>
            </a:extLst>
          </p:cNvPr>
          <p:cNvSpPr txBox="1"/>
          <p:nvPr/>
        </p:nvSpPr>
        <p:spPr>
          <a:xfrm>
            <a:off x="421184" y="172338"/>
            <a:ext cx="10932616" cy="646331"/>
          </a:xfrm>
          <a:prstGeom prst="rect">
            <a:avLst/>
          </a:prstGeom>
          <a:noFill/>
        </p:spPr>
        <p:txBody>
          <a:bodyPr wrap="square" rtlCol="0">
            <a:spAutoFit/>
          </a:bodyPr>
          <a:lstStyle/>
          <a:p>
            <a:r>
              <a:rPr lang="en-US" b="1" dirty="0">
                <a:solidFill>
                  <a:schemeClr val="accent1">
                    <a:lumMod val="60000"/>
                    <a:lumOff val="40000"/>
                  </a:schemeClr>
                </a:solidFill>
              </a:rPr>
              <a:t>Vertical X-axis </a:t>
            </a:r>
            <a:r>
              <a:rPr lang="en-US" dirty="0">
                <a:solidFill>
                  <a:schemeClr val="accent1">
                    <a:lumMod val="60000"/>
                    <a:lumOff val="40000"/>
                  </a:schemeClr>
                </a:solidFill>
              </a:rPr>
              <a:t>– Time, </a:t>
            </a:r>
            <a:r>
              <a:rPr lang="en-US" b="1" dirty="0">
                <a:solidFill>
                  <a:schemeClr val="accent1">
                    <a:lumMod val="60000"/>
                    <a:lumOff val="40000"/>
                  </a:schemeClr>
                </a:solidFill>
              </a:rPr>
              <a:t>Horizontal Y-axis </a:t>
            </a:r>
            <a:r>
              <a:rPr lang="en-US" dirty="0">
                <a:solidFill>
                  <a:schemeClr val="accent1">
                    <a:lumMod val="60000"/>
                    <a:lumOff val="40000"/>
                  </a:schemeClr>
                </a:solidFill>
              </a:rPr>
              <a:t>– Soil Depth, </a:t>
            </a:r>
            <a:r>
              <a:rPr lang="en-US" b="1" dirty="0">
                <a:solidFill>
                  <a:schemeClr val="accent1">
                    <a:lumMod val="60000"/>
                    <a:lumOff val="40000"/>
                  </a:schemeClr>
                </a:solidFill>
              </a:rPr>
              <a:t>Red Line</a:t>
            </a:r>
            <a:r>
              <a:rPr lang="en-US" dirty="0">
                <a:solidFill>
                  <a:schemeClr val="accent1">
                    <a:lumMod val="60000"/>
                    <a:lumOff val="40000"/>
                  </a:schemeClr>
                </a:solidFill>
              </a:rPr>
              <a:t> – 0deg C line (proxy for frost depth)</a:t>
            </a:r>
          </a:p>
          <a:p>
            <a:r>
              <a:rPr lang="en-US" dirty="0">
                <a:solidFill>
                  <a:schemeClr val="accent1">
                    <a:lumMod val="60000"/>
                    <a:lumOff val="40000"/>
                  </a:schemeClr>
                </a:solidFill>
              </a:rPr>
              <a:t>White and black markers show the data from manual frost measurements, no markers means zero frost detected</a:t>
            </a:r>
          </a:p>
        </p:txBody>
      </p:sp>
      <p:sp>
        <p:nvSpPr>
          <p:cNvPr id="21" name="TextBox 20">
            <a:extLst>
              <a:ext uri="{FF2B5EF4-FFF2-40B4-BE49-F238E27FC236}">
                <a16:creationId xmlns:a16="http://schemas.microsoft.com/office/drawing/2014/main" id="{668EECEE-3B03-1B74-EBAD-B75FF8BDF504}"/>
              </a:ext>
            </a:extLst>
          </p:cNvPr>
          <p:cNvSpPr txBox="1"/>
          <p:nvPr/>
        </p:nvSpPr>
        <p:spPr>
          <a:xfrm>
            <a:off x="5618515" y="5802780"/>
            <a:ext cx="4625784" cy="923330"/>
          </a:xfrm>
          <a:prstGeom prst="rect">
            <a:avLst/>
          </a:prstGeom>
          <a:noFill/>
        </p:spPr>
        <p:txBody>
          <a:bodyPr wrap="square" rtlCol="0">
            <a:spAutoFit/>
          </a:bodyPr>
          <a:lstStyle/>
          <a:p>
            <a:r>
              <a:rPr lang="en-US" dirty="0">
                <a:solidFill>
                  <a:srgbClr val="FF0000"/>
                </a:solidFill>
              </a:rPr>
              <a:t>There seem to be no consistencies between the zones, but there may be more frost forming on the North slope</a:t>
            </a:r>
          </a:p>
        </p:txBody>
      </p:sp>
      <p:sp>
        <p:nvSpPr>
          <p:cNvPr id="3" name="TextBox 2">
            <a:extLst>
              <a:ext uri="{FF2B5EF4-FFF2-40B4-BE49-F238E27FC236}">
                <a16:creationId xmlns:a16="http://schemas.microsoft.com/office/drawing/2014/main" id="{0269ED89-A0E0-A3C1-1F21-880496B20578}"/>
              </a:ext>
            </a:extLst>
          </p:cNvPr>
          <p:cNvSpPr txBox="1"/>
          <p:nvPr/>
        </p:nvSpPr>
        <p:spPr>
          <a:xfrm>
            <a:off x="43317" y="4914782"/>
            <a:ext cx="856800" cy="369332"/>
          </a:xfrm>
          <a:prstGeom prst="rect">
            <a:avLst/>
          </a:prstGeom>
          <a:noFill/>
        </p:spPr>
        <p:txBody>
          <a:bodyPr wrap="square">
            <a:spAutoFit/>
          </a:bodyPr>
          <a:lstStyle/>
          <a:p>
            <a:r>
              <a:rPr lang="en-US" dirty="0">
                <a:solidFill>
                  <a:schemeClr val="accent1">
                    <a:lumMod val="60000"/>
                    <a:lumOff val="40000"/>
                  </a:schemeClr>
                </a:solidFill>
              </a:rPr>
              <a:t>North</a:t>
            </a:r>
            <a:endParaRPr lang="en-US" dirty="0"/>
          </a:p>
        </p:txBody>
      </p:sp>
      <p:sp>
        <p:nvSpPr>
          <p:cNvPr id="5" name="TextBox 4">
            <a:extLst>
              <a:ext uri="{FF2B5EF4-FFF2-40B4-BE49-F238E27FC236}">
                <a16:creationId xmlns:a16="http://schemas.microsoft.com/office/drawing/2014/main" id="{57ED7A79-7C45-492F-E1E7-F26AB7AE5584}"/>
              </a:ext>
            </a:extLst>
          </p:cNvPr>
          <p:cNvSpPr txBox="1"/>
          <p:nvPr/>
        </p:nvSpPr>
        <p:spPr>
          <a:xfrm>
            <a:off x="11361022" y="4914782"/>
            <a:ext cx="856800" cy="369332"/>
          </a:xfrm>
          <a:prstGeom prst="rect">
            <a:avLst/>
          </a:prstGeom>
          <a:noFill/>
        </p:spPr>
        <p:txBody>
          <a:bodyPr wrap="square">
            <a:spAutoFit/>
          </a:bodyPr>
          <a:lstStyle/>
          <a:p>
            <a:r>
              <a:rPr lang="en-US" dirty="0">
                <a:solidFill>
                  <a:schemeClr val="accent1">
                    <a:lumMod val="60000"/>
                    <a:lumOff val="40000"/>
                  </a:schemeClr>
                </a:solidFill>
              </a:rPr>
              <a:t>South</a:t>
            </a:r>
            <a:endParaRPr lang="en-US" dirty="0"/>
          </a:p>
        </p:txBody>
      </p:sp>
    </p:spTree>
    <p:extLst>
      <p:ext uri="{BB962C8B-B14F-4D97-AF65-F5344CB8AC3E}">
        <p14:creationId xmlns:p14="http://schemas.microsoft.com/office/powerpoint/2010/main" val="59426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E2DB1E-8D68-9CD6-448D-E5842A9C955B}"/>
              </a:ext>
            </a:extLst>
          </p:cNvPr>
          <p:cNvSpPr>
            <a:spLocks noGrp="1"/>
          </p:cNvSpPr>
          <p:nvPr>
            <p:ph type="sldNum" sz="quarter" idx="12"/>
          </p:nvPr>
        </p:nvSpPr>
        <p:spPr/>
        <p:txBody>
          <a:bodyPr/>
          <a:lstStyle/>
          <a:p>
            <a:fld id="{68D2B808-0B9E-44A4-81FF-26361A8D6FA2}" type="slidenum">
              <a:rPr lang="en-US" smtClean="0"/>
              <a:t>9</a:t>
            </a:fld>
            <a:endParaRPr lang="en-US"/>
          </a:p>
        </p:txBody>
      </p:sp>
      <p:sp>
        <p:nvSpPr>
          <p:cNvPr id="5" name="Rectangle 4">
            <a:extLst>
              <a:ext uri="{FF2B5EF4-FFF2-40B4-BE49-F238E27FC236}">
                <a16:creationId xmlns:a16="http://schemas.microsoft.com/office/drawing/2014/main" id="{4F9D457A-CC41-D624-A107-36D9E15900B0}"/>
              </a:ext>
            </a:extLst>
          </p:cNvPr>
          <p:cNvSpPr/>
          <p:nvPr/>
        </p:nvSpPr>
        <p:spPr>
          <a:xfrm>
            <a:off x="625643" y="1159105"/>
            <a:ext cx="10515600" cy="4730285"/>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graphicFrame>
        <p:nvGraphicFramePr>
          <p:cNvPr id="11" name="TextBox 8">
            <a:extLst>
              <a:ext uri="{FF2B5EF4-FFF2-40B4-BE49-F238E27FC236}">
                <a16:creationId xmlns:a16="http://schemas.microsoft.com/office/drawing/2014/main" id="{F1675D9D-E585-A341-8CF0-49C6BF1D3961}"/>
              </a:ext>
            </a:extLst>
          </p:cNvPr>
          <p:cNvGraphicFramePr/>
          <p:nvPr>
            <p:extLst>
              <p:ext uri="{D42A27DB-BD31-4B8C-83A1-F6EECF244321}">
                <p14:modId xmlns:p14="http://schemas.microsoft.com/office/powerpoint/2010/main" val="666549606"/>
              </p:ext>
            </p:extLst>
          </p:nvPr>
        </p:nvGraphicFramePr>
        <p:xfrm>
          <a:off x="978569" y="848293"/>
          <a:ext cx="10375231" cy="5161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1471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TotalTime>
  <Words>825</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Potential Outline for Western Snow Conference (WSC) Presentation </vt:lpstr>
      <vt:lpstr>PowerPoint Presentation</vt:lpstr>
      <vt:lpstr>Snow accumulation trends by zone, north vs. south slopes </vt:lpstr>
      <vt:lpstr>Snow and LAI correlations </vt:lpstr>
      <vt:lpstr>Snow and soil frost relationships, north vs. south slopes </vt:lpstr>
      <vt:lpstr>Snow, Soil moisture and temperature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Potential Outline for Western Snow Conference (WSC) Presentation</dc:title>
  <dc:creator>Mariel Jones</dc:creator>
  <cp:lastModifiedBy>Mariel Jones</cp:lastModifiedBy>
  <cp:revision>9</cp:revision>
  <dcterms:created xsi:type="dcterms:W3CDTF">2023-04-04T17:02:59Z</dcterms:created>
  <dcterms:modified xsi:type="dcterms:W3CDTF">2023-04-05T17:08:05Z</dcterms:modified>
</cp:coreProperties>
</file>