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5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543B1-319D-4B4B-AEA0-02E9B4E73EE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7F916DE-880F-4BAF-B224-78CC5F1842A4}">
      <dgm:prSet/>
      <dgm:spPr/>
      <dgm:t>
        <a:bodyPr/>
        <a:lstStyle/>
        <a:p>
          <a:r>
            <a:rPr lang="en-US"/>
            <a:t>Introduction to Marcell + project outline</a:t>
          </a:r>
        </a:p>
      </dgm:t>
    </dgm:pt>
    <dgm:pt modelId="{FB2BD0D1-D5FF-49AF-AEDD-A13145348A04}" type="parTrans" cxnId="{E5CE4287-DAA6-48DF-A631-054E748A9DD7}">
      <dgm:prSet/>
      <dgm:spPr/>
      <dgm:t>
        <a:bodyPr/>
        <a:lstStyle/>
        <a:p>
          <a:endParaRPr lang="en-US"/>
        </a:p>
      </dgm:t>
    </dgm:pt>
    <dgm:pt modelId="{569B9549-C919-4D45-A487-C2A382A3EEF0}" type="sibTrans" cxnId="{E5CE4287-DAA6-48DF-A631-054E748A9DD7}">
      <dgm:prSet/>
      <dgm:spPr/>
      <dgm:t>
        <a:bodyPr/>
        <a:lstStyle/>
        <a:p>
          <a:endParaRPr lang="en-US"/>
        </a:p>
      </dgm:t>
    </dgm:pt>
    <dgm:pt modelId="{3346F59E-6E09-4D52-B994-1077B251A028}">
      <dgm:prSet/>
      <dgm:spPr/>
      <dgm:t>
        <a:bodyPr/>
        <a:lstStyle/>
        <a:p>
          <a:r>
            <a:rPr lang="en-US"/>
            <a:t>MEF maps, background from hydrologic connectivity paper, NSF grant gial outline (forest, frost, flow)</a:t>
          </a:r>
        </a:p>
      </dgm:t>
    </dgm:pt>
    <dgm:pt modelId="{F4BC9A22-F905-408A-BD4F-B24FFA3E0987}" type="parTrans" cxnId="{082C1100-65D3-4648-807C-D3FD090D1CB9}">
      <dgm:prSet/>
      <dgm:spPr/>
      <dgm:t>
        <a:bodyPr/>
        <a:lstStyle/>
        <a:p>
          <a:endParaRPr lang="en-US"/>
        </a:p>
      </dgm:t>
    </dgm:pt>
    <dgm:pt modelId="{59D39729-3A87-4F82-AC62-2138A33DE960}" type="sibTrans" cxnId="{082C1100-65D3-4648-807C-D3FD090D1CB9}">
      <dgm:prSet/>
      <dgm:spPr/>
      <dgm:t>
        <a:bodyPr/>
        <a:lstStyle/>
        <a:p>
          <a:endParaRPr lang="en-US"/>
        </a:p>
      </dgm:t>
    </dgm:pt>
    <dgm:pt modelId="{40C70D87-5542-4B99-BA1F-8F8415AE10A0}">
      <dgm:prSet/>
      <dgm:spPr/>
      <dgm:t>
        <a:bodyPr/>
        <a:lstStyle/>
        <a:p>
          <a:r>
            <a:rPr lang="en-US"/>
            <a:t>Research Setup</a:t>
          </a:r>
        </a:p>
      </dgm:t>
    </dgm:pt>
    <dgm:pt modelId="{E352AC67-2318-4543-A1CD-C8C856453061}" type="parTrans" cxnId="{F7C10B6F-C4AB-4090-A3EC-AED846CA564D}">
      <dgm:prSet/>
      <dgm:spPr/>
      <dgm:t>
        <a:bodyPr/>
        <a:lstStyle/>
        <a:p>
          <a:endParaRPr lang="en-US"/>
        </a:p>
      </dgm:t>
    </dgm:pt>
    <dgm:pt modelId="{3D52B9B1-C376-4886-96DC-F78938E1849F}" type="sibTrans" cxnId="{F7C10B6F-C4AB-4090-A3EC-AED846CA564D}">
      <dgm:prSet/>
      <dgm:spPr/>
      <dgm:t>
        <a:bodyPr/>
        <a:lstStyle/>
        <a:p>
          <a:endParaRPr lang="en-US"/>
        </a:p>
      </dgm:t>
    </dgm:pt>
    <dgm:pt modelId="{EBA28792-9292-4820-92B4-EDABF78F7C69}">
      <dgm:prSet/>
      <dgm:spPr/>
      <dgm:t>
        <a:bodyPr/>
        <a:lstStyle/>
        <a:p>
          <a:r>
            <a:rPr lang="en-US"/>
            <a:t>Grid maps, elevation profiles</a:t>
          </a:r>
        </a:p>
      </dgm:t>
    </dgm:pt>
    <dgm:pt modelId="{ABF24547-837F-460C-BBFE-C69836E6A220}" type="parTrans" cxnId="{87D115C0-4523-4E18-BC44-D1D19C96ED5B}">
      <dgm:prSet/>
      <dgm:spPr/>
      <dgm:t>
        <a:bodyPr/>
        <a:lstStyle/>
        <a:p>
          <a:endParaRPr lang="en-US"/>
        </a:p>
      </dgm:t>
    </dgm:pt>
    <dgm:pt modelId="{007C5DC8-00A1-413F-B881-325F34D6F7DF}" type="sibTrans" cxnId="{87D115C0-4523-4E18-BC44-D1D19C96ED5B}">
      <dgm:prSet/>
      <dgm:spPr/>
      <dgm:t>
        <a:bodyPr/>
        <a:lstStyle/>
        <a:p>
          <a:endParaRPr lang="en-US"/>
        </a:p>
      </dgm:t>
    </dgm:pt>
    <dgm:pt modelId="{91BB0531-BF3C-4B58-9D16-F1290D3D9781}">
      <dgm:prSet/>
      <dgm:spPr/>
      <dgm:t>
        <a:bodyPr/>
        <a:lstStyle/>
        <a:p>
          <a:r>
            <a:rPr lang="en-US"/>
            <a:t>Initial accumulation season results</a:t>
          </a:r>
        </a:p>
      </dgm:t>
    </dgm:pt>
    <dgm:pt modelId="{C1A6F176-804A-4E4B-AA87-C7410D57AB82}" type="parTrans" cxnId="{044107EE-D422-483B-A5FC-24E142FCD667}">
      <dgm:prSet/>
      <dgm:spPr/>
      <dgm:t>
        <a:bodyPr/>
        <a:lstStyle/>
        <a:p>
          <a:endParaRPr lang="en-US"/>
        </a:p>
      </dgm:t>
    </dgm:pt>
    <dgm:pt modelId="{BAE12C1F-EC95-4CFC-AB1E-7B98F82050CC}" type="sibTrans" cxnId="{044107EE-D422-483B-A5FC-24E142FCD667}">
      <dgm:prSet/>
      <dgm:spPr/>
      <dgm:t>
        <a:bodyPr/>
        <a:lstStyle/>
        <a:p>
          <a:endParaRPr lang="en-US"/>
        </a:p>
      </dgm:t>
    </dgm:pt>
    <dgm:pt modelId="{017BA397-2B5A-417E-9B0B-CC42A51524E6}">
      <dgm:prSet/>
      <dgm:spPr/>
      <dgm:t>
        <a:bodyPr/>
        <a:lstStyle/>
        <a:p>
          <a:r>
            <a:rPr lang="en-US" dirty="0"/>
            <a:t>Snow accumulation trends by zone, north vs. south slopes (see slides 2-)</a:t>
          </a:r>
        </a:p>
      </dgm:t>
    </dgm:pt>
    <dgm:pt modelId="{B5F14D94-62BF-42ED-8191-A9385612CE62}" type="parTrans" cxnId="{831031A4-EB92-42FD-B5EA-A4985E0F15F3}">
      <dgm:prSet/>
      <dgm:spPr/>
      <dgm:t>
        <a:bodyPr/>
        <a:lstStyle/>
        <a:p>
          <a:endParaRPr lang="en-US"/>
        </a:p>
      </dgm:t>
    </dgm:pt>
    <dgm:pt modelId="{2FD918B0-2FB8-4433-A778-6C2B6FC80283}" type="sibTrans" cxnId="{831031A4-EB92-42FD-B5EA-A4985E0F15F3}">
      <dgm:prSet/>
      <dgm:spPr/>
      <dgm:t>
        <a:bodyPr/>
        <a:lstStyle/>
        <a:p>
          <a:endParaRPr lang="en-US"/>
        </a:p>
      </dgm:t>
    </dgm:pt>
    <dgm:pt modelId="{CDD30BF1-AC46-4E28-83B1-02803A567D98}">
      <dgm:prSet/>
      <dgm:spPr/>
      <dgm:t>
        <a:bodyPr/>
        <a:lstStyle/>
        <a:p>
          <a:r>
            <a:rPr lang="en-US" dirty="0"/>
            <a:t>Snow and LAI correlations (see slides )</a:t>
          </a:r>
        </a:p>
      </dgm:t>
    </dgm:pt>
    <dgm:pt modelId="{C96700A8-7E43-4973-85BD-C901B64EC4AE}" type="parTrans" cxnId="{D1C5E68A-DA54-4384-A6A0-F08219512829}">
      <dgm:prSet/>
      <dgm:spPr/>
      <dgm:t>
        <a:bodyPr/>
        <a:lstStyle/>
        <a:p>
          <a:endParaRPr lang="en-US"/>
        </a:p>
      </dgm:t>
    </dgm:pt>
    <dgm:pt modelId="{D8A3BF99-576A-473D-8567-36B6C7260A4D}" type="sibTrans" cxnId="{D1C5E68A-DA54-4384-A6A0-F08219512829}">
      <dgm:prSet/>
      <dgm:spPr/>
      <dgm:t>
        <a:bodyPr/>
        <a:lstStyle/>
        <a:p>
          <a:endParaRPr lang="en-US"/>
        </a:p>
      </dgm:t>
    </dgm:pt>
    <dgm:pt modelId="{7F779A30-5F77-40A7-AB65-DFA8FCB89CC0}">
      <dgm:prSet/>
      <dgm:spPr/>
      <dgm:t>
        <a:bodyPr/>
        <a:lstStyle/>
        <a:p>
          <a:r>
            <a:rPr lang="en-US" dirty="0"/>
            <a:t>Snow and soil frost relationships, north vs. south slopes (see slides )</a:t>
          </a:r>
        </a:p>
      </dgm:t>
    </dgm:pt>
    <dgm:pt modelId="{6C475408-840A-48E0-BA2E-0D07E4E03F41}" type="parTrans" cxnId="{15768A0E-BC15-4B47-90F8-277D221F9301}">
      <dgm:prSet/>
      <dgm:spPr/>
      <dgm:t>
        <a:bodyPr/>
        <a:lstStyle/>
        <a:p>
          <a:endParaRPr lang="en-US"/>
        </a:p>
      </dgm:t>
    </dgm:pt>
    <dgm:pt modelId="{6D45F7CD-8B93-4FF6-94A0-30686CF17505}" type="sibTrans" cxnId="{15768A0E-BC15-4B47-90F8-277D221F9301}">
      <dgm:prSet/>
      <dgm:spPr/>
      <dgm:t>
        <a:bodyPr/>
        <a:lstStyle/>
        <a:p>
          <a:endParaRPr lang="en-US"/>
        </a:p>
      </dgm:t>
    </dgm:pt>
    <dgm:pt modelId="{D6EE6505-D5BF-42FF-9B41-680B376A7B0F}">
      <dgm:prSet/>
      <dgm:spPr/>
      <dgm:t>
        <a:bodyPr/>
        <a:lstStyle/>
        <a:p>
          <a:r>
            <a:rPr lang="en-US" dirty="0"/>
            <a:t>Snow and Soil moisture/temperature (see slides )</a:t>
          </a:r>
        </a:p>
      </dgm:t>
    </dgm:pt>
    <dgm:pt modelId="{48A4CE72-32B7-4DBF-96AD-31164DBA4F71}" type="parTrans" cxnId="{85D643F5-5F11-4A81-BDE3-54B3DDF9DC12}">
      <dgm:prSet/>
      <dgm:spPr/>
      <dgm:t>
        <a:bodyPr/>
        <a:lstStyle/>
        <a:p>
          <a:endParaRPr lang="en-US"/>
        </a:p>
      </dgm:t>
    </dgm:pt>
    <dgm:pt modelId="{B2F2FC12-E8AF-4EB7-8173-A3E00EB2DD8F}" type="sibTrans" cxnId="{85D643F5-5F11-4A81-BDE3-54B3DDF9DC12}">
      <dgm:prSet/>
      <dgm:spPr/>
      <dgm:t>
        <a:bodyPr/>
        <a:lstStyle/>
        <a:p>
          <a:endParaRPr lang="en-US"/>
        </a:p>
      </dgm:t>
    </dgm:pt>
    <dgm:pt modelId="{F641A28F-EB4A-4A35-8183-0BBC99D968C3}">
      <dgm:prSet/>
      <dgm:spPr/>
      <dgm:t>
        <a:bodyPr/>
        <a:lstStyle/>
        <a:p>
          <a:r>
            <a:rPr lang="en-US"/>
            <a:t>Continued work – two more snow seasons!</a:t>
          </a:r>
        </a:p>
      </dgm:t>
    </dgm:pt>
    <dgm:pt modelId="{613E2CD4-38D6-49DC-824F-F420823A5D69}" type="parTrans" cxnId="{F4AD9036-3EEA-46CB-A261-B167F5E28AE2}">
      <dgm:prSet/>
      <dgm:spPr/>
      <dgm:t>
        <a:bodyPr/>
        <a:lstStyle/>
        <a:p>
          <a:endParaRPr lang="en-US"/>
        </a:p>
      </dgm:t>
    </dgm:pt>
    <dgm:pt modelId="{B79C7F69-162F-4356-BDAD-B6483EE11C17}" type="sibTrans" cxnId="{F4AD9036-3EEA-46CB-A261-B167F5E28AE2}">
      <dgm:prSet/>
      <dgm:spPr/>
      <dgm:t>
        <a:bodyPr/>
        <a:lstStyle/>
        <a:p>
          <a:endParaRPr lang="en-US"/>
        </a:p>
      </dgm:t>
    </dgm:pt>
    <dgm:pt modelId="{4728B53A-D6A1-461C-8895-DDD4615095E0}" type="pres">
      <dgm:prSet presAssocID="{907543B1-319D-4B4B-AEA0-02E9B4E73EE7}" presName="linear" presStyleCnt="0">
        <dgm:presLayoutVars>
          <dgm:animLvl val="lvl"/>
          <dgm:resizeHandles val="exact"/>
        </dgm:presLayoutVars>
      </dgm:prSet>
      <dgm:spPr/>
    </dgm:pt>
    <dgm:pt modelId="{ED08CACF-D9CA-4242-AFB9-C03DE944B39A}" type="pres">
      <dgm:prSet presAssocID="{17F916DE-880F-4BAF-B224-78CC5F1842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16915F-B082-420D-BE7E-634DF444DFFA}" type="pres">
      <dgm:prSet presAssocID="{17F916DE-880F-4BAF-B224-78CC5F1842A4}" presName="childText" presStyleLbl="revTx" presStyleIdx="0" presStyleCnt="3">
        <dgm:presLayoutVars>
          <dgm:bulletEnabled val="1"/>
        </dgm:presLayoutVars>
      </dgm:prSet>
      <dgm:spPr/>
    </dgm:pt>
    <dgm:pt modelId="{862F6CBF-DBAD-41FE-AFCC-9068069A9C00}" type="pres">
      <dgm:prSet presAssocID="{40C70D87-5542-4B99-BA1F-8F8415AE10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0670D9-86AD-4BF2-929A-B8BFDE220BF0}" type="pres">
      <dgm:prSet presAssocID="{40C70D87-5542-4B99-BA1F-8F8415AE10A0}" presName="childText" presStyleLbl="revTx" presStyleIdx="1" presStyleCnt="3">
        <dgm:presLayoutVars>
          <dgm:bulletEnabled val="1"/>
        </dgm:presLayoutVars>
      </dgm:prSet>
      <dgm:spPr/>
    </dgm:pt>
    <dgm:pt modelId="{96B90947-6F14-436D-A902-0D365E0AE857}" type="pres">
      <dgm:prSet presAssocID="{91BB0531-BF3C-4B58-9D16-F1290D3D97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A28CC9-1F72-4A72-A233-6E2E70F50650}" type="pres">
      <dgm:prSet presAssocID="{91BB0531-BF3C-4B58-9D16-F1290D3D9781}" presName="childText" presStyleLbl="revTx" presStyleIdx="2" presStyleCnt="3">
        <dgm:presLayoutVars>
          <dgm:bulletEnabled val="1"/>
        </dgm:presLayoutVars>
      </dgm:prSet>
      <dgm:spPr/>
    </dgm:pt>
    <dgm:pt modelId="{6FDA4D4E-00B0-48EE-8263-84A2962F361A}" type="pres">
      <dgm:prSet presAssocID="{F641A28F-EB4A-4A35-8183-0BBC99D968C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2C1100-65D3-4648-807C-D3FD090D1CB9}" srcId="{17F916DE-880F-4BAF-B224-78CC5F1842A4}" destId="{3346F59E-6E09-4D52-B994-1077B251A028}" srcOrd="0" destOrd="0" parTransId="{F4BC9A22-F905-408A-BD4F-B24FFA3E0987}" sibTransId="{59D39729-3A87-4F82-AC62-2138A33DE960}"/>
    <dgm:cxn modelId="{15768A0E-BC15-4B47-90F8-277D221F9301}" srcId="{91BB0531-BF3C-4B58-9D16-F1290D3D9781}" destId="{7F779A30-5F77-40A7-AB65-DFA8FCB89CC0}" srcOrd="2" destOrd="0" parTransId="{6C475408-840A-48E0-BA2E-0D07E4E03F41}" sibTransId="{6D45F7CD-8B93-4FF6-94A0-30686CF17505}"/>
    <dgm:cxn modelId="{441B2F12-A42C-465C-93E8-415BB6FC169A}" type="presOf" srcId="{3346F59E-6E09-4D52-B994-1077B251A028}" destId="{E816915F-B082-420D-BE7E-634DF444DFFA}" srcOrd="0" destOrd="0" presId="urn:microsoft.com/office/officeart/2005/8/layout/vList2"/>
    <dgm:cxn modelId="{1829DC29-1E9F-414E-8E8D-986ABDBAE65D}" type="presOf" srcId="{91BB0531-BF3C-4B58-9D16-F1290D3D9781}" destId="{96B90947-6F14-436D-A902-0D365E0AE857}" srcOrd="0" destOrd="0" presId="urn:microsoft.com/office/officeart/2005/8/layout/vList2"/>
    <dgm:cxn modelId="{DBEE2A2A-5B2F-4E03-82D9-58A195B2C1F3}" type="presOf" srcId="{40C70D87-5542-4B99-BA1F-8F8415AE10A0}" destId="{862F6CBF-DBAD-41FE-AFCC-9068069A9C00}" srcOrd="0" destOrd="0" presId="urn:microsoft.com/office/officeart/2005/8/layout/vList2"/>
    <dgm:cxn modelId="{F4AD9036-3EEA-46CB-A261-B167F5E28AE2}" srcId="{907543B1-319D-4B4B-AEA0-02E9B4E73EE7}" destId="{F641A28F-EB4A-4A35-8183-0BBC99D968C3}" srcOrd="3" destOrd="0" parTransId="{613E2CD4-38D6-49DC-824F-F420823A5D69}" sibTransId="{B79C7F69-162F-4356-BDAD-B6483EE11C17}"/>
    <dgm:cxn modelId="{E3CD0963-264D-4091-95B6-A68666DA5A16}" type="presOf" srcId="{017BA397-2B5A-417E-9B0B-CC42A51524E6}" destId="{EBA28CC9-1F72-4A72-A233-6E2E70F50650}" srcOrd="0" destOrd="0" presId="urn:microsoft.com/office/officeart/2005/8/layout/vList2"/>
    <dgm:cxn modelId="{F7C10B6F-C4AB-4090-A3EC-AED846CA564D}" srcId="{907543B1-319D-4B4B-AEA0-02E9B4E73EE7}" destId="{40C70D87-5542-4B99-BA1F-8F8415AE10A0}" srcOrd="1" destOrd="0" parTransId="{E352AC67-2318-4543-A1CD-C8C856453061}" sibTransId="{3D52B9B1-C376-4886-96DC-F78938E1849F}"/>
    <dgm:cxn modelId="{BA69C453-B54E-496F-8FBD-E14A76A460AD}" type="presOf" srcId="{F641A28F-EB4A-4A35-8183-0BBC99D968C3}" destId="{6FDA4D4E-00B0-48EE-8263-84A2962F361A}" srcOrd="0" destOrd="0" presId="urn:microsoft.com/office/officeart/2005/8/layout/vList2"/>
    <dgm:cxn modelId="{4F265D7F-F0DB-4CE1-8BA2-877730B9DBA0}" type="presOf" srcId="{7F779A30-5F77-40A7-AB65-DFA8FCB89CC0}" destId="{EBA28CC9-1F72-4A72-A233-6E2E70F50650}" srcOrd="0" destOrd="2" presId="urn:microsoft.com/office/officeart/2005/8/layout/vList2"/>
    <dgm:cxn modelId="{E5CE4287-DAA6-48DF-A631-054E748A9DD7}" srcId="{907543B1-319D-4B4B-AEA0-02E9B4E73EE7}" destId="{17F916DE-880F-4BAF-B224-78CC5F1842A4}" srcOrd="0" destOrd="0" parTransId="{FB2BD0D1-D5FF-49AF-AEDD-A13145348A04}" sibTransId="{569B9549-C919-4D45-A487-C2A382A3EEF0}"/>
    <dgm:cxn modelId="{D1C5E68A-DA54-4384-A6A0-F08219512829}" srcId="{91BB0531-BF3C-4B58-9D16-F1290D3D9781}" destId="{CDD30BF1-AC46-4E28-83B1-02803A567D98}" srcOrd="1" destOrd="0" parTransId="{C96700A8-7E43-4973-85BD-C901B64EC4AE}" sibTransId="{D8A3BF99-576A-473D-8567-36B6C7260A4D}"/>
    <dgm:cxn modelId="{831031A4-EB92-42FD-B5EA-A4985E0F15F3}" srcId="{91BB0531-BF3C-4B58-9D16-F1290D3D9781}" destId="{017BA397-2B5A-417E-9B0B-CC42A51524E6}" srcOrd="0" destOrd="0" parTransId="{B5F14D94-62BF-42ED-8191-A9385612CE62}" sibTransId="{2FD918B0-2FB8-4433-A778-6C2B6FC80283}"/>
    <dgm:cxn modelId="{A87CF2BE-8F68-4484-B68A-15EF17EDC69B}" type="presOf" srcId="{CDD30BF1-AC46-4E28-83B1-02803A567D98}" destId="{EBA28CC9-1F72-4A72-A233-6E2E70F50650}" srcOrd="0" destOrd="1" presId="urn:microsoft.com/office/officeart/2005/8/layout/vList2"/>
    <dgm:cxn modelId="{87D115C0-4523-4E18-BC44-D1D19C96ED5B}" srcId="{40C70D87-5542-4B99-BA1F-8F8415AE10A0}" destId="{EBA28792-9292-4820-92B4-EDABF78F7C69}" srcOrd="0" destOrd="0" parTransId="{ABF24547-837F-460C-BBFE-C69836E6A220}" sibTransId="{007C5DC8-00A1-413F-B881-325F34D6F7DF}"/>
    <dgm:cxn modelId="{158511C6-4FBF-4DAD-A6D2-FA6175478FE7}" type="presOf" srcId="{17F916DE-880F-4BAF-B224-78CC5F1842A4}" destId="{ED08CACF-D9CA-4242-AFB9-C03DE944B39A}" srcOrd="0" destOrd="0" presId="urn:microsoft.com/office/officeart/2005/8/layout/vList2"/>
    <dgm:cxn modelId="{F776E7D9-CFD0-474D-B2D3-67B53B683697}" type="presOf" srcId="{907543B1-319D-4B4B-AEA0-02E9B4E73EE7}" destId="{4728B53A-D6A1-461C-8895-DDD4615095E0}" srcOrd="0" destOrd="0" presId="urn:microsoft.com/office/officeart/2005/8/layout/vList2"/>
    <dgm:cxn modelId="{044107EE-D422-483B-A5FC-24E142FCD667}" srcId="{907543B1-319D-4B4B-AEA0-02E9B4E73EE7}" destId="{91BB0531-BF3C-4B58-9D16-F1290D3D9781}" srcOrd="2" destOrd="0" parTransId="{C1A6F176-804A-4E4B-AA87-C7410D57AB82}" sibTransId="{BAE12C1F-EC95-4CFC-AB1E-7B98F82050CC}"/>
    <dgm:cxn modelId="{D27EA7EE-03DF-44AA-A998-649266B73FDE}" type="presOf" srcId="{D6EE6505-D5BF-42FF-9B41-680B376A7B0F}" destId="{EBA28CC9-1F72-4A72-A233-6E2E70F50650}" srcOrd="0" destOrd="3" presId="urn:microsoft.com/office/officeart/2005/8/layout/vList2"/>
    <dgm:cxn modelId="{7275BFF3-DE3D-4CCB-AB89-4ACB99DFD958}" type="presOf" srcId="{EBA28792-9292-4820-92B4-EDABF78F7C69}" destId="{C20670D9-86AD-4BF2-929A-B8BFDE220BF0}" srcOrd="0" destOrd="0" presId="urn:microsoft.com/office/officeart/2005/8/layout/vList2"/>
    <dgm:cxn modelId="{85D643F5-5F11-4A81-BDE3-54B3DDF9DC12}" srcId="{91BB0531-BF3C-4B58-9D16-F1290D3D9781}" destId="{D6EE6505-D5BF-42FF-9B41-680B376A7B0F}" srcOrd="3" destOrd="0" parTransId="{48A4CE72-32B7-4DBF-96AD-31164DBA4F71}" sibTransId="{B2F2FC12-E8AF-4EB7-8173-A3E00EB2DD8F}"/>
    <dgm:cxn modelId="{FD21824E-C2A6-49C8-ADC4-B790E57919D4}" type="presParOf" srcId="{4728B53A-D6A1-461C-8895-DDD4615095E0}" destId="{ED08CACF-D9CA-4242-AFB9-C03DE944B39A}" srcOrd="0" destOrd="0" presId="urn:microsoft.com/office/officeart/2005/8/layout/vList2"/>
    <dgm:cxn modelId="{D02A1B05-A23C-43AB-A448-2F16C592F35E}" type="presParOf" srcId="{4728B53A-D6A1-461C-8895-DDD4615095E0}" destId="{E816915F-B082-420D-BE7E-634DF444DFFA}" srcOrd="1" destOrd="0" presId="urn:microsoft.com/office/officeart/2005/8/layout/vList2"/>
    <dgm:cxn modelId="{93DE5C03-642A-4E15-93D0-5BFC60937878}" type="presParOf" srcId="{4728B53A-D6A1-461C-8895-DDD4615095E0}" destId="{862F6CBF-DBAD-41FE-AFCC-9068069A9C00}" srcOrd="2" destOrd="0" presId="urn:microsoft.com/office/officeart/2005/8/layout/vList2"/>
    <dgm:cxn modelId="{73D43386-7039-4402-8844-4A7FA062950F}" type="presParOf" srcId="{4728B53A-D6A1-461C-8895-DDD4615095E0}" destId="{C20670D9-86AD-4BF2-929A-B8BFDE220BF0}" srcOrd="3" destOrd="0" presId="urn:microsoft.com/office/officeart/2005/8/layout/vList2"/>
    <dgm:cxn modelId="{B186B55F-5B13-4AF2-8A9C-2101907D996C}" type="presParOf" srcId="{4728B53A-D6A1-461C-8895-DDD4615095E0}" destId="{96B90947-6F14-436D-A902-0D365E0AE857}" srcOrd="4" destOrd="0" presId="urn:microsoft.com/office/officeart/2005/8/layout/vList2"/>
    <dgm:cxn modelId="{7E683FF1-EF11-43D1-A753-17FFF81FADB6}" type="presParOf" srcId="{4728B53A-D6A1-461C-8895-DDD4615095E0}" destId="{EBA28CC9-1F72-4A72-A233-6E2E70F50650}" srcOrd="5" destOrd="0" presId="urn:microsoft.com/office/officeart/2005/8/layout/vList2"/>
    <dgm:cxn modelId="{AF850410-5655-4D0E-B470-6027A69B0DEE}" type="presParOf" srcId="{4728B53A-D6A1-461C-8895-DDD4615095E0}" destId="{6FDA4D4E-00B0-48EE-8263-84A2962F361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8CACF-D9CA-4242-AFB9-C03DE944B39A}">
      <dsp:nvSpPr>
        <dsp:cNvPr id="0" name=""/>
        <dsp:cNvSpPr/>
      </dsp:nvSpPr>
      <dsp:spPr>
        <a:xfrm>
          <a:off x="0" y="72548"/>
          <a:ext cx="105156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 to Marcell + project outline</a:t>
          </a:r>
        </a:p>
      </dsp:txBody>
      <dsp:txXfrm>
        <a:off x="26930" y="99478"/>
        <a:ext cx="10461740" cy="497795"/>
      </dsp:txXfrm>
    </dsp:sp>
    <dsp:sp modelId="{E816915F-B082-420D-BE7E-634DF444DFFA}">
      <dsp:nvSpPr>
        <dsp:cNvPr id="0" name=""/>
        <dsp:cNvSpPr/>
      </dsp:nvSpPr>
      <dsp:spPr>
        <a:xfrm>
          <a:off x="0" y="624203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MEF maps, background from hydrologic connectivity paper, NSF grant gial outline (forest, frost, flow)</a:t>
          </a:r>
        </a:p>
      </dsp:txBody>
      <dsp:txXfrm>
        <a:off x="0" y="624203"/>
        <a:ext cx="10515600" cy="380880"/>
      </dsp:txXfrm>
    </dsp:sp>
    <dsp:sp modelId="{862F6CBF-DBAD-41FE-AFCC-9068069A9C00}">
      <dsp:nvSpPr>
        <dsp:cNvPr id="0" name=""/>
        <dsp:cNvSpPr/>
      </dsp:nvSpPr>
      <dsp:spPr>
        <a:xfrm>
          <a:off x="0" y="1005083"/>
          <a:ext cx="105156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Research Setup</a:t>
          </a:r>
        </a:p>
      </dsp:txBody>
      <dsp:txXfrm>
        <a:off x="26930" y="1032013"/>
        <a:ext cx="10461740" cy="497795"/>
      </dsp:txXfrm>
    </dsp:sp>
    <dsp:sp modelId="{C20670D9-86AD-4BF2-929A-B8BFDE220BF0}">
      <dsp:nvSpPr>
        <dsp:cNvPr id="0" name=""/>
        <dsp:cNvSpPr/>
      </dsp:nvSpPr>
      <dsp:spPr>
        <a:xfrm>
          <a:off x="0" y="1556739"/>
          <a:ext cx="10515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Grid maps, elevation profiles</a:t>
          </a:r>
        </a:p>
      </dsp:txBody>
      <dsp:txXfrm>
        <a:off x="0" y="1556739"/>
        <a:ext cx="10515600" cy="380880"/>
      </dsp:txXfrm>
    </dsp:sp>
    <dsp:sp modelId="{96B90947-6F14-436D-A902-0D365E0AE857}">
      <dsp:nvSpPr>
        <dsp:cNvPr id="0" name=""/>
        <dsp:cNvSpPr/>
      </dsp:nvSpPr>
      <dsp:spPr>
        <a:xfrm>
          <a:off x="0" y="1937619"/>
          <a:ext cx="105156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Initial accumulation season results</a:t>
          </a:r>
        </a:p>
      </dsp:txBody>
      <dsp:txXfrm>
        <a:off x="26930" y="1964549"/>
        <a:ext cx="10461740" cy="497795"/>
      </dsp:txXfrm>
    </dsp:sp>
    <dsp:sp modelId="{EBA28CC9-1F72-4A72-A233-6E2E70F50650}">
      <dsp:nvSpPr>
        <dsp:cNvPr id="0" name=""/>
        <dsp:cNvSpPr/>
      </dsp:nvSpPr>
      <dsp:spPr>
        <a:xfrm>
          <a:off x="0" y="2489274"/>
          <a:ext cx="10515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Snow accumulation trends by zone, north vs. south slopes (see slides 2-)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Snow and LAI correlations (see slides 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Snow and soil frost relationships, north vs. south slopes (see slides 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Snow and Soil moisture/temperature (see slides )</a:t>
          </a:r>
        </a:p>
      </dsp:txBody>
      <dsp:txXfrm>
        <a:off x="0" y="2489274"/>
        <a:ext cx="10515600" cy="1237860"/>
      </dsp:txXfrm>
    </dsp:sp>
    <dsp:sp modelId="{6FDA4D4E-00B0-48EE-8263-84A2962F361A}">
      <dsp:nvSpPr>
        <dsp:cNvPr id="0" name=""/>
        <dsp:cNvSpPr/>
      </dsp:nvSpPr>
      <dsp:spPr>
        <a:xfrm>
          <a:off x="0" y="3727134"/>
          <a:ext cx="105156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Continued work – two more snow seasons!</a:t>
          </a:r>
        </a:p>
      </dsp:txBody>
      <dsp:txXfrm>
        <a:off x="26930" y="3754064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0:5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3550 24575,'-2'-189'0,"5"-197"0,1 343 0,2 1 0,1 0 0,25-77 0,58-115 0,-38 105 0,170-460 0,-138 388 0,-71 172 0,1 1 0,23-36 0,6-9 0,6-26 0,44-82 0,-69 141 0,2 0 0,1 1 0,3 2 0,0 1 0,3 2 0,0 1 0,3 1 0,58-40 0,-4 18 0,154-106 0,-114 65 0,39-32 0,-124 93 0,99-58 0,-123 82 0,0 1 0,1 0 0,0 2 0,1 0 0,24-3 0,-16 4 0,53-20 0,-65 19 0,1 2 0,0 0 0,29-4 0,-36 7 0,-12 2 0,1 0 0,-1 0 0,1 0 0,-1 0 0,1 0 0,-1-1 0,0 1 0,1-1 0,-1 1 0,1-1 0,-1 0 0,0 1 0,0-1 0,1 0 0,-1 0 0,0 0 0,0 0 0,0 0 0,0 0 0,0 0 0,0 0 0,0-1 0,0 1 0,0 0 0,-1-1 0,2-1 0,-3 2 0,1 0 0,0-1 0,0 1 0,-1 0 0,1-1 0,-1 1 0,1 0 0,-1 0 0,0 0 0,0 0 0,1 0 0,-1-1 0,0 1 0,0 0 0,0 1 0,0-1 0,0 0 0,0 0 0,0 0 0,0 1 0,0-1 0,-1 0 0,1 1 0,0-1 0,0 1 0,-1-1 0,1 1 0,0 0 0,-3-1 0,-25-4 0,-1 0 0,0 2 0,1 1 0,-1 1 0,-45 6 0,-7-2 0,-66-3 0,598 0 0,-446-1 0,1 1 0,-1 1 0,1-1 0,-1 0 0,0 1 0,1 0 0,-1 0 0,0 0 0,0 1 0,1-1 0,-1 1 0,0 0 0,-1 0 0,6 4 0,-7-4 0,-1 0 0,0 0 0,1 0 0,-1 0 0,0 0 0,0 0 0,0 0 0,0 1 0,0-1 0,0 0 0,-1 1 0,1-1 0,-1 1 0,0-1 0,1 0 0,-1 1 0,0-1 0,-1 1 0,1-1 0,0 1 0,-1-1 0,1 0 0,-1 1 0,0-1 0,0 0 0,0 1 0,-1 1 0,-67 148 0,64-142 12,0 0 0,0 0 1,-1-1-1,0 0 0,0 0 0,-1 0 0,-1-1 0,-8 9 0,-27 33-1486,33-35-5352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1:0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1:4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24575,'0'745'-1365,"0"-720"-5461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1:4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24575,'4'3'0,"0"-1"0,1 1 0,-1 0 0,0 0 0,-1 0 0,1 1 0,-1-1 0,1 1 0,-1 0 0,0 0 0,0 0 0,3 8 0,5 2 0,188 197 0,-141-145 0,-41-44 0,34 32 0,9-2 0,66 63 0,-125-113 0,1 0 0,-1-1 0,0 1 0,1 0 0,-1-1 0,1 0 0,0 1 0,-1-1 0,1 0 0,0 0 0,0 0 0,0 0 0,0 0 0,0-1 0,0 1 0,0 0 0,0-1 0,0 1 0,0-1 0,0 0 0,4 0 0,-4-1 0,-1 1 0,1-1 0,0 0 0,-1 0 0,1 0 0,-1-1 0,1 1 0,-1 0 0,1 0 0,-1-1 0,0 1 0,0-1 0,0 1 0,1-1 0,-2 1 0,1-1 0,0 0 0,0 0 0,0-1 0,3-9 0,0 0 0,-1-1 0,-1 1 0,0-1 0,0-22 0,-5-538-1365,3 548-5461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1:4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777 63 24575,'-42'-3'0,"-1"-1"0,2-2 0,-45-12 0,44 8 0,0 2 0,-84-5 0,91 13 0,-105 3 0,133-1 0,0 0 0,1 0 0,-1 0 0,1 1 0,-1 0 0,1 0 0,0 1 0,0 0 0,1 0 0,-11 9 0,-48 52 0,60-61 0,0 1 0,1 0 0,-1-1 0,1 1 0,0 1 0,1-1 0,-1 0 0,1 1 0,0-1 0,0 1 0,1 0 0,0 0 0,0-1 0,0 1 0,1 0 0,0 6 0,0-3 0,1-1 0,1 0 0,0 0 0,0 0 0,0 0 0,1-1 0,0 1 0,1-1 0,0 1 0,8 10 0,-5-8 0,0 0 0,1-1 0,0 0 0,1 0 0,0-1 0,1 0 0,-1-1 0,1 0 0,1 0 0,-1-1 0,1-1 0,0 0 0,1 0 0,-1-1 0,20 5 0,6-6 0,0-1 0,0-1 0,1-3 0,66-10 0,-20-12 0,-59 15 0,47-10 0,-65 18 0,0 0 0,0 0 0,0 1 0,0 0 0,0 0 0,0 1 0,0-1 0,0 2 0,0-1 0,0 1 0,9 3 0,-13-3 0,0 0 0,0 0 0,0 0 0,0 1 0,0-1 0,-1 1 0,1 0 0,-1-1 0,0 1 0,1 0 0,-1 0 0,-1 1 0,1-1 0,0 0 0,-1 1 0,0-1 0,1 1 0,-1-1 0,-1 1 0,1-1 0,0 8 0,1 9 0,-1 0 0,-4 37 0,2-29 0,2 31 0,0-31 0,-1 0 0,-5 39 0,4-61 0,0 1 0,0-1 0,-1 0 0,0 0 0,0 0 0,0 0 0,-1-1 0,1 1 0,-1 0 0,-1-1 0,1 0 0,-1 0 0,0 0 0,0 0 0,-10 8 0,8-9 0,-1-1 0,1 0 0,-1 0 0,0 0 0,0 0 0,0-1 0,0-1 0,0 1 0,-1-1 0,-13 1 0,-84-5 0,53-1 0,6 5-119,24-1 181,1 0 1,0-1 0,-33-6 0,46 5-163,1 0 1,0 0-1,0-1 0,1 0 0,-1 0 0,1-1 0,-1 1 1,1-2-1,0 1 0,0-1 0,1 1 0,0-1 1,-1-1-1,-4-7 0,-4-5-6726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1:5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24575,'0'69'0,"-5"186"0,1-200 0,-2-1 0,-23 89 0,5-52 0,5 0 0,-15 184 0,37-853 0,-5 300 0,2 269 0,1 0 0,0 0 0,0 0 0,1 0 0,0 0 0,1 1 0,4-12 0,-6 18 0,0 1 0,-1-1 0,1 0 0,0 1 0,0-1 0,-1 1 0,1-1 0,0 1 0,1-1 0,-1 1 0,0 0 0,0 0 0,1 0 0,-1-1 0,0 1 0,1 0 0,-1 1 0,1-1 0,-1 0 0,1 0 0,0 1 0,-1-1 0,1 1 0,0-1 0,-1 1 0,1-1 0,0 1 0,0 0 0,-1 0 0,1 0 0,0 0 0,0 1 0,-1-1 0,1 0 0,0 1 0,0-1 0,-1 1 0,1-1 0,-1 1 0,1 0 0,0 0 0,-1-1 0,0 1 0,3 2 0,4 5 0,0 0 0,-1 1 0,0 0 0,0 0 0,-1 1 0,0-1 0,0 1 0,-1 1 0,-1-1 0,1 1 0,1 11 0,10 18 0,100 175 0,-88-168 0,39 90 0,2 5 0,-34-64 0,-12-22 0,-23-55 0,0-1 0,-1 0 0,1 1 0,0-1 0,0 0 0,1 1 0,-1-1 0,0 0 0,0 1 0,0-1 0,0 1 0,0-1 0,0 0 0,0 1 0,1-1 0,-1 0 0,0 0 0,0 1 0,0-1 0,1 0 0,-1 1 0,0-1 0,0 0 0,1 0 0,-1 1 0,0-1 0,1 0 0,-1 0 0,0 0 0,1 0 0,-1 1 0,0-1 0,1 0 0,-1 0 0,0 0 0,1 0 0,-1 0 0,1 0 0,-1 0 0,0 0 0,1 0 0,-1 0 0,0 0 0,1 0 0,-1 0 0,0 0 0,1 0 0,-1-1 0,0 1 0,1 0 0,0 0 0,6-26 0,-1-37 0,-6-405 89,-1 218-1543,1 225-5372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15:11:5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1045 185 24575,'-18'-1'0,"0"0"0,-1-2 0,1 0 0,0 0 0,1-2 0,-21-7 0,-97-51 0,109 49 0,-1 0 0,0 2 0,-1 0 0,0 2 0,-1 2 0,0 0 0,-34-4 0,-21 8 0,-127 11 0,199-5 0,0 1 0,0 1 0,0 0 0,1 0 0,0 2 0,0-1 0,0 1 0,0 1 0,1 0 0,0 0 0,0 1 0,1 0 0,0 1 0,1 0 0,0 0 0,0 1 0,1 0 0,0 0 0,-6 14 0,11-19 0,0-1 0,1 1 0,0-1 0,0 1 0,0 0 0,0 0 0,1-1 0,0 1 0,0 0 0,0 0 0,0-1 0,1 1 0,0 0 0,0-1 0,0 1 0,1-1 0,-1 1 0,1-1 0,4 8 0,-2-8 0,-1 0 0,1 0 0,0-1 0,0 1 0,0-1 0,0 0 0,1 0 0,-1 0 0,1-1 0,0 0 0,0 0 0,0 0 0,0 0 0,0-1 0,0 0 0,0 0 0,9 1 0,111 2 0,-103-6 0,-1 2 0,1 0 0,-1 1 0,0 1 0,0 2 0,0 0 0,0 1 0,0 0 0,34 16 0,-33-9 0,0 1 0,-1 1 0,0 1 0,-1 0 0,34 35 0,0-4 0,-47-42 0,-1 0 0,0 1 0,0 0 0,0 0 0,-1 0 0,1 0 0,-1 1 0,0 0 0,-1 0 0,1 0 0,-1 1 0,-1-1 0,1 1 0,-1 0 0,0 0 0,3 13 0,-1 23 0,-1 1 0,-2 0 0,-3 0 0,-6 56 0,6-97 0,1 0 0,-1 0 0,1 0 0,-1 0 0,0 0 0,-1-1 0,1 1 0,0 0 0,-1 0 0,1-1 0,-1 1 0,0-1 0,0 0 0,0 1 0,0-1 0,0 0 0,-1 0 0,1 0 0,-1-1 0,1 1 0,-1 0 0,0-1 0,1 0 0,-1 1 0,0-1 0,0 0 0,0-1 0,0 1 0,0 0 0,-3-1 0,-12 2 0,0 0 0,0-2 0,0 0 0,-20-3 0,6 0 0,2 2 0,-49-8 0,68 7 0,0-1 0,1 0 0,-1 0 0,1-2 0,0 1 0,0-1 0,-17-12 0,-105-72 0,109 74-1365,1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EB55-455E-4741-83C5-33615909450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D536D-6504-416B-9022-F4318EF3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FF94-CB81-0E69-C022-343066FE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20281-51DF-AB71-9B10-F4075110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6E4-6770-C658-90FD-41C1516C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F8EC-321E-4211-973F-2D74994E2B85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5D2-9BA2-1B5D-3510-0E7E2FC2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DA6C-D04B-3741-45D7-71AE9F2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5AD9-D9C5-BFD8-102D-D2872D47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27D3A-3DCE-85B4-2765-4165208E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9488-F143-C738-D027-558D4B84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2AE1-5C16-4828-8200-C0FC83828F8C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5276-7879-4517-8E5B-AE5EE122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51D4-F4C5-8190-34FF-20F94E60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B01D9-14DF-139D-678D-B49905685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39571-3AC9-5615-378B-7FC26D03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A177-64DB-61F5-8AAC-6191AB9E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1282-6A1C-478A-B87B-BBE18710706B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3976-C6D6-75CD-6C36-4CD0D8DE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FBF1-2DE7-02CA-95A1-36272E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0F5-BC2C-AAAD-E6A0-6F49B2B5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B831-D8AA-ECAC-E6FD-10049EA1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D21E-5CEA-9FDF-02C5-0EB7029E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C73C-0C04-4CF1-9E23-74401C5F13A2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9021-235D-6E5B-868D-EBB628E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C259-815E-1013-C17B-9DB05D97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488E-F6DF-CE75-05D7-111B6862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630A-DA96-8DC1-7182-1517D32B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F975-270D-2523-65E8-65EB5EFD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AE37-29E7-44B4-8D97-E184FD4362B4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8E0B-CA92-7452-5875-A57EFDA1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F7B9-6724-629A-0A07-77C9495B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BF88-B4D7-761E-68E3-E73DCFF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55CA-B6F5-5E10-7755-324CD0DD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6983-8528-DA32-E6F1-E193505C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444D-37FC-176F-DC2B-32AC900B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64B0-78F7-4E62-A86D-4D1A81A19F12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64151-BCB6-6660-DE9E-3E06787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A640-1CAA-D594-9C93-8F901372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C124-83B0-51C7-8BEB-BA653E90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F1804-3D04-0691-54CC-B94B6320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858F-FFD3-41A8-BDA2-67F9DFA4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0AD55-0A1F-3387-67D1-8079555EB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C2FE9-D619-4F3D-D015-011722DA2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F2106-646C-8855-C261-581380E7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FE12-B37F-43FC-B80D-9A5FD3B3A8A2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78768-2FB5-0F8C-2711-3C38D089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80CB9-1E47-44FB-6392-05F8025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6599-F511-529E-B696-CB94E377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2C3E7-8928-1CF4-3B74-DC66596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170-A8FC-43DB-B37B-ED5EF5E316F5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DAA7-D47F-158B-E6D7-0CCD8F84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9D9B8-E7E6-06DE-622E-F3D3271A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1E183-4203-1286-0F37-888FFA00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7BEF-AD96-4A86-B1C5-D65AE45E8CC3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4FD9C-25EE-4864-360A-A91A395A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D179-E7DA-E9B5-B9FD-84CCAE9C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697C-DE67-245F-7200-69CD6E6E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3D07-464F-F6D2-8393-336DFDD8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8D24-F362-D9D9-E369-E267BD2F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F7DF-DC95-B2D5-01ED-0ECE505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E696-53C1-4EBC-997C-76A1553CF3BD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A8FF3-DB04-4180-D8BD-45459826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1EDA-E4E9-0545-562A-3FA26FD5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31F-EE80-8B73-E1D3-45B7A80E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455BA-2542-7A48-6D17-2F43FD5A3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0140-8442-84EC-64AB-BE16627C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F374D-508A-7D10-67BF-C8A911FA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9990-1A72-417B-B4F6-20CFCE6E8C1C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A3F4-1D2B-2DD2-9CD5-CBCE5000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812D-18C0-A8B1-E9C2-D3BE3A82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0A82-95F9-78D5-FA2C-D833B9DC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5E572-C211-0A08-A516-424BB3B4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5779-C98E-43CF-CB9B-E000BF0FF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7A23-8751-47D4-967F-7C3123B0455E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70B3-3BF2-9AE9-164D-D81357499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FE47-FE4B-D2A2-DE09-C078FCAD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B808-0B9E-44A4-81FF-26361A8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EBD6B-C78F-A126-6431-3B915487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Outline for Western Snow Conference (WSC) Presentation 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233B002-47F9-B278-7D70-4B678BBFD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277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916B-E3D1-6362-D42E-829D7063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1D77-1C19-4FF6-A670-6D8599BD51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6A2139-B158-D945-165A-737BD1CA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feel free to comment/draw/etc. on these slides if there are comments or questions you have.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 I have made annotations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/>
              <a:t> to help direct you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interesting features </a:t>
            </a:r>
            <a:r>
              <a:rPr lang="en-US" dirty="0"/>
              <a:t>that Xue and I have noticed in the data. I have also made annotations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in places where it isn’t clear what is going on in the data or there are </a:t>
            </a:r>
            <a:r>
              <a:rPr lang="en-US" dirty="0">
                <a:solidFill>
                  <a:srgbClr val="FF0000"/>
                </a:solidFill>
              </a:rPr>
              <a:t>strange inconsistencies </a:t>
            </a:r>
            <a:r>
              <a:rPr lang="en-US" dirty="0"/>
              <a:t>between sensor and manual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4EB2-A811-5825-2AB0-E8B1181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7C6F-55DC-C011-BE93-A490E844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39" y="265747"/>
            <a:ext cx="4880956" cy="2901402"/>
          </a:xfrm>
        </p:spPr>
        <p:txBody>
          <a:bodyPr>
            <a:normAutofit fontScale="90000"/>
          </a:bodyPr>
          <a:lstStyle/>
          <a:p>
            <a:r>
              <a:rPr lang="en-US" dirty="0"/>
              <a:t>Snow accumulation trends by</a:t>
            </a:r>
            <a:br>
              <a:rPr lang="en-US" dirty="0"/>
            </a:br>
            <a:r>
              <a:rPr lang="en-US" dirty="0"/>
              <a:t>zone, north</a:t>
            </a:r>
            <a:br>
              <a:rPr lang="en-US" dirty="0"/>
            </a:br>
            <a:r>
              <a:rPr lang="en-US" dirty="0"/>
              <a:t>vs. south</a:t>
            </a:r>
            <a:br>
              <a:rPr lang="en-US" dirty="0"/>
            </a:br>
            <a:r>
              <a:rPr lang="en-US" dirty="0"/>
              <a:t>slopes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2B71B-5094-C43D-690A-CAFC838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0720F-AEB1-5EBD-46AA-CF7A7688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59" y="796925"/>
            <a:ext cx="8677275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55ACA-CDBF-633D-1884-CEA19B85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59" y="3759200"/>
            <a:ext cx="8677275" cy="2962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C941C-AC81-0BA8-92BA-8F8B045A9F44}"/>
              </a:ext>
            </a:extLst>
          </p:cNvPr>
          <p:cNvSpPr txBox="1"/>
          <p:nvPr/>
        </p:nvSpPr>
        <p:spPr>
          <a:xfrm>
            <a:off x="1320339" y="5103674"/>
            <a:ext cx="2061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 in accumulated snow in the Bog in S6 (matches the results of the ANOVA test on LAI)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7105D-7090-926C-99D7-0333EE56EF52}"/>
              </a:ext>
            </a:extLst>
          </p:cNvPr>
          <p:cNvSpPr txBox="1"/>
          <p:nvPr/>
        </p:nvSpPr>
        <p:spPr>
          <a:xfrm>
            <a:off x="8951626" y="0"/>
            <a:ext cx="312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change in accumulated snow between any zones in S2 (matches the results of the ANOVA test on LAI)</a:t>
            </a:r>
          </a:p>
        </p:txBody>
      </p:sp>
    </p:spTree>
    <p:extLst>
      <p:ext uri="{BB962C8B-B14F-4D97-AF65-F5344CB8AC3E}">
        <p14:creationId xmlns:p14="http://schemas.microsoft.com/office/powerpoint/2010/main" val="23932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DF77-5EAF-01C3-86CF-02D05177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6DB2-C5AA-5E82-8CFA-3F6D616A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FAF86-A1B8-9294-D619-B3079B7D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62DB-FD0A-55EB-3E8A-331042F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 and LAI correlations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CE73A-E770-6A22-B00B-58CFABB5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2C792-7116-4D7A-AD0F-80DFD8AA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" y="1377509"/>
            <a:ext cx="10595429" cy="51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26DA-BD94-A061-3CF3-96799A35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Snow and soil frost relationships, north vs. south slopes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3E85-6615-D91D-A4C8-FF4C6A8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9B5D-CBEE-2059-4BF0-9AD5B31D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91000" cy="2906713"/>
          </a:xfrm>
        </p:spPr>
        <p:txBody>
          <a:bodyPr>
            <a:normAutofit/>
          </a:bodyPr>
          <a:lstStyle/>
          <a:p>
            <a:r>
              <a:rPr lang="en-US" dirty="0"/>
              <a:t>Snow, Soil moisture and temperature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53F4D-162C-C0C5-4231-94A9D962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B808-0B9E-44A4-81FF-26361A8D6FA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97E30-6403-9FA7-AD3E-D73606D1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19112"/>
            <a:ext cx="6436518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5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906204F-CB9D-93B5-644D-1DC3CA23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65837" y="2257459"/>
            <a:ext cx="4604800" cy="23369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BAD289D-0F1B-E031-5625-AE908267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32391" y="2257459"/>
            <a:ext cx="4604800" cy="233693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019F5DE-406B-CC04-27E4-1F2D9685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534333" y="2257459"/>
            <a:ext cx="4604800" cy="23369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A8B0C60-42F4-FB2B-6B13-D34765F06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199114" y="2257459"/>
            <a:ext cx="4604800" cy="23369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B2008-6535-993A-D611-9EEA0A1D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D2B808-0B9E-44A4-81FF-26361A8D6FA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224CA-C4CE-C8A1-993D-E66DAEE85338}"/>
              </a:ext>
            </a:extLst>
          </p:cNvPr>
          <p:cNvSpPr txBox="1"/>
          <p:nvPr/>
        </p:nvSpPr>
        <p:spPr>
          <a:xfrm>
            <a:off x="1319165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F0A24-6C34-1805-C2B1-176755D39D76}"/>
              </a:ext>
            </a:extLst>
          </p:cNvPr>
          <p:cNvSpPr txBox="1"/>
          <p:nvPr/>
        </p:nvSpPr>
        <p:spPr>
          <a:xfrm>
            <a:off x="10042166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DF36C-541B-6E0F-CF49-E66550616280}"/>
              </a:ext>
            </a:extLst>
          </p:cNvPr>
          <p:cNvSpPr txBox="1"/>
          <p:nvPr/>
        </p:nvSpPr>
        <p:spPr>
          <a:xfrm>
            <a:off x="6973397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Slope/Lagg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EBBC-90B7-3695-B108-B499D6F8CC46}"/>
              </a:ext>
            </a:extLst>
          </p:cNvPr>
          <p:cNvSpPr txBox="1"/>
          <p:nvPr/>
        </p:nvSpPr>
        <p:spPr>
          <a:xfrm>
            <a:off x="4053909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Slope/Lagg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482E1-C3FD-67BF-566C-7BB66EB4E473}"/>
              </a:ext>
            </a:extLst>
          </p:cNvPr>
          <p:cNvSpPr txBox="1"/>
          <p:nvPr/>
        </p:nvSpPr>
        <p:spPr>
          <a:xfrm>
            <a:off x="5618515" y="5802780"/>
            <a:ext cx="462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seem to be no consistencies between the zones, but there may be more frost forming on the south slope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77E51-D1CD-950B-243E-73DD3E3CFFAC}"/>
              </a:ext>
            </a:extLst>
          </p:cNvPr>
          <p:cNvSpPr txBox="1"/>
          <p:nvPr/>
        </p:nvSpPr>
        <p:spPr>
          <a:xfrm>
            <a:off x="421184" y="172338"/>
            <a:ext cx="1093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Vertical X-axis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Time,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Horizontal Y-axis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Soil Depth,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 Line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0deg C line (proxy for frost depth)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White and black markers show the data from manual frost measurements, no markers means zero frost detected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1CB7A-7562-D178-5AC9-6BC8A58789B4}"/>
              </a:ext>
            </a:extLst>
          </p:cNvPr>
          <p:cNvSpPr txBox="1"/>
          <p:nvPr/>
        </p:nvSpPr>
        <p:spPr>
          <a:xfrm>
            <a:off x="2460486" y="5578522"/>
            <a:ext cx="28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Huge inconsistencies between soil temperature and detected frost depth in 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BE7B61-2A1D-44D6-21E5-5CE3CDB19C77}"/>
                  </a:ext>
                </a:extLst>
              </p14:cNvPr>
              <p14:cNvContentPartPr/>
              <p14:nvPr/>
            </p14:nvContentPartPr>
            <p14:xfrm>
              <a:off x="3352934" y="4165772"/>
              <a:ext cx="856800" cy="1278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BE7B61-2A1D-44D6-21E5-5CE3CDB19C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3934" y="4156772"/>
                <a:ext cx="87444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85C99A-AACE-CA0F-B9E5-8C2B4475604D}"/>
                  </a:ext>
                </a:extLst>
              </p14:cNvPr>
              <p14:cNvContentPartPr/>
              <p14:nvPr/>
            </p14:nvContentPartPr>
            <p14:xfrm>
              <a:off x="3953774" y="4286372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85C99A-AACE-CA0F-B9E5-8C2B447560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5134" y="42773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7C24A0A-F6D2-9B40-D503-9E133D489746}"/>
              </a:ext>
            </a:extLst>
          </p:cNvPr>
          <p:cNvGrpSpPr/>
          <p:nvPr/>
        </p:nvGrpSpPr>
        <p:grpSpPr>
          <a:xfrm>
            <a:off x="11626454" y="4876412"/>
            <a:ext cx="237240" cy="308880"/>
            <a:chOff x="11626454" y="4876412"/>
            <a:chExt cx="2372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2E1B61-EEC0-5DA9-4612-1770CB8F629C}"/>
                    </a:ext>
                  </a:extLst>
                </p14:cNvPr>
                <p14:cNvContentPartPr/>
                <p14:nvPr/>
              </p14:nvContentPartPr>
              <p14:xfrm>
                <a:off x="11626454" y="4907732"/>
                <a:ext cx="360" cy="27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2E1B61-EEC0-5DA9-4612-1770CB8F62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17814" y="4898732"/>
                  <a:ext cx="18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C368D7-28EC-D0AF-20C3-1AC2351F40D1}"/>
                    </a:ext>
                  </a:extLst>
                </p14:cNvPr>
                <p14:cNvContentPartPr/>
                <p14:nvPr/>
              </p14:nvContentPartPr>
              <p14:xfrm>
                <a:off x="11626454" y="4876412"/>
                <a:ext cx="237240" cy="260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C368D7-28EC-D0AF-20C3-1AC2351F40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17814" y="4867772"/>
                  <a:ext cx="25488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59AE65-1416-9ADC-FDFA-615B09C16901}"/>
                  </a:ext>
                </a:extLst>
              </p14:cNvPr>
              <p14:cNvContentPartPr/>
              <p14:nvPr/>
            </p14:nvContentPartPr>
            <p14:xfrm>
              <a:off x="213374" y="4927892"/>
              <a:ext cx="282240" cy="31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59AE65-1416-9ADC-FDFA-615B09C169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734" y="4919252"/>
                <a:ext cx="299880" cy="3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84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B3B51C6-81F3-1B4B-1AEE-3CA372A8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51879" y="2257459"/>
            <a:ext cx="4604800" cy="23369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8B1F97E-A1EB-6D29-3089-892A62F2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32391" y="2257459"/>
            <a:ext cx="4604800" cy="233693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C1ABC9-C6C3-BCF6-FDB2-575F00838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5904" y="2257459"/>
            <a:ext cx="4604800" cy="23369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BDF80CA-48B6-E862-80CE-022DE687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548704" y="2257459"/>
            <a:ext cx="4604800" cy="23369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CF293-E340-BAF0-C95A-F22F7BED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D2B808-0B9E-44A4-81FF-26361A8D6FA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BCF4D-4A17-0C71-6249-71A1A2EE4FD3}"/>
              </a:ext>
            </a:extLst>
          </p:cNvPr>
          <p:cNvSpPr txBox="1"/>
          <p:nvPr/>
        </p:nvSpPr>
        <p:spPr>
          <a:xfrm>
            <a:off x="1319165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3623D-BC68-5744-39EC-0611F1ACB8C9}"/>
              </a:ext>
            </a:extLst>
          </p:cNvPr>
          <p:cNvSpPr txBox="1"/>
          <p:nvPr/>
        </p:nvSpPr>
        <p:spPr>
          <a:xfrm>
            <a:off x="10042166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F135E-92A1-8BB6-1FA5-8FD4393F0745}"/>
              </a:ext>
            </a:extLst>
          </p:cNvPr>
          <p:cNvSpPr txBox="1"/>
          <p:nvPr/>
        </p:nvSpPr>
        <p:spPr>
          <a:xfrm>
            <a:off x="6973397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Slope/Lagg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4A6EC-6C5A-7E6B-06ED-8FFEBE54EFE2}"/>
              </a:ext>
            </a:extLst>
          </p:cNvPr>
          <p:cNvSpPr txBox="1"/>
          <p:nvPr/>
        </p:nvSpPr>
        <p:spPr>
          <a:xfrm>
            <a:off x="4053909" y="754195"/>
            <a:ext cx="31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Slope/Lagg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430EB-472C-3100-0A2E-FCE5AF0EC89D}"/>
              </a:ext>
            </a:extLst>
          </p:cNvPr>
          <p:cNvSpPr txBox="1"/>
          <p:nvPr/>
        </p:nvSpPr>
        <p:spPr>
          <a:xfrm>
            <a:off x="421184" y="172338"/>
            <a:ext cx="1093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Vertical X-axis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Time,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Horizontal Y-axis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Soil Depth,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 Line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0deg C line (proxy for frost depth)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White and black markers show the data from manual frost measurements, no markers means zero frost detected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EECEE-3B03-1B74-EBAD-B75FF8BDF504}"/>
              </a:ext>
            </a:extLst>
          </p:cNvPr>
          <p:cNvSpPr txBox="1"/>
          <p:nvPr/>
        </p:nvSpPr>
        <p:spPr>
          <a:xfrm>
            <a:off x="5618515" y="5802780"/>
            <a:ext cx="462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seem to be no consistencies between the zones, but there may be more frost forming on the south slope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7A6EFF-FBF7-1922-F38F-796E75D67764}"/>
                  </a:ext>
                </a:extLst>
              </p14:cNvPr>
              <p14:cNvContentPartPr/>
              <p14:nvPr/>
            </p14:nvContentPartPr>
            <p14:xfrm>
              <a:off x="11604134" y="5079092"/>
              <a:ext cx="194400" cy="372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7A6EFF-FBF7-1922-F38F-796E75D677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95494" y="5070092"/>
                <a:ext cx="2120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9F72229-48F9-1149-2E96-21CED6482BAF}"/>
                  </a:ext>
                </a:extLst>
              </p14:cNvPr>
              <p14:cNvContentPartPr/>
              <p14:nvPr/>
            </p14:nvContentPartPr>
            <p14:xfrm>
              <a:off x="94934" y="5023652"/>
              <a:ext cx="376560" cy="348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9F72229-48F9-1149-2E96-21CED6482B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94" y="5014652"/>
                <a:ext cx="39420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26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422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Potential Outline for Western Snow Conference (WSC) Presentation </vt:lpstr>
      <vt:lpstr>PowerPoint Presentation</vt:lpstr>
      <vt:lpstr>Snow accumulation trends by zone, north vs. south slopes </vt:lpstr>
      <vt:lpstr>PowerPoint Presentation</vt:lpstr>
      <vt:lpstr>Snow and LAI correlations </vt:lpstr>
      <vt:lpstr>Snow and soil frost relationships, north vs. south slopes </vt:lpstr>
      <vt:lpstr>Snow, Soil moisture and temperature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Outline for Western Snow Conference (WSC) Presentation</dc:title>
  <dc:creator>Mariel Jones</dc:creator>
  <cp:lastModifiedBy>Mariel Jones</cp:lastModifiedBy>
  <cp:revision>6</cp:revision>
  <dcterms:created xsi:type="dcterms:W3CDTF">2023-04-04T17:02:59Z</dcterms:created>
  <dcterms:modified xsi:type="dcterms:W3CDTF">2023-04-05T15:39:10Z</dcterms:modified>
</cp:coreProperties>
</file>