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6858000" cy="9144000"/>
  <p:defaultTextStyle>
    <a:defPPr lvl="0">
      <a:defRPr lang="es-MX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70B4-E49E-4F71-BF1A-FAAE23BBA91C}" type="datetimeFigureOut">
              <a:rPr lang="es-MX" smtClean="0"/>
              <a:t>12/04/2019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E860-F5CC-41FA-91B0-FEC9C56E5307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63334" y="476193"/>
            <a:ext cx="228601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572132" y="3929070"/>
            <a:ext cx="302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DEFINIR QUE MÁS PALABRAS </a:t>
            </a:r>
          </a:p>
          <a:p>
            <a:r>
              <a:rPr lang="es-MX" b="1" dirty="0">
                <a:solidFill>
                  <a:srgbClr val="FF0000"/>
                </a:solidFill>
              </a:rPr>
              <a:t>AGREGAR AL BLOQUE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0"/>
            <a:ext cx="91485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4668152" y="487689"/>
            <a:ext cx="50006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857224" y="2428872"/>
            <a:ext cx="4006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- CONFIRMAR HORARIO</a:t>
            </a:r>
          </a:p>
          <a:p>
            <a:r>
              <a:rPr lang="es-MX" b="1" dirty="0">
                <a:solidFill>
                  <a:srgbClr val="FF0000"/>
                </a:solidFill>
              </a:rPr>
              <a:t>- AGREGAR AVISO DE PRIVACIDAD PARA</a:t>
            </a:r>
          </a:p>
          <a:p>
            <a:r>
              <a:rPr lang="es-MX" b="1" dirty="0">
                <a:solidFill>
                  <a:srgbClr val="FF0000"/>
                </a:solidFill>
              </a:rPr>
              <a:t>FORMULARIO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CC1A-46A4-403C-9D38-CEB4CE81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4193-AAD4-40CE-9968-64BD180EE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 err="1">
                <a:latin typeface="Arial"/>
                <a:cs typeface="Calibri"/>
              </a:rPr>
              <a:t>Modelo</a:t>
            </a:r>
            <a:r>
              <a:rPr lang="en-US" sz="1400" dirty="0">
                <a:latin typeface="Arial"/>
                <a:cs typeface="Calibri"/>
              </a:rPr>
              <a:t> </a:t>
            </a:r>
            <a:r>
              <a:rPr lang="en-US" sz="1400" dirty="0" err="1">
                <a:latin typeface="Arial"/>
                <a:cs typeface="Calibri"/>
              </a:rPr>
              <a:t>Estructural</a:t>
            </a:r>
            <a:endParaRPr lang="en-US" sz="1400">
              <a:latin typeface="Arial"/>
              <a:cs typeface="Calibri"/>
            </a:endParaRPr>
          </a:p>
          <a:p>
            <a:r>
              <a:rPr lang="en-US" sz="1400" dirty="0" err="1">
                <a:latin typeface="Arial"/>
                <a:cs typeface="Calibri"/>
              </a:rPr>
              <a:t>Terapia</a:t>
            </a:r>
            <a:r>
              <a:rPr lang="en-US" sz="1400" dirty="0">
                <a:latin typeface="Arial"/>
                <a:cs typeface="Calibri"/>
              </a:rPr>
              <a:t> Breve </a:t>
            </a:r>
            <a:r>
              <a:rPr lang="en-US" sz="1400" dirty="0" err="1">
                <a:latin typeface="Arial"/>
                <a:cs typeface="Calibri"/>
              </a:rPr>
              <a:t>Centrada</a:t>
            </a:r>
            <a:r>
              <a:rPr lang="en-US" sz="1400" dirty="0">
                <a:latin typeface="Arial"/>
                <a:cs typeface="Calibri"/>
              </a:rPr>
              <a:t> en </a:t>
            </a:r>
            <a:r>
              <a:rPr lang="en-US" sz="1400" dirty="0" err="1">
                <a:latin typeface="Arial"/>
                <a:cs typeface="Calibri"/>
              </a:rPr>
              <a:t>Problemas</a:t>
            </a:r>
          </a:p>
          <a:p>
            <a:r>
              <a:rPr lang="en-US" sz="1400" dirty="0" err="1">
                <a:latin typeface="Arial"/>
                <a:cs typeface="Calibri"/>
              </a:rPr>
              <a:t>Terapia</a:t>
            </a:r>
            <a:r>
              <a:rPr lang="en-US" sz="1400" dirty="0">
                <a:latin typeface="Arial"/>
                <a:cs typeface="Calibri"/>
              </a:rPr>
              <a:t> </a:t>
            </a:r>
            <a:r>
              <a:rPr lang="en-US" sz="1400" dirty="0" err="1">
                <a:latin typeface="Arial"/>
                <a:cs typeface="Calibri"/>
              </a:rPr>
              <a:t>Narrativa</a:t>
            </a:r>
          </a:p>
          <a:p>
            <a:r>
              <a:rPr lang="en-US" sz="1400" dirty="0" err="1">
                <a:latin typeface="Arial"/>
                <a:cs typeface="Calibri"/>
              </a:rPr>
              <a:t>Terapia</a:t>
            </a:r>
            <a:r>
              <a:rPr lang="en-US" sz="1400" dirty="0">
                <a:latin typeface="Arial"/>
                <a:cs typeface="Calibri"/>
              </a:rPr>
              <a:t> Breve </a:t>
            </a:r>
            <a:r>
              <a:rPr lang="en-US" sz="1400" dirty="0" err="1">
                <a:latin typeface="Arial"/>
                <a:cs typeface="Calibri"/>
              </a:rPr>
              <a:t>Centrada</a:t>
            </a:r>
            <a:r>
              <a:rPr lang="en-US" sz="1400" dirty="0">
                <a:latin typeface="Arial"/>
                <a:cs typeface="Calibri"/>
              </a:rPr>
              <a:t> en Soluciones</a:t>
            </a:r>
          </a:p>
          <a:p>
            <a:endParaRPr lang="en-US" sz="1400" dirty="0">
              <a:latin typeface="Arial"/>
              <a:cs typeface="Calibri"/>
            </a:endParaRPr>
          </a:p>
          <a:p>
            <a:endParaRPr lang="en-US" sz="1400" dirty="0">
              <a:latin typeface="Arial"/>
              <a:cs typeface="Calibri"/>
            </a:endParaRPr>
          </a:p>
          <a:p>
            <a:endParaRPr lang="en-US" sz="1400" dirty="0">
              <a:latin typeface="Arial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40DC-DEAB-4F2F-94C6-4857E2A73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Terapia</a:t>
            </a:r>
            <a:r>
              <a:rPr lang="en-US" dirty="0">
                <a:cs typeface="Calibri"/>
              </a:rPr>
              <a:t> de Pareja</a:t>
            </a:r>
          </a:p>
          <a:p>
            <a:r>
              <a:rPr lang="en-US" dirty="0" err="1">
                <a:cs typeface="Calibri"/>
              </a:rPr>
              <a:t>Manejo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grupal</a:t>
            </a:r>
          </a:p>
          <a:p>
            <a:r>
              <a:rPr lang="en-US" dirty="0" err="1">
                <a:cs typeface="Calibri"/>
              </a:rPr>
              <a:t>Comunicación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asertiva</a:t>
            </a:r>
          </a:p>
          <a:p>
            <a:r>
              <a:rPr lang="en-US" dirty="0" err="1">
                <a:cs typeface="Calibri"/>
              </a:rPr>
              <a:t>Liderazgo</a:t>
            </a:r>
          </a:p>
          <a:p>
            <a:r>
              <a:rPr lang="en-US" sz="1600" dirty="0" err="1">
                <a:cs typeface="Calibri"/>
              </a:rPr>
              <a:t>Dificultades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comunes</a:t>
            </a:r>
            <a:r>
              <a:rPr lang="en-US" sz="1600" dirty="0">
                <a:cs typeface="Calibri"/>
              </a:rPr>
              <a:t> en el </a:t>
            </a:r>
            <a:r>
              <a:rPr lang="en-US" sz="1600" dirty="0" err="1">
                <a:cs typeface="Calibri"/>
              </a:rPr>
              <a:t>COntexto</a:t>
            </a:r>
            <a:r>
              <a:rPr lang="en-US" sz="1600" dirty="0">
                <a:cs typeface="Calibri"/>
              </a:rPr>
              <a:t> familiar</a:t>
            </a:r>
          </a:p>
          <a:p>
            <a:r>
              <a:rPr lang="en-US" sz="1600" dirty="0" err="1">
                <a:cs typeface="Calibri"/>
              </a:rPr>
              <a:t>Nuevas</a:t>
            </a:r>
            <a:r>
              <a:rPr lang="en-US" sz="1600" dirty="0">
                <a:cs typeface="Calibri"/>
              </a:rPr>
              <a:t> Formas de </a:t>
            </a:r>
            <a:r>
              <a:rPr lang="en-US" sz="1600" dirty="0" err="1">
                <a:cs typeface="Calibri"/>
              </a:rPr>
              <a:t>Familias</a:t>
            </a:r>
          </a:p>
        </p:txBody>
      </p:sp>
    </p:spTree>
    <p:extLst>
      <p:ext uri="{BB962C8B-B14F-4D97-AF65-F5344CB8AC3E}">
        <p14:creationId xmlns:p14="http://schemas.microsoft.com/office/powerpoint/2010/main" val="41099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63334" y="476193"/>
            <a:ext cx="228601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494" cy="51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63334" y="476193"/>
            <a:ext cx="228601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30" cy="514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2394493" y="487689"/>
            <a:ext cx="714380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7224" y="2428872"/>
            <a:ext cx="33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TERMINAR CURRICULUM MAMÁ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530" cy="514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3143240" y="475332"/>
            <a:ext cx="928694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428596" y="1500178"/>
            <a:ext cx="7786742" cy="314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5857884" y="1142988"/>
            <a:ext cx="2938482" cy="314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857224" y="857236"/>
            <a:ext cx="2938482" cy="490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714348" y="928674"/>
            <a:ext cx="726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TERMINAR BLOQUE ESCUELAS DE ESTUDIO (FREUD, GESTALT, HYPNO, ETC)</a:t>
            </a:r>
          </a:p>
        </p:txBody>
      </p:sp>
      <p:pic>
        <p:nvPicPr>
          <p:cNvPr id="9" name="8 Imagen"/>
          <p:cNvPicPr/>
          <p:nvPr/>
        </p:nvPicPr>
        <p:blipFill>
          <a:blip r:embed="rId3"/>
          <a:srcRect b="62000"/>
          <a:stretch>
            <a:fillRect/>
          </a:stretch>
        </p:blipFill>
        <p:spPr>
          <a:xfrm>
            <a:off x="285720" y="1857368"/>
            <a:ext cx="4286280" cy="2357454"/>
          </a:xfrm>
          <a:prstGeom prst="rect">
            <a:avLst/>
          </a:prstGeom>
        </p:spPr>
      </p:pic>
      <p:pic>
        <p:nvPicPr>
          <p:cNvPr id="10" name="9 Imagen"/>
          <p:cNvPicPr/>
          <p:nvPr/>
        </p:nvPicPr>
        <p:blipFill>
          <a:blip r:embed="rId3"/>
          <a:srcRect t="38000" b="24000"/>
          <a:stretch>
            <a:fillRect/>
          </a:stretch>
        </p:blipFill>
        <p:spPr>
          <a:xfrm>
            <a:off x="4286248" y="2071682"/>
            <a:ext cx="4643470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4143372" y="487689"/>
            <a:ext cx="50006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494" cy="51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143372" y="487689"/>
            <a:ext cx="50006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4549990" y="487689"/>
            <a:ext cx="142876" cy="3571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428596" y="1500178"/>
            <a:ext cx="7786742" cy="3143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2857488" y="1000112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PARA EMPRESAS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348" y="1428740"/>
            <a:ext cx="402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CURSOS PARA PUBLICO EN GENERAL</a:t>
            </a:r>
          </a:p>
          <a:p>
            <a:pPr marL="342900" indent="-3429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CURSOS PARA TERAPEUTAS</a:t>
            </a:r>
          </a:p>
          <a:p>
            <a:pPr marL="342900" indent="-342900"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EJEMPLO MTY: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t="23450"/>
          <a:stretch>
            <a:fillRect/>
          </a:stretch>
        </p:blipFill>
        <p:spPr bwMode="auto">
          <a:xfrm>
            <a:off x="642910" y="2500310"/>
            <a:ext cx="3929090" cy="209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b="79752"/>
          <a:stretch>
            <a:fillRect/>
          </a:stretch>
        </p:blipFill>
        <p:spPr bwMode="auto">
          <a:xfrm>
            <a:off x="3214678" y="2071682"/>
            <a:ext cx="5272127" cy="74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