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12d63b606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12d63b606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12d63b60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12d63b60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12d63b60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12d63b60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12d63b60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12d63b60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12d63b60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12d63b60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12d63b60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12d63b60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12d63b606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12d63b606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12d63b606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12d63b606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12d63b606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12d63b606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12d63b606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12d63b606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230775"/>
            <a:ext cx="8520600" cy="140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Political Fake News Characterization Using Twitter </a:t>
            </a:r>
            <a:r>
              <a:rPr i="1" lang="en" sz="2400"/>
              <a:t>Replication</a:t>
            </a:r>
            <a:endParaRPr sz="2400"/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7829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Andy De La Fuente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Anmol Srivastava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Juan Solorio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Maggie Weatherly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Matthew Rhodes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Replication Efforts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rgbClr val="2D3B45"/>
              </a:solidFill>
              <a:highlight>
                <a:srgbClr val="FFFFFF"/>
              </a:highlight>
            </a:endParaRPr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52475"/>
            <a:ext cx="4610525" cy="399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152475"/>
            <a:ext cx="4572000" cy="406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Reflections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800"/>
              <a:buChar char="-"/>
            </a:pPr>
            <a:r>
              <a:rPr lang="en">
                <a:solidFill>
                  <a:srgbClr val="2D3B45"/>
                </a:solidFill>
                <a:highlight>
                  <a:srgbClr val="FFFFFF"/>
                </a:highlight>
              </a:rPr>
              <a:t>We were able to collaborate on (and share) much of the code related to:</a:t>
            </a:r>
            <a:endParaRPr sz="14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400"/>
              <a:buChar char="-"/>
            </a:pPr>
            <a:r>
              <a:rPr lang="en">
                <a:solidFill>
                  <a:srgbClr val="2D3B45"/>
                </a:solidFill>
                <a:highlight>
                  <a:srgbClr val="FFFFFF"/>
                </a:highlight>
              </a:rPr>
              <a:t>s</a:t>
            </a:r>
            <a:r>
              <a:rPr lang="en">
                <a:solidFill>
                  <a:srgbClr val="2D3B45"/>
                </a:solidFill>
                <a:highlight>
                  <a:srgbClr val="FFFFFF"/>
                </a:highlight>
              </a:rPr>
              <a:t>tyling plot content, labels, overlays</a:t>
            </a:r>
            <a:endParaRPr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400"/>
              <a:buChar char="-"/>
            </a:pPr>
            <a:r>
              <a:rPr lang="en">
                <a:solidFill>
                  <a:srgbClr val="2D3B45"/>
                </a:solidFill>
                <a:highlight>
                  <a:srgbClr val="FFFFFF"/>
                </a:highlight>
              </a:rPr>
              <a:t>p</a:t>
            </a:r>
            <a:r>
              <a:rPr lang="en">
                <a:solidFill>
                  <a:srgbClr val="2D3B45"/>
                </a:solidFill>
                <a:highlight>
                  <a:srgbClr val="FFFFFF"/>
                </a:highlight>
              </a:rPr>
              <a:t>roviding accompanying calculations (like p-values) for </a:t>
            </a:r>
            <a:r>
              <a:rPr lang="en">
                <a:solidFill>
                  <a:srgbClr val="2D3B45"/>
                </a:solidFill>
                <a:highlight>
                  <a:srgbClr val="FFFFFF"/>
                </a:highlight>
              </a:rPr>
              <a:t>Kolmogorov-Smirnoff and other tests</a:t>
            </a:r>
            <a:endParaRPr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800"/>
              <a:buChar char="-"/>
            </a:pPr>
            <a:r>
              <a:rPr lang="en">
                <a:solidFill>
                  <a:srgbClr val="2D3B45"/>
                </a:solidFill>
                <a:highlight>
                  <a:srgbClr val="FFFFFF"/>
                </a:highlight>
              </a:rPr>
              <a:t>Still, there were some minor hurdles in reproducing this work seamlessly: </a:t>
            </a:r>
            <a:endParaRPr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400"/>
              <a:buChar char="-"/>
            </a:pPr>
            <a:r>
              <a:rPr lang="en">
                <a:solidFill>
                  <a:srgbClr val="2D3B45"/>
                </a:solidFill>
                <a:highlight>
                  <a:srgbClr val="FFFFFF"/>
                </a:highlight>
              </a:rPr>
              <a:t>a</a:t>
            </a:r>
            <a:r>
              <a:rPr lang="en">
                <a:solidFill>
                  <a:srgbClr val="2D3B45"/>
                </a:solidFill>
                <a:highlight>
                  <a:srgbClr val="FFFFFF"/>
                </a:highlight>
              </a:rPr>
              <a:t>esthetic discrepancies in object shape and size</a:t>
            </a:r>
            <a:endParaRPr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400"/>
              <a:buChar char="-"/>
            </a:pPr>
            <a:r>
              <a:rPr lang="en">
                <a:solidFill>
                  <a:srgbClr val="2D3B45"/>
                </a:solidFill>
                <a:highlight>
                  <a:srgbClr val="FFFFFF"/>
                </a:highlight>
              </a:rPr>
              <a:t>s</a:t>
            </a:r>
            <a:r>
              <a:rPr lang="en">
                <a:solidFill>
                  <a:srgbClr val="2D3B45"/>
                </a:solidFill>
                <a:highlight>
                  <a:srgbClr val="FFFFFF"/>
                </a:highlight>
              </a:rPr>
              <a:t>caling discrepancies in axes and corresponding units</a:t>
            </a:r>
            <a:endParaRPr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400"/>
              <a:buChar char="-"/>
            </a:pPr>
            <a:r>
              <a:rPr lang="en">
                <a:solidFill>
                  <a:srgbClr val="2D3B45"/>
                </a:solidFill>
                <a:highlight>
                  <a:srgbClr val="FFFFFF"/>
                </a:highlight>
              </a:rPr>
              <a:t>l</a:t>
            </a:r>
            <a:r>
              <a:rPr lang="en">
                <a:solidFill>
                  <a:srgbClr val="2D3B45"/>
                </a:solidFill>
                <a:highlight>
                  <a:srgbClr val="FFFFFF"/>
                </a:highlight>
              </a:rPr>
              <a:t>ack of complete codebase from original project (human curated labeling) </a:t>
            </a:r>
            <a:endParaRPr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400"/>
              <a:buChar char="-"/>
            </a:pPr>
            <a:r>
              <a:rPr lang="en">
                <a:solidFill>
                  <a:srgbClr val="2D3B45"/>
                </a:solidFill>
                <a:highlight>
                  <a:srgbClr val="FFFFFF"/>
                </a:highlight>
              </a:rPr>
              <a:t>o</a:t>
            </a:r>
            <a:r>
              <a:rPr lang="en">
                <a:solidFill>
                  <a:srgbClr val="2D3B45"/>
                </a:solidFill>
                <a:highlight>
                  <a:srgbClr val="FFFFFF"/>
                </a:highlight>
              </a:rPr>
              <a:t>bfuscated statistical methods from original paper </a:t>
            </a:r>
            <a:endParaRPr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Paper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“Characterizing Political Fake News in Twitter by its Meta-Data”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i="1" lang="en"/>
              <a:t>Amador et. al. of Cornell University 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Provides a unique and timely analysis of social media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Tackles the “pervasive” issue of fake news, at its popularity peak near the 2016 election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Uses Natural Language Processing to apply ‘fake’ label based 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Political polarization of tweet content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Level of fabrication of tweet content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Virality, or exposure, of tweets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Provides professionally curated data for fake/not fake labels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Paper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Specifically tests for significant differences in curated accounts’</a:t>
            </a:r>
            <a:r>
              <a:rPr lang="en"/>
              <a:t>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hashtags, mentions, URLs from </a:t>
            </a:r>
            <a:r>
              <a:rPr lang="en"/>
              <a:t>fake and legitimate accounts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proportion of ‘favorites’ and ‘retweets’ </a:t>
            </a:r>
            <a:r>
              <a:rPr lang="en"/>
              <a:t>from fake and legitimate accounts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proportion of “followed” vs. “following” accounts from authors of fake or real accounts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</a:t>
            </a:r>
            <a:r>
              <a:rPr lang="en"/>
              <a:t>erified status of tweet authors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Relies on the Kolmogorov-Smirnoff to test the difference in distributions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Makes a few subsequent conclusions: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Retweets, favorites, and hashtags are not differently-distributed in fake tweets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Verified accounts are less likely to disseminate fake news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Accounts with fake content have different followage proportions than legitimate ones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Fake (vs. real) tweets are seen to have a different mean number of URLs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Scientific Claims of Interest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Figures were replicated for distribution claims regarding: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Number of URLs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‘Friends’ count 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‘Followers’ count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‘Friends’ vs. ‘Followers’ ratio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Number of hashtags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Kolmogorov-Smirnoff p-values were replicated for difference-tests involving </a:t>
            </a:r>
            <a:r>
              <a:rPr b="1" i="1" lang="en"/>
              <a:t>all </a:t>
            </a:r>
            <a:r>
              <a:rPr lang="en"/>
              <a:t>original </a:t>
            </a:r>
            <a:r>
              <a:rPr lang="en"/>
              <a:t>attributes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Replication Efforts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rgbClr val="2D3B45"/>
              </a:solidFill>
              <a:highlight>
                <a:srgbClr val="FFFFFF"/>
              </a:highlight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8563" y="733413"/>
            <a:ext cx="4581525" cy="441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8" y="1152475"/>
            <a:ext cx="3976875" cy="26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Replication Efforts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1824" y="1727100"/>
            <a:ext cx="5512171" cy="341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400" y="2113175"/>
            <a:ext cx="3985075" cy="3030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Replication Efforts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8751" y="1221800"/>
            <a:ext cx="4025243" cy="3991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252463"/>
            <a:ext cx="4807051" cy="321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Replication Efforts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rgbClr val="2D3B45"/>
              </a:solidFill>
              <a:highlight>
                <a:srgbClr val="FFFFFF"/>
              </a:highlight>
            </a:endParaRPr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9025" y="1566625"/>
            <a:ext cx="4494975" cy="358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566625"/>
            <a:ext cx="4337326" cy="3244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Replication Efforts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rgbClr val="2D3B45"/>
              </a:solidFill>
              <a:highlight>
                <a:srgbClr val="FFFFFF"/>
              </a:highlight>
            </a:endParaRPr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0623" y="1321994"/>
            <a:ext cx="3843375" cy="3821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247750"/>
            <a:ext cx="4981750" cy="3895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