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85" r:id="rId3"/>
    <p:sldId id="275" r:id="rId4"/>
    <p:sldId id="280" r:id="rId5"/>
    <p:sldId id="279" r:id="rId6"/>
    <p:sldId id="277" r:id="rId7"/>
    <p:sldId id="283" r:id="rId8"/>
    <p:sldId id="274" r:id="rId9"/>
    <p:sldId id="278" r:id="rId10"/>
    <p:sldId id="28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9933"/>
    <a:srgbClr val="70B56B"/>
    <a:srgbClr val="669900"/>
    <a:srgbClr val="336600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32" autoAdjust="0"/>
  </p:normalViewPr>
  <p:slideViewPr>
    <p:cSldViewPr>
      <p:cViewPr>
        <p:scale>
          <a:sx n="80" d="100"/>
          <a:sy n="80" d="100"/>
        </p:scale>
        <p:origin x="-105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9E5B-C4DF-4234-AAEC-9773BE768ECD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AF27-C293-4142-B3B9-FE5CC5D3B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AF27-C293-4142-B3B9-FE5CC5D3B5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4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539552" y="6263601"/>
            <a:ext cx="8449114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41682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25/04/2015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440"/>
            <a:ext cx="887113" cy="90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 userDrawn="1"/>
        </p:nvGrpSpPr>
        <p:grpSpPr>
          <a:xfrm>
            <a:off x="62437" y="5441"/>
            <a:ext cx="369342" cy="6852562"/>
            <a:chOff x="62437" y="5441"/>
            <a:chExt cx="369342" cy="6852562"/>
          </a:xfrm>
          <a:solidFill>
            <a:srgbClr val="FFFF00"/>
          </a:solidFill>
        </p:grpSpPr>
        <p:sp>
          <p:nvSpPr>
            <p:cNvPr id="10" name="Rectangle 9"/>
            <p:cNvSpPr/>
            <p:nvPr/>
          </p:nvSpPr>
          <p:spPr>
            <a:xfrm rot="5400000" flipV="1">
              <a:off x="-3179177" y="3247055"/>
              <a:ext cx="6852562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-730463" y="3191316"/>
              <a:ext cx="19551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tx1"/>
                  </a:solidFill>
                </a:rPr>
                <a:t>Databases</a:t>
              </a:r>
              <a:r>
                <a:rPr lang="en-GB" b="1" baseline="0" dirty="0" smtClean="0">
                  <a:solidFill>
                    <a:schemeClr val="tx1"/>
                  </a:solidFill>
                </a:rPr>
                <a:t> – Part 2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Databases– Part 2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1 &amp; 2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Task 4 – Updating Records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31796"/>
              </p:ext>
            </p:extLst>
          </p:nvPr>
        </p:nvGraphicFramePr>
        <p:xfrm>
          <a:off x="685843" y="1306057"/>
          <a:ext cx="7198525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8525"/>
              </a:tblGrid>
              <a:tr h="2495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Update the following Stock Levels: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Hunger Games –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Harry Potter And The Chamber Of Secrets –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Rule of Thoughts –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Year of the Jungle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Harry Potter and the Deathly Hallows –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Lost Hero –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Harry Potter and the Half-Blood Prince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Titan's Curse –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Fall of Arthur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Update the following Prices: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Heroes of Olympus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£5.75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Fault in Our Stars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£3.75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Rule of Thoughts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£4.75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The Eye of Minds - </a:t>
                      </a:r>
                      <a:r>
                        <a:rPr lang="en-US" sz="1600" b="0" baseline="0" dirty="0" smtClean="0">
                          <a:solidFill>
                            <a:srgbClr val="FF0000"/>
                          </a:solidFill>
                        </a:rPr>
                        <a:t>£5.75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43" y="5517232"/>
            <a:ext cx="722128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 smtClean="0">
                <a:solidFill>
                  <a:srgbClr val="FF0000"/>
                </a:solidFill>
              </a:rPr>
              <a:t>Extension: </a:t>
            </a:r>
            <a:r>
              <a:rPr lang="en-GB" sz="1600" b="1" dirty="0" smtClean="0">
                <a:solidFill>
                  <a:srgbClr val="FF0000"/>
                </a:solidFill>
              </a:rPr>
              <a:t>Add 10 additional books from the authors listed in the authors table. You can make up the information for some of the records (price, stock level </a:t>
            </a:r>
            <a:r>
              <a:rPr lang="en-GB" sz="1600" b="1" dirty="0" err="1" smtClean="0">
                <a:solidFill>
                  <a:srgbClr val="FF0000"/>
                </a:solidFill>
              </a:rPr>
              <a:t>etc</a:t>
            </a:r>
            <a:r>
              <a:rPr lang="en-GB" sz="1600" b="1" dirty="0" smtClean="0">
                <a:solidFill>
                  <a:srgbClr val="FF0000"/>
                </a:solidFill>
              </a:rPr>
              <a:t>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621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62109"/>
              </p:ext>
            </p:extLst>
          </p:nvPr>
        </p:nvGraphicFramePr>
        <p:xfrm>
          <a:off x="708602" y="3789040"/>
          <a:ext cx="7103758" cy="156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0375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Plenary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Task (Q&amp;A)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Peer</a:t>
                      </a:r>
                      <a:r>
                        <a:rPr lang="en-GB" sz="1600" baseline="0" dirty="0" smtClean="0"/>
                        <a:t> Assess each others work and suggest possible improvements. 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Discuss</a:t>
                      </a:r>
                      <a:r>
                        <a:rPr lang="en-GB" sz="1600" baseline="0" dirty="0" smtClean="0"/>
                        <a:t> the levels pupils have achieved for this task. </a:t>
                      </a:r>
                      <a:endParaRPr lang="en-GB" sz="16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Plenary – Refer to the Lesson Objectives</a:t>
            </a:r>
            <a:endParaRPr lang="en-GB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6770"/>
              </p:ext>
            </p:extLst>
          </p:nvPr>
        </p:nvGraphicFramePr>
        <p:xfrm>
          <a:off x="708602" y="1556792"/>
          <a:ext cx="7075693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Objectives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Understand the different types of Databases.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Understand</a:t>
                      </a:r>
                      <a:r>
                        <a:rPr lang="en-US" sz="1800" baseline="0" dirty="0" smtClean="0">
                          <a:latin typeface="+mn-lt"/>
                        </a:rPr>
                        <a:t> how to import CSV files into a Database.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Understand how to establish relationships between</a:t>
                      </a:r>
                      <a:r>
                        <a:rPr lang="en-US" sz="1800" baseline="0" dirty="0" smtClean="0">
                          <a:latin typeface="+mn-lt"/>
                        </a:rPr>
                        <a:t> key fields.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Understand</a:t>
                      </a:r>
                      <a:r>
                        <a:rPr lang="en-US" sz="1800" baseline="0" dirty="0" smtClean="0">
                          <a:latin typeface="+mn-lt"/>
                        </a:rPr>
                        <a:t> how to add and update records.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Starter 1 – What are Data Types?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364088" y="1407878"/>
            <a:ext cx="3141822" cy="46474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Text</a:t>
            </a:r>
          </a:p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Currency</a:t>
            </a:r>
          </a:p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Double</a:t>
            </a:r>
          </a:p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Date/Time</a:t>
            </a:r>
          </a:p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</a:t>
            </a:r>
          </a:p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OLE Object</a:t>
            </a: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Number (Integer)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17095" r="55097" b="31007"/>
          <a:stretch/>
        </p:blipFill>
        <p:spPr bwMode="auto">
          <a:xfrm>
            <a:off x="708602" y="1340768"/>
            <a:ext cx="4367454" cy="47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Starter 2 – Types of Databases?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7374" y="1371662"/>
            <a:ext cx="715699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 database </a:t>
            </a:r>
            <a:r>
              <a:rPr lang="en-US" sz="2400" b="1" dirty="0">
                <a:solidFill>
                  <a:srgbClr val="FF0000"/>
                </a:solidFill>
              </a:rPr>
              <a:t>is information organized </a:t>
            </a:r>
            <a:r>
              <a:rPr lang="en-US" sz="2400" b="1" dirty="0"/>
              <a:t>in such a way that a computer program can quickly select pieces of data.</a:t>
            </a:r>
            <a:r>
              <a:rPr lang="en-US" sz="1600" b="1" dirty="0"/>
              <a:t> 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43" y="2506451"/>
            <a:ext cx="45342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Flat File Database</a:t>
            </a:r>
          </a:p>
          <a:p>
            <a:pPr lvl="0"/>
            <a:r>
              <a:rPr lang="en-US" sz="2400" dirty="0"/>
              <a:t>A '</a:t>
            </a:r>
            <a:r>
              <a:rPr lang="en-US" sz="2400" b="1" dirty="0"/>
              <a:t>flat-file</a:t>
            </a:r>
            <a:r>
              <a:rPr lang="en-US" sz="2400" dirty="0"/>
              <a:t>' database is one that only contains a </a:t>
            </a:r>
            <a:r>
              <a:rPr lang="en-US" sz="2400" b="1" dirty="0"/>
              <a:t>single table</a:t>
            </a:r>
            <a:r>
              <a:rPr lang="en-US" sz="2400" dirty="0"/>
              <a:t> of data</a:t>
            </a:r>
            <a:endParaRPr lang="en-US" sz="2400" dirty="0">
              <a:cs typeface="Arial" charset="0"/>
            </a:endParaRPr>
          </a:p>
          <a:p>
            <a:endParaRPr lang="en-GB" sz="2400" dirty="0"/>
          </a:p>
          <a:p>
            <a:r>
              <a:rPr lang="en-GB" sz="2400" dirty="0" smtClean="0">
                <a:solidFill>
                  <a:srgbClr val="FF0000"/>
                </a:solidFill>
              </a:rPr>
              <a:t>Relationship Database</a:t>
            </a:r>
          </a:p>
          <a:p>
            <a:r>
              <a:rPr lang="en-US" sz="2400" dirty="0"/>
              <a:t>A '</a:t>
            </a:r>
            <a:r>
              <a:rPr lang="en-US" sz="2400" b="1" dirty="0"/>
              <a:t>relational</a:t>
            </a:r>
            <a:r>
              <a:rPr lang="en-US" sz="2400" dirty="0"/>
              <a:t>' database is one that contains </a:t>
            </a:r>
            <a:r>
              <a:rPr lang="en-US" sz="2400" b="1" dirty="0"/>
              <a:t>two or more tables</a:t>
            </a:r>
            <a:r>
              <a:rPr lang="en-US" sz="2400" dirty="0"/>
              <a:t> of data, connected by </a:t>
            </a:r>
            <a:r>
              <a:rPr lang="en-US" sz="2400" b="1" dirty="0" smtClean="0"/>
              <a:t>key fields.</a:t>
            </a:r>
            <a:endParaRPr lang="en-US" sz="2400" b="1" dirty="0"/>
          </a:p>
          <a:p>
            <a:endParaRPr lang="en-GB" sz="2400" dirty="0" smtClean="0">
              <a:solidFill>
                <a:srgbClr val="FF0000"/>
              </a:solidFill>
            </a:endParaRPr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0" t="20454" r="36786" b="48701"/>
          <a:stretch/>
        </p:blipFill>
        <p:spPr bwMode="auto">
          <a:xfrm>
            <a:off x="5436096" y="4077072"/>
            <a:ext cx="3523388" cy="1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18020" b="45756"/>
          <a:stretch/>
        </p:blipFill>
        <p:spPr bwMode="auto">
          <a:xfrm>
            <a:off x="5401135" y="2671670"/>
            <a:ext cx="3523388" cy="9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Starter 3 – Relationship Databases?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960859" y="2060848"/>
            <a:ext cx="1826575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FF0000"/>
                </a:solidFill>
              </a:rPr>
              <a:t>Students</a:t>
            </a:r>
          </a:p>
          <a:p>
            <a:pPr algn="ctr"/>
            <a:r>
              <a:rPr lang="en-GB" sz="1600" dirty="0" smtClean="0">
                <a:solidFill>
                  <a:srgbClr val="FF0000"/>
                </a:solidFill>
              </a:rPr>
              <a:t>(Foreign Key)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772248" y="2060848"/>
            <a:ext cx="1567504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FF0000"/>
                </a:solidFill>
              </a:rPr>
              <a:t>Teacher</a:t>
            </a:r>
          </a:p>
          <a:p>
            <a:pPr algn="ctr"/>
            <a:r>
              <a:rPr lang="en-GB" sz="1600" dirty="0" smtClean="0">
                <a:solidFill>
                  <a:srgbClr val="FF0000"/>
                </a:solidFill>
              </a:rPr>
              <a:t>(Primary Key)</a:t>
            </a:r>
            <a:endParaRPr lang="en-GB" sz="1050" dirty="0"/>
          </a:p>
        </p:txBody>
      </p:sp>
      <p:sp>
        <p:nvSpPr>
          <p:cNvPr id="8" name="Rectangle 7"/>
          <p:cNvSpPr/>
          <p:nvPr/>
        </p:nvSpPr>
        <p:spPr>
          <a:xfrm>
            <a:off x="727374" y="1371662"/>
            <a:ext cx="715699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One to Many Relationships</a:t>
            </a:r>
            <a:r>
              <a:rPr lang="en-US" sz="1600" b="1" dirty="0"/>
              <a:t> </a:t>
            </a:r>
            <a:endParaRPr lang="en-GB" sz="1600" b="1" dirty="0"/>
          </a:p>
        </p:txBody>
      </p:sp>
      <p:cxnSp>
        <p:nvCxnSpPr>
          <p:cNvPr id="4" name="Straight Connector 3"/>
          <p:cNvCxnSpPr>
            <a:stCxn id="7" idx="3"/>
            <a:endCxn id="2" idx="1"/>
          </p:cNvCxnSpPr>
          <p:nvPr/>
        </p:nvCxnSpPr>
        <p:spPr>
          <a:xfrm>
            <a:off x="2339752" y="2492896"/>
            <a:ext cx="6211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64787" y="2348879"/>
            <a:ext cx="19607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41036" y="2492896"/>
            <a:ext cx="19607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4048" y="2169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'One' side is usually the </a:t>
            </a:r>
            <a:r>
              <a:rPr lang="en-US" b="1" dirty="0">
                <a:solidFill>
                  <a:srgbClr val="FF0000"/>
                </a:solidFill>
              </a:rPr>
              <a:t>primary </a:t>
            </a:r>
            <a:r>
              <a:rPr lang="en-US" b="1" dirty="0" smtClean="0">
                <a:solidFill>
                  <a:srgbClr val="FF0000"/>
                </a:solidFill>
              </a:rPr>
              <a:t>key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'Many' side is usually the </a:t>
            </a:r>
            <a:r>
              <a:rPr lang="en-US" b="1" dirty="0">
                <a:solidFill>
                  <a:srgbClr val="FF0000"/>
                </a:solidFill>
              </a:rPr>
              <a:t>foreign </a:t>
            </a:r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0574" y="3068960"/>
            <a:ext cx="8059897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/>
              <a:t>A </a:t>
            </a:r>
            <a:r>
              <a:rPr lang="en-GB" b="1" dirty="0">
                <a:solidFill>
                  <a:srgbClr val="FF0000"/>
                </a:solidFill>
              </a:rPr>
              <a:t>relational database </a:t>
            </a:r>
            <a:r>
              <a:rPr lang="en-GB" b="1" dirty="0"/>
              <a:t>has more than </a:t>
            </a:r>
            <a:r>
              <a:rPr lang="en-GB" b="1" dirty="0">
                <a:solidFill>
                  <a:srgbClr val="FF0000"/>
                </a:solidFill>
              </a:rPr>
              <a:t>one table </a:t>
            </a:r>
            <a:r>
              <a:rPr lang="en-GB" b="1" dirty="0"/>
              <a:t>and the tables are linked using key fields. </a:t>
            </a:r>
            <a:endParaRPr lang="en-GB" b="1" dirty="0" smtClean="0"/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Teacher details only need to be entered once into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Mistakes are less likely to happen when entering data if it already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Avoids duplicating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Data can be accessed using key fields (Primary and Foreign Keys).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Queries and reports can be created using data (fields) from a number of tables which have a relationship.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451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05655"/>
              </p:ext>
            </p:extLst>
          </p:nvPr>
        </p:nvGraphicFramePr>
        <p:xfrm>
          <a:off x="708602" y="1556792"/>
          <a:ext cx="7075693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56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Objectives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Understand the different types of Databases.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Understand</a:t>
                      </a:r>
                      <a:r>
                        <a:rPr lang="en-US" sz="1800" baseline="0" dirty="0" smtClean="0">
                          <a:latin typeface="+mn-lt"/>
                        </a:rPr>
                        <a:t> how to import CSV files into a Database.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Understand how to establish relationships between</a:t>
                      </a:r>
                      <a:r>
                        <a:rPr lang="en-US" sz="1800" baseline="0" dirty="0" smtClean="0">
                          <a:latin typeface="+mn-lt"/>
                        </a:rPr>
                        <a:t> key fields.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Understand</a:t>
                      </a:r>
                      <a:r>
                        <a:rPr lang="en-US" sz="1800" baseline="0" dirty="0" smtClean="0">
                          <a:latin typeface="+mn-lt"/>
                        </a:rPr>
                        <a:t> how to add and update records.</a:t>
                      </a:r>
                      <a:endParaRPr lang="en-US" sz="18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Lesson Overview</a:t>
            </a:r>
            <a:endParaRPr lang="en-GB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83197"/>
              </p:ext>
            </p:extLst>
          </p:nvPr>
        </p:nvGraphicFramePr>
        <p:xfrm>
          <a:off x="683526" y="3792696"/>
          <a:ext cx="7060609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13"/>
                <a:gridCol w="5400600"/>
                <a:gridCol w="86409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Outcomes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 File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One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Many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Relationship</a:t>
                      </a:r>
                      <a:endParaRPr lang="en-GB" sz="1800" dirty="0" smtClean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+mn-lt"/>
                          <a:cs typeface="Arial" charset="0"/>
                        </a:rPr>
                        <a:t>Add 10</a:t>
                      </a:r>
                      <a:r>
                        <a:rPr lang="en-GB" sz="1800" baseline="0" dirty="0" smtClean="0">
                          <a:latin typeface="+mn-lt"/>
                          <a:cs typeface="Arial" charset="0"/>
                        </a:rPr>
                        <a:t> new Records</a:t>
                      </a:r>
                      <a:endParaRPr lang="en-GB" sz="1800" dirty="0" smtClean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Task 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+mn-lt"/>
                          <a:cs typeface="Arial" charset="0"/>
                        </a:rPr>
                        <a:t>Update Records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Task 1 – Import CSV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001"/>
              </p:ext>
            </p:extLst>
          </p:nvPr>
        </p:nvGraphicFramePr>
        <p:xfrm>
          <a:off x="685843" y="1340768"/>
          <a:ext cx="7165495" cy="45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5495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Access: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98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comma-separated values (CSV)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stores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tabular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data (numbers and text) in plain-text form.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have to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import the </a:t>
                      </a:r>
                      <a:r>
                        <a:rPr lang="en-US" sz="18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BookTable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3624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on External Data 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File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the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 File 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then click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 to proceed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800" b="1" i="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date format (</a:t>
                      </a:r>
                      <a:r>
                        <a:rPr lang="en-US" sz="18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DMY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and apply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 field types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appropriate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each table.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23918" r="21758" b="53018"/>
          <a:stretch/>
        </p:blipFill>
        <p:spPr bwMode="auto">
          <a:xfrm>
            <a:off x="3471261" y="3788314"/>
            <a:ext cx="4161028" cy="102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t="1487" r="74718" b="82494"/>
          <a:stretch/>
        </p:blipFill>
        <p:spPr bwMode="auto">
          <a:xfrm>
            <a:off x="971600" y="3789040"/>
            <a:ext cx="1872208" cy="136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52599" y="5758517"/>
            <a:ext cx="281399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0000"/>
                </a:solidFill>
              </a:rPr>
              <a:t>Refer to the Video Tutorial</a:t>
            </a:r>
            <a:endParaRPr lang="en-GB" sz="1600" dirty="0"/>
          </a:p>
        </p:txBody>
      </p:sp>
      <p:sp>
        <p:nvSpPr>
          <p:cNvPr id="2" name="Rectangle 1"/>
          <p:cNvSpPr/>
          <p:nvPr/>
        </p:nvSpPr>
        <p:spPr>
          <a:xfrm>
            <a:off x="1619672" y="4176153"/>
            <a:ext cx="1080120" cy="322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948264" y="3979477"/>
            <a:ext cx="648071" cy="19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563887" y="4015103"/>
            <a:ext cx="3327349" cy="133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71600" y="4149080"/>
            <a:ext cx="2880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131840" y="4142565"/>
            <a:ext cx="2880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4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3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Task 1 – Import CSV (Data Types)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869839" y="5006256"/>
            <a:ext cx="20745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0000"/>
                </a:solidFill>
              </a:rPr>
              <a:t>Key Fields (Primary)</a:t>
            </a:r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03676"/>
              </p:ext>
            </p:extLst>
          </p:nvPr>
        </p:nvGraphicFramePr>
        <p:xfrm>
          <a:off x="3491880" y="1553194"/>
          <a:ext cx="27579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946"/>
                <a:gridCol w="12830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Book Table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>
                          <a:solidFill>
                            <a:srgbClr val="FF0000"/>
                          </a:solidFill>
                        </a:rPr>
                        <a:t>BookID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Book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Author_ID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Genre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Shop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Current Stock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Boolean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sz="1400" baseline="0" dirty="0" smtClean="0"/>
                        <a:t>Y/N</a:t>
                      </a:r>
                      <a:endParaRPr lang="en-GB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Currency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65264"/>
              </p:ext>
            </p:extLst>
          </p:nvPr>
        </p:nvGraphicFramePr>
        <p:xfrm>
          <a:off x="6300192" y="1556792"/>
          <a:ext cx="27579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245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Author Code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Author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Nationality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Date/Time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University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3588"/>
              </p:ext>
            </p:extLst>
          </p:nvPr>
        </p:nvGraphicFramePr>
        <p:xfrm>
          <a:off x="611560" y="1556792"/>
          <a:ext cx="28464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350"/>
                <a:gridCol w="13771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Shops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Shop Code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Shop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Online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Boolean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sz="1400" baseline="0" dirty="0" smtClean="0"/>
                        <a:t>Y/N</a:t>
                      </a:r>
                      <a:endParaRPr lang="en-GB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Headquarters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Owner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3203848" y="2492896"/>
            <a:ext cx="432048" cy="144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32040" y="2348880"/>
            <a:ext cx="142663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9839" y="5497210"/>
            <a:ext cx="2074575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Key Fields (Foreign)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31840" y="5467921"/>
            <a:ext cx="360040" cy="29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8602" y="5006256"/>
            <a:ext cx="235123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Import as Double then change to currency (2dp) in design View.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3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Task 2 - Relationships</a:t>
            </a:r>
            <a:endParaRPr lang="en-GB" sz="2800" dirty="0"/>
          </a:p>
        </p:txBody>
      </p:sp>
      <p:sp>
        <p:nvSpPr>
          <p:cNvPr id="10" name="Rectangle 9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81778"/>
              </p:ext>
            </p:extLst>
          </p:nvPr>
        </p:nvGraphicFramePr>
        <p:xfrm>
          <a:off x="685843" y="1340768"/>
          <a:ext cx="7165495" cy="209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54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tx1"/>
                          </a:solidFill>
                        </a:rPr>
                        <a:t>Creating</a:t>
                      </a:r>
                      <a:r>
                        <a:rPr lang="en-GB" sz="2000" baseline="0" dirty="0" smtClean="0">
                          <a:solidFill>
                            <a:schemeClr val="tx1"/>
                          </a:solidFill>
                        </a:rPr>
                        <a:t> one to many relationships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17030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600" b="1" baseline="0" dirty="0" smtClean="0"/>
                        <a:t>Click on Database tools and then relationships.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600" b="1" baseline="0" dirty="0" smtClean="0"/>
                        <a:t>Add all tables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1600" b="1" baseline="0" dirty="0" smtClean="0"/>
                        <a:t>Establish Relationships using the key fields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Author Code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b="1" baseline="0" dirty="0" smtClean="0"/>
                        <a:t>) &gt;&gt; Author_ID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b="1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Shop Code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b="1" baseline="0" dirty="0" smtClean="0"/>
                        <a:t>) &gt;&gt; Shop (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b="1" baseline="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2969" r="37371" b="48515"/>
          <a:stretch/>
        </p:blipFill>
        <p:spPr bwMode="auto">
          <a:xfrm>
            <a:off x="708602" y="3645024"/>
            <a:ext cx="5040560" cy="23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t="2668" r="69508" b="84105"/>
          <a:stretch/>
        </p:blipFill>
        <p:spPr bwMode="auto">
          <a:xfrm>
            <a:off x="5749162" y="1916832"/>
            <a:ext cx="1991626" cy="9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1" t="34253" r="22078" b="32874"/>
          <a:stretch/>
        </p:blipFill>
        <p:spPr bwMode="auto">
          <a:xfrm>
            <a:off x="6228184" y="3655664"/>
            <a:ext cx="2722066" cy="183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73104" y="4699995"/>
            <a:ext cx="1467684" cy="529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228184" y="5589240"/>
            <a:ext cx="272206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Click all boxes. 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740788" y="5301208"/>
            <a:ext cx="166339" cy="472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http://www.yahmad.co.uk/</a:t>
            </a:r>
            <a:endParaRPr lang="en-GB" dirty="0"/>
          </a:p>
        </p:txBody>
      </p:sp>
      <p:sp>
        <p:nvSpPr>
          <p:cNvPr id="11" name="Title Placeholder 1"/>
          <p:cNvSpPr txBox="1">
            <a:spLocks/>
          </p:cNvSpPr>
          <p:nvPr/>
        </p:nvSpPr>
        <p:spPr>
          <a:xfrm>
            <a:off x="685843" y="228543"/>
            <a:ext cx="7198525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Task 3 – Adding Records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>
            <a:off x="685843" y="1204845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08602" y="217134"/>
            <a:ext cx="7198525" cy="457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924126"/>
              </p:ext>
            </p:extLst>
          </p:nvPr>
        </p:nvGraphicFramePr>
        <p:xfrm>
          <a:off x="685843" y="1306057"/>
          <a:ext cx="7198525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8525"/>
              </a:tblGrid>
              <a:tr h="2495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1. Add new author record to the Author Table.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Add 10 news records to the book Table.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4348"/>
              </p:ext>
            </p:extLst>
          </p:nvPr>
        </p:nvGraphicFramePr>
        <p:xfrm>
          <a:off x="814705" y="3048003"/>
          <a:ext cx="6940800" cy="3045293"/>
        </p:xfrm>
        <a:graphic>
          <a:graphicData uri="http://schemas.openxmlformats.org/drawingml/2006/table">
            <a:tbl>
              <a:tblPr/>
              <a:tblGrid>
                <a:gridCol w="2006600"/>
                <a:gridCol w="697836"/>
                <a:gridCol w="583775"/>
                <a:gridCol w="640805"/>
                <a:gridCol w="833047"/>
                <a:gridCol w="768966"/>
                <a:gridCol w="768966"/>
                <a:gridCol w="64080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Book Name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Author_ID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Genre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Shop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Current Stock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Sale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Sold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Price</a:t>
                      </a:r>
                      <a:endParaRPr lang="en-GB" sz="10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Red Rain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RL222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Horror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abe123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£5.50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Monster Blood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pow554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12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smtClean="0"/>
                        <a:t>No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£4.50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Haunted Mask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vin343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17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£6.50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Werewolf of Fever Swamp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abe123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£4.50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Secret Bedroom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pow554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£4.70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Let's Get Invisible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vin343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21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£3.50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My Hairiest Adventure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abe123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16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£6.50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Ghost Beach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bam555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19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Yes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£4.50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Creep from the Deep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pow554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£5.50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Curse Of The Mummy's Tomb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Horror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vin343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23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No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£4.50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4228"/>
              </p:ext>
            </p:extLst>
          </p:nvPr>
        </p:nvGraphicFramePr>
        <p:xfrm>
          <a:off x="828721" y="1700808"/>
          <a:ext cx="6912768" cy="576064"/>
        </p:xfrm>
        <a:graphic>
          <a:graphicData uri="http://schemas.openxmlformats.org/drawingml/2006/table">
            <a:tbl>
              <a:tblPr/>
              <a:tblGrid>
                <a:gridCol w="936104"/>
                <a:gridCol w="1656184"/>
                <a:gridCol w="1152128"/>
                <a:gridCol w="1152128"/>
                <a:gridCol w="2016224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Author Code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Author Name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Nationality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DOB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University</a:t>
                      </a:r>
                      <a:endParaRPr lang="en-GB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RL222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 Lawrence Stine 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endParaRPr lang="en-GB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08/10/1943</a:t>
                      </a:r>
                      <a:endParaRPr lang="en-GB" sz="12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Ohio State University </a:t>
                      </a:r>
                      <a:endParaRPr lang="en-GB" sz="1200" dirty="0"/>
                    </a:p>
                  </a:txBody>
                  <a:tcPr marL="25400" marR="25400" marT="0" marB="0">
                    <a:lnL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9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840</Words>
  <Application>Microsoft Office PowerPoint</Application>
  <PresentationFormat>On-screen Show (4:3)</PresentationFormat>
  <Paragraphs>284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Databases– Part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152</cp:revision>
  <dcterms:created xsi:type="dcterms:W3CDTF">2013-09-09T08:48:52Z</dcterms:created>
  <dcterms:modified xsi:type="dcterms:W3CDTF">2015-04-25T15:42:42Z</dcterms:modified>
</cp:coreProperties>
</file>