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Ethnicgroupbubble/BoxPlotExcludingMostW_EuroOutliersLimitedto1500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84264C8-E224-4D80-B7F0-E3B58A013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masis MT Pro Black" panose="020B0604020202020204" pitchFamily="18" charset="0"/>
                <a:hlinkClick r:id="rId2"/>
              </a:rPr>
              <a:t>E</a:t>
            </a:r>
            <a:r>
              <a:rPr lang="en-us" dirty="0">
                <a:latin typeface="Amasis MT Pro Black" panose="020B0604020202020204" pitchFamily="18" charset="0"/>
                <a:hlinkClick r:id="rId2"/>
              </a:rPr>
              <a:t>thnicity </a:t>
            </a:r>
            <a:br>
              <a:rPr lang="en-us" dirty="0">
                <a:latin typeface="Amasis MT Pro Black" panose="020B0604020202020204" pitchFamily="18" charset="0"/>
                <a:hlinkClick r:id="rId2"/>
              </a:rPr>
            </a:br>
            <a:r>
              <a:rPr lang="en-US" dirty="0">
                <a:latin typeface="Amasis MT Pro Black" panose="020B0604020202020204" pitchFamily="18" charset="0"/>
                <a:hlinkClick r:id="rId2"/>
              </a:rPr>
              <a:t>And </a:t>
            </a:r>
            <a:br>
              <a:rPr lang="en-US" dirty="0">
                <a:latin typeface="Amasis MT Pro Black" panose="020B0604020202020204" pitchFamily="18" charset="0"/>
                <a:hlinkClick r:id="rId2"/>
              </a:rPr>
            </a:br>
            <a:r>
              <a:rPr lang="en-US" dirty="0">
                <a:latin typeface="Amasis MT Pro Black" panose="020B0604020202020204" pitchFamily="18" charset="0"/>
                <a:hlinkClick r:id="rId2"/>
              </a:rPr>
              <a:t>Spend</a:t>
            </a:r>
            <a:endParaRPr lang="en-us" dirty="0">
              <a:latin typeface="Amasis MT Pro Black" panose="020B0604020202020204" pitchFamily="18" charset="0"/>
              <a:hlinkClick r:id="rId2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DC64ADA-85F6-45EA-85B4-436D71F18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3/27/2023 7:34:06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Box Plot Excluding Most W. Euro Outliers Limited to $15,000">
            <a:extLst>
              <a:ext uri="{FF2B5EF4-FFF2-40B4-BE49-F238E27FC236}">
                <a16:creationId xmlns:a16="http://schemas.microsoft.com/office/drawing/2014/main" id="{67927504-4DC8-4A99-9957-A2E46BACD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9401"/>
            <a:ext cx="12192000" cy="5728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F0FC39-5CAA-A2B0-CF7A-0F23392870D3}"/>
              </a:ext>
            </a:extLst>
          </p:cNvPr>
          <p:cNvSpPr txBox="1"/>
          <p:nvPr/>
        </p:nvSpPr>
        <p:spPr>
          <a:xfrm>
            <a:off x="537882" y="430306"/>
            <a:ext cx="720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 plot excluding most Western European outliers, and limited to $15,000.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Top TEN contributors">
            <a:extLst>
              <a:ext uri="{FF2B5EF4-FFF2-40B4-BE49-F238E27FC236}">
                <a16:creationId xmlns:a16="http://schemas.microsoft.com/office/drawing/2014/main" id="{9885B897-74DD-4380-AF96-BE02699B0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5" y="1981200"/>
            <a:ext cx="2495550" cy="2895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E9265C-D28A-8023-91C8-6DF1444251E1}"/>
              </a:ext>
            </a:extLst>
          </p:cNvPr>
          <p:cNvSpPr txBox="1"/>
          <p:nvPr/>
        </p:nvSpPr>
        <p:spPr>
          <a:xfrm>
            <a:off x="735106" y="744071"/>
            <a:ext cx="97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Important chart showing our top ten “contributors” or spenders in one group.  Store region is included.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Liftetime Demand Non West">
            <a:extLst>
              <a:ext uri="{FF2B5EF4-FFF2-40B4-BE49-F238E27FC236}">
                <a16:creationId xmlns:a16="http://schemas.microsoft.com/office/drawing/2014/main" id="{40F99C1F-3C7F-4EA5-ADE9-3F42DC25A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131" y="0"/>
            <a:ext cx="8381051" cy="65173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FC0EEE-AB18-F202-C152-5D747C809C9F}"/>
              </a:ext>
            </a:extLst>
          </p:cNvPr>
          <p:cNvSpPr txBox="1"/>
          <p:nvPr/>
        </p:nvSpPr>
        <p:spPr>
          <a:xfrm>
            <a:off x="591671" y="636494"/>
            <a:ext cx="2973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Removing the Western</a:t>
            </a:r>
          </a:p>
          <a:p>
            <a:r>
              <a:rPr lang="en-US" dirty="0"/>
              <a:t>European column, this chart</a:t>
            </a:r>
          </a:p>
          <a:p>
            <a:r>
              <a:rPr lang="en-US" dirty="0"/>
              <a:t>Shows the rest of the regions.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Liftetime Demand Western Euro">
            <a:extLst>
              <a:ext uri="{FF2B5EF4-FFF2-40B4-BE49-F238E27FC236}">
                <a16:creationId xmlns:a16="http://schemas.microsoft.com/office/drawing/2014/main" id="{9CB51C8A-C79F-4CD2-85F8-4012A48CB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58" y="0"/>
            <a:ext cx="4406884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D5F111-6C2C-0D33-C9FB-FEC56989B36B}"/>
              </a:ext>
            </a:extLst>
          </p:cNvPr>
          <p:cNvSpPr txBox="1"/>
          <p:nvPr/>
        </p:nvSpPr>
        <p:spPr>
          <a:xfrm>
            <a:off x="313765" y="663388"/>
            <a:ext cx="3129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chart shows ONLY Western</a:t>
            </a:r>
          </a:p>
          <a:p>
            <a:r>
              <a:rPr lang="en-US" dirty="0"/>
              <a:t>Europeans.  This region is over-</a:t>
            </a:r>
          </a:p>
          <a:p>
            <a:r>
              <a:rPr lang="en-US" dirty="0" err="1"/>
              <a:t>whemingly</a:t>
            </a:r>
            <a:r>
              <a:rPr lang="en-US" dirty="0"/>
              <a:t> high comparatively.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Working with K Group">
            <a:extLst>
              <a:ext uri="{FF2B5EF4-FFF2-40B4-BE49-F238E27FC236}">
                <a16:creationId xmlns:a16="http://schemas.microsoft.com/office/drawing/2014/main" id="{F8380718-E85B-4E20-B334-1A0D8C84B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58" y="0"/>
            <a:ext cx="4406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Lifetime Demand by Count">
            <a:extLst>
              <a:ext uri="{FF2B5EF4-FFF2-40B4-BE49-F238E27FC236}">
                <a16:creationId xmlns:a16="http://schemas.microsoft.com/office/drawing/2014/main" id="{9B4F7848-A5A5-4A0C-9C70-B19DF0896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299" y="71717"/>
            <a:ext cx="7848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verage Lifetime Demand">
            <a:extLst>
              <a:ext uri="{FF2B5EF4-FFF2-40B4-BE49-F238E27FC236}">
                <a16:creationId xmlns:a16="http://schemas.microsoft.com/office/drawing/2014/main" id="{CCCA11C2-885A-4AEB-8202-B6608E89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40" y="0"/>
            <a:ext cx="784869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430CBE-71FC-F676-BD87-EAAB67391019}"/>
              </a:ext>
            </a:extLst>
          </p:cNvPr>
          <p:cNvSpPr txBox="1"/>
          <p:nvPr/>
        </p:nvSpPr>
        <p:spPr>
          <a:xfrm>
            <a:off x="457200" y="717176"/>
            <a:ext cx="2924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average count out</a:t>
            </a:r>
          </a:p>
          <a:p>
            <a:r>
              <a:rPr lang="en-US" dirty="0"/>
              <a:t>we get a more balanced view</a:t>
            </a:r>
          </a:p>
          <a:p>
            <a:r>
              <a:rPr lang="en-US" dirty="0"/>
              <a:t>of lifetime demand.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LV Table">
            <a:extLst>
              <a:ext uri="{FF2B5EF4-FFF2-40B4-BE49-F238E27FC236}">
                <a16:creationId xmlns:a16="http://schemas.microsoft.com/office/drawing/2014/main" id="{C00EDA31-9E2A-402C-8DD8-99246057E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5" y="2647950"/>
            <a:ext cx="2495550" cy="1562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CC85E7-2ED0-AC9E-4E1B-62D8DAC32B00}"/>
              </a:ext>
            </a:extLst>
          </p:cNvPr>
          <p:cNvSpPr txBox="1"/>
          <p:nvPr/>
        </p:nvSpPr>
        <p:spPr>
          <a:xfrm>
            <a:off x="690282" y="1201271"/>
            <a:ext cx="34718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Chart shows the totals of the so-</a:t>
            </a:r>
          </a:p>
          <a:p>
            <a:r>
              <a:rPr lang="en-US" dirty="0"/>
              <a:t>Called “Champion” spenders.  </a:t>
            </a:r>
          </a:p>
          <a:p>
            <a:r>
              <a:rPr lang="en-US" dirty="0"/>
              <a:t>The company could focus more on</a:t>
            </a:r>
          </a:p>
          <a:p>
            <a:r>
              <a:rPr lang="en-US" dirty="0"/>
              <a:t>The Hibernators and the Need </a:t>
            </a:r>
          </a:p>
          <a:p>
            <a:r>
              <a:rPr lang="en-US" dirty="0"/>
              <a:t>Attention groups going forward.</a:t>
            </a:r>
          </a:p>
          <a:p>
            <a:r>
              <a:rPr lang="en-US" dirty="0"/>
              <a:t>“CLV” stands for </a:t>
            </a:r>
            <a:r>
              <a:rPr lang="en-US" i="1" dirty="0"/>
              <a:t>Customer Lifetime</a:t>
            </a:r>
          </a:p>
          <a:p>
            <a:r>
              <a:rPr lang="en-US" i="1" dirty="0"/>
              <a:t>Value.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Ave. Vist">
            <a:extLst>
              <a:ext uri="{FF2B5EF4-FFF2-40B4-BE49-F238E27FC236}">
                <a16:creationId xmlns:a16="http://schemas.microsoft.com/office/drawing/2014/main" id="{DED95233-C7C1-47F2-957A-39BDD229C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5994"/>
            <a:ext cx="12192000" cy="52020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35F739-AAA9-C10F-2246-3D3A30FDB95C}"/>
              </a:ext>
            </a:extLst>
          </p:cNvPr>
          <p:cNvSpPr txBox="1"/>
          <p:nvPr/>
        </p:nvSpPr>
        <p:spPr>
          <a:xfrm>
            <a:off x="331694" y="654424"/>
            <a:ext cx="9571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grouping and bar chart intends to show the distribution of the separate groups who are in the </a:t>
            </a:r>
          </a:p>
          <a:p>
            <a:r>
              <a:rPr lang="en-US" dirty="0"/>
              <a:t>BG/NBD (Beta Geometric/Negative Binomial Distribution Model for Predicting Number of Purchase. </a:t>
            </a:r>
          </a:p>
          <a:p>
            <a:r>
              <a:rPr lang="en-US" dirty="0"/>
              <a:t>This model is a popular model in the </a:t>
            </a:r>
            <a:r>
              <a:rPr lang="en-US" i="1" dirty="0"/>
              <a:t>retail industry</a:t>
            </a:r>
            <a:r>
              <a:rPr lang="en-US" dirty="0"/>
              <a:t> today.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Top contributors (Western Europeans)">
            <a:extLst>
              <a:ext uri="{FF2B5EF4-FFF2-40B4-BE49-F238E27FC236}">
                <a16:creationId xmlns:a16="http://schemas.microsoft.com/office/drawing/2014/main" id="{C90776FE-577B-46D2-AA6B-1800861DD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3" y="1591634"/>
            <a:ext cx="12192000" cy="52663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19A458-990E-566A-0621-060936D8DD44}"/>
              </a:ext>
            </a:extLst>
          </p:cNvPr>
          <p:cNvSpPr txBox="1"/>
          <p:nvPr/>
        </p:nvSpPr>
        <p:spPr>
          <a:xfrm>
            <a:off x="573741" y="403412"/>
            <a:ext cx="907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top ten spenders or “Champions” are in red here, showing the distribution by store region.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196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Amasis MT Pro Black</vt:lpstr>
      <vt:lpstr>Arial</vt:lpstr>
      <vt:lpstr>Calibri</vt:lpstr>
      <vt:lpstr>Calibri Light</vt:lpstr>
      <vt:lpstr>Office Theme</vt:lpstr>
      <vt:lpstr>Ethnicity  And  Spend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Ethnic group bubble</dc:title>
  <dc:creator/>
  <cp:lastModifiedBy>Mark OBrien</cp:lastModifiedBy>
  <cp:revision>2</cp:revision>
  <dcterms:created xsi:type="dcterms:W3CDTF">2023-03-27T19:34:06Z</dcterms:created>
  <dcterms:modified xsi:type="dcterms:W3CDTF">2023-03-28T02:25:14Z</dcterms:modified>
</cp:coreProperties>
</file>