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5339"/>
  </p:normalViewPr>
  <p:slideViewPr>
    <p:cSldViewPr snapToGrid="0" snapToObjects="1">
      <p:cViewPr>
        <p:scale>
          <a:sx n="93" d="100"/>
          <a:sy n="93" d="100"/>
        </p:scale>
        <p:origin x="-120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8E793-A2DB-E44D-9BBC-A23310D8ADD2}" type="datetimeFigureOut">
              <a:rPr lang="de-DE" smtClean="0"/>
              <a:t>19.02.2016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5EFAD-B8DA-1241-B856-06393E2AAD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15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EFAD-B8DA-1241-B856-06393E2AADF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905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Sony gehackt, </a:t>
            </a:r>
            <a:r>
              <a:rPr lang="de-DE" dirty="0" err="1" smtClean="0"/>
              <a:t>playstation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, </a:t>
            </a:r>
            <a:r>
              <a:rPr lang="de-DE" dirty="0" err="1" smtClean="0"/>
              <a:t>sony</a:t>
            </a:r>
            <a:r>
              <a:rPr lang="de-DE" dirty="0" smtClean="0"/>
              <a:t> </a:t>
            </a:r>
            <a:r>
              <a:rPr lang="de-DE" dirty="0" err="1" smtClean="0"/>
              <a:t>entertainment</a:t>
            </a:r>
            <a:r>
              <a:rPr lang="de-DE" baseline="0" dirty="0" smtClean="0"/>
              <a:t> </a:t>
            </a:r>
            <a:r>
              <a:rPr lang="de-DE" dirty="0" err="1" smtClean="0"/>
              <a:t>network</a:t>
            </a:r>
            <a:endParaRPr lang="de-DE" dirty="0" smtClean="0"/>
          </a:p>
          <a:p>
            <a:r>
              <a:rPr lang="de-DE" dirty="0" smtClean="0"/>
              <a:t>Halbes</a:t>
            </a:r>
            <a:r>
              <a:rPr lang="de-DE" baseline="0" dirty="0" smtClean="0"/>
              <a:t> Jahr später wieder, 1,2 Mrd. € Schaden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EFAD-B8DA-1241-B856-06393E2AADF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25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gleichen Gegebenheiten beheimatet wie bereits beim Hacking.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illegalen Handlungen im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Konsens meist keine ethische Urteilsfindung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raubkopierten Film herunterlade,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selbst verteile,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Diebstahl eine ethisch falsche Handlung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einem Unternehmen (wirtschaftlichen) Schaden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zufüge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ethische Urteilsfindung bei dieser strafbaren Handlung wird wohl nur bei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groben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Missständen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persönlicher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Relevanz infrage kommen, die auch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für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größte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Zahl der Menschen relevant ist. 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EFAD-B8DA-1241-B856-06393E2AADF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554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EFAD-B8DA-1241-B856-06393E2AADF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53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Breiter begriff,</a:t>
            </a:r>
            <a:r>
              <a:rPr lang="de-AT" baseline="0" dirty="0" smtClean="0"/>
              <a:t> persönliche, sensible Daten schützen, Thema = jede Aktion im </a:t>
            </a:r>
            <a:r>
              <a:rPr lang="de-AT" baseline="0" dirty="0" err="1" smtClean="0"/>
              <a:t>internet</a:t>
            </a:r>
            <a:r>
              <a:rPr lang="de-AT" baseline="0" dirty="0" smtClean="0"/>
              <a:t>, WWW birgt </a:t>
            </a:r>
            <a:r>
              <a:rPr lang="de-AT" baseline="0" dirty="0" err="1" smtClean="0"/>
              <a:t>risiken</a:t>
            </a:r>
            <a:r>
              <a:rPr lang="de-AT" baseline="0" dirty="0" smtClean="0"/>
              <a:t>,</a:t>
            </a:r>
          </a:p>
          <a:p>
            <a:r>
              <a:rPr lang="de-AT" baseline="0" dirty="0" smtClean="0"/>
              <a:t>Viele sind sich nicht bewusst, </a:t>
            </a:r>
            <a:r>
              <a:rPr lang="de-AT" baseline="0" dirty="0" err="1" smtClean="0"/>
              <a:t>unwissenheit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leichtgläubigkeit</a:t>
            </a:r>
            <a:endParaRPr lang="de-AT" baseline="0" dirty="0" smtClean="0"/>
          </a:p>
          <a:p>
            <a:r>
              <a:rPr lang="de-AT" baseline="0" dirty="0" smtClean="0"/>
              <a:t>Gegenmaßnahme: verschlüsselte Komm., komplexe Passwörter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EFAD-B8DA-1241-B856-06393E2AADF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799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Sorgsamer </a:t>
            </a:r>
            <a:r>
              <a:rPr lang="de-AT" dirty="0" err="1" smtClean="0"/>
              <a:t>umgang</a:t>
            </a:r>
            <a:r>
              <a:rPr lang="de-AT" dirty="0" smtClean="0"/>
              <a:t>,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wohnadresse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handynummer</a:t>
            </a:r>
            <a:r>
              <a:rPr lang="de-AT" baseline="0" dirty="0" smtClean="0"/>
              <a:t>, sensible </a:t>
            </a:r>
            <a:r>
              <a:rPr lang="de-AT" baseline="0" dirty="0" err="1" smtClean="0"/>
              <a:t>daten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rückschlüsse</a:t>
            </a:r>
            <a:r>
              <a:rPr lang="de-AT" baseline="0" dirty="0" smtClean="0"/>
              <a:t> auf </a:t>
            </a:r>
            <a:r>
              <a:rPr lang="de-AT" baseline="0" dirty="0" err="1" smtClean="0"/>
              <a:t>identität</a:t>
            </a:r>
            <a:r>
              <a:rPr lang="de-AT" baseline="0" dirty="0" smtClean="0"/>
              <a:t> nicht erleichtern</a:t>
            </a:r>
          </a:p>
          <a:p>
            <a:r>
              <a:rPr lang="de-AT" baseline="0" dirty="0" smtClean="0"/>
              <a:t>Internet vergisst nie, </a:t>
            </a:r>
            <a:r>
              <a:rPr lang="de-AT" baseline="0" dirty="0" err="1" smtClean="0"/>
              <a:t>falschmeldungen</a:t>
            </a:r>
            <a:r>
              <a:rPr lang="de-AT" baseline="0" dirty="0" smtClean="0"/>
              <a:t>, fundierte quellen?</a:t>
            </a:r>
          </a:p>
          <a:p>
            <a:r>
              <a:rPr lang="de-AT" baseline="0" dirty="0" smtClean="0"/>
              <a:t>Gewinnspiele, </a:t>
            </a:r>
            <a:r>
              <a:rPr lang="de-AT" baseline="0" dirty="0" err="1" smtClean="0"/>
              <a:t>erbschaften</a:t>
            </a:r>
            <a:r>
              <a:rPr lang="de-AT" baseline="0" dirty="0" smtClean="0"/>
              <a:t> aus </a:t>
            </a:r>
            <a:r>
              <a:rPr lang="de-AT" baseline="0" dirty="0" err="1" smtClean="0"/>
              <a:t>ghana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spam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phishing</a:t>
            </a:r>
            <a:r>
              <a:rPr lang="de-AT" baseline="0" dirty="0" smtClean="0"/>
              <a:t>, imitierte Bankzeiten, klau der </a:t>
            </a:r>
            <a:r>
              <a:rPr lang="de-AT" baseline="0" dirty="0" err="1" smtClean="0"/>
              <a:t>zugangsdaten</a:t>
            </a:r>
            <a:r>
              <a:rPr lang="de-AT" baseline="0" dirty="0" smtClean="0"/>
              <a:t>, später mehr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EFAD-B8DA-1241-B856-06393E2AADF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669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Falter, 17.2.,</a:t>
            </a:r>
            <a:r>
              <a:rPr lang="de-AT" baseline="0" dirty="0" smtClean="0"/>
              <a:t> schneller fortschritt der Technik, stillstand im </a:t>
            </a:r>
            <a:r>
              <a:rPr lang="de-AT" baseline="0" dirty="0" err="1" smtClean="0"/>
              <a:t>bildungssystem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medienkunde</a:t>
            </a:r>
            <a:r>
              <a:rPr lang="de-AT" baseline="0" dirty="0" smtClean="0"/>
              <a:t> als </a:t>
            </a:r>
            <a:r>
              <a:rPr lang="de-AT" baseline="0" dirty="0" err="1" smtClean="0"/>
              <a:t>pflichtfach</a:t>
            </a:r>
            <a:r>
              <a:rPr lang="de-AT" baseline="0" dirty="0" smtClean="0"/>
              <a:t>, im regen stehengelassen</a:t>
            </a:r>
          </a:p>
          <a:p>
            <a:r>
              <a:rPr lang="de-AT" baseline="0" dirty="0" smtClean="0"/>
              <a:t>Guideline im </a:t>
            </a:r>
            <a:r>
              <a:rPr lang="de-AT" baseline="0" dirty="0" err="1" smtClean="0"/>
              <a:t>unterricht</a:t>
            </a:r>
            <a:r>
              <a:rPr lang="de-AT" baseline="0" dirty="0" smtClean="0"/>
              <a:t>, auch erwachsenen fehlen </a:t>
            </a:r>
            <a:r>
              <a:rPr lang="de-AT" baseline="0" dirty="0" err="1" smtClean="0"/>
              <a:t>kompetenzen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medienkompetenz</a:t>
            </a:r>
            <a:r>
              <a:rPr lang="de-AT" baseline="0" dirty="0" smtClean="0"/>
              <a:t> forcieren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EFAD-B8DA-1241-B856-06393E2AADF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483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Utilitaristisches </a:t>
            </a:r>
            <a:r>
              <a:rPr lang="de-AT" dirty="0" err="1" smtClean="0"/>
              <a:t>prinzip</a:t>
            </a:r>
            <a:r>
              <a:rPr lang="de-AT" dirty="0" smtClean="0"/>
              <a:t>,</a:t>
            </a:r>
            <a:r>
              <a:rPr lang="de-AT" baseline="0" dirty="0" smtClean="0"/>
              <a:t> </a:t>
            </a:r>
            <a:r>
              <a:rPr lang="de-AT" baseline="0" dirty="0" err="1" smtClean="0"/>
              <a:t>konsequenzprinzip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handlung</a:t>
            </a:r>
            <a:r>
              <a:rPr lang="de-AT" baseline="0" dirty="0" smtClean="0"/>
              <a:t> &amp; folgen, folgen überwiegend negativ = unterlassen, </a:t>
            </a:r>
            <a:r>
              <a:rPr lang="de-AT" baseline="0" dirty="0" err="1" smtClean="0"/>
              <a:t>bsp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trojaner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bsp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nackbilder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bsp</a:t>
            </a:r>
            <a:r>
              <a:rPr lang="de-AT" baseline="0" dirty="0" smtClean="0"/>
              <a:t> online-</a:t>
            </a:r>
            <a:r>
              <a:rPr lang="de-AT" baseline="0" smtClean="0"/>
              <a:t>führerschein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EFAD-B8DA-1241-B856-06393E2AADF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924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EFAD-B8DA-1241-B856-06393E2AADF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005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Begriff umfasst im Groben alle Straftaten, Ausnutzung</a:t>
            </a:r>
            <a:r>
              <a:rPr lang="de-DE" baseline="0" dirty="0" smtClean="0"/>
              <a:t> der Informationstechnik</a:t>
            </a:r>
          </a:p>
          <a:p>
            <a:endParaRPr lang="de-DE" dirty="0" smtClean="0"/>
          </a:p>
          <a:p>
            <a:r>
              <a:rPr lang="de-DE" dirty="0" smtClean="0"/>
              <a:t>Computerkriminalität</a:t>
            </a:r>
          </a:p>
          <a:p>
            <a:r>
              <a:rPr lang="de-DE" baseline="0" dirty="0" smtClean="0"/>
              <a:t>   Computer mit od. ohne Internetnutzung als Tatwaffe</a:t>
            </a:r>
          </a:p>
          <a:p>
            <a:r>
              <a:rPr lang="de-DE" baseline="0" dirty="0" smtClean="0"/>
              <a:t>Internetkriminalität</a:t>
            </a:r>
          </a:p>
          <a:p>
            <a:r>
              <a:rPr lang="de-DE" baseline="0" dirty="0" smtClean="0"/>
              <a:t>   die mithilfe Techniken des Internets </a:t>
            </a:r>
            <a:r>
              <a:rPr lang="de-DE" baseline="0" dirty="0" err="1" smtClean="0"/>
              <a:t>durchgef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smtClean="0"/>
              <a:t>Hacking </a:t>
            </a:r>
            <a:r>
              <a:rPr lang="de-DE" baseline="0" dirty="0" err="1" smtClean="0"/>
              <a:t>paradebeispiel</a:t>
            </a:r>
            <a:r>
              <a:rPr lang="de-DE" baseline="0" dirty="0" smtClean="0"/>
              <a:t> für Cyber-Crime</a:t>
            </a:r>
          </a:p>
          <a:p>
            <a:r>
              <a:rPr lang="de-DE" dirty="0" smtClean="0"/>
              <a:t>Internet</a:t>
            </a:r>
            <a:r>
              <a:rPr lang="de-DE" baseline="0" dirty="0" smtClean="0"/>
              <a:t> Security, möglichst gut davor schützen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EFAD-B8DA-1241-B856-06393E2AADF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7406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Spektrum wie</a:t>
            </a:r>
            <a:r>
              <a:rPr lang="de-DE" baseline="0" dirty="0" smtClean="0"/>
              <a:t> bei kriminalfällen weitläufig</a:t>
            </a:r>
          </a:p>
          <a:p>
            <a:r>
              <a:rPr lang="de-DE" baseline="0" dirty="0" smtClean="0"/>
              <a:t>Schwer einzugrenzen und zuzuordnen, kein fester Handlungsrahmen</a:t>
            </a:r>
          </a:p>
          <a:p>
            <a:r>
              <a:rPr lang="de-DE" baseline="0" dirty="0" smtClean="0"/>
              <a:t>Hacking wenn unbefugt, ...</a:t>
            </a:r>
          </a:p>
          <a:p>
            <a:r>
              <a:rPr lang="de-DE" baseline="0" dirty="0" smtClean="0"/>
              <a:t>Gesetzestexte immer hinten nach</a:t>
            </a:r>
          </a:p>
          <a:p>
            <a:r>
              <a:rPr lang="de-DE" baseline="0" dirty="0" smtClean="0"/>
              <a:t>Phishing, nachbauen von Webseiten</a:t>
            </a:r>
          </a:p>
          <a:p>
            <a:r>
              <a:rPr lang="de-DE" baseline="0" dirty="0" err="1" smtClean="0"/>
              <a:t>Hate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Crimes</a:t>
            </a:r>
            <a:r>
              <a:rPr lang="de-DE" baseline="0" dirty="0" smtClean="0"/>
              <a:t>, seit aufkommen videoplattformen, </a:t>
            </a:r>
            <a:r>
              <a:rPr lang="de-DE" baseline="0" dirty="0" err="1" smtClean="0"/>
              <a:t>person</a:t>
            </a:r>
            <a:r>
              <a:rPr lang="de-DE" baseline="0" dirty="0" smtClean="0"/>
              <a:t> öffentlich denunzieren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EFAD-B8DA-1241-B856-06393E2AADF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28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AT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FDDD-2DAF-C24C-96A4-8797C389613D}" type="datetime1">
              <a:rPr lang="de-AT" smtClean="0"/>
              <a:t>19.02.2016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Security, Hacking, Cyber-crime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3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73BB-E8E3-8F46-8C5D-06653491CB69}" type="datetime1">
              <a:rPr lang="de-AT" smtClean="0"/>
              <a:t>19.02.2016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Security, Hacking, Cyber-crime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0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6437-23F0-A243-B2E3-D9B838399B25}" type="datetime1">
              <a:rPr lang="de-AT" smtClean="0"/>
              <a:t>19.02.2016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Security, Hacking, Cyber-crime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2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AT" dirty="0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A0CA-91DD-2145-BBCE-FED9A7AFDC18}" type="datetime1">
              <a:rPr lang="de-AT" smtClean="0"/>
              <a:t>19.02.2016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Security, Hacking, Cyber-crime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94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0734-17EF-9B45-BD47-4FF7DDE1062C}" type="datetime1">
              <a:rPr lang="de-AT" smtClean="0"/>
              <a:t>19.02.2016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Security, Hacking, Cyber-crime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74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04E4-5C10-2346-BD6A-50EC6BC65116}" type="datetime1">
              <a:rPr lang="de-AT" smtClean="0"/>
              <a:t>19.02.2016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Security, Hacking, Cyber-crime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2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719F-BB58-6E4C-8E0A-4626B9404609}" type="datetime1">
              <a:rPr lang="de-AT" smtClean="0"/>
              <a:t>19.02.2016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Security, Hacking, Cyber-crime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4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30FC-82C6-0243-AB95-5A12EC275806}" type="datetime1">
              <a:rPr lang="de-AT" smtClean="0"/>
              <a:t>19.02.2016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Security, Hacking, Cyber-crime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5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6D484-68E3-2B4F-A76F-0EED47D9DA1A}" type="datetime1">
              <a:rPr lang="de-AT" smtClean="0"/>
              <a:t>19.02.2016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Internet Security, Hacking, Cyber-crime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1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EFE09F9-B54D-6A4A-A9F1-BC6FACF35DE2}" type="datetime1">
              <a:rPr lang="de-AT" smtClean="0"/>
              <a:t>19.02.2016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Internet Security, Hacking, Cyber-crime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5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6F7B-05A6-5F40-9892-45AD1569DE10}" type="datetime1">
              <a:rPr lang="de-AT" smtClean="0"/>
              <a:t>19.02.2016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Security, Hacking, Cyber-crime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3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5CE36ED-1F5F-C048-8D2E-D287E10DA074}" type="datetime1">
              <a:rPr lang="de-AT" smtClean="0"/>
              <a:t>19.02.2016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Internet Security, Hacking, Cyber-crime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51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Internet Security, Hacking, &amp; Cyber-Crime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Polydor</a:t>
            </a:r>
            <a:r>
              <a:rPr lang="de-DE" dirty="0" smtClean="0"/>
              <a:t>, Taschner, Weinberger</a:t>
            </a:r>
          </a:p>
          <a:p>
            <a:r>
              <a:rPr lang="de-DE" dirty="0" smtClean="0"/>
              <a:t>19.02.2016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092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Ethische Fragestellungen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 smtClean="0"/>
              <a:t> </a:t>
            </a:r>
            <a:r>
              <a:rPr lang="de-DE" dirty="0" err="1" smtClean="0"/>
              <a:t>Whistleblowing</a:t>
            </a:r>
            <a:endParaRPr lang="de-DE" dirty="0" smtClean="0"/>
          </a:p>
          <a:p>
            <a:pPr lvl="1">
              <a:lnSpc>
                <a:spcPct val="100000"/>
              </a:lnSpc>
              <a:buFont typeface="Courier New" charset="0"/>
              <a:buChar char="o"/>
            </a:pPr>
            <a:r>
              <a:rPr lang="de-DE" dirty="0" smtClean="0"/>
              <a:t> Weltöffentlichkeit zugängig gemacht</a:t>
            </a:r>
          </a:p>
          <a:p>
            <a:pPr lvl="1">
              <a:lnSpc>
                <a:spcPct val="100000"/>
              </a:lnSpc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smtClean="0"/>
              <a:t>(Vermeintlich) gute Handlung</a:t>
            </a:r>
          </a:p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smtClean="0"/>
              <a:t>Hafte ich dafür?</a:t>
            </a:r>
            <a:endParaRPr lang="de-DE" dirty="0" smtClean="0"/>
          </a:p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 smtClean="0"/>
              <a:t>„Bundestrojaner“, Online-Durchsuchung gerechtfertigt?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DD06-98CC-9347-B6E4-EF2A10B5D07D}" type="datetime1">
              <a:rPr lang="de-AT" smtClean="0"/>
              <a:t>19.02.2016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Security, Hacking, Cyber-crime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7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</a:t>
            </a:r>
            <a:r>
              <a:rPr lang="de-DE" dirty="0" smtClean="0"/>
              <a:t>Einführung – Cyber-Crime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 smtClean="0"/>
              <a:t> </a:t>
            </a:r>
            <a:r>
              <a:rPr lang="de-DE" dirty="0" smtClean="0"/>
              <a:t>Breiter Begriff für Straftaten</a:t>
            </a:r>
            <a:endParaRPr lang="de-DE" dirty="0" smtClean="0"/>
          </a:p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smtClean="0"/>
              <a:t>Zwei Arten</a:t>
            </a:r>
          </a:p>
          <a:p>
            <a:pPr lvl="1">
              <a:lnSpc>
                <a:spcPct val="100000"/>
              </a:lnSpc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smtClean="0"/>
              <a:t>Computerkriminalität</a:t>
            </a:r>
          </a:p>
          <a:p>
            <a:pPr lvl="1">
              <a:lnSpc>
                <a:spcPct val="100000"/>
              </a:lnSpc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smtClean="0"/>
              <a:t>Internetkriminalität</a:t>
            </a:r>
          </a:p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smtClean="0"/>
              <a:t>Hacking gutes Beispiel</a:t>
            </a:r>
            <a:endParaRPr lang="de-DE" dirty="0" smtClean="0"/>
          </a:p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smtClean="0"/>
              <a:t>Internet </a:t>
            </a:r>
            <a:r>
              <a:rPr lang="de-DE" dirty="0" smtClean="0"/>
              <a:t>Security ist Schutz davor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EF4F-F701-194E-8EFF-EF5C0D638360}" type="datetime1">
              <a:rPr lang="de-AT" smtClean="0"/>
              <a:t>19.02.2016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Security, Hacking, Cyber-crime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 smtClean="0"/>
              <a:t> </a:t>
            </a:r>
            <a:r>
              <a:rPr lang="de-DE" dirty="0" smtClean="0"/>
              <a:t>Wie auch in</a:t>
            </a:r>
            <a:r>
              <a:rPr lang="de-DE" dirty="0" smtClean="0"/>
              <a:t> </a:t>
            </a:r>
            <a:r>
              <a:rPr lang="de-DE" dirty="0" smtClean="0"/>
              <a:t>IT weitläufig</a:t>
            </a:r>
          </a:p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smtClean="0"/>
              <a:t>Menschen höchstens psychisch </a:t>
            </a:r>
            <a:r>
              <a:rPr lang="de-DE" dirty="0" smtClean="0"/>
              <a:t>beeinträchtigt</a:t>
            </a:r>
            <a:endParaRPr lang="de-DE" dirty="0" smtClean="0"/>
          </a:p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smtClean="0"/>
              <a:t>Illegal </a:t>
            </a:r>
            <a:r>
              <a:rPr lang="de-DE" dirty="0" smtClean="0"/>
              <a:t>&amp; strafbar</a:t>
            </a:r>
          </a:p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smtClean="0"/>
              <a:t>Gesetzestexte müssen regelmäßig erneuert werden</a:t>
            </a:r>
            <a:endParaRPr lang="de-DE" dirty="0" smtClean="0"/>
          </a:p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smtClean="0"/>
              <a:t>Phishing, ‚</a:t>
            </a:r>
            <a:r>
              <a:rPr lang="de-DE" dirty="0" err="1" smtClean="0"/>
              <a:t>Hate</a:t>
            </a:r>
            <a:r>
              <a:rPr lang="de-DE" dirty="0" smtClean="0"/>
              <a:t> </a:t>
            </a:r>
            <a:r>
              <a:rPr lang="de-DE" dirty="0" err="1" smtClean="0"/>
              <a:t>Crimes</a:t>
            </a:r>
            <a:r>
              <a:rPr lang="de-DE" dirty="0" smtClean="0"/>
              <a:t>‘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12E1-C59E-6743-9896-1DC2E7362C2E}" type="datetime1">
              <a:rPr lang="de-AT" smtClean="0"/>
              <a:t>19.02.2016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Security, Hacking, Cyber-crime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9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 smtClean="0"/>
              <a:t> </a:t>
            </a:r>
            <a:r>
              <a:rPr lang="de-DE" dirty="0" err="1" smtClean="0"/>
              <a:t>Russian</a:t>
            </a:r>
            <a:r>
              <a:rPr lang="de-DE" dirty="0" smtClean="0"/>
              <a:t> Business Network (RBN)</a:t>
            </a:r>
          </a:p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smtClean="0"/>
              <a:t>2006, </a:t>
            </a:r>
            <a:r>
              <a:rPr lang="de-DE" dirty="0" smtClean="0"/>
              <a:t>starker Verdacht</a:t>
            </a:r>
            <a:endParaRPr lang="de-DE" dirty="0" smtClean="0"/>
          </a:p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 smtClean="0"/>
              <a:t> 2011</a:t>
            </a:r>
            <a:r>
              <a:rPr lang="de-DE" dirty="0" smtClean="0"/>
              <a:t>, Sony gehackt</a:t>
            </a:r>
          </a:p>
          <a:p>
            <a:pPr lvl="1">
              <a:lnSpc>
                <a:spcPct val="100000"/>
              </a:lnSpc>
              <a:buFont typeface="Courier New" charset="0"/>
              <a:buChar char="o"/>
            </a:pPr>
            <a:r>
              <a:rPr lang="de-DE" dirty="0" smtClean="0"/>
              <a:t> angeblich </a:t>
            </a:r>
            <a:r>
              <a:rPr lang="de-DE" dirty="0" smtClean="0"/>
              <a:t>Schwächen bewusst, nicht gehandelt</a:t>
            </a:r>
            <a:endParaRPr lang="de-DE" dirty="0" smtClean="0"/>
          </a:p>
          <a:p>
            <a:pPr lvl="1">
              <a:lnSpc>
                <a:spcPct val="100000"/>
              </a:lnSpc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smtClean="0"/>
              <a:t>Millionen Datensätze, teilweise Kreditkartendaten</a:t>
            </a:r>
          </a:p>
          <a:p>
            <a:pPr lvl="1">
              <a:lnSpc>
                <a:spcPct val="100000"/>
              </a:lnSpc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smtClean="0"/>
              <a:t>1,2 Mrd. € Schaden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E26E-B6A8-5842-88A0-DF760F699F27}" type="datetime1">
              <a:rPr lang="de-AT" smtClean="0"/>
              <a:t>19.02.2016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Security, Hacking, Cyber-crime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1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Ethische Fragestellungen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 smtClean="0"/>
              <a:t> Gegebenheiten wie bei Hacking</a:t>
            </a:r>
          </a:p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smtClean="0"/>
              <a:t>Aus gutem Grund kein Produkt ethischer Urteilsfindung! Nur in besonderen Fällen (umstritten) gerechtfertigt</a:t>
            </a:r>
            <a:endParaRPr lang="de-DE" dirty="0" smtClean="0"/>
          </a:p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smtClean="0"/>
              <a:t>Betreiber der </a:t>
            </a:r>
            <a:r>
              <a:rPr lang="de-DE" dirty="0" err="1" smtClean="0"/>
              <a:t>Filesharing</a:t>
            </a:r>
            <a:r>
              <a:rPr lang="de-DE" dirty="0" smtClean="0"/>
              <a:t>-Plattform </a:t>
            </a:r>
            <a:r>
              <a:rPr lang="de-DE" dirty="0" smtClean="0"/>
              <a:t>verantwortlich?</a:t>
            </a:r>
          </a:p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smtClean="0"/>
              <a:t>Vorratsdatenspeicherung </a:t>
            </a:r>
            <a:r>
              <a:rPr lang="de-DE" dirty="0" smtClean="0"/>
              <a:t>für </a:t>
            </a:r>
            <a:r>
              <a:rPr lang="de-DE" dirty="0" smtClean="0"/>
              <a:t>Verbrechensbekämpfung?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90509-57D5-DD4C-8630-A673DE95D465}" type="datetime1">
              <a:rPr lang="de-AT" smtClean="0"/>
              <a:t>19.02.2016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Security, Hacking, Cyber-crime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24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766" y="1467892"/>
            <a:ext cx="5016793" cy="4022725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4683-C1FF-5649-8236-66D751C30F8E}" type="datetime1">
              <a:rPr lang="de-AT" smtClean="0"/>
              <a:t>19.02.2016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Security, Hacking, Cyber-crime</a:t>
            </a:r>
            <a:endParaRPr lang="en-US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charset="0"/>
              <a:buChar char="o"/>
            </a:pPr>
            <a:r>
              <a:rPr lang="de-DE" sz="2800" dirty="0" smtClean="0"/>
              <a:t> Internet Security</a:t>
            </a:r>
          </a:p>
          <a:p>
            <a:pPr lvl="1">
              <a:buFont typeface="Courier New" charset="0"/>
              <a:buChar char="o"/>
            </a:pPr>
            <a:r>
              <a:rPr lang="de-DE" sz="2400" dirty="0"/>
              <a:t> </a:t>
            </a:r>
            <a:r>
              <a:rPr lang="de-DE" sz="2400" dirty="0" smtClean="0"/>
              <a:t>Allgemein</a:t>
            </a:r>
          </a:p>
          <a:p>
            <a:pPr lvl="1"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smtClean="0"/>
              <a:t>Beispiel &amp; Fragestellungen</a:t>
            </a:r>
          </a:p>
          <a:p>
            <a:pPr>
              <a:buFont typeface="Courier New" charset="0"/>
              <a:buChar char="o"/>
            </a:pPr>
            <a:r>
              <a:rPr lang="de-DE" sz="2800" dirty="0"/>
              <a:t> </a:t>
            </a:r>
            <a:r>
              <a:rPr lang="de-DE" sz="2800" dirty="0" smtClean="0"/>
              <a:t>Hacking</a:t>
            </a:r>
          </a:p>
          <a:p>
            <a:pPr lvl="1">
              <a:buFont typeface="Courier New" charset="0"/>
              <a:buChar char="o"/>
            </a:pPr>
            <a:r>
              <a:rPr lang="de-DE" sz="2400" dirty="0"/>
              <a:t> </a:t>
            </a:r>
            <a:r>
              <a:rPr lang="de-DE" sz="2400" dirty="0" smtClean="0"/>
              <a:t>Allgemein</a:t>
            </a:r>
          </a:p>
          <a:p>
            <a:pPr lvl="1"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smtClean="0"/>
              <a:t>Beispiel &amp; Fragestellungen</a:t>
            </a:r>
          </a:p>
          <a:p>
            <a:pPr>
              <a:buFont typeface="Courier New" charset="0"/>
              <a:buChar char="o"/>
            </a:pPr>
            <a:r>
              <a:rPr lang="de-DE" sz="2800" dirty="0"/>
              <a:t> </a:t>
            </a:r>
            <a:r>
              <a:rPr lang="de-DE" sz="2800" dirty="0" smtClean="0"/>
              <a:t>Cyber-Crime</a:t>
            </a:r>
          </a:p>
          <a:p>
            <a:pPr lvl="1">
              <a:buFont typeface="Courier New" charset="0"/>
              <a:buChar char="o"/>
            </a:pPr>
            <a:r>
              <a:rPr lang="de-DE" sz="2400" dirty="0"/>
              <a:t> </a:t>
            </a:r>
            <a:r>
              <a:rPr lang="de-DE" sz="2400" dirty="0" smtClean="0"/>
              <a:t>Allgemein</a:t>
            </a:r>
          </a:p>
          <a:p>
            <a:pPr lvl="1"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smtClean="0"/>
              <a:t>Beispiel &amp; Fragestellungen</a:t>
            </a: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E42D-A23C-424F-9BCD-9018345C8FF4}" type="datetime1">
              <a:rPr lang="de-AT" smtClean="0"/>
              <a:t>19.02.2016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Security, Hacking, Cyber-crime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6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5459" y="286603"/>
            <a:ext cx="10994315" cy="1450757"/>
          </a:xfrm>
        </p:spPr>
        <p:txBody>
          <a:bodyPr>
            <a:normAutofit/>
          </a:bodyPr>
          <a:lstStyle/>
          <a:p>
            <a:r>
              <a:rPr lang="de-DE" dirty="0" smtClean="0"/>
              <a:t>Allgemeine Einführung – Internet Security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 smtClean="0"/>
              <a:t> Breit gefächerter Begriff</a:t>
            </a:r>
          </a:p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smtClean="0"/>
              <a:t>Aktionen im </a:t>
            </a:r>
            <a:r>
              <a:rPr lang="de-DE" dirty="0" smtClean="0"/>
              <a:t>Internet</a:t>
            </a:r>
          </a:p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/>
              <a:t> B</a:t>
            </a:r>
            <a:r>
              <a:rPr lang="de-DE" dirty="0" smtClean="0"/>
              <a:t>irgt Risiken</a:t>
            </a:r>
          </a:p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/>
              <a:t> F</a:t>
            </a:r>
            <a:r>
              <a:rPr lang="de-DE" dirty="0" smtClean="0"/>
              <a:t>ehlendes Bewusstsein</a:t>
            </a:r>
          </a:p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/>
              <a:t> S</a:t>
            </a:r>
            <a:r>
              <a:rPr lang="de-DE" dirty="0" smtClean="0"/>
              <a:t>icherer </a:t>
            </a:r>
            <a:r>
              <a:rPr lang="de-DE" dirty="0" smtClean="0"/>
              <a:t>Umgang?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4686-BD77-584F-A203-AED7D5FFE39E}" type="datetime1">
              <a:rPr lang="de-AT" smtClean="0"/>
              <a:t>19.02.2016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Security, Hacking, Cyber-crime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Anwendungsfälle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 smtClean="0"/>
              <a:t> Sorgsamer Umgang</a:t>
            </a:r>
          </a:p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smtClean="0"/>
              <a:t>Rückschlüsse</a:t>
            </a:r>
            <a:endParaRPr lang="de-DE" dirty="0" smtClean="0"/>
          </a:p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/>
              <a:t> V</a:t>
            </a:r>
            <a:r>
              <a:rPr lang="de-DE" dirty="0" smtClean="0"/>
              <a:t>ergisst </a:t>
            </a:r>
            <a:r>
              <a:rPr lang="de-DE" dirty="0" smtClean="0"/>
              <a:t>nicht!</a:t>
            </a:r>
            <a:endParaRPr lang="de-DE" dirty="0" smtClean="0"/>
          </a:p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smtClean="0"/>
              <a:t>Wahrheitsgehalt?</a:t>
            </a:r>
            <a:endParaRPr lang="de-DE" dirty="0" smtClean="0"/>
          </a:p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 smtClean="0"/>
              <a:t> Betrugsfälle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21FE-DFE3-A94D-A69E-5C0DD9C1B161}" type="datetime1">
              <a:rPr lang="de-AT" smtClean="0"/>
              <a:t>19.02.2016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Security, Hacking, Cyber-crime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9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 smtClean="0"/>
              <a:t> Artikel „</a:t>
            </a:r>
            <a:r>
              <a:rPr lang="de-DE" dirty="0" err="1" smtClean="0"/>
              <a:t>Kidz</a:t>
            </a:r>
            <a:r>
              <a:rPr lang="de-DE" dirty="0" smtClean="0"/>
              <a:t> </a:t>
            </a:r>
            <a:r>
              <a:rPr lang="de-DE" dirty="0" err="1" smtClean="0"/>
              <a:t>lernz</a:t>
            </a:r>
            <a:r>
              <a:rPr lang="de-DE" dirty="0" smtClean="0"/>
              <a:t> endlich </a:t>
            </a:r>
            <a:r>
              <a:rPr lang="de-DE" dirty="0" smtClean="0"/>
              <a:t>Medien ;)  &lt;3 &lt;3 &lt;3“</a:t>
            </a:r>
            <a:endParaRPr lang="de-DE" dirty="0" smtClean="0"/>
          </a:p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smtClean="0"/>
              <a:t>Fortschritt </a:t>
            </a:r>
            <a:r>
              <a:rPr lang="de-DE" dirty="0" smtClean="0"/>
              <a:t>der Technologie</a:t>
            </a:r>
            <a:endParaRPr lang="de-DE" dirty="0" smtClean="0"/>
          </a:p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smtClean="0"/>
              <a:t>Bildungssystem im Stillstand!</a:t>
            </a:r>
            <a:endParaRPr lang="de-DE" dirty="0" smtClean="0"/>
          </a:p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smtClean="0"/>
              <a:t>Fehlt ebenso bei Erwachsenen</a:t>
            </a:r>
            <a:endParaRPr lang="de-DE" dirty="0" smtClean="0"/>
          </a:p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smtClean="0"/>
              <a:t>Medienkompetenz forcieren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7154-DD09-954E-A3A8-DE71B73E0580}" type="datetime1">
              <a:rPr lang="de-AT" smtClean="0"/>
              <a:t>19.02.2016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Security, Hacking, Cyber-crime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99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Ethische Fragestellungen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 smtClean="0"/>
              <a:t> </a:t>
            </a:r>
            <a:r>
              <a:rPr lang="de-DE" dirty="0" smtClean="0"/>
              <a:t>Utilitaristisches Prinzip, Konsequenzprinzip</a:t>
            </a:r>
            <a:endParaRPr lang="de-DE" dirty="0" smtClean="0"/>
          </a:p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smtClean="0"/>
              <a:t>Folgen einer Handlung</a:t>
            </a:r>
          </a:p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err="1" smtClean="0"/>
              <a:t>Sexting</a:t>
            </a:r>
            <a:endParaRPr lang="de-DE" dirty="0" smtClean="0"/>
          </a:p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smtClean="0"/>
              <a:t>Stillschweigend Missbrauch </a:t>
            </a:r>
            <a:r>
              <a:rPr lang="de-DE" dirty="0" smtClean="0"/>
              <a:t>zustimmen?</a:t>
            </a:r>
          </a:p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smtClean="0"/>
              <a:t>Online-Führerschein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326E-BA6E-8842-8BF2-BF6AE65E9E3F}" type="datetime1">
              <a:rPr lang="de-AT" smtClean="0"/>
              <a:t>19.02.2016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Security, Hacking, Cyber-crime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1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</a:t>
            </a:r>
            <a:r>
              <a:rPr lang="de-DE" dirty="0" smtClean="0"/>
              <a:t>Einführung - Hacking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 smtClean="0"/>
              <a:t> Hacker</a:t>
            </a:r>
          </a:p>
          <a:p>
            <a:pPr lvl="1">
              <a:lnSpc>
                <a:spcPct val="100000"/>
              </a:lnSpc>
              <a:buFont typeface="Courier New" charset="0"/>
              <a:buChar char="o"/>
            </a:pPr>
            <a:r>
              <a:rPr lang="de-DE" dirty="0" smtClean="0"/>
              <a:t> </a:t>
            </a:r>
            <a:r>
              <a:rPr lang="de-DE" dirty="0" smtClean="0"/>
              <a:t>Eindringen in Computersysteme</a:t>
            </a:r>
            <a:endParaRPr lang="de-DE" dirty="0" smtClean="0"/>
          </a:p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smtClean="0"/>
              <a:t>Sicherheitsmechanismen &amp; Schwachstellen</a:t>
            </a:r>
          </a:p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 smtClean="0"/>
              <a:t>Unerlaubt/erlaubt</a:t>
            </a:r>
            <a:endParaRPr lang="de-DE" dirty="0" smtClean="0"/>
          </a:p>
          <a:p>
            <a:pPr lvl="1">
              <a:lnSpc>
                <a:spcPct val="100000"/>
              </a:lnSpc>
              <a:buFont typeface="Courier New" charset="0"/>
              <a:buChar char="o"/>
            </a:pPr>
            <a:r>
              <a:rPr lang="de-DE" dirty="0" smtClean="0"/>
              <a:t>Begriff </a:t>
            </a:r>
            <a:r>
              <a:rPr lang="de-DE" dirty="0" smtClean="0"/>
              <a:t>stark </a:t>
            </a:r>
            <a:r>
              <a:rPr lang="de-DE" dirty="0" smtClean="0"/>
              <a:t>negativ behaftet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7244-43F1-574D-8875-2BF2317E9A05}" type="datetime1">
              <a:rPr lang="de-AT" smtClean="0"/>
              <a:t>19.02.2016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Security, Hacking, Cyber-crime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1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 smtClean="0"/>
              <a:t> Populäre Techniken</a:t>
            </a:r>
          </a:p>
          <a:p>
            <a:pPr lvl="1">
              <a:lnSpc>
                <a:spcPct val="100000"/>
              </a:lnSpc>
              <a:buFont typeface="Courier New" charset="0"/>
              <a:buChar char="o"/>
            </a:pPr>
            <a:r>
              <a:rPr lang="de-DE" dirty="0"/>
              <a:t> S</a:t>
            </a:r>
            <a:r>
              <a:rPr lang="de-DE" dirty="0" smtClean="0"/>
              <a:t>chlecht abgesicherte Systeme</a:t>
            </a:r>
          </a:p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smtClean="0"/>
              <a:t>Zusätzlicher Schutz</a:t>
            </a:r>
          </a:p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err="1" smtClean="0"/>
              <a:t>Social</a:t>
            </a:r>
            <a:r>
              <a:rPr lang="de-DE" dirty="0" smtClean="0"/>
              <a:t> Engineering</a:t>
            </a:r>
          </a:p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smtClean="0"/>
              <a:t>Trojanisches Pferd</a:t>
            </a:r>
          </a:p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err="1" smtClean="0"/>
              <a:t>Denial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6E61-E5CD-B444-9976-9D02D2836C6E}" type="datetime1">
              <a:rPr lang="de-AT" smtClean="0"/>
              <a:t>19.02.2016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Security, Hacking, Cyber-crime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2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 smtClean="0"/>
              <a:t> Datendiebstähle </a:t>
            </a:r>
          </a:p>
          <a:p>
            <a:pPr lvl="1">
              <a:lnSpc>
                <a:spcPct val="100000"/>
              </a:lnSpc>
              <a:buFont typeface="Courier New" charset="0"/>
              <a:buChar char="o"/>
            </a:pPr>
            <a:r>
              <a:rPr lang="de-DE" dirty="0" smtClean="0"/>
              <a:t> Mt. </a:t>
            </a:r>
            <a:r>
              <a:rPr lang="de-DE" dirty="0" err="1" smtClean="0"/>
              <a:t>Gox</a:t>
            </a:r>
            <a:r>
              <a:rPr lang="de-DE" dirty="0" smtClean="0"/>
              <a:t>, 480 Mio. US-Dollar</a:t>
            </a:r>
          </a:p>
          <a:p>
            <a:pPr lvl="1">
              <a:lnSpc>
                <a:spcPct val="100000"/>
              </a:lnSpc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smtClean="0"/>
              <a:t>Daraufhin insolvent!</a:t>
            </a:r>
            <a:endParaRPr lang="de-DE" dirty="0" smtClean="0"/>
          </a:p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 smtClean="0"/>
              <a:t> </a:t>
            </a:r>
            <a:r>
              <a:rPr lang="de-DE" dirty="0" smtClean="0"/>
              <a:t>Auch wenige Personen schaden großem Unternehmen </a:t>
            </a:r>
            <a:endParaRPr lang="de-DE" dirty="0" smtClean="0"/>
          </a:p>
          <a:p>
            <a:pPr>
              <a:lnSpc>
                <a:spcPct val="100000"/>
              </a:lnSpc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smtClean="0"/>
              <a:t>eBay, 145 Mio. Userdaten</a:t>
            </a:r>
          </a:p>
          <a:p>
            <a:pPr lvl="1">
              <a:lnSpc>
                <a:spcPct val="100000"/>
              </a:lnSpc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smtClean="0"/>
              <a:t>3 Monate später </a:t>
            </a:r>
            <a:r>
              <a:rPr lang="de-DE" dirty="0" smtClean="0"/>
              <a:t>erst User informiert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356E-9B54-5544-8FCD-AA92DBE5E177}" type="datetime1">
              <a:rPr lang="de-AT" smtClean="0"/>
              <a:t>19.02.2016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Security, Hacking, Cyber-crime</a:t>
            </a:r>
            <a:endParaRPr lang="en-US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54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788</Words>
  <Application>Microsoft Office PowerPoint</Application>
  <PresentationFormat>Benutzerdefiniert</PresentationFormat>
  <Paragraphs>174</Paragraphs>
  <Slides>15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Rückblick</vt:lpstr>
      <vt:lpstr>Internet Security, Hacking, &amp; Cyber-Crime</vt:lpstr>
      <vt:lpstr>Agenda</vt:lpstr>
      <vt:lpstr>Allgemeine Einführung – Internet Security</vt:lpstr>
      <vt:lpstr>Anwendungsfälle</vt:lpstr>
      <vt:lpstr>Beispiel</vt:lpstr>
      <vt:lpstr>Ethische Fragestellungen</vt:lpstr>
      <vt:lpstr>Allgemeine Einführung - Hacking</vt:lpstr>
      <vt:lpstr>Anwendungsfälle</vt:lpstr>
      <vt:lpstr>Beispiel</vt:lpstr>
      <vt:lpstr>Ethische Fragestellungen</vt:lpstr>
      <vt:lpstr>Allgemeine Einführung – Cyber-Crime</vt:lpstr>
      <vt:lpstr>Anwendungsfälle</vt:lpstr>
      <vt:lpstr>Beispiel</vt:lpstr>
      <vt:lpstr>Ethische Fragestellungen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Security, Hacking, &amp; Cyber-Crime</dc:title>
  <dc:creator>stefan polydor</dc:creator>
  <cp:lastModifiedBy>Michael Weinberger</cp:lastModifiedBy>
  <cp:revision>135</cp:revision>
  <dcterms:created xsi:type="dcterms:W3CDTF">2016-02-19T08:41:39Z</dcterms:created>
  <dcterms:modified xsi:type="dcterms:W3CDTF">2016-02-19T13:12:06Z</dcterms:modified>
</cp:coreProperties>
</file>