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7" r:id="rId3"/>
    <p:sldId id="271" r:id="rId4"/>
    <p:sldId id="272" r:id="rId5"/>
    <p:sldId id="273" r:id="rId6"/>
    <p:sldId id="274" r:id="rId7"/>
    <p:sldId id="277" r:id="rId8"/>
    <p:sldId id="268" r:id="rId9"/>
    <p:sldId id="275" r:id="rId10"/>
    <p:sldId id="276" r:id="rId11"/>
    <p:sldId id="278" r:id="rId12"/>
    <p:sldId id="279" r:id="rId13"/>
    <p:sldId id="280" r:id="rId14"/>
    <p:sldId id="281" r:id="rId15"/>
    <p:sldId id="269" r:id="rId16"/>
    <p:sldId id="282" r:id="rId17"/>
    <p:sldId id="283" r:id="rId18"/>
    <p:sldId id="284" r:id="rId19"/>
    <p:sldId id="285" r:id="rId20"/>
    <p:sldId id="286" r:id="rId21"/>
    <p:sldId id="270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de-DE" smtClean="0"/>
              <a:t>01.03.2016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de-DE" smtClean="0"/>
              <a:t>01.03.2016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44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8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4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6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de-DE" sz="6600" b="0" i="0" baseline="0" dirty="0" smtClean="0">
                <a:solidFill>
                  <a:srgbClr val="B79E6D"/>
                </a:solidFill>
                <a:latin typeface="Franklin Gothic Medium"/>
              </a:rPr>
              <a:t>Disaster Recovery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0244" y="5147001"/>
            <a:ext cx="6629400" cy="4572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400" b="0" i="0" dirty="0" smtClean="0"/>
              <a:t>Synchronisierung &amp; Konsistenz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de-DE" sz="2400" b="0" i="0" dirty="0" smtClean="0"/>
              <a:t>Michael Weinberger 5BHIT, 2. März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Aufstellen eines DRP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Desasteridentifikation, Kommunikationsrichtlinien, </a:t>
            </a:r>
            <a:r>
              <a:rPr lang="de-AT" dirty="0" smtClean="0"/>
              <a:t>Koordinieren </a:t>
            </a:r>
            <a:r>
              <a:rPr lang="de-AT" dirty="0"/>
              <a:t>der </a:t>
            </a:r>
            <a:r>
              <a:rPr lang="de-AT" dirty="0" smtClean="0"/>
              <a:t>Prozesse</a:t>
            </a:r>
          </a:p>
          <a:p>
            <a:r>
              <a:rPr lang="de-AT" dirty="0" smtClean="0"/>
              <a:t>Ausweichmöglichkeiten,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/>
              <a:t>Rückkehr zu Normalzustand</a:t>
            </a:r>
          </a:p>
          <a:p>
            <a:endParaRPr lang="de-AT" dirty="0"/>
          </a:p>
          <a:p>
            <a:r>
              <a:rPr lang="de-AT" dirty="0" smtClean="0"/>
              <a:t>Priorisierung, was ist für Einsatzfähigkeit wichtig?</a:t>
            </a:r>
          </a:p>
          <a:p>
            <a:r>
              <a:rPr lang="de-AT" dirty="0" smtClean="0"/>
              <a:t>Auferlegte Uptime</a:t>
            </a:r>
          </a:p>
          <a:p>
            <a:endParaRPr lang="de-AT" dirty="0"/>
          </a:p>
          <a:p>
            <a:r>
              <a:rPr lang="de-AT" dirty="0" smtClean="0"/>
              <a:t>Möglichst viele Daten sammeln, händisch, an Fall angepasst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2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Schaffung eines zuverlässigen Systems</a:t>
            </a:r>
            <a:br>
              <a:rPr lang="de-AT" dirty="0" smtClean="0"/>
            </a:br>
            <a:r>
              <a:rPr lang="de-AT" dirty="0" smtClean="0"/>
              <a:t>Cluster und deren Vorteile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Clusterlösung = Garant für Hochverfügbarkeit</a:t>
            </a:r>
          </a:p>
          <a:p>
            <a:r>
              <a:rPr lang="de-AT" dirty="0" smtClean="0"/>
              <a:t>Failover- oder Aktiv/Aktiv-Cluster</a:t>
            </a:r>
          </a:p>
          <a:p>
            <a:endParaRPr lang="de-AT" dirty="0"/>
          </a:p>
          <a:p>
            <a:r>
              <a:rPr lang="de-AT" dirty="0" smtClean="0"/>
              <a:t>Sehr teuer in Aufbau und Wartung</a:t>
            </a:r>
          </a:p>
          <a:p>
            <a:r>
              <a:rPr lang="de-AT" dirty="0" smtClean="0"/>
              <a:t>Eher nur für große Unternehmen mit großem Budget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9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Schaffung eines zuverlässigen </a:t>
            </a:r>
            <a:r>
              <a:rPr lang="de-AT" dirty="0" smtClean="0"/>
              <a:t>Systems</a:t>
            </a:r>
            <a:br>
              <a:rPr lang="de-AT" dirty="0" smtClean="0"/>
            </a:br>
            <a:r>
              <a:rPr lang="de-AT" dirty="0" smtClean="0"/>
              <a:t>Wozu dann Disaster Recovery?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Für Systeme, wo &lt; 100% Uptime in Ordnung, oder aus Budgetgründen</a:t>
            </a:r>
          </a:p>
          <a:p>
            <a:endParaRPr lang="de-AT" dirty="0"/>
          </a:p>
          <a:p>
            <a:r>
              <a:rPr lang="de-AT" dirty="0" smtClean="0"/>
              <a:t>Cold Standby, Eingriff des Administrators, ‚der Betrieb steht‘</a:t>
            </a:r>
          </a:p>
          <a:p>
            <a:r>
              <a:rPr lang="de-AT" dirty="0" smtClean="0"/>
              <a:t>Normalzustand im Normalfall schnell erreicht, billiger als Cluster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Auf Fehler reagieren, nachdem sie passiert sind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5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Schaffung eines zuverlässigen Systems</a:t>
            </a:r>
            <a:br>
              <a:rPr lang="de-AT" dirty="0"/>
            </a:br>
            <a:r>
              <a:rPr lang="de-AT" dirty="0"/>
              <a:t>Wozu dann Disaster Recovery?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Mit gutem DRP Wahrscheinlichkeiten verringern, Recovery beschleunigen</a:t>
            </a:r>
          </a:p>
          <a:p>
            <a:endParaRPr lang="de-AT" dirty="0"/>
          </a:p>
          <a:p>
            <a:r>
              <a:rPr lang="de-AT" dirty="0" smtClean="0"/>
              <a:t>Unterbrechungsfreie Stromversorgung</a:t>
            </a:r>
          </a:p>
          <a:p>
            <a:r>
              <a:rPr lang="de-AT" dirty="0" smtClean="0"/>
              <a:t>regelmäßige Backup-Routine</a:t>
            </a:r>
          </a:p>
          <a:p>
            <a:r>
              <a:rPr lang="de-AT" dirty="0" smtClean="0"/>
              <a:t>RAID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 smtClean="0"/>
              <a:t>= einfache Methoden, die viel helfen!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5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381000"/>
            <a:ext cx="7696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Traditional Disaster Recovery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SHARE / IBM</a:t>
            </a:r>
          </a:p>
          <a:p>
            <a:endParaRPr lang="de-AT" dirty="0"/>
          </a:p>
          <a:p>
            <a:r>
              <a:rPr lang="de-AT" dirty="0"/>
              <a:t>Tier 0: No off-site data – Possibly no recovery </a:t>
            </a:r>
            <a:endParaRPr lang="de-AT" dirty="0" smtClean="0"/>
          </a:p>
          <a:p>
            <a:pPr lvl="1"/>
            <a:r>
              <a:rPr lang="de-AT" dirty="0" smtClean="0"/>
              <a:t>Keinen Plan, keine Backups</a:t>
            </a:r>
          </a:p>
          <a:p>
            <a:pPr lvl="1"/>
            <a:r>
              <a:rPr lang="de-AT" dirty="0" smtClean="0"/>
              <a:t>Recovery unvorhersehbar, wenn nicht sogar unmöglich</a:t>
            </a:r>
          </a:p>
          <a:p>
            <a:pPr lvl="1"/>
            <a:endParaRPr lang="de-AT" dirty="0"/>
          </a:p>
          <a:p>
            <a:r>
              <a:rPr lang="de-AT" dirty="0"/>
              <a:t>Tier </a:t>
            </a:r>
            <a:r>
              <a:rPr lang="de-AT" dirty="0" smtClean="0"/>
              <a:t>1</a:t>
            </a:r>
            <a:r>
              <a:rPr lang="de-AT" dirty="0"/>
              <a:t>: Data backup with no hot </a:t>
            </a:r>
            <a:r>
              <a:rPr lang="de-AT" dirty="0" smtClean="0"/>
              <a:t>site</a:t>
            </a:r>
          </a:p>
          <a:p>
            <a:pPr lvl="1"/>
            <a:r>
              <a:rPr lang="de-AT" dirty="0" smtClean="0"/>
              <a:t>Regelmäßiges Backup, PTAM</a:t>
            </a:r>
          </a:p>
          <a:p>
            <a:pPr lvl="1"/>
            <a:r>
              <a:rPr lang="de-AT" dirty="0" smtClean="0"/>
              <a:t>Einige Tage/Wochen Datenverlust möglich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4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Traditional Disaster Recovery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Tier 2: Data backup with a hot site</a:t>
            </a:r>
            <a:endParaRPr lang="de-AT" dirty="0" smtClean="0"/>
          </a:p>
          <a:p>
            <a:pPr lvl="1"/>
            <a:r>
              <a:rPr lang="de-AT" dirty="0" smtClean="0"/>
              <a:t>Regelmäßige Sicherungen, Tapes</a:t>
            </a:r>
          </a:p>
          <a:p>
            <a:pPr lvl="1"/>
            <a:r>
              <a:rPr lang="de-AT" dirty="0" smtClean="0"/>
              <a:t>‚Hot Site‘</a:t>
            </a:r>
          </a:p>
          <a:p>
            <a:pPr lvl="1"/>
            <a:r>
              <a:rPr lang="de-AT" dirty="0" smtClean="0"/>
              <a:t>Ausfall einige Stunden oder Tage möglich, Dauer besser vorhersehbar</a:t>
            </a:r>
          </a:p>
          <a:p>
            <a:pPr lvl="1"/>
            <a:endParaRPr lang="de-AT" dirty="0" smtClean="0"/>
          </a:p>
          <a:p>
            <a:r>
              <a:rPr lang="de-AT" dirty="0"/>
              <a:t>Tier </a:t>
            </a:r>
            <a:r>
              <a:rPr lang="de-AT" dirty="0" smtClean="0"/>
              <a:t>3</a:t>
            </a:r>
            <a:r>
              <a:rPr lang="de-AT" dirty="0"/>
              <a:t>: Electronic </a:t>
            </a:r>
            <a:r>
              <a:rPr lang="de-AT" dirty="0" smtClean="0"/>
              <a:t>vaulting</a:t>
            </a:r>
            <a:endParaRPr lang="de-AT" dirty="0"/>
          </a:p>
          <a:p>
            <a:pPr lvl="1"/>
            <a:r>
              <a:rPr lang="de-AT" dirty="0" smtClean="0"/>
              <a:t>Basiert auf Tier 2</a:t>
            </a:r>
          </a:p>
          <a:p>
            <a:pPr lvl="1"/>
            <a:r>
              <a:rPr lang="de-AT" dirty="0" smtClean="0"/>
              <a:t>Kritsche Daten abgekapselt</a:t>
            </a:r>
          </a:p>
          <a:p>
            <a:pPr lvl="1"/>
            <a:r>
              <a:rPr lang="de-AT" dirty="0" smtClean="0"/>
              <a:t>Weniger Datenverlust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55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Traditional Disaster Recovery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Tier </a:t>
            </a:r>
            <a:r>
              <a:rPr lang="de-AT" dirty="0" smtClean="0"/>
              <a:t>4</a:t>
            </a:r>
            <a:r>
              <a:rPr lang="de-AT" dirty="0"/>
              <a:t>: Point-in-time </a:t>
            </a:r>
            <a:r>
              <a:rPr lang="de-AT" dirty="0" smtClean="0"/>
              <a:t>copies</a:t>
            </a:r>
          </a:p>
          <a:p>
            <a:pPr lvl="1"/>
            <a:r>
              <a:rPr lang="de-AT" dirty="0"/>
              <a:t>Hoher Wert auf Datenkorrektheit und schnellerer </a:t>
            </a:r>
            <a:r>
              <a:rPr lang="de-AT" dirty="0" smtClean="0"/>
              <a:t>Wiederherstellung</a:t>
            </a:r>
          </a:p>
          <a:p>
            <a:pPr lvl="1"/>
            <a:r>
              <a:rPr lang="de-AT" dirty="0" smtClean="0"/>
              <a:t>Vorrangig mit Disks</a:t>
            </a:r>
          </a:p>
          <a:p>
            <a:pPr lvl="1"/>
            <a:r>
              <a:rPr lang="de-AT" dirty="0" smtClean="0"/>
              <a:t>Mehrere Stunden Datenverlust möglich</a:t>
            </a:r>
          </a:p>
          <a:p>
            <a:pPr lvl="1"/>
            <a:r>
              <a:rPr lang="de-AT" dirty="0" smtClean="0"/>
              <a:t>Einfache Backups dank fixem, variablen Zeitpunkt</a:t>
            </a:r>
          </a:p>
          <a:p>
            <a:pPr lvl="1"/>
            <a:endParaRPr lang="de-AT" dirty="0" smtClean="0"/>
          </a:p>
          <a:p>
            <a:r>
              <a:rPr lang="de-AT" dirty="0"/>
              <a:t>Tier </a:t>
            </a:r>
            <a:r>
              <a:rPr lang="de-AT" dirty="0" smtClean="0"/>
              <a:t>5</a:t>
            </a:r>
            <a:r>
              <a:rPr lang="de-AT" dirty="0"/>
              <a:t>: Transaction integrity</a:t>
            </a:r>
          </a:p>
          <a:p>
            <a:pPr lvl="1"/>
            <a:r>
              <a:rPr lang="de-AT" dirty="0" smtClean="0"/>
              <a:t>Wenn zwingend erforderlich, dass Daten konsistent</a:t>
            </a:r>
          </a:p>
          <a:p>
            <a:pPr lvl="1"/>
            <a:r>
              <a:rPr lang="de-AT" dirty="0" smtClean="0"/>
              <a:t>Kaum bis gar kein Datenverlust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Traditional Disaster Recovery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Tier </a:t>
            </a:r>
            <a:r>
              <a:rPr lang="de-AT" dirty="0" smtClean="0"/>
              <a:t>6</a:t>
            </a:r>
            <a:r>
              <a:rPr lang="de-AT" dirty="0"/>
              <a:t>: Zero or near-Zero data </a:t>
            </a:r>
            <a:r>
              <a:rPr lang="de-AT" dirty="0" smtClean="0"/>
              <a:t>loss</a:t>
            </a:r>
          </a:p>
          <a:p>
            <a:pPr lvl="1"/>
            <a:r>
              <a:rPr lang="de-AT" dirty="0" smtClean="0"/>
              <a:t>Höchstes Maß an Datenrichtigkeit</a:t>
            </a:r>
          </a:p>
          <a:p>
            <a:pPr lvl="1"/>
            <a:r>
              <a:rPr lang="de-AT" dirty="0" smtClean="0"/>
              <a:t>Für Systeme, wo kein Verlust tragbar</a:t>
            </a:r>
          </a:p>
          <a:p>
            <a:pPr lvl="1"/>
            <a:r>
              <a:rPr lang="de-AT" dirty="0" smtClean="0"/>
              <a:t>Erfordert Disk Mirroring</a:t>
            </a:r>
          </a:p>
          <a:p>
            <a:pPr lvl="1"/>
            <a:endParaRPr lang="de-AT" dirty="0" smtClean="0"/>
          </a:p>
          <a:p>
            <a:r>
              <a:rPr lang="de-AT" dirty="0"/>
              <a:t>Tier </a:t>
            </a:r>
            <a:r>
              <a:rPr lang="de-AT" dirty="0" smtClean="0"/>
              <a:t>7</a:t>
            </a:r>
            <a:r>
              <a:rPr lang="de-AT" dirty="0"/>
              <a:t>: Highly automated, business integrated </a:t>
            </a:r>
            <a:r>
              <a:rPr lang="de-AT" dirty="0" smtClean="0"/>
              <a:t>solution</a:t>
            </a:r>
          </a:p>
          <a:p>
            <a:pPr lvl="1"/>
            <a:r>
              <a:rPr lang="de-AT" dirty="0" smtClean="0"/>
              <a:t>Übernimmt Tier 6, fügt Automatisierung hinzu</a:t>
            </a:r>
          </a:p>
          <a:p>
            <a:pPr lvl="1"/>
            <a:r>
              <a:rPr lang="de-AT" dirty="0" smtClean="0"/>
              <a:t>Desaster automatisch erkannt</a:t>
            </a:r>
          </a:p>
          <a:p>
            <a:pPr lvl="1"/>
            <a:r>
              <a:rPr lang="de-AT" dirty="0" smtClean="0"/>
              <a:t>Beschleunigt Prozesse, Wiederherstellung automatisch</a:t>
            </a:r>
          </a:p>
          <a:p>
            <a:pPr lvl="1"/>
            <a:r>
              <a:rPr lang="de-AT" dirty="0" smtClean="0"/>
              <a:t>Downtime: wenige Minuten oder Sekunden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9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Disaster Recovery as a Service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Unterkategorie des Cloud Computing</a:t>
            </a:r>
          </a:p>
          <a:p>
            <a:r>
              <a:rPr lang="de-AT" dirty="0" smtClean="0"/>
              <a:t>Zuverlässige Form des Disaster Recovery</a:t>
            </a:r>
          </a:p>
          <a:p>
            <a:endParaRPr lang="de-AT" dirty="0"/>
          </a:p>
          <a:p>
            <a:r>
              <a:rPr lang="de-AT" dirty="0" smtClean="0"/>
              <a:t>Abgrenzung zu cloudbasierten Backups</a:t>
            </a:r>
          </a:p>
          <a:p>
            <a:r>
              <a:rPr lang="de-AT" dirty="0" smtClean="0"/>
              <a:t>Effizienter, billiger als Warm Site &amp; Hot Site</a:t>
            </a:r>
          </a:p>
          <a:p>
            <a:r>
              <a:rPr lang="de-AT" dirty="0" smtClean="0"/>
              <a:t>Sandboxes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0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Grundlagen &amp; Definitionen</a:t>
            </a:r>
          </a:p>
          <a:p>
            <a:r>
              <a:rPr lang="de-AT" dirty="0" smtClean="0"/>
              <a:t>Disaster Recovery Plan, Business Continuity</a:t>
            </a:r>
          </a:p>
          <a:p>
            <a:r>
              <a:rPr lang="de-AT" dirty="0" smtClean="0"/>
              <a:t>Was ist eine Katastrophe? Problem der Downtime &amp; Kosten, Fehlertoleranz</a:t>
            </a:r>
          </a:p>
          <a:p>
            <a:r>
              <a:rPr lang="de-AT" dirty="0" smtClean="0"/>
              <a:t>Aufstellen eines DRP, Cluster &lt;-&gt; Disaster Recovery</a:t>
            </a:r>
          </a:p>
          <a:p>
            <a:r>
              <a:rPr lang="de-AT" dirty="0"/>
              <a:t>Seven tiers of disaster </a:t>
            </a:r>
            <a:r>
              <a:rPr lang="de-AT" dirty="0" smtClean="0"/>
              <a:t>recovery</a:t>
            </a:r>
          </a:p>
          <a:p>
            <a:r>
              <a:rPr lang="de-AT" dirty="0" smtClean="0"/>
              <a:t>DRaaS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23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2" y="670595"/>
            <a:ext cx="10441656" cy="55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RaaS Architektur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To-Clooud RaaS 	</a:t>
            </a:r>
            <a:r>
              <a:rPr lang="de-AT" dirty="0" smtClean="0">
                <a:sym typeface="Wingdings" panose="05000000000000000000" pitchFamily="2" charset="2"/>
              </a:rPr>
              <a:t> Zielanwendung privat, Backup in der Cloud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In-Cloud RaaS 		 Zielanwendung und Recovery-Sites in Cloud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From-Cloud RaaS 	 Primärdaten in Cloud, Backup-Target privat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Namhafte Hersteller bieten Implementierungen: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VMware, Zerto, Amazon AWS, Bluelock, Microsoft Azure</a:t>
            </a:r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Preis nicht fix, je nach System, selber verhandelbar mit Hersteller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0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eure Aufmerksamkeit!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3200" dirty="0" smtClean="0"/>
              <a:t>Gibt es Fragen?</a:t>
            </a:r>
            <a:endParaRPr lang="de-AT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0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Grundlagen &amp; Definitionen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Katastrophenwiederherstellung</a:t>
            </a:r>
          </a:p>
          <a:p>
            <a:r>
              <a:rPr lang="de-AT" dirty="0"/>
              <a:t>Vorbereitung und Reaktion auf sogenannte </a:t>
            </a:r>
            <a:r>
              <a:rPr lang="de-AT" dirty="0" smtClean="0"/>
              <a:t>Katastrophen, die IT-System betreffen</a:t>
            </a:r>
          </a:p>
          <a:p>
            <a:endParaRPr lang="de-AT" dirty="0"/>
          </a:p>
          <a:p>
            <a:r>
              <a:rPr lang="de-AT" dirty="0"/>
              <a:t>Cyberattacken, Infrastrukturausfälle ebenso wie </a:t>
            </a:r>
            <a:r>
              <a:rPr lang="de-AT" dirty="0" smtClean="0"/>
              <a:t>Naturkatastrophen</a:t>
            </a:r>
          </a:p>
          <a:p>
            <a:r>
              <a:rPr lang="de-AT" dirty="0"/>
              <a:t>Schritte zur Wiederherstellung von Servern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Wieso das alles?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Disaster Recovery 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Richtlinien, Verfahren und </a:t>
            </a:r>
            <a:r>
              <a:rPr lang="de-AT" dirty="0" smtClean="0"/>
              <a:t>Maßnahmen, um Störungen zu begrenzen</a:t>
            </a:r>
          </a:p>
          <a:p>
            <a:r>
              <a:rPr lang="de-AT" dirty="0" smtClean="0"/>
              <a:t>Innerhalb eines Zeitrahmens zurück auf Normalzustand</a:t>
            </a:r>
          </a:p>
          <a:p>
            <a:endParaRPr lang="de-AT" dirty="0"/>
          </a:p>
          <a:p>
            <a:r>
              <a:rPr lang="de-AT" dirty="0" smtClean="0"/>
              <a:t>Macht Geschäftsbetrieb unmöglich!</a:t>
            </a:r>
          </a:p>
          <a:p>
            <a:r>
              <a:rPr lang="de-AT" dirty="0" smtClean="0"/>
              <a:t>Kosten, Imageverlust?</a:t>
            </a:r>
          </a:p>
          <a:p>
            <a:endParaRPr lang="de-AT" dirty="0"/>
          </a:p>
          <a:p>
            <a:r>
              <a:rPr lang="de-AT" dirty="0"/>
              <a:t>Norm: ISO27001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7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Business Continuity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Weiterführung von wichtigen </a:t>
            </a:r>
            <a:r>
              <a:rPr lang="de-AT" dirty="0" smtClean="0"/>
              <a:t>Geschäftsprozessen</a:t>
            </a:r>
            <a:endParaRPr lang="de-AT" dirty="0"/>
          </a:p>
          <a:p>
            <a:r>
              <a:rPr lang="de-AT" dirty="0"/>
              <a:t>Aufrechterhaltung der Geschäftstätigkeit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Business Continuity und Disaster Recovery eng verbunden, manchmal kombiniert</a:t>
            </a:r>
            <a:endParaRPr lang="de-AT" dirty="0"/>
          </a:p>
          <a:p>
            <a:endParaRPr lang="de-AT" dirty="0" smtClean="0"/>
          </a:p>
          <a:p>
            <a:r>
              <a:rPr lang="de-AT" dirty="0"/>
              <a:t>Norm: BS25999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84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eigentlich eine Katastrophe?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Vierlei Ausmaß, primäre und sekundäre Auswirkungen</a:t>
            </a:r>
          </a:p>
          <a:p>
            <a:r>
              <a:rPr lang="de-AT" dirty="0" smtClean="0"/>
              <a:t>Im schlimmsten Fall ohne Vorwarnung</a:t>
            </a:r>
          </a:p>
          <a:p>
            <a:endParaRPr lang="de-AT" dirty="0"/>
          </a:p>
          <a:p>
            <a:r>
              <a:rPr lang="de-AT" dirty="0" smtClean="0"/>
              <a:t>Wasserrohrbruch, Feuer, Viren, Datendiebstahl, Stromausfall, …</a:t>
            </a:r>
          </a:p>
          <a:p>
            <a:endParaRPr lang="de-AT" dirty="0"/>
          </a:p>
          <a:p>
            <a:r>
              <a:rPr lang="de-AT" dirty="0" smtClean="0"/>
              <a:t>Kleinere Desaster häufiger, möglichst alle Faktoren berücksichtigen!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1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Überblick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02.03.2016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de-DE" dirty="0"/>
              <a:t>Disaster Recovery - Michael Weinberger 5BHIT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737" y="289639"/>
            <a:ext cx="95345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der Downtime, </a:t>
            </a:r>
            <a:r>
              <a:rPr lang="de-AT" dirty="0" smtClean="0"/>
              <a:t>Kosten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Beispiel Facebook</a:t>
            </a:r>
            <a:endParaRPr lang="de-AT" dirty="0"/>
          </a:p>
          <a:p>
            <a:r>
              <a:rPr lang="de-AT" dirty="0" smtClean="0"/>
              <a:t>Schaden &gt; 500.000 $</a:t>
            </a:r>
          </a:p>
          <a:p>
            <a:endParaRPr lang="de-AT" dirty="0"/>
          </a:p>
          <a:p>
            <a:r>
              <a:rPr lang="de-AT" dirty="0"/>
              <a:t>Nutzer und Werbetreibende bauen auf dessen </a:t>
            </a:r>
            <a:r>
              <a:rPr lang="de-AT" dirty="0" smtClean="0"/>
              <a:t>Zuverlässigkeit</a:t>
            </a:r>
            <a:endParaRPr lang="de-AT" dirty="0"/>
          </a:p>
          <a:p>
            <a:r>
              <a:rPr lang="de-AT" dirty="0"/>
              <a:t>20% der Unternehmen </a:t>
            </a:r>
            <a:r>
              <a:rPr lang="de-AT" dirty="0" smtClean="0"/>
              <a:t>schätzen Ausfall = 1 Stunde Verlust </a:t>
            </a:r>
            <a:r>
              <a:rPr lang="de-AT" dirty="0"/>
              <a:t>über 100.000 </a:t>
            </a:r>
            <a:r>
              <a:rPr lang="de-AT" dirty="0" smtClean="0"/>
              <a:t>$</a:t>
            </a:r>
          </a:p>
          <a:p>
            <a:endParaRPr lang="de-AT" dirty="0"/>
          </a:p>
          <a:p>
            <a:r>
              <a:rPr lang="de-AT" dirty="0" smtClean="0"/>
              <a:t>Zeigt, wieso Disaster Recovery/Hochverfügbarkeit wichtig ist!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3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Fehlertoleranz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Fehler selbstständig und automatisch </a:t>
            </a:r>
            <a:r>
              <a:rPr lang="de-AT" dirty="0" smtClean="0"/>
              <a:t>ausgleichen</a:t>
            </a:r>
          </a:p>
          <a:p>
            <a:r>
              <a:rPr lang="de-AT" dirty="0" smtClean="0"/>
              <a:t>Reduziert Auswirkungen auf das System, Prozess läuft weiter</a:t>
            </a:r>
          </a:p>
          <a:p>
            <a:endParaRPr lang="de-AT" dirty="0"/>
          </a:p>
          <a:p>
            <a:r>
              <a:rPr lang="de-AT" dirty="0" smtClean="0"/>
              <a:t>Wichtige Systeme höheren Grad, hohe Toleranz = hohe Kosten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02.03.2016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Disaster Recovery - Michael Weinberger 5BHIT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TanGradient">
    <a:dk1>
      <a:srgbClr val="31312F"/>
    </a:dk1>
    <a:lt1>
      <a:sysClr val="window" lastClr="FFFFFF"/>
    </a:lt1>
    <a:dk2>
      <a:srgbClr val="000000"/>
    </a:dk2>
    <a:lt2>
      <a:srgbClr val="D9CBB9"/>
    </a:lt2>
    <a:accent1>
      <a:srgbClr val="52AC97"/>
    </a:accent1>
    <a:accent2>
      <a:srgbClr val="B79E6D"/>
    </a:accent2>
    <a:accent3>
      <a:srgbClr val="478BA9"/>
    </a:accent3>
    <a:accent4>
      <a:srgbClr val="BF4F39"/>
    </a:accent4>
    <a:accent5>
      <a:srgbClr val="826C8E"/>
    </a:accent5>
    <a:accent6>
      <a:srgbClr val="D58637"/>
    </a:accent6>
    <a:hlink>
      <a:srgbClr val="52AC97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BlueTanGradient">
    <a:dk1>
      <a:srgbClr val="31312F"/>
    </a:dk1>
    <a:lt1>
      <a:sysClr val="window" lastClr="FFFFFF"/>
    </a:lt1>
    <a:dk2>
      <a:srgbClr val="000000"/>
    </a:dk2>
    <a:lt2>
      <a:srgbClr val="D9CBB9"/>
    </a:lt2>
    <a:accent1>
      <a:srgbClr val="52AC97"/>
    </a:accent1>
    <a:accent2>
      <a:srgbClr val="B79E6D"/>
    </a:accent2>
    <a:accent3>
      <a:srgbClr val="478BA9"/>
    </a:accent3>
    <a:accent4>
      <a:srgbClr val="BF4F39"/>
    </a:accent4>
    <a:accent5>
      <a:srgbClr val="826C8E"/>
    </a:accent5>
    <a:accent6>
      <a:srgbClr val="D58637"/>
    </a:accent6>
    <a:hlink>
      <a:srgbClr val="52AC97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Breitbild</PresentationFormat>
  <Paragraphs>210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Franklin Gothic Medium</vt:lpstr>
      <vt:lpstr>Wingdings</vt:lpstr>
      <vt:lpstr>Blue Tan Gradient 16x9</vt:lpstr>
      <vt:lpstr>Disaster Recovery</vt:lpstr>
      <vt:lpstr>Überblick</vt:lpstr>
      <vt:lpstr>Grundlagen &amp; Definitionen</vt:lpstr>
      <vt:lpstr>Disaster Recovery Plan</vt:lpstr>
      <vt:lpstr>Business Continuity</vt:lpstr>
      <vt:lpstr>Was ist eigentlich eine Katastrophe?</vt:lpstr>
      <vt:lpstr>Überblick</vt:lpstr>
      <vt:lpstr>Problem der Downtime, Kosten</vt:lpstr>
      <vt:lpstr>Fehlertoleranz</vt:lpstr>
      <vt:lpstr>Aufstellen eines DRP</vt:lpstr>
      <vt:lpstr>Schaffung eines zuverlässigen Systems Cluster und deren Vorteile</vt:lpstr>
      <vt:lpstr>Schaffung eines zuverlässigen Systems Wozu dann Disaster Recovery?</vt:lpstr>
      <vt:lpstr>Schaffung eines zuverlässigen Systems Wozu dann Disaster Recovery?</vt:lpstr>
      <vt:lpstr>PowerPoint-Präsentation</vt:lpstr>
      <vt:lpstr>Traditional Disaster Recovery</vt:lpstr>
      <vt:lpstr>Traditional Disaster Recovery</vt:lpstr>
      <vt:lpstr>Traditional Disaster Recovery</vt:lpstr>
      <vt:lpstr>Traditional Disaster Recovery</vt:lpstr>
      <vt:lpstr>Disaster Recovery as a Service</vt:lpstr>
      <vt:lpstr>PowerPoint-Präsentation</vt:lpstr>
      <vt:lpstr>RaaS Architektur</vt:lpstr>
      <vt:lpstr>Vielen Dank für eure Aufmerksamkeit!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2016-03-01T22:10:48Z</dcterms:created>
  <dcterms:modified xsi:type="dcterms:W3CDTF">2016-03-02T01:18:10Z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