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3" r:id="rId2"/>
    <p:sldId id="267" r:id="rId3"/>
    <p:sldId id="399" r:id="rId4"/>
    <p:sldId id="408" r:id="rId5"/>
    <p:sldId id="363" r:id="rId6"/>
    <p:sldId id="365" r:id="rId7"/>
    <p:sldId id="395" r:id="rId8"/>
    <p:sldId id="396" r:id="rId9"/>
    <p:sldId id="397" r:id="rId10"/>
    <p:sldId id="361" r:id="rId11"/>
    <p:sldId id="373" r:id="rId12"/>
    <p:sldId id="410" r:id="rId13"/>
    <p:sldId id="270" r:id="rId14"/>
    <p:sldId id="374" r:id="rId15"/>
    <p:sldId id="390" r:id="rId16"/>
    <p:sldId id="378" r:id="rId17"/>
    <p:sldId id="405" r:id="rId18"/>
    <p:sldId id="404" r:id="rId19"/>
    <p:sldId id="406" r:id="rId20"/>
    <p:sldId id="411" r:id="rId21"/>
    <p:sldId id="340" r:id="rId22"/>
    <p:sldId id="292" r:id="rId23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C52C6746-D6F8-4BA6-9B78-4EA007100812}">
          <p14:sldIdLst>
            <p14:sldId id="263"/>
          </p14:sldIdLst>
        </p14:section>
        <p14:section name="Inhalt" id="{71123218-A27B-49A0-9B86-D94311BBE4C0}">
          <p14:sldIdLst>
            <p14:sldId id="267"/>
            <p14:sldId id="399"/>
            <p14:sldId id="408"/>
            <p14:sldId id="363"/>
            <p14:sldId id="365"/>
            <p14:sldId id="395"/>
            <p14:sldId id="396"/>
            <p14:sldId id="397"/>
            <p14:sldId id="361"/>
            <p14:sldId id="373"/>
            <p14:sldId id="410"/>
            <p14:sldId id="270"/>
            <p14:sldId id="374"/>
            <p14:sldId id="390"/>
            <p14:sldId id="378"/>
            <p14:sldId id="405"/>
            <p14:sldId id="404"/>
            <p14:sldId id="406"/>
            <p14:sldId id="411"/>
            <p14:sldId id="34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6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F77B4"/>
    <a:srgbClr val="7F7F7F"/>
    <a:srgbClr val="FF7F0E"/>
    <a:srgbClr val="2CA02C"/>
    <a:srgbClr val="179C7D"/>
    <a:srgbClr val="E77833"/>
    <a:srgbClr val="003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686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342" y="156"/>
      </p:cViewPr>
      <p:guideLst>
        <p:guide orient="horz" pos="2115"/>
        <p:guide pos="63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4168" y="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A1B87758-AD31-4194-90BB-989A2A82B1D1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71641179-0BCF-4DA6-8E69-8E7847482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331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C8930F80-4E1A-4DB0-9712-170FF40CA8AD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000" tIns="72000" rIns="72000" bIns="72000" rtlCol="0" anchor="ctr"/>
          <a:lstStyle/>
          <a:p>
            <a:endParaRPr lang="de-DE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72000" tIns="72000" rIns="72000" bIns="7200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3E7DA45D-117B-4B98-B32B-FECC160B5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0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59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8775" y="431800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05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12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1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3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3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2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1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5403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Untertitel">
            <a:extLst>
              <a:ext uri="{FF2B5EF4-FFF2-40B4-BE49-F238E27FC236}">
                <a16:creationId xmlns:a16="http://schemas.microsoft.com/office/drawing/2014/main" id="{AE8F69A6-ABF8-4FCB-8173-F56E847BC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9" name="Titel">
            <a:extLst>
              <a:ext uri="{FF2B5EF4-FFF2-40B4-BE49-F238E27FC236}">
                <a16:creationId xmlns:a16="http://schemas.microsoft.com/office/drawing/2014/main" id="{6EBD2C20-D084-48E4-9971-A65EE8306419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37" name="Bild 1">
            <a:extLst>
              <a:ext uri="{FF2B5EF4-FFF2-40B4-BE49-F238E27FC236}">
                <a16:creationId xmlns:a16="http://schemas.microsoft.com/office/drawing/2014/main" id="{215CF883-C29E-400B-95F5-26E180D96210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 bwMode="gray">
          <a:xfrm>
            <a:off x="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Bild 2">
            <a:extLst>
              <a:ext uri="{FF2B5EF4-FFF2-40B4-BE49-F238E27FC236}">
                <a16:creationId xmlns:a16="http://schemas.microsoft.com/office/drawing/2014/main" id="{EA190A46-EC7C-4916-8E42-86C4DA8C7EEE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 bwMode="gray">
          <a:xfrm>
            <a:off x="609480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Bild 1">
            <a:extLst>
              <a:ext uri="{FF2B5EF4-FFF2-40B4-BE49-F238E27FC236}">
                <a16:creationId xmlns:a16="http://schemas.microsoft.com/office/drawing/2014/main" id="{35C0C349-FD37-43F3-8051-D3E33745125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 bwMode="gray">
          <a:xfrm>
            <a:off x="3048000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 2">
            <a:extLst>
              <a:ext uri="{FF2B5EF4-FFF2-40B4-BE49-F238E27FC236}">
                <a16:creationId xmlns:a16="http://schemas.microsoft.com/office/drawing/2014/main" id="{9EC71CBF-2D03-4EE9-B7ED-725825329C16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 bwMode="gray">
          <a:xfrm>
            <a:off x="9143999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Layer 1">
            <a:extLst>
              <a:ext uri="{FF2B5EF4-FFF2-40B4-BE49-F238E27FC236}">
                <a16:creationId xmlns:a16="http://schemas.microsoft.com/office/drawing/2014/main" id="{AFB2FAEB-9A9D-45DB-948B-DA47EDE19835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gray">
          <a:xfrm>
            <a:off x="-1" y="1511999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6" name="Layer 2">
            <a:extLst>
              <a:ext uri="{FF2B5EF4-FFF2-40B4-BE49-F238E27FC236}">
                <a16:creationId xmlns:a16="http://schemas.microsoft.com/office/drawing/2014/main" id="{43202B17-FFD7-4690-94ED-8A123DF14CB6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3048001" y="3861000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7" name="Layer 3">
            <a:extLst>
              <a:ext uri="{FF2B5EF4-FFF2-40B4-BE49-F238E27FC236}">
                <a16:creationId xmlns:a16="http://schemas.microsoft.com/office/drawing/2014/main" id="{6B456084-5BD3-4200-B0BC-C3F2BABEFF4F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gray">
          <a:xfrm>
            <a:off x="6096001" y="1511999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8" name="Layer 4">
            <a:extLst>
              <a:ext uri="{FF2B5EF4-FFF2-40B4-BE49-F238E27FC236}">
                <a16:creationId xmlns:a16="http://schemas.microsoft.com/office/drawing/2014/main" id="{639AD511-12C4-4AE0-809E-1E9F4A6947A7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9144003" y="3861000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9" name="Inhalt 1">
            <a:extLst>
              <a:ext uri="{FF2B5EF4-FFF2-40B4-BE49-F238E27FC236}">
                <a16:creationId xmlns:a16="http://schemas.microsoft.com/office/drawing/2014/main" id="{E26C5950-7015-41C2-97A1-A505EF63E5D2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3046800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0" name="Inhalt 2">
            <a:extLst>
              <a:ext uri="{FF2B5EF4-FFF2-40B4-BE49-F238E27FC236}">
                <a16:creationId xmlns:a16="http://schemas.microsoft.com/office/drawing/2014/main" id="{81ECA7FB-504D-4804-ADBD-F0BC25CE4D3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 bwMode="gray">
          <a:xfrm>
            <a:off x="9142801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1" name="Inhalt 3">
            <a:extLst>
              <a:ext uri="{FF2B5EF4-FFF2-40B4-BE49-F238E27FC236}">
                <a16:creationId xmlns:a16="http://schemas.microsoft.com/office/drawing/2014/main" id="{BFD5DAD4-4F4A-4E1C-A941-32EF9D623FD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 bwMode="gray">
          <a:xfrm>
            <a:off x="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2" name="Inhalt 3">
            <a:extLst>
              <a:ext uri="{FF2B5EF4-FFF2-40B4-BE49-F238E27FC236}">
                <a16:creationId xmlns:a16="http://schemas.microsoft.com/office/drawing/2014/main" id="{DEF3F8BF-AA89-4B4C-A48C-285A85624DC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 bwMode="gray">
          <a:xfrm>
            <a:off x="609480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482098DB-9EEC-4945-86C2-A3AA498B7B9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2FB82A5D-FBDA-4F37-8A03-9F2D3A0FD96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">
            <a:extLst>
              <a:ext uri="{FF2B5EF4-FFF2-40B4-BE49-F238E27FC236}">
                <a16:creationId xmlns:a16="http://schemas.microsoft.com/office/drawing/2014/main" id="{D3C64368-2429-4695-AA5A-3FBE246AF9F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</a:p>
        </p:txBody>
      </p:sp>
      <p:sp>
        <p:nvSpPr>
          <p:cNvPr id="25" name="Layer">
            <a:extLst>
              <a:ext uri="{FF2B5EF4-FFF2-40B4-BE49-F238E27FC236}">
                <a16:creationId xmlns:a16="http://schemas.microsoft.com/office/drawing/2014/main" id="{F76612BA-ADDA-4DE3-A21D-167BE5B0A0F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9" name="Titel">
            <a:extLst>
              <a:ext uri="{FF2B5EF4-FFF2-40B4-BE49-F238E27FC236}">
                <a16:creationId xmlns:a16="http://schemas.microsoft.com/office/drawing/2014/main" id="{FABDBA34-E562-4DF9-B4EC-498D6A476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2722" y="432000"/>
            <a:ext cx="7048800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30" name="Untertitel">
            <a:extLst>
              <a:ext uri="{FF2B5EF4-FFF2-40B4-BE49-F238E27FC236}">
                <a16:creationId xmlns:a16="http://schemas.microsoft.com/office/drawing/2014/main" id="{68B7413F-D5E9-4389-8C4C-50761BE1F7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2722" y="828000"/>
            <a:ext cx="7048800" cy="396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2000" b="1" baseline="0" noProof="0" dirty="0">
                <a:solidFill>
                  <a:srgbClr val="003A80"/>
                </a:solidFill>
              </a:defRPr>
            </a:lvl1pPr>
          </a:lstStyle>
          <a:p>
            <a:pPr marL="270027" lvl="0" indent="-270027"/>
            <a:r>
              <a:rPr lang="de-DE" noProof="0" dirty="0"/>
              <a:t>Untertitel durch Klicken hinzufügen</a:t>
            </a:r>
          </a:p>
        </p:txBody>
      </p:sp>
      <p:sp>
        <p:nvSpPr>
          <p:cNvPr id="31" name="Inhalt">
            <a:extLst>
              <a:ext uri="{FF2B5EF4-FFF2-40B4-BE49-F238E27FC236}">
                <a16:creationId xmlns:a16="http://schemas.microsoft.com/office/drawing/2014/main" id="{657B1B3D-8C3E-49CD-8F6A-BDBE146DA8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4601173" y="1512000"/>
            <a:ext cx="7050349" cy="4698000"/>
          </a:xfrm>
        </p:spPr>
        <p:txBody>
          <a:bodyPr/>
          <a:lstStyle>
            <a:lvl1pPr marL="324032" indent="-324032">
              <a:buFont typeface="+mj-lt"/>
              <a:buAutoNum type="arabicPeriod"/>
              <a:defRPr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972097" indent="-324032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Text durch Klicken hinzufügen</a:t>
            </a:r>
          </a:p>
          <a:p>
            <a:pPr lvl="2"/>
            <a:r>
              <a:rPr lang="de-DE" dirty="0"/>
              <a:t>Text durch Klicken hinzufügen</a:t>
            </a:r>
          </a:p>
          <a:p>
            <a:pPr lvl="2"/>
            <a:endParaRPr lang="de-DE" dirty="0"/>
          </a:p>
        </p:txBody>
      </p:sp>
      <p:sp>
        <p:nvSpPr>
          <p:cNvPr id="26" name="Fußzeile">
            <a:extLst>
              <a:ext uri="{FF2B5EF4-FFF2-40B4-BE49-F238E27FC236}">
                <a16:creationId xmlns:a16="http://schemas.microsoft.com/office/drawing/2014/main" id="{06941BDF-75AD-4DB1-9193-186737C2D7C2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27" name="Linie">
            <a:extLst>
              <a:ext uri="{FF2B5EF4-FFF2-40B4-BE49-F238E27FC236}">
                <a16:creationId xmlns:a16="http://schemas.microsoft.com/office/drawing/2014/main" id="{706F7F53-5AC1-4951-8D42-8BDF3E45962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Foliennummer">
            <a:extLst>
              <a:ext uri="{FF2B5EF4-FFF2-40B4-BE49-F238E27FC236}">
                <a16:creationId xmlns:a16="http://schemas.microsoft.com/office/drawing/2014/main" id="{17B43D93-D64D-4255-A3C5-9A7194AEF1E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3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1" name="Titel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048800" cy="396000"/>
          </a:xfrm>
        </p:spPr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0488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8" name="Inhalt">
            <a:extLst>
              <a:ext uri="{FF2B5EF4-FFF2-40B4-BE49-F238E27FC236}">
                <a16:creationId xmlns:a16="http://schemas.microsoft.com/office/drawing/2014/main" id="{E3596B7D-2A91-4EF1-878F-F1B95285810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1300"/>
            <a:ext cx="7048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Logo 1">
            <a:extLst>
              <a:ext uri="{FF2B5EF4-FFF2-40B4-BE49-F238E27FC236}">
                <a16:creationId xmlns:a16="http://schemas.microsoft.com/office/drawing/2014/main" id="{53029C1D-8F12-1B4C-95FC-B00139DC9FC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9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+ Bild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1" name="Titel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315200" cy="396000"/>
          </a:xfrm>
        </p:spPr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3152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4" name="Inhalt 1">
            <a:extLst>
              <a:ext uri="{FF2B5EF4-FFF2-40B4-BE49-F238E27FC236}">
                <a16:creationId xmlns:a16="http://schemas.microsoft.com/office/drawing/2014/main" id="{7D10A284-30F2-4E62-B1EB-09633961008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 2">
            <a:extLst>
              <a:ext uri="{FF2B5EF4-FFF2-40B4-BE49-F238E27FC236}">
                <a16:creationId xmlns:a16="http://schemas.microsoft.com/office/drawing/2014/main" id="{B6EB0495-94D3-44C4-B365-740C920B080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97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4" name="Titel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inv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3A0A90D4-377A-422A-9F2F-FD697FF1F242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4" name="Linie">
            <a:extLst>
              <a:ext uri="{FF2B5EF4-FFF2-40B4-BE49-F238E27FC236}">
                <a16:creationId xmlns:a16="http://schemas.microsoft.com/office/drawing/2014/main" id="{B16B9F8C-064C-456E-9D2A-192FB6FE8116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oliennummern">
            <a:extLst>
              <a:ext uri="{FF2B5EF4-FFF2-40B4-BE49-F238E27FC236}">
                <a16:creationId xmlns:a16="http://schemas.microsoft.com/office/drawing/2014/main" id="{907B7B5C-6350-42CB-92D2-4D663C0095F7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Logo 1">
            <a:extLst>
              <a:ext uri="{FF2B5EF4-FFF2-40B4-BE49-F238E27FC236}">
                <a16:creationId xmlns:a16="http://schemas.microsoft.com/office/drawing/2014/main" id="{595F2586-B928-0244-8CD1-789BC563E66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3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farbig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solidFill>
              <a:schemeClr val="accent6"/>
            </a:soli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6" name="Fußzeile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9" name="Lini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Logo 1">
            <a:extLst>
              <a:ext uri="{FF2B5EF4-FFF2-40B4-BE49-F238E27FC236}">
                <a16:creationId xmlns:a16="http://schemas.microsoft.com/office/drawing/2014/main" id="{6F2078E1-84D0-E44B-9B64-DEEF459BC41B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6097200" y="0"/>
            <a:ext cx="6094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609720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gradFill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</a:gra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13D68F7B-FEE0-4152-9FCF-E3840DC88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3" name="Foliennummer">
            <a:extLst>
              <a:ext uri="{FF2B5EF4-FFF2-40B4-BE49-F238E27FC236}">
                <a16:creationId xmlns:a16="http://schemas.microsoft.com/office/drawing/2014/main" id="{A850B41D-67B1-4F92-817D-9E3B494AB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Logo 1">
            <a:extLst>
              <a:ext uri="{FF2B5EF4-FFF2-40B4-BE49-F238E27FC236}">
                <a16:creationId xmlns:a16="http://schemas.microsoft.com/office/drawing/2014/main" id="{EBCE31DC-5F21-6543-B413-F9999B1F732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75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121920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CF37D5CE-7C76-49CE-AE76-58A83C077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ctr">
              <a:defRPr sz="4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16" name="Fußzeile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9" name="Lini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Logo 1">
            <a:extLst>
              <a:ext uri="{FF2B5EF4-FFF2-40B4-BE49-F238E27FC236}">
                <a16:creationId xmlns:a16="http://schemas.microsoft.com/office/drawing/2014/main" id="{03313BB9-AA49-194E-A9CA-75D87DE28AC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>
            <a:extLst>
              <a:ext uri="{FF2B5EF4-FFF2-40B4-BE49-F238E27FC236}">
                <a16:creationId xmlns:a16="http://schemas.microsoft.com/office/drawing/2014/main" id="{18D23589-DA7D-4BC1-887B-A1EE91773146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</a:p>
        </p:txBody>
      </p:sp>
      <p:sp>
        <p:nvSpPr>
          <p:cNvPr id="22" name="Layer">
            <a:extLst>
              <a:ext uri="{FF2B5EF4-FFF2-40B4-BE49-F238E27FC236}">
                <a16:creationId xmlns:a16="http://schemas.microsoft.com/office/drawing/2014/main" id="{D07BA280-94CF-4793-B5A8-87858C2588EB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-5385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4" name="Titel">
            <a:extLst>
              <a:ext uri="{FF2B5EF4-FFF2-40B4-BE49-F238E27FC236}">
                <a16:creationId xmlns:a16="http://schemas.microsoft.com/office/drawing/2014/main" id="{A7BFBBCD-990F-44CC-8DAB-860405314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F8D2D659-744F-4856-A857-F27AAFFDD5F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601398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rgbClr val="003A80"/>
                </a:solidFill>
              </a:defRPr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E27A301C-A35E-4BDE-9FB6-EF9E933C8E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cxnSp>
        <p:nvCxnSpPr>
          <p:cNvPr id="7" name="Gerader Verbinder 1">
            <a:extLst>
              <a:ext uri="{FF2B5EF4-FFF2-40B4-BE49-F238E27FC236}">
                <a16:creationId xmlns:a16="http://schemas.microsoft.com/office/drawing/2014/main" id="{2563D56A-A583-4545-B731-CC8694B01378}"/>
              </a:ext>
            </a:extLst>
          </p:cNvPr>
          <p:cNvCxnSpPr/>
          <p:nvPr userDrawn="1"/>
        </p:nvCxnSpPr>
        <p:spPr bwMode="gray">
          <a:xfrm>
            <a:off x="4604999" y="3428998"/>
            <a:ext cx="720094" cy="0"/>
          </a:xfrm>
          <a:prstGeom prst="line">
            <a:avLst/>
          </a:prstGeom>
          <a:ln w="19050" cap="flat">
            <a:solidFill>
              <a:srgbClr val="003A8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">
            <a:extLst>
              <a:ext uri="{FF2B5EF4-FFF2-40B4-BE49-F238E27FC236}">
                <a16:creationId xmlns:a16="http://schemas.microsoft.com/office/drawing/2014/main" id="{336BE0AE-3698-4567-AE7A-EBFEB85ECF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3" name="Linie">
            <a:extLst>
              <a:ext uri="{FF2B5EF4-FFF2-40B4-BE49-F238E27FC236}">
                <a16:creationId xmlns:a16="http://schemas.microsoft.com/office/drawing/2014/main" id="{6EE91ABB-07BF-44D2-892D-D61E828D4E34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B84469BF-BFDC-4683-A931-616471B8F21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7ED38993-AE15-BA4E-BDBB-584834614E7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4888619" y="5058001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B73A2D2C-78B0-1F49-ABAD-3FFD18225A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4888619" y="5513075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9" name="LOGO - Twitter">
            <a:extLst>
              <a:ext uri="{FF2B5EF4-FFF2-40B4-BE49-F238E27FC236}">
                <a16:creationId xmlns:a16="http://schemas.microsoft.com/office/drawing/2014/main" id="{01641467-461B-B045-96F3-4B498FED2459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4600231" y="5058000"/>
            <a:ext cx="288038" cy="288038"/>
          </a:xfrm>
          <a:custGeom>
            <a:avLst/>
            <a:gdLst>
              <a:gd name="connsiteX0" fmla="*/ 636959 w 1015890"/>
              <a:gd name="connsiteY0" fmla="*/ 308064 h 1015890"/>
              <a:gd name="connsiteX1" fmla="*/ 515561 w 1015890"/>
              <a:gd name="connsiteY1" fmla="*/ 429462 h 1015890"/>
              <a:gd name="connsiteX2" fmla="*/ 518741 w 1015890"/>
              <a:gd name="connsiteY2" fmla="*/ 457146 h 1015890"/>
              <a:gd name="connsiteX3" fmla="*/ 268509 w 1015890"/>
              <a:gd name="connsiteY3" fmla="*/ 330283 h 1015890"/>
              <a:gd name="connsiteX4" fmla="*/ 252069 w 1015890"/>
              <a:gd name="connsiteY4" fmla="*/ 391340 h 1015890"/>
              <a:gd name="connsiteX5" fmla="*/ 306093 w 1015890"/>
              <a:gd name="connsiteY5" fmla="*/ 492401 h 1015890"/>
              <a:gd name="connsiteX6" fmla="*/ 251128 w 1015890"/>
              <a:gd name="connsiteY6" fmla="*/ 477215 h 1015890"/>
              <a:gd name="connsiteX7" fmla="*/ 251128 w 1015890"/>
              <a:gd name="connsiteY7" fmla="*/ 478738 h 1015890"/>
              <a:gd name="connsiteX8" fmla="*/ 348515 w 1015890"/>
              <a:gd name="connsiteY8" fmla="*/ 597762 h 1015890"/>
              <a:gd name="connsiteX9" fmla="*/ 316531 w 1015890"/>
              <a:gd name="connsiteY9" fmla="*/ 602017 h 1015890"/>
              <a:gd name="connsiteX10" fmla="*/ 293685 w 1015890"/>
              <a:gd name="connsiteY10" fmla="*/ 599867 h 1015890"/>
              <a:gd name="connsiteX11" fmla="*/ 407109 w 1015890"/>
              <a:gd name="connsiteY11" fmla="*/ 684174 h 1015890"/>
              <a:gd name="connsiteX12" fmla="*/ 256324 w 1015890"/>
              <a:gd name="connsiteY12" fmla="*/ 736137 h 1015890"/>
              <a:gd name="connsiteX13" fmla="*/ 227386 w 1015890"/>
              <a:gd name="connsiteY13" fmla="*/ 734435 h 1015890"/>
              <a:gd name="connsiteX14" fmla="*/ 413470 w 1015890"/>
              <a:gd name="connsiteY14" fmla="*/ 788997 h 1015890"/>
              <a:gd name="connsiteX15" fmla="*/ 758894 w 1015890"/>
              <a:gd name="connsiteY15" fmla="*/ 443528 h 1015890"/>
              <a:gd name="connsiteX16" fmla="*/ 758536 w 1015890"/>
              <a:gd name="connsiteY16" fmla="*/ 427849 h 1015890"/>
              <a:gd name="connsiteX17" fmla="*/ 819055 w 1015890"/>
              <a:gd name="connsiteY17" fmla="*/ 365045 h 1015890"/>
              <a:gd name="connsiteX18" fmla="*/ 749308 w 1015890"/>
              <a:gd name="connsiteY18" fmla="*/ 384128 h 1015890"/>
              <a:gd name="connsiteX19" fmla="*/ 802705 w 1015890"/>
              <a:gd name="connsiteY19" fmla="*/ 316978 h 1015890"/>
              <a:gd name="connsiteX20" fmla="*/ 725610 w 1015890"/>
              <a:gd name="connsiteY20" fmla="*/ 346410 h 1015890"/>
              <a:gd name="connsiteX21" fmla="*/ 636959 w 1015890"/>
              <a:gd name="connsiteY21" fmla="*/ 308064 h 1015890"/>
              <a:gd name="connsiteX22" fmla="*/ 507945 w 1015890"/>
              <a:gd name="connsiteY22" fmla="*/ 0 h 1015890"/>
              <a:gd name="connsiteX23" fmla="*/ 1015890 w 1015890"/>
              <a:gd name="connsiteY23" fmla="*/ 507945 h 1015890"/>
              <a:gd name="connsiteX24" fmla="*/ 507945 w 1015890"/>
              <a:gd name="connsiteY24" fmla="*/ 1015890 h 1015890"/>
              <a:gd name="connsiteX25" fmla="*/ 0 w 1015890"/>
              <a:gd name="connsiteY25" fmla="*/ 507945 h 1015890"/>
              <a:gd name="connsiteX26" fmla="*/ 507945 w 1015890"/>
              <a:gd name="connsiteY26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5890" h="1015890">
                <a:moveTo>
                  <a:pt x="636959" y="308064"/>
                </a:moveTo>
                <a:cubicBezTo>
                  <a:pt x="569898" y="308064"/>
                  <a:pt x="515561" y="362447"/>
                  <a:pt x="515561" y="429462"/>
                </a:cubicBezTo>
                <a:cubicBezTo>
                  <a:pt x="515561" y="438959"/>
                  <a:pt x="516636" y="448232"/>
                  <a:pt x="518741" y="457146"/>
                </a:cubicBezTo>
                <a:cubicBezTo>
                  <a:pt x="417860" y="452084"/>
                  <a:pt x="328357" y="403749"/>
                  <a:pt x="268509" y="330283"/>
                </a:cubicBezTo>
                <a:cubicBezTo>
                  <a:pt x="258071" y="348201"/>
                  <a:pt x="252069" y="369077"/>
                  <a:pt x="252069" y="391340"/>
                </a:cubicBezTo>
                <a:cubicBezTo>
                  <a:pt x="252069" y="433449"/>
                  <a:pt x="273526" y="470630"/>
                  <a:pt x="306093" y="492401"/>
                </a:cubicBezTo>
                <a:cubicBezTo>
                  <a:pt x="286204" y="491774"/>
                  <a:pt x="267479" y="486308"/>
                  <a:pt x="251128" y="477215"/>
                </a:cubicBezTo>
                <a:cubicBezTo>
                  <a:pt x="251128" y="477752"/>
                  <a:pt x="251128" y="478245"/>
                  <a:pt x="251128" y="478738"/>
                </a:cubicBezTo>
                <a:cubicBezTo>
                  <a:pt x="251128" y="537555"/>
                  <a:pt x="293013" y="586607"/>
                  <a:pt x="348515" y="597762"/>
                </a:cubicBezTo>
                <a:cubicBezTo>
                  <a:pt x="338346" y="600539"/>
                  <a:pt x="327595" y="602017"/>
                  <a:pt x="316531" y="602017"/>
                </a:cubicBezTo>
                <a:cubicBezTo>
                  <a:pt x="308691" y="602017"/>
                  <a:pt x="301076" y="601256"/>
                  <a:pt x="293685" y="599867"/>
                </a:cubicBezTo>
                <a:cubicBezTo>
                  <a:pt x="309139" y="648068"/>
                  <a:pt x="353980" y="683188"/>
                  <a:pt x="407109" y="684174"/>
                </a:cubicBezTo>
                <a:cubicBezTo>
                  <a:pt x="365538" y="716741"/>
                  <a:pt x="313216" y="736137"/>
                  <a:pt x="256324" y="736137"/>
                </a:cubicBezTo>
                <a:cubicBezTo>
                  <a:pt x="246559" y="736137"/>
                  <a:pt x="236838" y="735555"/>
                  <a:pt x="227386" y="734435"/>
                </a:cubicBezTo>
                <a:cubicBezTo>
                  <a:pt x="281097" y="768884"/>
                  <a:pt x="344932" y="788997"/>
                  <a:pt x="413470" y="788997"/>
                </a:cubicBezTo>
                <a:cubicBezTo>
                  <a:pt x="636779" y="788997"/>
                  <a:pt x="758894" y="603988"/>
                  <a:pt x="758894" y="443528"/>
                </a:cubicBezTo>
                <a:cubicBezTo>
                  <a:pt x="758894" y="438287"/>
                  <a:pt x="758760" y="433046"/>
                  <a:pt x="758536" y="427849"/>
                </a:cubicBezTo>
                <a:cubicBezTo>
                  <a:pt x="782188" y="410737"/>
                  <a:pt x="802794" y="389369"/>
                  <a:pt x="819055" y="365045"/>
                </a:cubicBezTo>
                <a:cubicBezTo>
                  <a:pt x="797284" y="374676"/>
                  <a:pt x="773856" y="381216"/>
                  <a:pt x="749308" y="384128"/>
                </a:cubicBezTo>
                <a:cubicBezTo>
                  <a:pt x="774394" y="369121"/>
                  <a:pt x="793611" y="345335"/>
                  <a:pt x="802705" y="316978"/>
                </a:cubicBezTo>
                <a:cubicBezTo>
                  <a:pt x="779232" y="330910"/>
                  <a:pt x="753250" y="340989"/>
                  <a:pt x="725610" y="346410"/>
                </a:cubicBezTo>
                <a:cubicBezTo>
                  <a:pt x="703481" y="322802"/>
                  <a:pt x="671900" y="308064"/>
                  <a:pt x="636959" y="308064"/>
                </a:cubicBezTo>
                <a:close/>
                <a:moveTo>
                  <a:pt x="507945" y="0"/>
                </a:moveTo>
                <a:cubicBezTo>
                  <a:pt x="788476" y="0"/>
                  <a:pt x="1015890" y="227415"/>
                  <a:pt x="1015890" y="507945"/>
                </a:cubicBezTo>
                <a:cubicBezTo>
                  <a:pt x="1015890" y="788476"/>
                  <a:pt x="788475" y="1015890"/>
                  <a:pt x="507945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20" name="LOGO - LinkedIn">
            <a:extLst>
              <a:ext uri="{FF2B5EF4-FFF2-40B4-BE49-F238E27FC236}">
                <a16:creationId xmlns:a16="http://schemas.microsoft.com/office/drawing/2014/main" id="{2A6E25C0-570B-6242-9253-BEE1AE91121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4597408" y="5480204"/>
            <a:ext cx="288039" cy="288038"/>
          </a:xfrm>
          <a:custGeom>
            <a:avLst/>
            <a:gdLst>
              <a:gd name="connsiteX0" fmla="*/ 531912 w 1015891"/>
              <a:gd name="connsiteY0" fmla="*/ 478010 h 1015890"/>
              <a:gd name="connsiteX1" fmla="*/ 531912 w 1015891"/>
              <a:gd name="connsiteY1" fmla="*/ 478648 h 1015890"/>
              <a:gd name="connsiteX2" fmla="*/ 531331 w 1015891"/>
              <a:gd name="connsiteY2" fmla="*/ 478648 h 1015890"/>
              <a:gd name="connsiteX3" fmla="*/ 313754 w 1015891"/>
              <a:gd name="connsiteY3" fmla="*/ 441378 h 1015890"/>
              <a:gd name="connsiteX4" fmla="*/ 313754 w 1015891"/>
              <a:gd name="connsiteY4" fmla="*/ 698374 h 1015890"/>
              <a:gd name="connsiteX5" fmla="*/ 399181 w 1015891"/>
              <a:gd name="connsiteY5" fmla="*/ 698374 h 1015890"/>
              <a:gd name="connsiteX6" fmla="*/ 399181 w 1015891"/>
              <a:gd name="connsiteY6" fmla="*/ 441378 h 1015890"/>
              <a:gd name="connsiteX7" fmla="*/ 608917 w 1015891"/>
              <a:gd name="connsiteY7" fmla="*/ 435330 h 1015890"/>
              <a:gd name="connsiteX8" fmla="*/ 557054 w 1015891"/>
              <a:gd name="connsiteY8" fmla="*/ 450404 h 1015890"/>
              <a:gd name="connsiteX9" fmla="*/ 531912 w 1015891"/>
              <a:gd name="connsiteY9" fmla="*/ 478010 h 1015890"/>
              <a:gd name="connsiteX10" fmla="*/ 531912 w 1015891"/>
              <a:gd name="connsiteY10" fmla="*/ 441378 h 1015890"/>
              <a:gd name="connsiteX11" fmla="*/ 446486 w 1015891"/>
              <a:gd name="connsiteY11" fmla="*/ 441378 h 1015890"/>
              <a:gd name="connsiteX12" fmla="*/ 446442 w 1015891"/>
              <a:gd name="connsiteY12" fmla="*/ 698374 h 1015890"/>
              <a:gd name="connsiteX13" fmla="*/ 531868 w 1015891"/>
              <a:gd name="connsiteY13" fmla="*/ 698374 h 1015890"/>
              <a:gd name="connsiteX14" fmla="*/ 531868 w 1015891"/>
              <a:gd name="connsiteY14" fmla="*/ 554847 h 1015890"/>
              <a:gd name="connsiteX15" fmla="*/ 534690 w 1015891"/>
              <a:gd name="connsiteY15" fmla="*/ 534016 h 1015890"/>
              <a:gd name="connsiteX16" fmla="*/ 578546 w 1015891"/>
              <a:gd name="connsiteY16" fmla="*/ 502749 h 1015890"/>
              <a:gd name="connsiteX17" fmla="*/ 621819 w 1015891"/>
              <a:gd name="connsiteY17" fmla="*/ 560894 h 1015890"/>
              <a:gd name="connsiteX18" fmla="*/ 621819 w 1015891"/>
              <a:gd name="connsiteY18" fmla="*/ 698374 h 1015890"/>
              <a:gd name="connsiteX19" fmla="*/ 707245 w 1015891"/>
              <a:gd name="connsiteY19" fmla="*/ 698374 h 1015890"/>
              <a:gd name="connsiteX20" fmla="*/ 707245 w 1015891"/>
              <a:gd name="connsiteY20" fmla="*/ 550994 h 1015890"/>
              <a:gd name="connsiteX21" fmla="*/ 608917 w 1015891"/>
              <a:gd name="connsiteY21" fmla="*/ 435330 h 1015890"/>
              <a:gd name="connsiteX22" fmla="*/ 357028 w 1015891"/>
              <a:gd name="connsiteY22" fmla="*/ 317471 h 1015890"/>
              <a:gd name="connsiteX23" fmla="*/ 308693 w 1015891"/>
              <a:gd name="connsiteY23" fmla="*/ 361864 h 1015890"/>
              <a:gd name="connsiteX24" fmla="*/ 355908 w 1015891"/>
              <a:gd name="connsiteY24" fmla="*/ 406257 h 1015890"/>
              <a:gd name="connsiteX25" fmla="*/ 356446 w 1015891"/>
              <a:gd name="connsiteY25" fmla="*/ 406257 h 1015890"/>
              <a:gd name="connsiteX26" fmla="*/ 404781 w 1015891"/>
              <a:gd name="connsiteY26" fmla="*/ 361864 h 1015890"/>
              <a:gd name="connsiteX27" fmla="*/ 357028 w 1015891"/>
              <a:gd name="connsiteY27" fmla="*/ 317471 h 1015890"/>
              <a:gd name="connsiteX28" fmla="*/ 507946 w 1015891"/>
              <a:gd name="connsiteY28" fmla="*/ 0 h 1015890"/>
              <a:gd name="connsiteX29" fmla="*/ 1015891 w 1015891"/>
              <a:gd name="connsiteY29" fmla="*/ 507945 h 1015890"/>
              <a:gd name="connsiteX30" fmla="*/ 507946 w 1015891"/>
              <a:gd name="connsiteY30" fmla="*/ 1015890 h 1015890"/>
              <a:gd name="connsiteX31" fmla="*/ 0 w 1015891"/>
              <a:gd name="connsiteY31" fmla="*/ 507945 h 1015890"/>
              <a:gd name="connsiteX32" fmla="*/ 507946 w 1015891"/>
              <a:gd name="connsiteY32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15891" h="1015890">
                <a:moveTo>
                  <a:pt x="531912" y="478010"/>
                </a:moveTo>
                <a:lnTo>
                  <a:pt x="531912" y="478648"/>
                </a:lnTo>
                <a:lnTo>
                  <a:pt x="531331" y="478648"/>
                </a:lnTo>
                <a:close/>
                <a:moveTo>
                  <a:pt x="313754" y="441378"/>
                </a:moveTo>
                <a:lnTo>
                  <a:pt x="313754" y="698374"/>
                </a:lnTo>
                <a:lnTo>
                  <a:pt x="399181" y="698374"/>
                </a:lnTo>
                <a:lnTo>
                  <a:pt x="399181" y="441378"/>
                </a:lnTo>
                <a:close/>
                <a:moveTo>
                  <a:pt x="608917" y="435330"/>
                </a:moveTo>
                <a:cubicBezTo>
                  <a:pt x="585869" y="435330"/>
                  <a:pt x="569284" y="441770"/>
                  <a:pt x="557054" y="450404"/>
                </a:cubicBezTo>
                <a:lnTo>
                  <a:pt x="531912" y="478010"/>
                </a:lnTo>
                <a:lnTo>
                  <a:pt x="531912" y="441378"/>
                </a:lnTo>
                <a:lnTo>
                  <a:pt x="446486" y="441378"/>
                </a:lnTo>
                <a:cubicBezTo>
                  <a:pt x="447561" y="465478"/>
                  <a:pt x="446442" y="698419"/>
                  <a:pt x="446442" y="698374"/>
                </a:cubicBezTo>
                <a:lnTo>
                  <a:pt x="531868" y="698374"/>
                </a:lnTo>
                <a:lnTo>
                  <a:pt x="531868" y="554847"/>
                </a:lnTo>
                <a:cubicBezTo>
                  <a:pt x="531868" y="547186"/>
                  <a:pt x="532450" y="539481"/>
                  <a:pt x="534690" y="534016"/>
                </a:cubicBezTo>
                <a:cubicBezTo>
                  <a:pt x="540872" y="518651"/>
                  <a:pt x="554938" y="502749"/>
                  <a:pt x="578546" y="502749"/>
                </a:cubicBezTo>
                <a:cubicBezTo>
                  <a:pt x="609455" y="502749"/>
                  <a:pt x="621819" y="526311"/>
                  <a:pt x="621819" y="560894"/>
                </a:cubicBezTo>
                <a:lnTo>
                  <a:pt x="621819" y="698374"/>
                </a:lnTo>
                <a:lnTo>
                  <a:pt x="707245" y="698374"/>
                </a:lnTo>
                <a:lnTo>
                  <a:pt x="707245" y="550994"/>
                </a:lnTo>
                <a:cubicBezTo>
                  <a:pt x="707245" y="472063"/>
                  <a:pt x="665092" y="435330"/>
                  <a:pt x="608917" y="435330"/>
                </a:cubicBezTo>
                <a:close/>
                <a:moveTo>
                  <a:pt x="357028" y="317471"/>
                </a:moveTo>
                <a:cubicBezTo>
                  <a:pt x="327776" y="317471"/>
                  <a:pt x="308693" y="336644"/>
                  <a:pt x="308693" y="361864"/>
                </a:cubicBezTo>
                <a:cubicBezTo>
                  <a:pt x="308693" y="386547"/>
                  <a:pt x="327239" y="406257"/>
                  <a:pt x="355908" y="406257"/>
                </a:cubicBezTo>
                <a:lnTo>
                  <a:pt x="356446" y="406257"/>
                </a:lnTo>
                <a:cubicBezTo>
                  <a:pt x="386235" y="406257"/>
                  <a:pt x="404781" y="386502"/>
                  <a:pt x="404781" y="361864"/>
                </a:cubicBezTo>
                <a:cubicBezTo>
                  <a:pt x="404198" y="336644"/>
                  <a:pt x="386235" y="317471"/>
                  <a:pt x="357028" y="317471"/>
                </a:cubicBezTo>
                <a:close/>
                <a:moveTo>
                  <a:pt x="507946" y="0"/>
                </a:moveTo>
                <a:cubicBezTo>
                  <a:pt x="788476" y="0"/>
                  <a:pt x="1015891" y="227415"/>
                  <a:pt x="1015891" y="507945"/>
                </a:cubicBezTo>
                <a:cubicBezTo>
                  <a:pt x="1015891" y="788476"/>
                  <a:pt x="788476" y="1015890"/>
                  <a:pt x="507946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5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 1">
            <a:extLst>
              <a:ext uri="{FF2B5EF4-FFF2-40B4-BE49-F238E27FC236}">
                <a16:creationId xmlns:a16="http://schemas.microsoft.com/office/drawing/2014/main" id="{0754E73D-1018-41D2-BBC9-29A81C1435D0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</a:p>
        </p:txBody>
      </p:sp>
      <p:sp>
        <p:nvSpPr>
          <p:cNvPr id="31" name="Bild 2">
            <a:extLst>
              <a:ext uri="{FF2B5EF4-FFF2-40B4-BE49-F238E27FC236}">
                <a16:creationId xmlns:a16="http://schemas.microsoft.com/office/drawing/2014/main" id="{458CA222-BB83-4D0B-AC97-FF8C10F77DC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4600003" y="2291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Layer">
            <a:extLst>
              <a:ext uri="{FF2B5EF4-FFF2-40B4-BE49-F238E27FC236}">
                <a16:creationId xmlns:a16="http://schemas.microsoft.com/office/drawing/2014/main" id="{B1856786-81CF-4264-A8D9-19A17E2DA817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36" name="Titel">
            <a:extLst>
              <a:ext uri="{FF2B5EF4-FFF2-40B4-BE49-F238E27FC236}">
                <a16:creationId xmlns:a16="http://schemas.microsoft.com/office/drawing/2014/main" id="{B6A2B96A-E9CD-4212-BC4F-4D99ECE3F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/>
          <a:p>
            <a:r>
              <a:rPr lang="de-DE" dirty="0"/>
              <a:t>Titel durch Klicken hinzufügen</a:t>
            </a: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DB2F76D4-57A1-4836-B4D7-13D9E7DD8B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62512C58-B637-40A4-952C-D556EC4E8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D3BADBF7-D796-463E-BC1B-64BF2795CB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420798" y="343371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D7FE0B74-B36D-41F4-8A44-54BAE534DF0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420798" y="385108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" name="Fußzeile">
            <a:extLst>
              <a:ext uri="{FF2B5EF4-FFF2-40B4-BE49-F238E27FC236}">
                <a16:creationId xmlns:a16="http://schemas.microsoft.com/office/drawing/2014/main" id="{0DCB5D06-609A-4B4F-A076-29743608A1CA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5" name="Linie">
            <a:extLst>
              <a:ext uri="{FF2B5EF4-FFF2-40B4-BE49-F238E27FC236}">
                <a16:creationId xmlns:a16="http://schemas.microsoft.com/office/drawing/2014/main" id="{C27587A4-E6CA-4A54-B9DE-2DFFD682541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567DC2E6-4313-438F-BA2E-24CF7CCC70B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LOGO - Twitter">
            <a:extLst>
              <a:ext uri="{FF2B5EF4-FFF2-40B4-BE49-F238E27FC236}">
                <a16:creationId xmlns:a16="http://schemas.microsoft.com/office/drawing/2014/main" id="{3E4FEE92-3F34-2F4A-87F7-4C5D858AAFF7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8129588" y="3438000"/>
            <a:ext cx="288038" cy="288038"/>
          </a:xfrm>
          <a:custGeom>
            <a:avLst/>
            <a:gdLst>
              <a:gd name="connsiteX0" fmla="*/ 636959 w 1015890"/>
              <a:gd name="connsiteY0" fmla="*/ 308064 h 1015890"/>
              <a:gd name="connsiteX1" fmla="*/ 515561 w 1015890"/>
              <a:gd name="connsiteY1" fmla="*/ 429462 h 1015890"/>
              <a:gd name="connsiteX2" fmla="*/ 518741 w 1015890"/>
              <a:gd name="connsiteY2" fmla="*/ 457146 h 1015890"/>
              <a:gd name="connsiteX3" fmla="*/ 268509 w 1015890"/>
              <a:gd name="connsiteY3" fmla="*/ 330283 h 1015890"/>
              <a:gd name="connsiteX4" fmla="*/ 252069 w 1015890"/>
              <a:gd name="connsiteY4" fmla="*/ 391340 h 1015890"/>
              <a:gd name="connsiteX5" fmla="*/ 306093 w 1015890"/>
              <a:gd name="connsiteY5" fmla="*/ 492401 h 1015890"/>
              <a:gd name="connsiteX6" fmla="*/ 251128 w 1015890"/>
              <a:gd name="connsiteY6" fmla="*/ 477215 h 1015890"/>
              <a:gd name="connsiteX7" fmla="*/ 251128 w 1015890"/>
              <a:gd name="connsiteY7" fmla="*/ 478738 h 1015890"/>
              <a:gd name="connsiteX8" fmla="*/ 348515 w 1015890"/>
              <a:gd name="connsiteY8" fmla="*/ 597762 h 1015890"/>
              <a:gd name="connsiteX9" fmla="*/ 316531 w 1015890"/>
              <a:gd name="connsiteY9" fmla="*/ 602017 h 1015890"/>
              <a:gd name="connsiteX10" fmla="*/ 293685 w 1015890"/>
              <a:gd name="connsiteY10" fmla="*/ 599867 h 1015890"/>
              <a:gd name="connsiteX11" fmla="*/ 407109 w 1015890"/>
              <a:gd name="connsiteY11" fmla="*/ 684174 h 1015890"/>
              <a:gd name="connsiteX12" fmla="*/ 256324 w 1015890"/>
              <a:gd name="connsiteY12" fmla="*/ 736137 h 1015890"/>
              <a:gd name="connsiteX13" fmla="*/ 227386 w 1015890"/>
              <a:gd name="connsiteY13" fmla="*/ 734435 h 1015890"/>
              <a:gd name="connsiteX14" fmla="*/ 413470 w 1015890"/>
              <a:gd name="connsiteY14" fmla="*/ 788997 h 1015890"/>
              <a:gd name="connsiteX15" fmla="*/ 758894 w 1015890"/>
              <a:gd name="connsiteY15" fmla="*/ 443528 h 1015890"/>
              <a:gd name="connsiteX16" fmla="*/ 758536 w 1015890"/>
              <a:gd name="connsiteY16" fmla="*/ 427849 h 1015890"/>
              <a:gd name="connsiteX17" fmla="*/ 819055 w 1015890"/>
              <a:gd name="connsiteY17" fmla="*/ 365045 h 1015890"/>
              <a:gd name="connsiteX18" fmla="*/ 749308 w 1015890"/>
              <a:gd name="connsiteY18" fmla="*/ 384128 h 1015890"/>
              <a:gd name="connsiteX19" fmla="*/ 802705 w 1015890"/>
              <a:gd name="connsiteY19" fmla="*/ 316978 h 1015890"/>
              <a:gd name="connsiteX20" fmla="*/ 725610 w 1015890"/>
              <a:gd name="connsiteY20" fmla="*/ 346410 h 1015890"/>
              <a:gd name="connsiteX21" fmla="*/ 636959 w 1015890"/>
              <a:gd name="connsiteY21" fmla="*/ 308064 h 1015890"/>
              <a:gd name="connsiteX22" fmla="*/ 507945 w 1015890"/>
              <a:gd name="connsiteY22" fmla="*/ 0 h 1015890"/>
              <a:gd name="connsiteX23" fmla="*/ 1015890 w 1015890"/>
              <a:gd name="connsiteY23" fmla="*/ 507945 h 1015890"/>
              <a:gd name="connsiteX24" fmla="*/ 507945 w 1015890"/>
              <a:gd name="connsiteY24" fmla="*/ 1015890 h 1015890"/>
              <a:gd name="connsiteX25" fmla="*/ 0 w 1015890"/>
              <a:gd name="connsiteY25" fmla="*/ 507945 h 1015890"/>
              <a:gd name="connsiteX26" fmla="*/ 507945 w 1015890"/>
              <a:gd name="connsiteY26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5890" h="1015890">
                <a:moveTo>
                  <a:pt x="636959" y="308064"/>
                </a:moveTo>
                <a:cubicBezTo>
                  <a:pt x="569898" y="308064"/>
                  <a:pt x="515561" y="362447"/>
                  <a:pt x="515561" y="429462"/>
                </a:cubicBezTo>
                <a:cubicBezTo>
                  <a:pt x="515561" y="438959"/>
                  <a:pt x="516636" y="448232"/>
                  <a:pt x="518741" y="457146"/>
                </a:cubicBezTo>
                <a:cubicBezTo>
                  <a:pt x="417860" y="452084"/>
                  <a:pt x="328357" y="403749"/>
                  <a:pt x="268509" y="330283"/>
                </a:cubicBezTo>
                <a:cubicBezTo>
                  <a:pt x="258071" y="348201"/>
                  <a:pt x="252069" y="369077"/>
                  <a:pt x="252069" y="391340"/>
                </a:cubicBezTo>
                <a:cubicBezTo>
                  <a:pt x="252069" y="433449"/>
                  <a:pt x="273526" y="470630"/>
                  <a:pt x="306093" y="492401"/>
                </a:cubicBezTo>
                <a:cubicBezTo>
                  <a:pt x="286204" y="491774"/>
                  <a:pt x="267479" y="486308"/>
                  <a:pt x="251128" y="477215"/>
                </a:cubicBezTo>
                <a:cubicBezTo>
                  <a:pt x="251128" y="477752"/>
                  <a:pt x="251128" y="478245"/>
                  <a:pt x="251128" y="478738"/>
                </a:cubicBezTo>
                <a:cubicBezTo>
                  <a:pt x="251128" y="537555"/>
                  <a:pt x="293013" y="586607"/>
                  <a:pt x="348515" y="597762"/>
                </a:cubicBezTo>
                <a:cubicBezTo>
                  <a:pt x="338346" y="600539"/>
                  <a:pt x="327595" y="602017"/>
                  <a:pt x="316531" y="602017"/>
                </a:cubicBezTo>
                <a:cubicBezTo>
                  <a:pt x="308691" y="602017"/>
                  <a:pt x="301076" y="601256"/>
                  <a:pt x="293685" y="599867"/>
                </a:cubicBezTo>
                <a:cubicBezTo>
                  <a:pt x="309139" y="648068"/>
                  <a:pt x="353980" y="683188"/>
                  <a:pt x="407109" y="684174"/>
                </a:cubicBezTo>
                <a:cubicBezTo>
                  <a:pt x="365538" y="716741"/>
                  <a:pt x="313216" y="736137"/>
                  <a:pt x="256324" y="736137"/>
                </a:cubicBezTo>
                <a:cubicBezTo>
                  <a:pt x="246559" y="736137"/>
                  <a:pt x="236838" y="735555"/>
                  <a:pt x="227386" y="734435"/>
                </a:cubicBezTo>
                <a:cubicBezTo>
                  <a:pt x="281097" y="768884"/>
                  <a:pt x="344932" y="788997"/>
                  <a:pt x="413470" y="788997"/>
                </a:cubicBezTo>
                <a:cubicBezTo>
                  <a:pt x="636779" y="788997"/>
                  <a:pt x="758894" y="603988"/>
                  <a:pt x="758894" y="443528"/>
                </a:cubicBezTo>
                <a:cubicBezTo>
                  <a:pt x="758894" y="438287"/>
                  <a:pt x="758760" y="433046"/>
                  <a:pt x="758536" y="427849"/>
                </a:cubicBezTo>
                <a:cubicBezTo>
                  <a:pt x="782188" y="410737"/>
                  <a:pt x="802794" y="389369"/>
                  <a:pt x="819055" y="365045"/>
                </a:cubicBezTo>
                <a:cubicBezTo>
                  <a:pt x="797284" y="374676"/>
                  <a:pt x="773856" y="381216"/>
                  <a:pt x="749308" y="384128"/>
                </a:cubicBezTo>
                <a:cubicBezTo>
                  <a:pt x="774394" y="369121"/>
                  <a:pt x="793611" y="345335"/>
                  <a:pt x="802705" y="316978"/>
                </a:cubicBezTo>
                <a:cubicBezTo>
                  <a:pt x="779232" y="330910"/>
                  <a:pt x="753250" y="340989"/>
                  <a:pt x="725610" y="346410"/>
                </a:cubicBezTo>
                <a:cubicBezTo>
                  <a:pt x="703481" y="322802"/>
                  <a:pt x="671900" y="308064"/>
                  <a:pt x="636959" y="308064"/>
                </a:cubicBezTo>
                <a:close/>
                <a:moveTo>
                  <a:pt x="507945" y="0"/>
                </a:moveTo>
                <a:cubicBezTo>
                  <a:pt x="788476" y="0"/>
                  <a:pt x="1015890" y="227415"/>
                  <a:pt x="1015890" y="507945"/>
                </a:cubicBezTo>
                <a:cubicBezTo>
                  <a:pt x="1015890" y="788476"/>
                  <a:pt x="788475" y="1015890"/>
                  <a:pt x="507945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21" name="LOGO - LinkedIn">
            <a:extLst>
              <a:ext uri="{FF2B5EF4-FFF2-40B4-BE49-F238E27FC236}">
                <a16:creationId xmlns:a16="http://schemas.microsoft.com/office/drawing/2014/main" id="{8CD9C24F-A193-C848-8493-1683BFD18AF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8129587" y="3851203"/>
            <a:ext cx="288039" cy="288038"/>
          </a:xfrm>
          <a:custGeom>
            <a:avLst/>
            <a:gdLst>
              <a:gd name="connsiteX0" fmla="*/ 531912 w 1015891"/>
              <a:gd name="connsiteY0" fmla="*/ 478010 h 1015890"/>
              <a:gd name="connsiteX1" fmla="*/ 531912 w 1015891"/>
              <a:gd name="connsiteY1" fmla="*/ 478648 h 1015890"/>
              <a:gd name="connsiteX2" fmla="*/ 531331 w 1015891"/>
              <a:gd name="connsiteY2" fmla="*/ 478648 h 1015890"/>
              <a:gd name="connsiteX3" fmla="*/ 313754 w 1015891"/>
              <a:gd name="connsiteY3" fmla="*/ 441378 h 1015890"/>
              <a:gd name="connsiteX4" fmla="*/ 313754 w 1015891"/>
              <a:gd name="connsiteY4" fmla="*/ 698374 h 1015890"/>
              <a:gd name="connsiteX5" fmla="*/ 399181 w 1015891"/>
              <a:gd name="connsiteY5" fmla="*/ 698374 h 1015890"/>
              <a:gd name="connsiteX6" fmla="*/ 399181 w 1015891"/>
              <a:gd name="connsiteY6" fmla="*/ 441378 h 1015890"/>
              <a:gd name="connsiteX7" fmla="*/ 608917 w 1015891"/>
              <a:gd name="connsiteY7" fmla="*/ 435330 h 1015890"/>
              <a:gd name="connsiteX8" fmla="*/ 557054 w 1015891"/>
              <a:gd name="connsiteY8" fmla="*/ 450404 h 1015890"/>
              <a:gd name="connsiteX9" fmla="*/ 531912 w 1015891"/>
              <a:gd name="connsiteY9" fmla="*/ 478010 h 1015890"/>
              <a:gd name="connsiteX10" fmla="*/ 531912 w 1015891"/>
              <a:gd name="connsiteY10" fmla="*/ 441378 h 1015890"/>
              <a:gd name="connsiteX11" fmla="*/ 446486 w 1015891"/>
              <a:gd name="connsiteY11" fmla="*/ 441378 h 1015890"/>
              <a:gd name="connsiteX12" fmla="*/ 446442 w 1015891"/>
              <a:gd name="connsiteY12" fmla="*/ 698374 h 1015890"/>
              <a:gd name="connsiteX13" fmla="*/ 531868 w 1015891"/>
              <a:gd name="connsiteY13" fmla="*/ 698374 h 1015890"/>
              <a:gd name="connsiteX14" fmla="*/ 531868 w 1015891"/>
              <a:gd name="connsiteY14" fmla="*/ 554847 h 1015890"/>
              <a:gd name="connsiteX15" fmla="*/ 534690 w 1015891"/>
              <a:gd name="connsiteY15" fmla="*/ 534016 h 1015890"/>
              <a:gd name="connsiteX16" fmla="*/ 578546 w 1015891"/>
              <a:gd name="connsiteY16" fmla="*/ 502749 h 1015890"/>
              <a:gd name="connsiteX17" fmla="*/ 621819 w 1015891"/>
              <a:gd name="connsiteY17" fmla="*/ 560894 h 1015890"/>
              <a:gd name="connsiteX18" fmla="*/ 621819 w 1015891"/>
              <a:gd name="connsiteY18" fmla="*/ 698374 h 1015890"/>
              <a:gd name="connsiteX19" fmla="*/ 707245 w 1015891"/>
              <a:gd name="connsiteY19" fmla="*/ 698374 h 1015890"/>
              <a:gd name="connsiteX20" fmla="*/ 707245 w 1015891"/>
              <a:gd name="connsiteY20" fmla="*/ 550994 h 1015890"/>
              <a:gd name="connsiteX21" fmla="*/ 608917 w 1015891"/>
              <a:gd name="connsiteY21" fmla="*/ 435330 h 1015890"/>
              <a:gd name="connsiteX22" fmla="*/ 357028 w 1015891"/>
              <a:gd name="connsiteY22" fmla="*/ 317471 h 1015890"/>
              <a:gd name="connsiteX23" fmla="*/ 308693 w 1015891"/>
              <a:gd name="connsiteY23" fmla="*/ 361864 h 1015890"/>
              <a:gd name="connsiteX24" fmla="*/ 355908 w 1015891"/>
              <a:gd name="connsiteY24" fmla="*/ 406257 h 1015890"/>
              <a:gd name="connsiteX25" fmla="*/ 356446 w 1015891"/>
              <a:gd name="connsiteY25" fmla="*/ 406257 h 1015890"/>
              <a:gd name="connsiteX26" fmla="*/ 404781 w 1015891"/>
              <a:gd name="connsiteY26" fmla="*/ 361864 h 1015890"/>
              <a:gd name="connsiteX27" fmla="*/ 357028 w 1015891"/>
              <a:gd name="connsiteY27" fmla="*/ 317471 h 1015890"/>
              <a:gd name="connsiteX28" fmla="*/ 507946 w 1015891"/>
              <a:gd name="connsiteY28" fmla="*/ 0 h 1015890"/>
              <a:gd name="connsiteX29" fmla="*/ 1015891 w 1015891"/>
              <a:gd name="connsiteY29" fmla="*/ 507945 h 1015890"/>
              <a:gd name="connsiteX30" fmla="*/ 507946 w 1015891"/>
              <a:gd name="connsiteY30" fmla="*/ 1015890 h 1015890"/>
              <a:gd name="connsiteX31" fmla="*/ 0 w 1015891"/>
              <a:gd name="connsiteY31" fmla="*/ 507945 h 1015890"/>
              <a:gd name="connsiteX32" fmla="*/ 507946 w 1015891"/>
              <a:gd name="connsiteY32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15891" h="1015890">
                <a:moveTo>
                  <a:pt x="531912" y="478010"/>
                </a:moveTo>
                <a:lnTo>
                  <a:pt x="531912" y="478648"/>
                </a:lnTo>
                <a:lnTo>
                  <a:pt x="531331" y="478648"/>
                </a:lnTo>
                <a:close/>
                <a:moveTo>
                  <a:pt x="313754" y="441378"/>
                </a:moveTo>
                <a:lnTo>
                  <a:pt x="313754" y="698374"/>
                </a:lnTo>
                <a:lnTo>
                  <a:pt x="399181" y="698374"/>
                </a:lnTo>
                <a:lnTo>
                  <a:pt x="399181" y="441378"/>
                </a:lnTo>
                <a:close/>
                <a:moveTo>
                  <a:pt x="608917" y="435330"/>
                </a:moveTo>
                <a:cubicBezTo>
                  <a:pt x="585869" y="435330"/>
                  <a:pt x="569284" y="441770"/>
                  <a:pt x="557054" y="450404"/>
                </a:cubicBezTo>
                <a:lnTo>
                  <a:pt x="531912" y="478010"/>
                </a:lnTo>
                <a:lnTo>
                  <a:pt x="531912" y="441378"/>
                </a:lnTo>
                <a:lnTo>
                  <a:pt x="446486" y="441378"/>
                </a:lnTo>
                <a:cubicBezTo>
                  <a:pt x="447561" y="465478"/>
                  <a:pt x="446442" y="698419"/>
                  <a:pt x="446442" y="698374"/>
                </a:cubicBezTo>
                <a:lnTo>
                  <a:pt x="531868" y="698374"/>
                </a:lnTo>
                <a:lnTo>
                  <a:pt x="531868" y="554847"/>
                </a:lnTo>
                <a:cubicBezTo>
                  <a:pt x="531868" y="547186"/>
                  <a:pt x="532450" y="539481"/>
                  <a:pt x="534690" y="534016"/>
                </a:cubicBezTo>
                <a:cubicBezTo>
                  <a:pt x="540872" y="518651"/>
                  <a:pt x="554938" y="502749"/>
                  <a:pt x="578546" y="502749"/>
                </a:cubicBezTo>
                <a:cubicBezTo>
                  <a:pt x="609455" y="502749"/>
                  <a:pt x="621819" y="526311"/>
                  <a:pt x="621819" y="560894"/>
                </a:cubicBezTo>
                <a:lnTo>
                  <a:pt x="621819" y="698374"/>
                </a:lnTo>
                <a:lnTo>
                  <a:pt x="707245" y="698374"/>
                </a:lnTo>
                <a:lnTo>
                  <a:pt x="707245" y="550994"/>
                </a:lnTo>
                <a:cubicBezTo>
                  <a:pt x="707245" y="472063"/>
                  <a:pt x="665092" y="435330"/>
                  <a:pt x="608917" y="435330"/>
                </a:cubicBezTo>
                <a:close/>
                <a:moveTo>
                  <a:pt x="357028" y="317471"/>
                </a:moveTo>
                <a:cubicBezTo>
                  <a:pt x="327776" y="317471"/>
                  <a:pt x="308693" y="336644"/>
                  <a:pt x="308693" y="361864"/>
                </a:cubicBezTo>
                <a:cubicBezTo>
                  <a:pt x="308693" y="386547"/>
                  <a:pt x="327239" y="406257"/>
                  <a:pt x="355908" y="406257"/>
                </a:cubicBezTo>
                <a:lnTo>
                  <a:pt x="356446" y="406257"/>
                </a:lnTo>
                <a:cubicBezTo>
                  <a:pt x="386235" y="406257"/>
                  <a:pt x="404781" y="386502"/>
                  <a:pt x="404781" y="361864"/>
                </a:cubicBezTo>
                <a:cubicBezTo>
                  <a:pt x="404198" y="336644"/>
                  <a:pt x="386235" y="317471"/>
                  <a:pt x="357028" y="317471"/>
                </a:cubicBezTo>
                <a:close/>
                <a:moveTo>
                  <a:pt x="507946" y="0"/>
                </a:moveTo>
                <a:cubicBezTo>
                  <a:pt x="788476" y="0"/>
                  <a:pt x="1015891" y="227415"/>
                  <a:pt x="1015891" y="507945"/>
                </a:cubicBezTo>
                <a:cubicBezTo>
                  <a:pt x="1015891" y="788476"/>
                  <a:pt x="788476" y="1015890"/>
                  <a:pt x="507946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2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3" name="Titel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6710400" cy="1620000"/>
          </a:xfrm>
        </p:spPr>
        <p:txBody>
          <a:bodyPr anchor="b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7" name="Untertitel">
            <a:extLst>
              <a:ext uri="{FF2B5EF4-FFF2-40B4-BE49-F238E27FC236}">
                <a16:creationId xmlns:a16="http://schemas.microsoft.com/office/drawing/2014/main" id="{2F5AE2AE-F80E-4C61-9FAB-76AA4CB88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6710276" cy="36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BA714351-0C6F-4EB3-9859-FC6F36A47C7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75782" y="4095000"/>
            <a:ext cx="6710276" cy="72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grpSp>
        <p:nvGrpSpPr>
          <p:cNvPr id="3" name="HINWEIS">
            <a:extLst>
              <a:ext uri="{FF2B5EF4-FFF2-40B4-BE49-F238E27FC236}">
                <a16:creationId xmlns:a16="http://schemas.microsoft.com/office/drawing/2014/main" id="{13FD9BB1-2EDA-46A9-81C0-F62D8BA108CC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7" name="Form">
              <a:extLst>
                <a:ext uri="{FF2B5EF4-FFF2-40B4-BE49-F238E27FC236}">
                  <a16:creationId xmlns:a16="http://schemas.microsoft.com/office/drawing/2014/main" id="{1603292C-086E-4903-A499-2F8119866EAF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solidFill>
              <a:srgbClr val="00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1200" b="1" dirty="0"/>
                <a:t>Verlauf über Bild ist</a:t>
              </a:r>
              <a:br>
                <a:rPr lang="de-DE" sz="1200" b="1" dirty="0"/>
              </a:br>
              <a:r>
                <a:rPr lang="de-DE" sz="1200" b="1" dirty="0"/>
                <a:t>ein-/ausblendbar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800" dirty="0"/>
                <a:t>Fläche mit Farbverlauf anklicken </a:t>
              </a:r>
              <a:br>
                <a:rPr lang="de-DE" sz="800" dirty="0"/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dirty="0"/>
                <a:t>über Menü „Start“ </a:t>
              </a:r>
              <a:r>
                <a:rPr lang="de-DE" sz="800" dirty="0">
                  <a:sym typeface="Wingdings" panose="05000000000000000000" pitchFamily="2" charset="2"/>
                </a:rPr>
                <a:t> Reiter „Bearbeiten“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„Markieren“  „Auswahlbereich“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Ebene „Layer“ Symbol „Auge“ deaktivieren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Ebene "Bild" wählen um Motiv zu ändern</a:t>
              </a:r>
              <a:r>
                <a:rPr lang="de-DE" sz="800" dirty="0"/>
                <a:t> </a:t>
              </a:r>
            </a:p>
          </p:txBody>
        </p:sp>
        <p:sp>
          <p:nvSpPr>
            <p:cNvPr id="18" name="Form">
              <a:extLst>
                <a:ext uri="{FF2B5EF4-FFF2-40B4-BE49-F238E27FC236}">
                  <a16:creationId xmlns:a16="http://schemas.microsoft.com/office/drawing/2014/main" id="{A59EFC1A-051D-49A5-840A-EFA9019CBCD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7202" dirty="0"/>
                <a:t>!</a:t>
              </a:r>
            </a:p>
          </p:txBody>
        </p:sp>
      </p:grpSp>
      <p:pic>
        <p:nvPicPr>
          <p:cNvPr id="14" name="LOGO Heinz Nixdorf Institut - farbig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B73AD3E4-1106-B843-A24A-4FF460F546A6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669929" y="3232150"/>
            <a:ext cx="2646344" cy="4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r Verbinde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de-DE" sz="1400" dirty="0"/>
          </a:p>
        </p:txBody>
      </p:sp>
      <p:sp>
        <p:nvSpPr>
          <p:cNvPr id="15" name="Titel">
            <a:extLst>
              <a:ext uri="{FF2B5EF4-FFF2-40B4-BE49-F238E27FC236}">
                <a16:creationId xmlns:a16="http://schemas.microsoft.com/office/drawing/2014/main" id="{ADAA1A5A-90F7-4A4D-92F6-7D6A1D7D5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de-DE" dirty="0"/>
              <a:t>Titel durch Klicken hinzufügen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F9122B29-8911-4757-978B-9A796768164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1ACA1404-0A06-4FFD-8E4D-94B6CD171AB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2" name="Inhalt 1">
            <a:extLst>
              <a:ext uri="{FF2B5EF4-FFF2-40B4-BE49-F238E27FC236}">
                <a16:creationId xmlns:a16="http://schemas.microsoft.com/office/drawing/2014/main" id="{3DA7BAC4-6065-4FA8-B6D2-F5A2508A2D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8" name="Inhalt 2">
            <a:extLst>
              <a:ext uri="{FF2B5EF4-FFF2-40B4-BE49-F238E27FC236}">
                <a16:creationId xmlns:a16="http://schemas.microsoft.com/office/drawing/2014/main" id="{7AFAF66A-684C-4475-B205-C558DEE1E5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/>
              <a:t>Text durch Klicken hinzufügen </a:t>
            </a:r>
            <a:endParaRPr lang="de-DE" dirty="0"/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184D0C07-BB1D-4279-A170-56B1D5EB418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84C1E6DB-B461-466F-9C18-B833A9BDFCD1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 2">
            <a:extLst>
              <a:ext uri="{FF2B5EF4-FFF2-40B4-BE49-F238E27FC236}">
                <a16:creationId xmlns:a16="http://schemas.microsoft.com/office/drawing/2014/main" id="{DDD05E0C-64FD-DE45-9FD5-7CE7716EBA1F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4601398" y="2282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 2">
            <a:extLst>
              <a:ext uri="{FF2B5EF4-FFF2-40B4-BE49-F238E27FC236}">
                <a16:creationId xmlns:a16="http://schemas.microsoft.com/office/drawing/2014/main" id="{4B4C4F50-A3B4-9D4A-9AA6-57F3D8FF4C23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 bwMode="gray">
          <a:xfrm>
            <a:off x="539750" y="2282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3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">
            <a:extLst>
              <a:ext uri="{FF2B5EF4-FFF2-40B4-BE49-F238E27FC236}">
                <a16:creationId xmlns:a16="http://schemas.microsoft.com/office/drawing/2014/main" id="{61B3ED75-97CF-4994-B4E0-9A9CD6352BF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">
            <a:extLst>
              <a:ext uri="{FF2B5EF4-FFF2-40B4-BE49-F238E27FC236}">
                <a16:creationId xmlns:a16="http://schemas.microsoft.com/office/drawing/2014/main" id="{B98DD5D2-00BF-460B-A995-1C73E41F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de-DE" dirty="0"/>
              <a:t>Titel durch Klicken hinzufügen</a:t>
            </a: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F10AAA25-7CE7-403B-A209-0C84B2D4FE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9F0A79B9-0B02-4846-85BF-44C86262931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A3427281-D1F9-4E0D-8AAB-5CCBF235FF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3" name="Inhalt 1">
            <a:extLst>
              <a:ext uri="{FF2B5EF4-FFF2-40B4-BE49-F238E27FC236}">
                <a16:creationId xmlns:a16="http://schemas.microsoft.com/office/drawing/2014/main" id="{FA2FE6CF-D489-41E9-B973-04E8C0ADEC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4" name="Inhalt 2">
            <a:extLst>
              <a:ext uri="{FF2B5EF4-FFF2-40B4-BE49-F238E27FC236}">
                <a16:creationId xmlns:a16="http://schemas.microsoft.com/office/drawing/2014/main" id="{CAD73E3E-DC42-4FAB-9166-E3D01EE55CF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/>
              <a:t>Text durch Klicken hinzufügen </a:t>
            </a:r>
            <a:endParaRPr lang="de-DE" dirty="0"/>
          </a:p>
        </p:txBody>
      </p:sp>
      <p:sp>
        <p:nvSpPr>
          <p:cNvPr id="35" name="Inhalt 3">
            <a:extLst>
              <a:ext uri="{FF2B5EF4-FFF2-40B4-BE49-F238E27FC236}">
                <a16:creationId xmlns:a16="http://schemas.microsoft.com/office/drawing/2014/main" id="{12710038-383D-4435-8E05-9677AF06A4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58225233-3FFF-49D4-AA19-6366AB3F4F28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E94C2E03-CB9E-4B58-B482-E7ED1D7622E4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Bild 2">
            <a:extLst>
              <a:ext uri="{FF2B5EF4-FFF2-40B4-BE49-F238E27FC236}">
                <a16:creationId xmlns:a16="http://schemas.microsoft.com/office/drawing/2014/main" id="{F37971B0-6B57-264A-9350-E23FDB4A6CD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4601399" y="2277901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 2">
            <a:extLst>
              <a:ext uri="{FF2B5EF4-FFF2-40B4-BE49-F238E27FC236}">
                <a16:creationId xmlns:a16="http://schemas.microsoft.com/office/drawing/2014/main" id="{08D6D65F-E3AB-9046-B6EB-7BD3753AAE13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 bwMode="gray">
          <a:xfrm>
            <a:off x="539750" y="2282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 2">
            <a:extLst>
              <a:ext uri="{FF2B5EF4-FFF2-40B4-BE49-F238E27FC236}">
                <a16:creationId xmlns:a16="http://schemas.microsoft.com/office/drawing/2014/main" id="{3B9547C7-B157-E64F-83F6-C65E0979EBE9}"/>
              </a:ext>
            </a:extLst>
          </p:cNvPr>
          <p:cNvSpPr>
            <a:spLocks noGrp="1" noChangeAspect="1"/>
          </p:cNvSpPr>
          <p:nvPr>
            <p:ph type="pic" sz="quarter" idx="55"/>
          </p:nvPr>
        </p:nvSpPr>
        <p:spPr bwMode="gray">
          <a:xfrm>
            <a:off x="8662728" y="228465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0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3" name="Titel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10440000" cy="1620000"/>
          </a:xfrm>
        </p:spPr>
        <p:txBody>
          <a:bodyPr anchor="b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7" name="Untertitel">
            <a:extLst>
              <a:ext uri="{FF2B5EF4-FFF2-40B4-BE49-F238E27FC236}">
                <a16:creationId xmlns:a16="http://schemas.microsoft.com/office/drawing/2014/main" id="{38684985-0BAB-4FBD-8F4F-5806C88A9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10440438" cy="36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8" name="Textplatzhalter">
            <a:extLst>
              <a:ext uri="{FF2B5EF4-FFF2-40B4-BE49-F238E27FC236}">
                <a16:creationId xmlns:a16="http://schemas.microsoft.com/office/drawing/2014/main" id="{522C3B2F-E853-4F6E-AD8B-BD921D8C44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75782" y="4095000"/>
            <a:ext cx="10440438" cy="72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grpSp>
        <p:nvGrpSpPr>
          <p:cNvPr id="5" name="HINWEIS">
            <a:extLst>
              <a:ext uri="{FF2B5EF4-FFF2-40B4-BE49-F238E27FC236}">
                <a16:creationId xmlns:a16="http://schemas.microsoft.com/office/drawing/2014/main" id="{3204656F-65C2-4CE8-92DA-C9E0ECF5FFA2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6" name="Form">
              <a:extLst>
                <a:ext uri="{FF2B5EF4-FFF2-40B4-BE49-F238E27FC236}">
                  <a16:creationId xmlns:a16="http://schemas.microsoft.com/office/drawing/2014/main" id="{13F5F7C7-3A18-41DD-BCD6-5256E6BC0EF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solidFill>
              <a:srgbClr val="00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1200" b="1" dirty="0"/>
                <a:t>Verlauf über Bild ist</a:t>
              </a:r>
              <a:br>
                <a:rPr lang="de-DE" sz="1200" b="1" dirty="0"/>
              </a:br>
              <a:r>
                <a:rPr lang="de-DE" sz="1200" b="1" dirty="0"/>
                <a:t>ein-/ausblendbar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800" dirty="0"/>
                <a:t>Fläche mit Farbverlauf anklicken </a:t>
              </a:r>
              <a:br>
                <a:rPr lang="de-DE" sz="800" dirty="0"/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dirty="0"/>
                <a:t>über Menü „Start“ </a:t>
              </a:r>
              <a:r>
                <a:rPr lang="de-DE" sz="800" dirty="0">
                  <a:sym typeface="Wingdings" panose="05000000000000000000" pitchFamily="2" charset="2"/>
                </a:rPr>
                <a:t> Reiter „Bearbeiten“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„Markieren“  „Auswahlbereich“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Ebene „Layer“ Symbol „Auge“ deaktivieren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Ebene "Bild" wählen um Motiv zu ändern</a:t>
              </a:r>
              <a:r>
                <a:rPr lang="de-DE" sz="800" dirty="0"/>
                <a:t> </a:t>
              </a:r>
            </a:p>
          </p:txBody>
        </p:sp>
        <p:sp>
          <p:nvSpPr>
            <p:cNvPr id="17" name="Form">
              <a:extLst>
                <a:ext uri="{FF2B5EF4-FFF2-40B4-BE49-F238E27FC236}">
                  <a16:creationId xmlns:a16="http://schemas.microsoft.com/office/drawing/2014/main" id="{E6DF700C-E547-4C2C-93F2-A14CA4BFACE7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7202" dirty="0"/>
                <a:t>!</a:t>
              </a:r>
            </a:p>
          </p:txBody>
        </p:sp>
      </p:grpSp>
      <p:pic>
        <p:nvPicPr>
          <p:cNvPr id="14" name="LOGO Heinz Nixdorf Institut - farbig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01701003-6342-4640-A69D-2ED8E1ED85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165826" y="6417274"/>
            <a:ext cx="1490594" cy="2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327528" y="1511998"/>
            <a:ext cx="6260400" cy="900000"/>
          </a:xfrm>
        </p:spPr>
        <p:txBody>
          <a:bodyPr anchor="b" anchorCtr="0"/>
          <a:lstStyle>
            <a:lvl1pPr>
              <a:defRPr sz="4000" cap="all" baseline="0"/>
            </a:lvl1pPr>
          </a:lstStyle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588BE5F8-D5B2-46B2-962A-6F6DDF9FBF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1327528" y="2889504"/>
            <a:ext cx="6260400" cy="2455200"/>
          </a:xfrm>
        </p:spPr>
        <p:txBody>
          <a:bodyPr/>
          <a:lstStyle>
            <a:lvl1pPr marL="450000" indent="-450000">
              <a:buFont typeface="+mj-lt"/>
              <a:buAutoNum type="arabicPeriod"/>
              <a:defRPr sz="2000"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648065" indent="0">
              <a:buSzPct val="100000"/>
              <a:buFont typeface="+mj-lt"/>
              <a:buNone/>
              <a:defRPr/>
            </a:lvl3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06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891C9BC3-1D8F-4CA1-A0BA-E518069BE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63529" y="2529000"/>
            <a:ext cx="5324400" cy="1800000"/>
          </a:xfrm>
        </p:spPr>
        <p:txBody>
          <a:bodyPr anchor="b" anchorCtr="0"/>
          <a:lstStyle>
            <a:lvl1pPr algn="r">
              <a:defRPr sz="4000" cap="all" baseline="0"/>
            </a:lvl1pPr>
          </a:lstStyle>
          <a:p>
            <a:pPr lvl="0"/>
            <a:r>
              <a:rPr lang="de-DE" dirty="0"/>
              <a:t>Kapiteltext durch Klicken hinzufügen</a:t>
            </a:r>
          </a:p>
        </p:txBody>
      </p:sp>
      <p:sp>
        <p:nvSpPr>
          <p:cNvPr id="15" name="Nummer">
            <a:extLst>
              <a:ext uri="{FF2B5EF4-FFF2-40B4-BE49-F238E27FC236}">
                <a16:creationId xmlns:a16="http://schemas.microsoft.com/office/drawing/2014/main" id="{FE3927BB-AA84-4142-8FEA-4C72BF3E05CF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 bwMode="gray">
          <a:xfrm>
            <a:off x="8128000" y="2529000"/>
            <a:ext cx="1800234" cy="1800000"/>
          </a:xfrm>
          <a:noFill/>
        </p:spPr>
        <p:txBody>
          <a:bodyPr anchor="ctr" anchorCtr="0"/>
          <a:lstStyle>
            <a:lvl1pPr marL="0" indent="0" algn="ctr">
              <a:buNone/>
              <a:defRPr sz="7201" b="1">
                <a:solidFill>
                  <a:schemeClr val="bg1"/>
                </a:solidFill>
              </a:defRPr>
            </a:lvl1pPr>
            <a:lvl2pPr>
              <a:defRPr sz="7201"/>
            </a:lvl2pPr>
            <a:lvl3pPr>
              <a:defRPr sz="7201"/>
            </a:lvl3pPr>
            <a:lvl4pPr>
              <a:defRPr sz="7201"/>
            </a:lvl4pPr>
            <a:lvl5pPr>
              <a:defRPr sz="7201"/>
            </a:lvl5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63ECC3D1-A159-0045-BAB3-19F483AC23F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3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111096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272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6" name="Inhalt 1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54180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Inhalt 2">
            <a:extLst>
              <a:ext uri="{FF2B5EF4-FFF2-40B4-BE49-F238E27FC236}">
                <a16:creationId xmlns:a16="http://schemas.microsoft.com/office/drawing/2014/main" id="{61D5AF50-A179-4B64-945F-3427EF5E0E8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233116" y="1511300"/>
            <a:ext cx="54180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12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1" name="Inhalt 1">
            <a:extLst>
              <a:ext uri="{FF2B5EF4-FFF2-40B4-BE49-F238E27FC236}">
                <a16:creationId xmlns:a16="http://schemas.microsoft.com/office/drawing/2014/main" id="{28D4C0A4-96E7-4D99-BEB2-5A71EE2360A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4" name="Inhalt 2">
            <a:extLst>
              <a:ext uri="{FF2B5EF4-FFF2-40B4-BE49-F238E27FC236}">
                <a16:creationId xmlns:a16="http://schemas.microsoft.com/office/drawing/2014/main" id="{17128EF7-8FE2-4AB0-B8E7-EE9FC91C8BA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 3">
            <a:extLst>
              <a:ext uri="{FF2B5EF4-FFF2-40B4-BE49-F238E27FC236}">
                <a16:creationId xmlns:a16="http://schemas.microsoft.com/office/drawing/2014/main" id="{61C2D02B-485F-4E7D-A4E8-A63B9094C20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129834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66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>
            <a:extLst>
              <a:ext uri="{FF2B5EF4-FFF2-40B4-BE49-F238E27FC236}">
                <a16:creationId xmlns:a16="http://schemas.microsoft.com/office/drawing/2014/main" id="{BDD6733E-7C25-46CD-A874-AF8A3C15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29" name="Untertitel">
            <a:extLst>
              <a:ext uri="{FF2B5EF4-FFF2-40B4-BE49-F238E27FC236}">
                <a16:creationId xmlns:a16="http://schemas.microsoft.com/office/drawing/2014/main" id="{B114C2F7-DB63-42A9-A89E-6DEEDB1C6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8" name="Inhalt 1">
            <a:extLst>
              <a:ext uri="{FF2B5EF4-FFF2-40B4-BE49-F238E27FC236}">
                <a16:creationId xmlns:a16="http://schemas.microsoft.com/office/drawing/2014/main" id="{476A5A13-CD84-4B49-A328-DF96768F499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0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9" name="Inhalt 2">
            <a:extLst>
              <a:ext uri="{FF2B5EF4-FFF2-40B4-BE49-F238E27FC236}">
                <a16:creationId xmlns:a16="http://schemas.microsoft.com/office/drawing/2014/main" id="{C807E1E4-6D3B-416A-B6C7-AAD1CD50FEF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 bwMode="gray">
          <a:xfrm>
            <a:off x="4065324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3" name="Inhalt 3">
            <a:extLst>
              <a:ext uri="{FF2B5EF4-FFF2-40B4-BE49-F238E27FC236}">
                <a16:creationId xmlns:a16="http://schemas.microsoft.com/office/drawing/2014/main" id="{6473D1BE-911F-487B-840C-C6126A1D9650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8119507" y="3861001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3" name="Bild 1">
            <a:extLst>
              <a:ext uri="{FF2B5EF4-FFF2-40B4-BE49-F238E27FC236}">
                <a16:creationId xmlns:a16="http://schemas.microsoft.com/office/drawing/2014/main" id="{D71F76E3-EF4C-4493-8CCE-BE7482714E08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 bwMode="gray">
          <a:xfrm>
            <a:off x="-1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 2">
            <a:extLst>
              <a:ext uri="{FF2B5EF4-FFF2-40B4-BE49-F238E27FC236}">
                <a16:creationId xmlns:a16="http://schemas.microsoft.com/office/drawing/2014/main" id="{21D8FBC5-7AE5-4ADA-9237-C831A0790B87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 bwMode="gray">
          <a:xfrm>
            <a:off x="4063799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 3">
            <a:extLst>
              <a:ext uri="{FF2B5EF4-FFF2-40B4-BE49-F238E27FC236}">
                <a16:creationId xmlns:a16="http://schemas.microsoft.com/office/drawing/2014/main" id="{F8990CC2-72B4-4905-9EF8-31233BDBC575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 bwMode="gray">
          <a:xfrm>
            <a:off x="8127600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Layer 3">
            <a:extLst>
              <a:ext uri="{FF2B5EF4-FFF2-40B4-BE49-F238E27FC236}">
                <a16:creationId xmlns:a16="http://schemas.microsoft.com/office/drawing/2014/main" id="{D344CFB3-1BF1-49A1-97AB-562636BC243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5" name="Layer 2">
            <a:extLst>
              <a:ext uri="{FF2B5EF4-FFF2-40B4-BE49-F238E27FC236}">
                <a16:creationId xmlns:a16="http://schemas.microsoft.com/office/drawing/2014/main" id="{7E3B39D2-C3FB-4F18-83AE-9083B0DFA6B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063799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6" name="Layer 1">
            <a:extLst>
              <a:ext uri="{FF2B5EF4-FFF2-40B4-BE49-F238E27FC236}">
                <a16:creationId xmlns:a16="http://schemas.microsoft.com/office/drawing/2014/main" id="{C0A10930-F243-44E5-B660-944A02FA6DB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8127600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5CD8BD8D-986E-44DF-955D-A5318E232D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B1FC85A6-FDEF-4706-AE02-53625DE1D1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0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01F90BE-8A9C-4729-820E-21CCA231EE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668887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393" imgH="402" progId="TCLayout.ActiveDocument.1">
                  <p:embed/>
                </p:oleObj>
              </mc:Choice>
              <mc:Fallback>
                <p:oleObj name="think-cell Folie" r:id="rId24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Hilfslinien">
            <a:extLst>
              <a:ext uri="{FF2B5EF4-FFF2-40B4-BE49-F238E27FC236}">
                <a16:creationId xmlns:a16="http://schemas.microsoft.com/office/drawing/2014/main" id="{029E0DA0-27A9-4C6F-81D0-B6B9FE9CE389}"/>
              </a:ext>
            </a:extLst>
          </p:cNvPr>
          <p:cNvGrpSpPr/>
          <p:nvPr userDrawn="1"/>
        </p:nvGrpSpPr>
        <p:grpSpPr bwMode="gray">
          <a:xfrm>
            <a:off x="-737348" y="-737252"/>
            <a:ext cx="12388466" cy="7487552"/>
            <a:chOff x="-737252" y="-737252"/>
            <a:chExt cx="12386853" cy="7487552"/>
          </a:xfrm>
        </p:grpSpPr>
        <p:grpSp>
          <p:nvGrpSpPr>
            <p:cNvPr id="33" name="Hilfslinie">
              <a:extLst>
                <a:ext uri="{FF2B5EF4-FFF2-40B4-BE49-F238E27FC236}">
                  <a16:creationId xmlns:a16="http://schemas.microsoft.com/office/drawing/2014/main" id="{F8EA553C-2B1A-455D-9F39-1C6E6A3ABE76}"/>
                </a:ext>
              </a:extLst>
            </p:cNvPr>
            <p:cNvGrpSpPr/>
            <p:nvPr userDrawn="1"/>
          </p:nvGrpSpPr>
          <p:grpSpPr bwMode="gray">
            <a:xfrm>
              <a:off x="538163" y="-737252"/>
              <a:ext cx="8489837" cy="720000"/>
              <a:chOff x="538163" y="-737252"/>
              <a:chExt cx="8489837" cy="720000"/>
            </a:xfrm>
          </p:grpSpPr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9B37005D-054E-45D7-A713-7E0D3A4D79BD}"/>
                  </a:ext>
                </a:extLst>
              </p:cNvPr>
              <p:cNvCxnSpPr/>
              <p:nvPr userDrawn="1"/>
            </p:nvCxnSpPr>
            <p:spPr bwMode="gray">
              <a:xfrm flipV="1">
                <a:off x="53816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">
                <a:extLst>
                  <a:ext uri="{FF2B5EF4-FFF2-40B4-BE49-F238E27FC236}">
                    <a16:creationId xmlns:a16="http://schemas.microsoft.com/office/drawing/2014/main" id="{C9CAF25F-A04E-43B4-BB06-EA9E18676B77}"/>
                  </a:ext>
                </a:extLst>
              </p:cNvPr>
              <p:cNvSpPr txBox="1"/>
              <p:nvPr userDrawn="1"/>
            </p:nvSpPr>
            <p:spPr bwMode="gray">
              <a:xfrm>
                <a:off x="53816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15,43</a:t>
                </a:r>
              </a:p>
            </p:txBody>
          </p: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C2E239CF-4C31-4598-9F3C-2CFFF800CB1A}"/>
                  </a:ext>
                </a:extLst>
              </p:cNvPr>
              <p:cNvCxnSpPr/>
              <p:nvPr userDrawn="1"/>
            </p:nvCxnSpPr>
            <p:spPr bwMode="gray">
              <a:xfrm flipV="1">
                <a:off x="4060825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">
                <a:extLst>
                  <a:ext uri="{FF2B5EF4-FFF2-40B4-BE49-F238E27FC236}">
                    <a16:creationId xmlns:a16="http://schemas.microsoft.com/office/drawing/2014/main" id="{86E5A0D7-5C86-4057-9E8A-AD4B6C004369}"/>
                  </a:ext>
                </a:extLst>
              </p:cNvPr>
              <p:cNvSpPr txBox="1"/>
              <p:nvPr userDrawn="1"/>
            </p:nvSpPr>
            <p:spPr bwMode="gray">
              <a:xfrm>
                <a:off x="4060824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5,65</a:t>
                </a:r>
              </a:p>
            </p:txBody>
          </p: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6DE3FC2C-66F2-4AA6-A07B-9EED2743F108}"/>
                  </a:ext>
                </a:extLst>
              </p:cNvPr>
              <p:cNvCxnSpPr/>
              <p:nvPr userDrawn="1"/>
            </p:nvCxnSpPr>
            <p:spPr bwMode="gray">
              <a:xfrm flipV="1">
                <a:off x="81280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">
                <a:extLst>
                  <a:ext uri="{FF2B5EF4-FFF2-40B4-BE49-F238E27FC236}">
                    <a16:creationId xmlns:a16="http://schemas.microsoft.com/office/drawing/2014/main" id="{89B4FE51-8980-4248-AA9E-67765C0575C2}"/>
                  </a:ext>
                </a:extLst>
              </p:cNvPr>
              <p:cNvSpPr txBox="1"/>
              <p:nvPr userDrawn="1"/>
            </p:nvSpPr>
            <p:spPr bwMode="gray">
              <a:xfrm>
                <a:off x="8128000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5,65</a:t>
                </a:r>
              </a:p>
            </p:txBody>
          </p:sp>
        </p:grpSp>
        <p:grpSp>
          <p:nvGrpSpPr>
            <p:cNvPr id="34" name="Hilfslinie">
              <a:extLst>
                <a:ext uri="{FF2B5EF4-FFF2-40B4-BE49-F238E27FC236}">
                  <a16:creationId xmlns:a16="http://schemas.microsoft.com/office/drawing/2014/main" id="{22B42123-F804-4B11-87BA-555F0FB1D8EB}"/>
                </a:ext>
              </a:extLst>
            </p:cNvPr>
            <p:cNvGrpSpPr/>
            <p:nvPr userDrawn="1"/>
          </p:nvGrpSpPr>
          <p:grpSpPr bwMode="gray">
            <a:xfrm>
              <a:off x="10749601" y="-737252"/>
              <a:ext cx="900000" cy="720000"/>
              <a:chOff x="10749601" y="-737252"/>
              <a:chExt cx="900000" cy="720000"/>
            </a:xfrm>
          </p:grpSpPr>
          <p:cxnSp>
            <p:nvCxnSpPr>
              <p:cNvPr id="44" name="Line">
                <a:extLst>
                  <a:ext uri="{FF2B5EF4-FFF2-40B4-BE49-F238E27FC236}">
                    <a16:creationId xmlns:a16="http://schemas.microsoft.com/office/drawing/2014/main" id="{E5300B31-6D6C-4F6E-B19E-2901A2BE1F83}"/>
                  </a:ext>
                </a:extLst>
              </p:cNvPr>
              <p:cNvCxnSpPr/>
              <p:nvPr userDrawn="1"/>
            </p:nvCxnSpPr>
            <p:spPr bwMode="gray">
              <a:xfrm flipV="1">
                <a:off x="116496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">
                <a:extLst>
                  <a:ext uri="{FF2B5EF4-FFF2-40B4-BE49-F238E27FC236}">
                    <a16:creationId xmlns:a16="http://schemas.microsoft.com/office/drawing/2014/main" id="{4510DFC9-91E3-44AE-B37B-B6D0CB7769EB}"/>
                  </a:ext>
                </a:extLst>
              </p:cNvPr>
              <p:cNvSpPr txBox="1"/>
              <p:nvPr userDrawn="1"/>
            </p:nvSpPr>
            <p:spPr bwMode="gray"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 15,43</a:t>
                </a:r>
              </a:p>
            </p:txBody>
          </p:sp>
        </p:grpSp>
        <p:grpSp>
          <p:nvGrpSpPr>
            <p:cNvPr id="35" name="Hilfslinie">
              <a:extLst>
                <a:ext uri="{FF2B5EF4-FFF2-40B4-BE49-F238E27FC236}">
                  <a16:creationId xmlns:a16="http://schemas.microsoft.com/office/drawing/2014/main" id="{EC4D3013-BC96-46BD-B432-949E31B32214}"/>
                </a:ext>
              </a:extLst>
            </p:cNvPr>
            <p:cNvGrpSpPr/>
            <p:nvPr userDrawn="1"/>
          </p:nvGrpSpPr>
          <p:grpSpPr bwMode="gray">
            <a:xfrm>
              <a:off x="-737252" y="432000"/>
              <a:ext cx="737252" cy="540000"/>
              <a:chOff x="-737252" y="432000"/>
              <a:chExt cx="737252" cy="540000"/>
            </a:xfrm>
          </p:grpSpPr>
          <p:cxnSp>
            <p:nvCxnSpPr>
              <p:cNvPr id="42" name="Line">
                <a:extLst>
                  <a:ext uri="{FF2B5EF4-FFF2-40B4-BE49-F238E27FC236}">
                    <a16:creationId xmlns:a16="http://schemas.microsoft.com/office/drawing/2014/main" id="{B33C227D-A47A-4DDF-AE92-E71E84622A82}"/>
                  </a:ext>
                </a:extLst>
              </p:cNvPr>
              <p:cNvCxnSpPr/>
              <p:nvPr/>
            </p:nvCxnSpPr>
            <p:spPr bwMode="gray">
              <a:xfrm>
                <a:off x="-737252" y="43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">
                <a:extLst>
                  <a:ext uri="{FF2B5EF4-FFF2-40B4-BE49-F238E27FC236}">
                    <a16:creationId xmlns:a16="http://schemas.microsoft.com/office/drawing/2014/main" id="{01765DDA-1112-417D-9463-1975F0AC5B27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43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8,32</a:t>
                </a:r>
              </a:p>
            </p:txBody>
          </p:sp>
        </p:grpSp>
        <p:grpSp>
          <p:nvGrpSpPr>
            <p:cNvPr id="36" name="Hilfslinie">
              <a:extLst>
                <a:ext uri="{FF2B5EF4-FFF2-40B4-BE49-F238E27FC236}">
                  <a16:creationId xmlns:a16="http://schemas.microsoft.com/office/drawing/2014/main" id="{1BF41E65-EFBA-4537-9B9C-801BC3595119}"/>
                </a:ext>
              </a:extLst>
            </p:cNvPr>
            <p:cNvGrpSpPr/>
            <p:nvPr userDrawn="1"/>
          </p:nvGrpSpPr>
          <p:grpSpPr bwMode="gray"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40" name="Line">
                <a:extLst>
                  <a:ext uri="{FF2B5EF4-FFF2-40B4-BE49-F238E27FC236}">
                    <a16:creationId xmlns:a16="http://schemas.microsoft.com/office/drawing/2014/main" id="{8667A443-770B-440E-A70F-5CE12E7AD8A7}"/>
                  </a:ext>
                </a:extLst>
              </p:cNvPr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">
                <a:extLst>
                  <a:ext uri="{FF2B5EF4-FFF2-40B4-BE49-F238E27FC236}">
                    <a16:creationId xmlns:a16="http://schemas.microsoft.com/office/drawing/2014/main" id="{E433A705-4C95-4F71-8547-23130028F169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5,33</a:t>
                </a:r>
              </a:p>
            </p:txBody>
          </p:sp>
        </p:grpSp>
        <p:grpSp>
          <p:nvGrpSpPr>
            <p:cNvPr id="37" name="Hilfslinie">
              <a:extLst>
                <a:ext uri="{FF2B5EF4-FFF2-40B4-BE49-F238E27FC236}">
                  <a16:creationId xmlns:a16="http://schemas.microsoft.com/office/drawing/2014/main" id="{A41BB2B1-F0EB-4A5D-B7BE-CDF1C60AE0E4}"/>
                </a:ext>
              </a:extLst>
            </p:cNvPr>
            <p:cNvGrpSpPr/>
            <p:nvPr userDrawn="1"/>
          </p:nvGrpSpPr>
          <p:grpSpPr bwMode="gray">
            <a:xfrm>
              <a:off x="-737252" y="6210300"/>
              <a:ext cx="737252" cy="540000"/>
              <a:chOff x="-737252" y="6210300"/>
              <a:chExt cx="737252" cy="540000"/>
            </a:xfrm>
          </p:grpSpPr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D1212F74-C9E0-4D6D-B9A9-A7B144532636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62103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7,72</a:t>
                </a:r>
              </a:p>
            </p:txBody>
          </p: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4E6CD564-2E7F-4BF9-8AAB-58B004A8332E}"/>
                  </a:ext>
                </a:extLst>
              </p:cNvPr>
              <p:cNvCxnSpPr/>
              <p:nvPr userDrawn="1"/>
            </p:nvCxnSpPr>
            <p:spPr bwMode="gray">
              <a:xfrm>
                <a:off x="-737252" y="62103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HNI">
            <a:extLst>
              <a:ext uri="{FF2B5EF4-FFF2-40B4-BE49-F238E27FC236}">
                <a16:creationId xmlns:a16="http://schemas.microsoft.com/office/drawing/2014/main" id="{6FFC1219-B3E6-4ACD-A242-9C1D4B83651E}"/>
              </a:ext>
            </a:extLst>
          </p:cNvPr>
          <p:cNvGrpSpPr/>
          <p:nvPr userDrawn="1"/>
        </p:nvGrpSpPr>
        <p:grpSpPr>
          <a:xfrm>
            <a:off x="12551233" y="-17252"/>
            <a:ext cx="1366017" cy="2737359"/>
            <a:chOff x="12411551" y="4120641"/>
            <a:chExt cx="1366017" cy="2737359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10CF911-1165-4023-BE0C-DE8C4E52D356}"/>
                </a:ext>
              </a:extLst>
            </p:cNvPr>
            <p:cNvSpPr txBox="1"/>
            <p:nvPr userDrawn="1"/>
          </p:nvSpPr>
          <p:spPr bwMode="gray">
            <a:xfrm>
              <a:off x="12411551" y="4120641"/>
              <a:ext cx="282229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de-DE" sz="1000" b="1" noProof="0" dirty="0">
                  <a:latin typeface="+mn-lt"/>
                  <a:cs typeface="Arial" panose="020B0604020202020204" pitchFamily="34" charset="0"/>
                </a:rPr>
                <a:t>HNI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D0B1A41B-B681-4AAB-9242-C9561835E5FD}"/>
                </a:ext>
              </a:extLst>
            </p:cNvPr>
            <p:cNvCxnSpPr/>
            <p:nvPr userDrawn="1"/>
          </p:nvCxnSpPr>
          <p:spPr bwMode="gray">
            <a:xfrm>
              <a:off x="12411551" y="4285441"/>
              <a:ext cx="135390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9517F97-9472-47BE-A3BC-E77F6E255A9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4929121"/>
              <a:ext cx="213868" cy="213840"/>
            </a:xfrm>
            <a:prstGeom prst="rect">
              <a:avLst/>
            </a:prstGeom>
            <a:solidFill>
              <a:srgbClr val="33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F477271F-BBAD-41E4-957C-6677A44746C5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4929121"/>
              <a:ext cx="213868" cy="213840"/>
            </a:xfrm>
            <a:prstGeom prst="rect">
              <a:avLst/>
            </a:prstGeom>
            <a:solidFill>
              <a:srgbClr val="67A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A8CF8317-AEC1-460A-9494-FEBE81E752F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4929121"/>
              <a:ext cx="213868" cy="213840"/>
            </a:xfrm>
            <a:prstGeom prst="rect">
              <a:avLst/>
            </a:prstGeom>
            <a:solidFill>
              <a:srgbClr val="CE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B677D3C-7B61-4969-83EC-4EBF9A069C8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4929121"/>
              <a:ext cx="213868" cy="213840"/>
            </a:xfrm>
            <a:prstGeom prst="rect">
              <a:avLst/>
            </a:prstGeom>
            <a:solidFill>
              <a:srgbClr val="9AC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2DFBC17-3FC4-4EB1-8297-CBBB91102DCD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6644160"/>
              <a:ext cx="213868" cy="213840"/>
            </a:xfrm>
            <a:prstGeom prst="rect">
              <a:avLst/>
            </a:prstGeom>
            <a:solidFill>
              <a:srgbClr val="34A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B361BE09-9C89-4AA7-A077-F4379CA2130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6644160"/>
              <a:ext cx="213868" cy="213840"/>
            </a:xfrm>
            <a:prstGeom prst="rect">
              <a:avLst/>
            </a:prstGeom>
            <a:solidFill>
              <a:srgbClr val="69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167D83C-B7CA-4BE9-85AF-D4D9B732DFE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6644160"/>
              <a:ext cx="213868" cy="213840"/>
            </a:xfrm>
            <a:prstGeom prst="rect">
              <a:avLst/>
            </a:prstGeom>
            <a:solidFill>
              <a:srgbClr val="9ED1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E5D58A7-3E55-4E0B-ABE9-66CB74468E4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6644160"/>
              <a:ext cx="213868" cy="213840"/>
            </a:xfrm>
            <a:prstGeom prst="rect">
              <a:avLst/>
            </a:prstGeom>
            <a:solidFill>
              <a:srgbClr val="D3E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77BF734-1BEC-4034-AA11-2E7831858D66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5214961"/>
              <a:ext cx="213868" cy="213840"/>
            </a:xfrm>
            <a:prstGeom prst="rect">
              <a:avLst/>
            </a:prstGeom>
            <a:solidFill>
              <a:srgbClr val="877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D01FEF8C-51BD-4AE6-BC8C-DA671C2980D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5214961"/>
              <a:ext cx="213868" cy="213840"/>
            </a:xfrm>
            <a:prstGeom prst="rect">
              <a:avLst/>
            </a:prstGeom>
            <a:solidFill>
              <a:srgbClr val="A598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87A577BF-B3BF-4B5F-A4E4-1E9167FBD7E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5214961"/>
              <a:ext cx="213868" cy="213840"/>
            </a:xfrm>
            <a:prstGeom prst="rect">
              <a:avLst/>
            </a:prstGeom>
            <a:solidFill>
              <a:srgbClr val="C2B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347FA54-69BD-4E94-9AFE-D79662DA46A7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5214961"/>
              <a:ext cx="213868" cy="213840"/>
            </a:xfrm>
            <a:prstGeom prst="rect">
              <a:avLst/>
            </a:prstGeom>
            <a:solidFill>
              <a:srgbClr val="E0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38D056C-5BBF-47C6-ADD2-CF754C4505C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6358321"/>
              <a:ext cx="213868" cy="213840"/>
            </a:xfrm>
            <a:prstGeom prst="rect">
              <a:avLst/>
            </a:prstGeom>
            <a:solidFill>
              <a:srgbClr val="78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2A49E33-62C1-4F4E-B040-D904263FBA4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6358321"/>
              <a:ext cx="213868" cy="213840"/>
            </a:xfrm>
            <a:prstGeom prst="rect">
              <a:avLst/>
            </a:prstGeom>
            <a:solidFill>
              <a:srgbClr val="98C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EFC631E-F5CA-4570-96E1-824A1DFF46E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6358321"/>
              <a:ext cx="213868" cy="213840"/>
            </a:xfrm>
            <a:prstGeom prst="rect">
              <a:avLst/>
            </a:prstGeom>
            <a:solidFill>
              <a:srgbClr val="B7D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03E058C5-80A4-4A78-8168-E155B91FE9C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6358321"/>
              <a:ext cx="213868" cy="213840"/>
            </a:xfrm>
            <a:prstGeom prst="rect">
              <a:avLst/>
            </a:prstGeom>
            <a:solidFill>
              <a:srgbClr val="D9E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24BA508-30FD-4B18-ABFB-B1CA240427E4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5500801"/>
              <a:ext cx="213868" cy="213840"/>
            </a:xfrm>
            <a:prstGeom prst="rect">
              <a:avLst/>
            </a:prstGeom>
            <a:solidFill>
              <a:srgbClr val="DB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6F6076B-D99B-42D3-95F8-B09C895D227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5500801"/>
              <a:ext cx="213868" cy="213840"/>
            </a:xfrm>
            <a:prstGeom prst="rect">
              <a:avLst/>
            </a:prstGeom>
            <a:solidFill>
              <a:srgbClr val="E67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4E05916-D7A8-4004-B4C3-3E988FBC56D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5500801"/>
              <a:ext cx="213868" cy="213840"/>
            </a:xfrm>
            <a:prstGeom prst="rect">
              <a:avLst/>
            </a:prstGeom>
            <a:solidFill>
              <a:srgbClr val="F1B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600BF78-81A5-4FAF-8B99-0B49B921765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5500801"/>
              <a:ext cx="213868" cy="213840"/>
            </a:xfrm>
            <a:prstGeom prst="rect">
              <a:avLst/>
            </a:prstGeom>
            <a:solidFill>
              <a:srgbClr val="FCE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EC4B8E01-DCFD-408D-B898-F07E6236E62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5786641"/>
              <a:ext cx="213868" cy="213840"/>
            </a:xfrm>
            <a:prstGeom prst="rect">
              <a:avLst/>
            </a:prstGeom>
            <a:solidFill>
              <a:srgbClr val="F6A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3B01AC7-8FE9-495C-8EC7-C10596CA0E9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5786641"/>
              <a:ext cx="213868" cy="213840"/>
            </a:xfrm>
            <a:prstGeom prst="rect">
              <a:avLst/>
            </a:prstGeom>
            <a:solidFill>
              <a:srgbClr val="F9C1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EB01F991-2EDA-40F8-8CC2-DA6C5A751E9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5786641"/>
              <a:ext cx="213868" cy="213840"/>
            </a:xfrm>
            <a:prstGeom prst="rect">
              <a:avLst/>
            </a:prstGeom>
            <a:solidFill>
              <a:srgbClr val="FCD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0C50B529-7D7E-4AC3-A5DB-85711BD84E9D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5786641"/>
              <a:ext cx="213868" cy="213840"/>
            </a:xfrm>
            <a:prstGeom prst="rect">
              <a:avLst/>
            </a:prstGeom>
            <a:solidFill>
              <a:srgbClr val="FFE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961DCFA-69D5-48A3-B8BD-D605F10CBCF6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6072481"/>
              <a:ext cx="213868" cy="213840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F9B0547F-EACE-475C-8245-354AD1B3829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6072481"/>
              <a:ext cx="213868" cy="213840"/>
            </a:xfrm>
            <a:prstGeom prst="rect">
              <a:avLst/>
            </a:prstGeom>
            <a:solidFill>
              <a:srgbClr val="FFE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58A34DFE-F254-45D7-BC84-F8D41F1818B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6072481"/>
              <a:ext cx="213868" cy="213840"/>
            </a:xfrm>
            <a:prstGeom prst="rect">
              <a:avLst/>
            </a:prstGeom>
            <a:solidFill>
              <a:srgbClr val="FFF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281F4A4E-5A94-4ACD-A1A7-E8E4555A21B4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4643281"/>
              <a:ext cx="213868" cy="21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b="1" noProof="0" dirty="0">
                <a:latin typeface="+mn-lt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1CCF0ED2-0707-4350-9AE5-1B7046B5C35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4643281"/>
              <a:ext cx="213868" cy="213840"/>
            </a:xfrm>
            <a:prstGeom prst="rect">
              <a:avLst/>
            </a:prstGeom>
            <a:solidFill>
              <a:srgbClr val="696A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b="1" noProof="0" dirty="0">
                <a:latin typeface="+mn-lt"/>
              </a:endParaRP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189C4821-967F-4E3A-B6E3-1FE938FC06D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4643281"/>
              <a:ext cx="213868" cy="213840"/>
            </a:xfrm>
            <a:prstGeom prst="rect">
              <a:avLst/>
            </a:prstGeom>
            <a:solidFill>
              <a:srgbClr val="9FA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E8C7110-E929-45A3-92DD-BCEAD4C6679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4643281"/>
              <a:ext cx="213868" cy="213840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5FF72B14-CC83-4472-8924-16F53C9F8D67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563700" y="4643281"/>
              <a:ext cx="213868" cy="213840"/>
            </a:xfrm>
            <a:prstGeom prst="rect">
              <a:avLst/>
            </a:prstGeom>
            <a:solidFill>
              <a:srgbClr val="ED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EA00A132-09AB-4844-BA25-E15F6B4BCE5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4357441"/>
              <a:ext cx="213868" cy="213840"/>
            </a:xfrm>
            <a:prstGeom prst="rect">
              <a:avLst/>
            </a:prstGeom>
            <a:solidFill>
              <a:srgbClr val="00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b="1" noProof="0" dirty="0">
                <a:latin typeface="+mn-lt"/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B96B60A-B8E3-4B4E-97E1-7538983068D5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4357441"/>
              <a:ext cx="213868" cy="213840"/>
            </a:xfrm>
            <a:prstGeom prst="rect">
              <a:avLst/>
            </a:prstGeom>
            <a:solidFill>
              <a:srgbClr val="90C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22C1448B-02A7-41D0-BBCE-97B424C33E2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4357441"/>
              <a:ext cx="213868" cy="213840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</p:grpSp>
      <p:pic>
        <p:nvPicPr>
          <p:cNvPr id="29" name="LOGO Heinz Nixdorf Institut - farbig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240B098B-3FEC-4E2B-9434-8F54E44D7FD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166439" y="6415200"/>
            <a:ext cx="1490594" cy="233161"/>
          </a:xfrm>
          <a:prstGeom prst="rect">
            <a:avLst/>
          </a:prstGeom>
        </p:spPr>
      </p:pic>
      <p:sp>
        <p:nvSpPr>
          <p:cNvPr id="31" name="Titel">
            <a:extLst>
              <a:ext uri="{FF2B5EF4-FFF2-40B4-BE49-F238E27FC236}">
                <a16:creationId xmlns:a16="http://schemas.microsoft.com/office/drawing/2014/main" id="{2AA5203B-4B95-44A1-BC58-7FCDFD00BFD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40476" y="432000"/>
            <a:ext cx="11111046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 durch Klicken hinzufügen</a:t>
            </a:r>
          </a:p>
        </p:txBody>
      </p:sp>
      <p:sp>
        <p:nvSpPr>
          <p:cNvPr id="134" name="Inhalt">
            <a:extLst>
              <a:ext uri="{FF2B5EF4-FFF2-40B4-BE49-F238E27FC236}">
                <a16:creationId xmlns:a16="http://schemas.microsoft.com/office/drawing/2014/main" id="{05B0D45E-F7F9-4A2D-BCC0-8EEA3BC82A37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40070" y="1512000"/>
            <a:ext cx="11111046" cy="469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2" name="Fußzeile">
            <a:extLst>
              <a:ext uri="{FF2B5EF4-FFF2-40B4-BE49-F238E27FC236}">
                <a16:creationId xmlns:a16="http://schemas.microsoft.com/office/drawing/2014/main" id="{52BBC6BF-E9B2-4A1D-87CE-0893F60235E9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 bwMode="gray">
          <a:xfrm>
            <a:off x="1126821" y="6390000"/>
            <a:ext cx="655802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© Heinz Nixdorf Institut</a:t>
            </a:r>
          </a:p>
        </p:txBody>
      </p:sp>
      <p:sp>
        <p:nvSpPr>
          <p:cNvPr id="135" name="Linie">
            <a:extLst>
              <a:ext uri="{FF2B5EF4-FFF2-40B4-BE49-F238E27FC236}">
                <a16:creationId xmlns:a16="http://schemas.microsoft.com/office/drawing/2014/main" id="{AE6600B5-3BE4-46FA-B296-A8D8AB919C0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oliennummer">
            <a:extLst>
              <a:ext uri="{FF2B5EF4-FFF2-40B4-BE49-F238E27FC236}">
                <a16:creationId xmlns:a16="http://schemas.microsoft.com/office/drawing/2014/main" id="{97B6D787-ADA0-42D5-B319-E8E75FAA2B2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4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2" r:id="rId4"/>
    <p:sldLayoutId id="2147483663" r:id="rId5"/>
    <p:sldLayoutId id="2147483696" r:id="rId6"/>
    <p:sldLayoutId id="2147483664" r:id="rId7"/>
    <p:sldLayoutId id="2147483665" r:id="rId8"/>
    <p:sldLayoutId id="2147483694" r:id="rId9"/>
    <p:sldLayoutId id="2147483695" r:id="rId10"/>
    <p:sldLayoutId id="2147483681" r:id="rId11"/>
    <p:sldLayoutId id="2147483692" r:id="rId12"/>
    <p:sldLayoutId id="2147483693" r:id="rId13"/>
    <p:sldLayoutId id="2147483687" r:id="rId14"/>
    <p:sldLayoutId id="2147483688" r:id="rId15"/>
    <p:sldLayoutId id="2147483690" r:id="rId16"/>
    <p:sldLayoutId id="2147483691" r:id="rId17"/>
    <p:sldLayoutId id="2147483675" r:id="rId18"/>
    <p:sldLayoutId id="2147483670" r:id="rId19"/>
    <p:sldLayoutId id="2147483672" r:id="rId20"/>
    <p:sldLayoutId id="214748367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559" userDrawn="1">
          <p15:clr>
            <a:srgbClr val="A4A3A4"/>
          </p15:clr>
        </p15:guide>
        <p15:guide id="3" pos="5121" userDrawn="1">
          <p15:clr>
            <a:srgbClr val="A4A3A4"/>
          </p15:clr>
        </p15:guide>
        <p15:guide id="5" pos="733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952" userDrawn="1">
          <p15:clr>
            <a:srgbClr val="A4A3A4"/>
          </p15:clr>
        </p15:guide>
        <p15:guide id="10" orient="horz" pos="273" userDrawn="1">
          <p15:clr>
            <a:srgbClr val="A4A3A4"/>
          </p15:clr>
        </p15:guide>
        <p15:guide id="11" orient="horz" pos="390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6" Type="http://schemas.openxmlformats.org/officeDocument/2006/relationships/image" Target="../media/image12.jpg"/><Relationship Id="rId11" Type="http://schemas.openxmlformats.org/officeDocument/2006/relationships/image" Target="../media/image15.jpg"/><Relationship Id="rId5" Type="http://schemas.openxmlformats.org/officeDocument/2006/relationships/image" Target="../media/image11.jpg"/><Relationship Id="rId10" Type="http://schemas.openxmlformats.org/officeDocument/2006/relationships/image" Target="../media/image1.emf"/><Relationship Id="rId4" Type="http://schemas.openxmlformats.org/officeDocument/2006/relationships/image" Target="../media/image10.jpg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66094A3C-DD55-409F-9840-BC28174B41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57566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Bild">
            <a:extLst>
              <a:ext uri="{FF2B5EF4-FFF2-40B4-BE49-F238E27FC236}">
                <a16:creationId xmlns:a16="http://schemas.microsoft.com/office/drawing/2014/main" id="{AD91D610-7D0B-4C76-86CE-BE433FA20E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-1324" y="0"/>
            <a:ext cx="12190148" cy="5266523"/>
          </a:xfrm>
        </p:spPr>
      </p:pic>
      <p:sp>
        <p:nvSpPr>
          <p:cNvPr id="3" name="Layer">
            <a:extLst>
              <a:ext uri="{FF2B5EF4-FFF2-40B4-BE49-F238E27FC236}">
                <a16:creationId xmlns:a16="http://schemas.microsoft.com/office/drawing/2014/main" id="{CD777889-FBAB-47AE-9FC3-7E4A3F6359CB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-3176" y="3176"/>
            <a:ext cx="12191999" cy="6210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itel">
            <a:extLst>
              <a:ext uri="{FF2B5EF4-FFF2-40B4-BE49-F238E27FC236}">
                <a16:creationId xmlns:a16="http://schemas.microsoft.com/office/drawing/2014/main" id="{B8737ED2-7C38-4F50-9655-69387ED481A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en-US" sz="3600" dirty="0"/>
              <a:t>0_UPB_ORX_0623</a:t>
            </a:r>
            <a:br>
              <a:rPr lang="en-US" sz="3600" dirty="0"/>
            </a:br>
            <a:r>
              <a:rPr lang="en-US" sz="3600" dirty="0"/>
              <a:t>Monolithically Integrated Coherent Optical Receiver in IHP SG25H5 EPIC</a:t>
            </a:r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68F5B8C7-C341-4653-AFBD-C4418E8F3A7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875782" y="3892381"/>
            <a:ext cx="10440438" cy="720000"/>
          </a:xfrm>
        </p:spPr>
        <p:txBody>
          <a:bodyPr/>
          <a:lstStyle/>
          <a:p>
            <a:r>
              <a:rPr lang="de-DE" dirty="0"/>
              <a:t>Maxim Weizel</a:t>
            </a:r>
            <a:r>
              <a:rPr lang="de-DE" baseline="30000" dirty="0"/>
              <a:t>1</a:t>
            </a:r>
          </a:p>
          <a:p>
            <a:r>
              <a:rPr lang="de-DE" dirty="0"/>
              <a:t>Paderborn | 19 </a:t>
            </a:r>
            <a:r>
              <a:rPr lang="de-DE" dirty="0" err="1"/>
              <a:t>December</a:t>
            </a:r>
            <a:r>
              <a:rPr lang="de-DE" dirty="0"/>
              <a:t> 2023</a:t>
            </a: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5E8AE0D9-E6E9-4427-A51E-1376F0021AB4}"/>
              </a:ext>
            </a:extLst>
          </p:cNvPr>
          <p:cNvSpPr txBox="1">
            <a:spLocks/>
          </p:cNvSpPr>
          <p:nvPr/>
        </p:nvSpPr>
        <p:spPr bwMode="gray">
          <a:xfrm>
            <a:off x="872605" y="5337610"/>
            <a:ext cx="104404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1 Paderborn University, Department </a:t>
            </a:r>
            <a:r>
              <a:rPr lang="de-DE" sz="1600" dirty="0" err="1"/>
              <a:t>of</a:t>
            </a:r>
            <a:r>
              <a:rPr lang="de-DE" sz="1600" dirty="0"/>
              <a:t> System &amp; Circuit Technology, Heinz Nixdorf Institute, Fürstenallee 11, </a:t>
            </a:r>
            <a:br>
              <a:rPr lang="de-DE" sz="1600" dirty="0"/>
            </a:br>
            <a:r>
              <a:rPr lang="de-DE" sz="1600" dirty="0"/>
              <a:t>33102 Paderborn, Germany </a:t>
            </a:r>
          </a:p>
        </p:txBody>
      </p:sp>
    </p:spTree>
    <p:extLst>
      <p:ext uri="{BB962C8B-B14F-4D97-AF65-F5344CB8AC3E}">
        <p14:creationId xmlns:p14="http://schemas.microsoft.com/office/powerpoint/2010/main" val="399491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Layout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56E4E-9FE6-5931-E526-24BDCF49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IQ-Receiver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49DBC-4248-E099-C8B6-1CE81C9FF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343" y="842036"/>
            <a:ext cx="1484982" cy="396000"/>
          </a:xfrm>
        </p:spPr>
        <p:txBody>
          <a:bodyPr/>
          <a:lstStyle/>
          <a:p>
            <a:r>
              <a:rPr lang="de-DE" dirty="0"/>
              <a:t>I Channel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B01BF9-9488-1B42-1053-303464FEC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BEF6C-A507-9904-F2EF-E65EF3646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718253E9-F6C4-EDC1-A5AD-27F473C38A3D}"/>
              </a:ext>
            </a:extLst>
          </p:cNvPr>
          <p:cNvSpPr txBox="1">
            <a:spLocks/>
          </p:cNvSpPr>
          <p:nvPr/>
        </p:nvSpPr>
        <p:spPr bwMode="gray">
          <a:xfrm>
            <a:off x="6095999" y="828000"/>
            <a:ext cx="1484982" cy="3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 baseline="0">
                <a:solidFill>
                  <a:srgbClr val="003A80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 Channel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A0A239-6A4F-D491-4B06-E000817320AA}"/>
              </a:ext>
            </a:extLst>
          </p:cNvPr>
          <p:cNvSpPr/>
          <p:nvPr/>
        </p:nvSpPr>
        <p:spPr>
          <a:xfrm>
            <a:off x="5478905" y="4564505"/>
            <a:ext cx="1986197" cy="794479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743866-E5C4-A32C-E68C-DB41495A203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7465102" y="4330678"/>
            <a:ext cx="3082118" cy="631067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AF01BE-7273-27EE-2BA6-13E5E221B00A}"/>
              </a:ext>
            </a:extLst>
          </p:cNvPr>
          <p:cNvSpPr txBox="1"/>
          <p:nvPr/>
        </p:nvSpPr>
        <p:spPr>
          <a:xfrm>
            <a:off x="10547220" y="4203634"/>
            <a:ext cx="439543" cy="25408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TIA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F67698-957D-DA7F-284D-35CC74ACB0FE}"/>
              </a:ext>
            </a:extLst>
          </p:cNvPr>
          <p:cNvSpPr/>
          <p:nvPr/>
        </p:nvSpPr>
        <p:spPr>
          <a:xfrm>
            <a:off x="5478905" y="3323784"/>
            <a:ext cx="1986197" cy="1240721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013945B-ABAA-2575-00F9-47B8D28A490F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7465102" y="3454227"/>
            <a:ext cx="3012263" cy="489918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08A2658-7D61-53D8-547F-136962FFE6E3}"/>
              </a:ext>
            </a:extLst>
          </p:cNvPr>
          <p:cNvSpPr txBox="1"/>
          <p:nvPr/>
        </p:nvSpPr>
        <p:spPr>
          <a:xfrm>
            <a:off x="10477365" y="3327183"/>
            <a:ext cx="579255" cy="25408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VGA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BCCE2DB-3B6E-97A8-EDE8-3A4FE27FBBB3}"/>
              </a:ext>
            </a:extLst>
          </p:cNvPr>
          <p:cNvSpPr/>
          <p:nvPr/>
        </p:nvSpPr>
        <p:spPr>
          <a:xfrm>
            <a:off x="5478905" y="2339945"/>
            <a:ext cx="1986197" cy="983839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C8F3018-E544-41CF-9445-D0AAC0743310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7465102" y="2386073"/>
            <a:ext cx="3012263" cy="445792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858038AF-8521-E3AA-FE73-BF95857D892A}"/>
              </a:ext>
            </a:extLst>
          </p:cNvPr>
          <p:cNvSpPr txBox="1"/>
          <p:nvPr/>
        </p:nvSpPr>
        <p:spPr>
          <a:xfrm>
            <a:off x="10477365" y="2268025"/>
            <a:ext cx="901712" cy="23609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 Ohm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C383A92-A5BA-B412-3EDC-5DA874454CCD}"/>
              </a:ext>
            </a:extLst>
          </p:cNvPr>
          <p:cNvSpPr/>
          <p:nvPr/>
        </p:nvSpPr>
        <p:spPr>
          <a:xfrm>
            <a:off x="2085700" y="2571751"/>
            <a:ext cx="1352825" cy="2980958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64FB9E9-9C1E-3DA5-163B-FB167B66B65D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114268" y="3609000"/>
            <a:ext cx="971432" cy="453230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D2CFE36-09D3-2414-C0E9-C2A5D92A5DAA}"/>
              </a:ext>
            </a:extLst>
          </p:cNvPr>
          <p:cNvSpPr txBox="1"/>
          <p:nvPr/>
        </p:nvSpPr>
        <p:spPr>
          <a:xfrm>
            <a:off x="363228" y="2988640"/>
            <a:ext cx="1502079" cy="62036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ctr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 </a:t>
            </a:r>
          </a:p>
          <a:p>
            <a:pPr marL="0" indent="0" algn="ctr">
              <a:buFontTx/>
              <a:buNone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Compensation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5" grpId="0" animBg="1"/>
      <p:bldP spid="17" grpId="0"/>
      <p:bldP spid="19" grpId="0" animBg="1"/>
      <p:bldP spid="21" grpId="0"/>
      <p:bldP spid="27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1B5B8-3364-1267-BEF7-3EE0D07F7E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9223A-2604-462A-ABF7-31AC91E75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49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78384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Post-Layout Simulation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Simulation - </a:t>
            </a:r>
            <a:r>
              <a:rPr lang="de-DE" dirty="0"/>
              <a:t>Group Delay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Post-Layout EM (ADS RF Pro)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5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Noise Sources in a BJT TIA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1CF87-405D-EEDD-3DB4-EC52320E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6D54CD-9493-924B-E50A-F0C818EE4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F9F55F0-5A83-0221-F34D-7524A4457AE7}"/>
                  </a:ext>
                </a:extLst>
              </p:cNvPr>
              <p:cNvSpPr>
                <a:spLocks noGrp="1"/>
              </p:cNvSpPr>
              <p:nvPr>
                <p:ph sz="quarter" idx="2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erfc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[3]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erfc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M=2</a:t>
                </a: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F9F55F0-5A83-0221-F34D-7524A4457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4"/>
              </p:nvPr>
            </p:nvSpPr>
            <p:spPr>
              <a:blipFill>
                <a:blip r:embed="rId3"/>
                <a:stretch>
                  <a:fillRect t="-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33875-1D9D-F7FE-7CD0-6224DA3C2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4C4C1-1AB4-EBE8-EC06-718E6C4D1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7169F4-8771-37C0-D4F9-0FB98D1FCB00}"/>
              </a:ext>
            </a:extLst>
          </p:cNvPr>
          <p:cNvSpPr txBox="1"/>
          <p:nvPr/>
        </p:nvSpPr>
        <p:spPr>
          <a:xfrm>
            <a:off x="251012" y="5958288"/>
            <a:ext cx="11400510" cy="50202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US" sz="1000" dirty="0"/>
              <a:t>[3] K. </a:t>
            </a:r>
            <a:r>
              <a:rPr lang="en-US" sz="1000" dirty="0" err="1"/>
              <a:t>Szczerba</a:t>
            </a:r>
            <a:r>
              <a:rPr lang="en-US" sz="1000" dirty="0"/>
              <a:t> </a:t>
            </a:r>
            <a:r>
              <a:rPr lang="en-US" sz="1000" i="1" dirty="0"/>
              <a:t>et al</a:t>
            </a:r>
            <a:r>
              <a:rPr lang="en-US" sz="1000" dirty="0"/>
              <a:t>., "4-PAM for high-speed short-range optical communications," in </a:t>
            </a:r>
            <a:r>
              <a:rPr lang="en-US" sz="1000" i="1" dirty="0"/>
              <a:t>Journal of Optical Communications and Networking</a:t>
            </a:r>
            <a:r>
              <a:rPr lang="en-US" sz="1000" dirty="0"/>
              <a:t>, vol. 4, no. 11, pp. 885-894, Nov. 2012, </a:t>
            </a:r>
            <a:r>
              <a:rPr lang="en-US" sz="1000" dirty="0" err="1"/>
              <a:t>doi</a:t>
            </a:r>
            <a:r>
              <a:rPr lang="en-US" sz="1000" dirty="0"/>
              <a:t>: 10.1364/JOCN.4.000885.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699368-1AA7-3FBF-2D3B-5F90B6118825}"/>
              </a:ext>
            </a:extLst>
          </p:cNvPr>
          <p:cNvCxnSpPr/>
          <p:nvPr/>
        </p:nvCxnSpPr>
        <p:spPr>
          <a:xfrm>
            <a:off x="9201711" y="748412"/>
            <a:ext cx="0" cy="49811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6041D20-C1CA-52E2-63F6-B0BA03E4E13E}"/>
              </a:ext>
            </a:extLst>
          </p:cNvPr>
          <p:cNvCxnSpPr>
            <a:cxnSpLocks/>
          </p:cNvCxnSpPr>
          <p:nvPr/>
        </p:nvCxnSpPr>
        <p:spPr>
          <a:xfrm flipH="1">
            <a:off x="6001245" y="2112912"/>
            <a:ext cx="5405718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C8CDD0E-1FC7-1F0B-60D7-7EC459BD0002}"/>
              </a:ext>
            </a:extLst>
          </p:cNvPr>
          <p:cNvSpPr txBox="1"/>
          <p:nvPr/>
        </p:nvSpPr>
        <p:spPr>
          <a:xfrm>
            <a:off x="4953001" y="1975987"/>
            <a:ext cx="1002204" cy="41237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rgbClr val="FF0000"/>
                </a:solidFill>
              </a:rPr>
              <a:t>FEC 4e-3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3BABDD8-17C1-9EB9-D7F0-FDAE27C97B57}"/>
              </a:ext>
            </a:extLst>
          </p:cNvPr>
          <p:cNvSpPr txBox="1"/>
          <p:nvPr/>
        </p:nvSpPr>
        <p:spPr>
          <a:xfrm>
            <a:off x="7464587" y="3687212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/>
              <a:t>NRZ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8B23B05-5DD0-C1CE-4E86-0DB3B432C636}"/>
              </a:ext>
            </a:extLst>
          </p:cNvPr>
          <p:cNvSpPr txBox="1"/>
          <p:nvPr/>
        </p:nvSpPr>
        <p:spPr>
          <a:xfrm>
            <a:off x="10280848" y="3238977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/>
              <a:t>PAM4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45C69E-F23D-B16C-3CE6-EA3F01D77BE8}"/>
              </a:ext>
            </a:extLst>
          </p:cNvPr>
          <p:cNvSpPr txBox="1"/>
          <p:nvPr/>
        </p:nvSpPr>
        <p:spPr>
          <a:xfrm>
            <a:off x="9272589" y="5328225"/>
            <a:ext cx="3181769" cy="41237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sz="1600" dirty="0" err="1">
                <a:solidFill>
                  <a:srgbClr val="FF0000"/>
                </a:solidFill>
              </a:rPr>
              <a:t>input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amplitude</a:t>
            </a:r>
            <a:r>
              <a:rPr lang="de-DE" sz="1600" dirty="0">
                <a:solidFill>
                  <a:srgbClr val="FF0000"/>
                </a:solidFill>
              </a:rPr>
              <a:t>: 60uA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B1E2A1-8146-AD50-7117-E88390653793}"/>
              </a:ext>
            </a:extLst>
          </p:cNvPr>
          <p:cNvSpPr/>
          <p:nvPr/>
        </p:nvSpPr>
        <p:spPr>
          <a:xfrm>
            <a:off x="9130834" y="2450489"/>
            <a:ext cx="149225" cy="150304"/>
          </a:xfrm>
          <a:prstGeom prst="ellipse">
            <a:avLst/>
          </a:prstGeom>
          <a:solidFill>
            <a:srgbClr val="FF0000"/>
          </a:solidFill>
          <a:ln w="38100">
            <a:noFill/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0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69008-A372-24B5-D285-3DD8AB35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898F8-43D4-4B63-6FD9-DA0FABC7D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AF243-A1A2-43EA-4AD8-B3A7B12843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0E0415-89B9-0B6C-B3BE-0EEF8EFF7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18</a:t>
            </a:fld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EA1C64E5-0577-79BC-0EA8-793E71B1BC0C}"/>
                  </a:ext>
                </a:extLst>
              </p:cNvPr>
              <p:cNvGraphicFramePr>
                <a:graphicFrameLocks noGrp="1"/>
              </p:cNvGraphicFramePr>
              <p:nvPr>
                <p:ph sz="quarter" idx="24"/>
                <p:extLst>
                  <p:ext uri="{D42A27DB-BD31-4B8C-83A1-F6EECF244321}">
                    <p14:modId xmlns:p14="http://schemas.microsoft.com/office/powerpoint/2010/main" val="1463613689"/>
                  </p:ext>
                </p:extLst>
              </p:nvPr>
            </p:nvGraphicFramePr>
            <p:xfrm>
              <a:off x="539750" y="1331595"/>
              <a:ext cx="1110932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1554">
                      <a:extLst>
                        <a:ext uri="{9D8B030D-6E8A-4147-A177-3AD203B41FA5}">
                          <a16:colId xmlns:a16="http://schemas.microsoft.com/office/drawing/2014/main" val="1777074733"/>
                        </a:ext>
                      </a:extLst>
                    </a:gridCol>
                    <a:gridCol w="1494896">
                      <a:extLst>
                        <a:ext uri="{9D8B030D-6E8A-4147-A177-3AD203B41FA5}">
                          <a16:colId xmlns:a16="http://schemas.microsoft.com/office/drawing/2014/main" val="2556277792"/>
                        </a:ext>
                      </a:extLst>
                    </a:gridCol>
                    <a:gridCol w="2208212">
                      <a:extLst>
                        <a:ext uri="{9D8B030D-6E8A-4147-A177-3AD203B41FA5}">
                          <a16:colId xmlns:a16="http://schemas.microsoft.com/office/drawing/2014/main" val="4212293110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4062215955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911341982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2712243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Reference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This </a:t>
                          </a:r>
                          <a:r>
                            <a:rPr lang="de-DE" dirty="0" err="1"/>
                            <a:t>work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42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Technology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45nm CMOS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(G2)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05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fT</a:t>
                          </a:r>
                          <a:r>
                            <a:rPr lang="de-DE" dirty="0"/>
                            <a:t> (GHz)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603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Integration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hybrid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790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Supply 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136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Gain</a:t>
                          </a:r>
                          <a:r>
                            <a:rPr lang="de-DE" dirty="0"/>
                            <a:t> (dB Ohm)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86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Bandwidth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~35**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46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Noise </a:t>
                          </a:r>
                          <a:r>
                            <a:rPr lang="de-DE" dirty="0" err="1"/>
                            <a:t>pA</a:t>
                          </a:r>
                          <a:r>
                            <a:rPr lang="de-DE" dirty="0"/>
                            <a:t>/</a:t>
                          </a:r>
                          <a:r>
                            <a:rPr lang="de-DE" dirty="0" err="1"/>
                            <a:t>sq</a:t>
                          </a:r>
                          <a:r>
                            <a:rPr lang="de-DE" dirty="0"/>
                            <a:t>(Hz)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17.7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04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Group 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5 ps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2.5 ps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8284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Power (mW)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205*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185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EA1C64E5-0577-79BC-0EA8-793E71B1BC0C}"/>
                  </a:ext>
                </a:extLst>
              </p:cNvPr>
              <p:cNvGraphicFramePr>
                <a:graphicFrameLocks noGrp="1"/>
              </p:cNvGraphicFramePr>
              <p:nvPr>
                <p:ph sz="quarter" idx="24"/>
                <p:extLst>
                  <p:ext uri="{D42A27DB-BD31-4B8C-83A1-F6EECF244321}">
                    <p14:modId xmlns:p14="http://schemas.microsoft.com/office/powerpoint/2010/main" val="1463613689"/>
                  </p:ext>
                </p:extLst>
              </p:nvPr>
            </p:nvGraphicFramePr>
            <p:xfrm>
              <a:off x="539750" y="1331595"/>
              <a:ext cx="1110932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1554">
                      <a:extLst>
                        <a:ext uri="{9D8B030D-6E8A-4147-A177-3AD203B41FA5}">
                          <a16:colId xmlns:a16="http://schemas.microsoft.com/office/drawing/2014/main" val="1777074733"/>
                        </a:ext>
                      </a:extLst>
                    </a:gridCol>
                    <a:gridCol w="1494896">
                      <a:extLst>
                        <a:ext uri="{9D8B030D-6E8A-4147-A177-3AD203B41FA5}">
                          <a16:colId xmlns:a16="http://schemas.microsoft.com/office/drawing/2014/main" val="2556277792"/>
                        </a:ext>
                      </a:extLst>
                    </a:gridCol>
                    <a:gridCol w="2208212">
                      <a:extLst>
                        <a:ext uri="{9D8B030D-6E8A-4147-A177-3AD203B41FA5}">
                          <a16:colId xmlns:a16="http://schemas.microsoft.com/office/drawing/2014/main" val="4212293110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4062215955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911341982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2712243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Reference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This </a:t>
                          </a:r>
                          <a:r>
                            <a:rPr lang="de-DE" dirty="0" err="1"/>
                            <a:t>work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42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Technology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45nm CMOS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(G2)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05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fT</a:t>
                          </a:r>
                          <a:r>
                            <a:rPr lang="de-DE" dirty="0"/>
                            <a:t> (GHz)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603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Integration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hybrid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790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Supply 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136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Gain</a:t>
                          </a:r>
                          <a:r>
                            <a:rPr lang="de-DE" dirty="0"/>
                            <a:t> (dB Ohm)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86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Bandwidth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~35**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46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Noise </a:t>
                          </a:r>
                          <a:r>
                            <a:rPr lang="de-DE" dirty="0" err="1"/>
                            <a:t>pA</a:t>
                          </a:r>
                          <a:r>
                            <a:rPr lang="de-DE" dirty="0"/>
                            <a:t>/</a:t>
                          </a:r>
                          <a:r>
                            <a:rPr lang="de-DE" dirty="0" err="1"/>
                            <a:t>sq</a:t>
                          </a:r>
                          <a:r>
                            <a:rPr lang="de-DE" dirty="0"/>
                            <a:t>(Hz)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17.7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04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Group 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4490" t="-806557" r="-522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06557" r="-164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284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Power (mW)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205*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185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3324DEB-EAA9-97BB-2124-F8D60EA23957}"/>
              </a:ext>
            </a:extLst>
          </p:cNvPr>
          <p:cNvSpPr txBox="1"/>
          <p:nvPr/>
        </p:nvSpPr>
        <p:spPr>
          <a:xfrm>
            <a:off x="539750" y="5324475"/>
            <a:ext cx="11109324" cy="669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50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ohm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outbut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simulated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54D6-AAF2-7D87-57E8-1BFB84C7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494FC-5C50-02CC-1020-65E045ED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1DEB0-1A20-1D84-D8FD-3610BAE12531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de-DE" dirty="0"/>
              <a:t>Differential TIA in SG25H5 EPIC </a:t>
            </a:r>
            <a:r>
              <a:rPr lang="de-DE" dirty="0" err="1"/>
              <a:t>monolithically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endParaRPr lang="de-DE" dirty="0"/>
          </a:p>
          <a:p>
            <a:pPr lvl="1"/>
            <a:r>
              <a:rPr lang="de-DE" dirty="0"/>
              <a:t>42 GHz BW</a:t>
            </a:r>
          </a:p>
          <a:p>
            <a:pPr lvl="1"/>
            <a:r>
              <a:rPr lang="de-DE" dirty="0"/>
              <a:t>61 dB</a:t>
            </a:r>
            <a:r>
              <a:rPr lang="el-GR" dirty="0"/>
              <a:t>Ω</a:t>
            </a:r>
            <a:endParaRPr lang="de-DE" dirty="0"/>
          </a:p>
          <a:p>
            <a:pPr lvl="1"/>
            <a:r>
              <a:rPr lang="de-DE" dirty="0"/>
              <a:t>56 </a:t>
            </a:r>
            <a:r>
              <a:rPr lang="de-DE" dirty="0" err="1"/>
              <a:t>GBd</a:t>
            </a:r>
            <a:r>
              <a:rPr lang="de-DE" dirty="0"/>
              <a:t>/s</a:t>
            </a:r>
          </a:p>
          <a:p>
            <a:pPr lvl="1"/>
            <a:r>
              <a:rPr lang="de-DE" dirty="0"/>
              <a:t>moderate </a:t>
            </a:r>
            <a:r>
              <a:rPr lang="de-DE" dirty="0" err="1"/>
              <a:t>noise</a:t>
            </a:r>
            <a:endParaRPr lang="de-DE" dirty="0"/>
          </a:p>
          <a:p>
            <a:pPr lvl="1"/>
            <a:r>
              <a:rPr lang="de-DE" dirty="0"/>
              <a:t>moderate power </a:t>
            </a:r>
            <a:r>
              <a:rPr lang="de-DE" dirty="0" err="1"/>
              <a:t>consumption</a:t>
            </a:r>
            <a:endParaRPr lang="de-DE" dirty="0"/>
          </a:p>
          <a:p>
            <a:r>
              <a:rPr lang="de-DE" sz="2400" b="1" dirty="0"/>
              <a:t>Use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coherent</a:t>
            </a:r>
            <a:r>
              <a:rPr lang="de-DE" sz="2400" b="1" dirty="0"/>
              <a:t> DP-16-QAM Receiver </a:t>
            </a:r>
            <a:r>
              <a:rPr lang="de-DE" sz="2400" b="1" dirty="0">
                <a:sym typeface="Wingdings" panose="05000000000000000000" pitchFamily="2" charset="2"/>
              </a:rPr>
              <a:t> 448 Gbit/s</a:t>
            </a:r>
            <a:br>
              <a:rPr lang="de-DE" sz="2400" b="1" dirty="0">
                <a:sym typeface="Wingdings" panose="05000000000000000000" pitchFamily="2" charset="2"/>
              </a:rPr>
            </a:br>
            <a:r>
              <a:rPr lang="de-DE" sz="1200" dirty="0">
                <a:sym typeface="Wingdings" panose="05000000000000000000" pitchFamily="2" charset="2"/>
              </a:rPr>
              <a:t>(</a:t>
            </a:r>
            <a:r>
              <a:rPr lang="de-DE" sz="1200" dirty="0" err="1">
                <a:sym typeface="Wingdings" panose="05000000000000000000" pitchFamily="2" charset="2"/>
              </a:rPr>
              <a:t>DP:dual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polarisation</a:t>
            </a:r>
            <a:r>
              <a:rPr lang="de-DE" sz="1200" dirty="0">
                <a:sym typeface="Wingdings" panose="05000000000000000000" pitchFamily="2" charset="2"/>
              </a:rPr>
              <a:t>)</a:t>
            </a:r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5878B-9BC7-B019-F040-DD22B29F0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AA1C9E-A429-EC07-5BD5-14BBBDDAC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5F413FD1-C756-7D35-911C-8C1F6B17079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r="414"/>
          <a:stretch/>
        </p:blipFill>
        <p:spPr>
          <a:xfrm>
            <a:off x="9255245" y="3176"/>
            <a:ext cx="2936755" cy="6854824"/>
          </a:xfrm>
          <a:prstGeom prst="rect">
            <a:avLst/>
          </a:prstGeom>
        </p:spPr>
      </p:pic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73EE591-34F5-4E48-88CF-5E650C83765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1388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3" imgH="402" progId="TCLayout.ActiveDocument.1">
                  <p:embed/>
                </p:oleObj>
              </mc:Choice>
              <mc:Fallback>
                <p:oleObj name="think-cell Folie" r:id="rId5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ayer">
            <a:extLst>
              <a:ext uri="{FF2B5EF4-FFF2-40B4-BE49-F238E27FC236}">
                <a16:creationId xmlns:a16="http://schemas.microsoft.com/office/drawing/2014/main" id="{28E08FE9-111C-45D5-92D9-24F999A73138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9230516" y="-3176"/>
            <a:ext cx="2961484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3" name="Titel">
            <a:extLst>
              <a:ext uri="{FF2B5EF4-FFF2-40B4-BE49-F238E27FC236}">
                <a16:creationId xmlns:a16="http://schemas.microsoft.com/office/drawing/2014/main" id="{95AB7EFF-57EF-4577-937E-17F6424591A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7" name="Inhalt">
            <a:extLst>
              <a:ext uri="{FF2B5EF4-FFF2-40B4-BE49-F238E27FC236}">
                <a16:creationId xmlns:a16="http://schemas.microsoft.com/office/drawing/2014/main" id="{03CCADFB-F3AC-46CA-816E-6F701AF9EF4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Overall System &amp; </a:t>
            </a:r>
            <a:r>
              <a:rPr lang="de-DE" dirty="0" err="1"/>
              <a:t>Schematic</a:t>
            </a:r>
            <a:endParaRPr lang="de-DE" dirty="0"/>
          </a:p>
          <a:p>
            <a:r>
              <a:rPr lang="de-DE" dirty="0"/>
              <a:t>Layout</a:t>
            </a:r>
          </a:p>
          <a:p>
            <a:r>
              <a:rPr lang="de-DE" dirty="0"/>
              <a:t>Post-Layout Simulation</a:t>
            </a:r>
          </a:p>
          <a:p>
            <a:r>
              <a:rPr lang="de-DE" dirty="0"/>
              <a:t>Noise Sources in a BJT TIA</a:t>
            </a:r>
          </a:p>
          <a:p>
            <a:r>
              <a:rPr lang="de-DE" dirty="0" err="1"/>
              <a:t>Conclusion</a:t>
            </a:r>
            <a:r>
              <a:rPr lang="de-DE" dirty="0"/>
              <a:t> &amp; 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7D243588-1A9B-4B79-858C-F5FA4C237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dirty="0"/>
              <a:t>© Heinz Nixdorf Institut</a:t>
            </a:r>
          </a:p>
        </p:txBody>
      </p:sp>
      <p:sp>
        <p:nvSpPr>
          <p:cNvPr id="13" name="Foliennummer">
            <a:extLst>
              <a:ext uri="{FF2B5EF4-FFF2-40B4-BE49-F238E27FC236}">
                <a16:creationId xmlns:a16="http://schemas.microsoft.com/office/drawing/2014/main" id="{34D5AFE5-1CB6-4567-AFDA-85C87607F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067F1A-F925-574F-B83F-8E35E6AAD7CB}"/>
              </a:ext>
            </a:extLst>
          </p:cNvPr>
          <p:cNvSpPr txBox="1"/>
          <p:nvPr/>
        </p:nvSpPr>
        <p:spPr>
          <a:xfrm>
            <a:off x="12661900" y="1320800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C68C2A-F33A-E14E-B056-6AD52B88C4AF}"/>
              </a:ext>
            </a:extLst>
          </p:cNvPr>
          <p:cNvSpPr txBox="1"/>
          <p:nvPr/>
        </p:nvSpPr>
        <p:spPr>
          <a:xfrm>
            <a:off x="3310359" y="6504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DD5BE-8C36-D0A4-EB4E-6A0BE0C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32C57A-6453-588C-76A0-6AFEB4E5B4F1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[1] </a:t>
            </a:r>
            <a:r>
              <a:rPr lang="en-US" sz="1100" dirty="0" err="1"/>
              <a:t>Carusone</a:t>
            </a:r>
            <a:r>
              <a:rPr lang="en-US" sz="1100" dirty="0"/>
              <a:t>, T. C., Johns, D. A., &amp; Martin, K. W. (2011). Analog Integrated Circuit Design, 2nd Edition. Wiley</a:t>
            </a:r>
            <a:endParaRPr lang="de-DE" sz="1100" dirty="0"/>
          </a:p>
          <a:p>
            <a:pPr marL="0" indent="0">
              <a:buNone/>
            </a:pPr>
            <a:r>
              <a:rPr lang="en-US" sz="1100" dirty="0"/>
              <a:t>[2] </a:t>
            </a:r>
            <a:r>
              <a:rPr lang="en-US" sz="1100" dirty="0" err="1"/>
              <a:t>Säckinger</a:t>
            </a:r>
            <a:r>
              <a:rPr lang="en-US" sz="1100" dirty="0"/>
              <a:t>, E. (2005). Broadband Circuits for Optical Fiber Communication. Wiley</a:t>
            </a:r>
          </a:p>
          <a:p>
            <a:pPr marL="0" indent="0">
              <a:buNone/>
            </a:pPr>
            <a:r>
              <a:rPr lang="en-US" sz="1100" dirty="0"/>
              <a:t>[3] K. </a:t>
            </a:r>
            <a:r>
              <a:rPr lang="en-US" sz="1100" dirty="0" err="1"/>
              <a:t>Szczerba</a:t>
            </a:r>
            <a:r>
              <a:rPr lang="en-US" sz="1100" dirty="0"/>
              <a:t> </a:t>
            </a:r>
            <a:r>
              <a:rPr lang="en-US" sz="1100" i="1" dirty="0"/>
              <a:t>et al</a:t>
            </a:r>
            <a:r>
              <a:rPr lang="en-US" sz="1100" dirty="0"/>
              <a:t>., "4-PAM for high-speed short-range optical communications," in </a:t>
            </a:r>
            <a:r>
              <a:rPr lang="en-US" sz="1100" i="1" dirty="0"/>
              <a:t>Journal of Optical Communications and Networking</a:t>
            </a:r>
            <a:r>
              <a:rPr lang="en-US" sz="1100" dirty="0"/>
              <a:t>, vol. 4, no. 11, pp. 885-894, Nov. 2012, </a:t>
            </a:r>
            <a:r>
              <a:rPr lang="en-US" sz="1100" dirty="0" err="1"/>
              <a:t>doi</a:t>
            </a:r>
            <a:r>
              <a:rPr lang="en-US" sz="1100" dirty="0"/>
              <a:t>: 10.1364/JOCN.4.000885.</a:t>
            </a:r>
          </a:p>
          <a:p>
            <a:pPr marL="0" indent="0">
              <a:buNone/>
            </a:pPr>
            <a:r>
              <a:rPr lang="de-DE" sz="1100" dirty="0"/>
              <a:t>[4] G. Dziallas, A. </a:t>
            </a:r>
            <a:r>
              <a:rPr lang="de-DE" sz="1100" dirty="0" err="1"/>
              <a:t>Fatemi</a:t>
            </a:r>
            <a:r>
              <a:rPr lang="de-DE" sz="1100" dirty="0"/>
              <a:t>, A. </a:t>
            </a:r>
            <a:r>
              <a:rPr lang="de-DE" sz="1100" dirty="0" err="1"/>
              <a:t>Peczek</a:t>
            </a:r>
            <a:r>
              <a:rPr lang="de-DE" sz="1100" dirty="0"/>
              <a:t>, L. Zimmermann, A. </a:t>
            </a:r>
            <a:r>
              <a:rPr lang="de-DE" sz="1100" dirty="0" err="1"/>
              <a:t>Malignaggi</a:t>
            </a:r>
            <a:r>
              <a:rPr lang="de-DE" sz="1100" dirty="0"/>
              <a:t> and G. Kahmen, "A 56-Gb/s Optical Receiver </a:t>
            </a:r>
            <a:r>
              <a:rPr lang="de-DE" sz="1100" dirty="0" err="1"/>
              <a:t>With</a:t>
            </a:r>
            <a:r>
              <a:rPr lang="de-DE" sz="1100" dirty="0"/>
              <a:t> 2.08-</a:t>
            </a:r>
            <a:r>
              <a:rPr lang="el-GR" sz="1100" dirty="0"/>
              <a:t>μ</a:t>
            </a:r>
            <a:r>
              <a:rPr lang="de-DE" sz="1100" dirty="0"/>
              <a:t>A Noise </a:t>
            </a:r>
            <a:r>
              <a:rPr lang="de-DE" sz="1100" dirty="0" err="1"/>
              <a:t>Monolithically</a:t>
            </a:r>
            <a:r>
              <a:rPr lang="de-DE" sz="1100" dirty="0"/>
              <a:t> Integrated </a:t>
            </a:r>
            <a:r>
              <a:rPr lang="de-DE" sz="1100" dirty="0" err="1"/>
              <a:t>into</a:t>
            </a:r>
            <a:r>
              <a:rPr lang="de-DE" sz="1100" dirty="0"/>
              <a:t> a 250-nm SiGe </a:t>
            </a:r>
            <a:r>
              <a:rPr lang="de-DE" sz="1100" dirty="0" err="1"/>
              <a:t>BiCMOS</a:t>
            </a:r>
            <a:r>
              <a:rPr lang="de-DE" sz="1100" dirty="0"/>
              <a:t> Technology," in </a:t>
            </a:r>
            <a:r>
              <a:rPr lang="de-DE" sz="1100" i="1" dirty="0"/>
              <a:t>IEEE Transactions on </a:t>
            </a:r>
            <a:r>
              <a:rPr lang="de-DE" sz="1100" i="1" dirty="0" err="1"/>
              <a:t>Microwave</a:t>
            </a:r>
            <a:r>
              <a:rPr lang="de-DE" sz="1100" i="1" dirty="0"/>
              <a:t> Theory and </a:t>
            </a:r>
            <a:r>
              <a:rPr lang="de-DE" sz="1100" i="1" dirty="0" err="1"/>
              <a:t>Techniques</a:t>
            </a:r>
            <a:r>
              <a:rPr lang="de-DE" sz="1100" dirty="0"/>
              <a:t>, vol. 70, </a:t>
            </a:r>
            <a:r>
              <a:rPr lang="de-DE" sz="1100" dirty="0" err="1"/>
              <a:t>no</a:t>
            </a:r>
            <a:r>
              <a:rPr lang="de-DE" sz="1100" dirty="0"/>
              <a:t>. 1, pp. 392-401, Jan. 2022, </a:t>
            </a:r>
            <a:r>
              <a:rPr lang="de-DE" sz="1100" dirty="0" err="1"/>
              <a:t>doi</a:t>
            </a:r>
            <a:r>
              <a:rPr lang="de-DE" sz="1100" dirty="0"/>
              <a:t>: 10.1109/TMTT.2021.3104838.</a:t>
            </a:r>
          </a:p>
          <a:p>
            <a:pPr marL="0" indent="0">
              <a:buNone/>
            </a:pPr>
            <a:r>
              <a:rPr lang="en-US" sz="1100" dirty="0"/>
              <a:t>[5]</a:t>
            </a:r>
            <a:r>
              <a:rPr lang="de-DE" sz="1100" dirty="0"/>
              <a:t> Sergiy </a:t>
            </a:r>
            <a:r>
              <a:rPr lang="de-DE" sz="1100" dirty="0" err="1"/>
              <a:t>Gudyriev</a:t>
            </a:r>
            <a:r>
              <a:rPr lang="de-DE" sz="1100" dirty="0"/>
              <a:t>, Christian Kress, Heiner Zwickel, </a:t>
            </a:r>
            <a:r>
              <a:rPr lang="de-DE" sz="1100" dirty="0" err="1"/>
              <a:t>Juned</a:t>
            </a:r>
            <a:r>
              <a:rPr lang="de-DE" sz="1100" dirty="0"/>
              <a:t> N. Kemal, Stefan Lischke, Lars Zimmermann, Christian Koos, and J. Christoph Scheytt, "</a:t>
            </a:r>
            <a:r>
              <a:rPr lang="de-DE" sz="1100" dirty="0" err="1"/>
              <a:t>Coherent</a:t>
            </a:r>
            <a:r>
              <a:rPr lang="de-DE" sz="1100" dirty="0"/>
              <a:t> </a:t>
            </a:r>
            <a:r>
              <a:rPr lang="de-DE" sz="1100" dirty="0" err="1"/>
              <a:t>ePIC</a:t>
            </a:r>
            <a:r>
              <a:rPr lang="de-DE" sz="1100" dirty="0"/>
              <a:t> Receiver </a:t>
            </a:r>
            <a:r>
              <a:rPr lang="de-DE" sz="1100" dirty="0" err="1"/>
              <a:t>for</a:t>
            </a:r>
            <a:r>
              <a:rPr lang="de-DE" sz="1100" dirty="0"/>
              <a:t> 64 </a:t>
            </a:r>
            <a:r>
              <a:rPr lang="de-DE" sz="1100" dirty="0" err="1"/>
              <a:t>GBaud</a:t>
            </a:r>
            <a:r>
              <a:rPr lang="de-DE" sz="1100" dirty="0"/>
              <a:t> QPSK in 0.25 </a:t>
            </a:r>
            <a:r>
              <a:rPr lang="el-GR" sz="1100" dirty="0"/>
              <a:t>μ</a:t>
            </a:r>
            <a:r>
              <a:rPr lang="de-DE" sz="1100" dirty="0"/>
              <a:t>m </a:t>
            </a:r>
            <a:r>
              <a:rPr lang="de-DE" sz="1100" dirty="0" err="1"/>
              <a:t>Photonic</a:t>
            </a:r>
            <a:r>
              <a:rPr lang="de-DE" sz="1100" dirty="0"/>
              <a:t> </a:t>
            </a:r>
            <a:r>
              <a:rPr lang="de-DE" sz="1100" dirty="0" err="1"/>
              <a:t>BiCMOS</a:t>
            </a:r>
            <a:r>
              <a:rPr lang="de-DE" sz="1100" dirty="0"/>
              <a:t> Technology," J. </a:t>
            </a:r>
            <a:r>
              <a:rPr lang="de-DE" sz="1100" dirty="0" err="1"/>
              <a:t>Lightwave</a:t>
            </a:r>
            <a:r>
              <a:rPr lang="de-DE" sz="1100" dirty="0"/>
              <a:t> </a:t>
            </a:r>
            <a:r>
              <a:rPr lang="de-DE" sz="1100" dirty="0" err="1"/>
              <a:t>Technol</a:t>
            </a:r>
            <a:r>
              <a:rPr lang="de-DE" sz="1100" dirty="0"/>
              <a:t>. </a:t>
            </a:r>
            <a:r>
              <a:rPr lang="de-DE" sz="1100" b="1" dirty="0"/>
              <a:t>37</a:t>
            </a:r>
            <a:r>
              <a:rPr lang="de-DE" sz="1100" dirty="0"/>
              <a:t>, 103-109 (2019) </a:t>
            </a:r>
          </a:p>
          <a:p>
            <a:pPr marL="0" indent="0">
              <a:buNone/>
            </a:pPr>
            <a:r>
              <a:rPr lang="de-DE" sz="1100" dirty="0"/>
              <a:t>[6] Thomas Baehr-Jones, Shahab </a:t>
            </a:r>
            <a:r>
              <a:rPr lang="de-DE" sz="1100" dirty="0" err="1"/>
              <a:t>Ardalan</a:t>
            </a:r>
            <a:r>
              <a:rPr lang="de-DE" sz="1100" dirty="0"/>
              <a:t>, Matthew Chang, Saman </a:t>
            </a:r>
            <a:r>
              <a:rPr lang="de-DE" sz="1100" dirty="0" err="1"/>
              <a:t>Jafarlou</a:t>
            </a:r>
            <a:r>
              <a:rPr lang="de-DE" sz="1100" dirty="0"/>
              <a:t>, Xavier Serey, George </a:t>
            </a:r>
            <a:r>
              <a:rPr lang="de-DE" sz="1100" dirty="0" err="1"/>
              <a:t>Zarris</a:t>
            </a:r>
            <a:r>
              <a:rPr lang="de-DE" sz="1100" dirty="0"/>
              <a:t>, Gabriel Thompson, </a:t>
            </a:r>
            <a:r>
              <a:rPr lang="de-DE" sz="1100" dirty="0" err="1"/>
              <a:t>Artsroun</a:t>
            </a:r>
            <a:r>
              <a:rPr lang="de-DE" sz="1100" dirty="0"/>
              <a:t> </a:t>
            </a:r>
            <a:r>
              <a:rPr lang="de-DE" sz="1100" dirty="0" err="1"/>
              <a:t>Darbinian</a:t>
            </a:r>
            <a:r>
              <a:rPr lang="de-DE" sz="1100" dirty="0"/>
              <a:t>, Brian West, Babak </a:t>
            </a:r>
            <a:r>
              <a:rPr lang="de-DE" sz="1100" dirty="0" err="1"/>
              <a:t>Behnia</a:t>
            </a:r>
            <a:r>
              <a:rPr lang="de-DE" sz="1100" dirty="0"/>
              <a:t>, Vesselin </a:t>
            </a:r>
            <a:r>
              <a:rPr lang="de-DE" sz="1100" dirty="0" err="1"/>
              <a:t>Velev</a:t>
            </a:r>
            <a:r>
              <a:rPr lang="de-DE" sz="1100" dirty="0"/>
              <a:t>, Yun </a:t>
            </a:r>
            <a:r>
              <a:rPr lang="de-DE" sz="1100" dirty="0" err="1"/>
              <a:t>Zhe</a:t>
            </a:r>
            <a:r>
              <a:rPr lang="de-DE" sz="1100" dirty="0"/>
              <a:t> Li, Katherine Roelofs, </a:t>
            </a:r>
            <a:r>
              <a:rPr lang="de-DE" sz="1100" dirty="0" err="1"/>
              <a:t>Wuchun</a:t>
            </a:r>
            <a:r>
              <a:rPr lang="de-DE" sz="1100" dirty="0"/>
              <a:t> Wu, Jim Mali, </a:t>
            </a:r>
            <a:r>
              <a:rPr lang="de-DE" sz="1100" dirty="0" err="1"/>
              <a:t>Jiahao</a:t>
            </a:r>
            <a:r>
              <a:rPr lang="de-DE" sz="1100" dirty="0"/>
              <a:t> Zhan, Noam Ophir, Chris </a:t>
            </a:r>
            <a:r>
              <a:rPr lang="de-DE" sz="1100" dirty="0" err="1"/>
              <a:t>Horng</a:t>
            </a:r>
            <a:r>
              <a:rPr lang="de-DE" sz="1100" dirty="0"/>
              <a:t>, Romanas </a:t>
            </a:r>
            <a:r>
              <a:rPr lang="de-DE" sz="1100" dirty="0" err="1"/>
              <a:t>Narevich</a:t>
            </a:r>
            <a:r>
              <a:rPr lang="de-DE" sz="1100" dirty="0"/>
              <a:t>, Fen Guan, </a:t>
            </a:r>
            <a:r>
              <a:rPr lang="de-DE" sz="1100" dirty="0" err="1"/>
              <a:t>Jinghui</a:t>
            </a:r>
            <a:r>
              <a:rPr lang="de-DE" sz="1100" dirty="0"/>
              <a:t> Yang, Hao Wu, Patrick </a:t>
            </a:r>
            <a:r>
              <a:rPr lang="de-DE" sz="1100" dirty="0" err="1"/>
              <a:t>Maupin</a:t>
            </a:r>
            <a:r>
              <a:rPr lang="de-DE" sz="1100" dirty="0"/>
              <a:t>, Rhys Manley, Yogi </a:t>
            </a:r>
            <a:r>
              <a:rPr lang="de-DE" sz="1100" dirty="0" err="1"/>
              <a:t>Ahuja</a:t>
            </a:r>
            <a:r>
              <a:rPr lang="de-DE" sz="1100" dirty="0"/>
              <a:t>, Ari </a:t>
            </a:r>
            <a:r>
              <a:rPr lang="de-DE" sz="1100" dirty="0" err="1"/>
              <a:t>Novack</a:t>
            </a:r>
            <a:r>
              <a:rPr lang="de-DE" sz="1100" dirty="0"/>
              <a:t>, Lei Wang, and Matthew </a:t>
            </a:r>
            <a:r>
              <a:rPr lang="de-DE" sz="1100" dirty="0" err="1"/>
              <a:t>Streshinsky</a:t>
            </a:r>
            <a:r>
              <a:rPr lang="de-DE" sz="1100" dirty="0"/>
              <a:t>, "</a:t>
            </a:r>
            <a:r>
              <a:rPr lang="de-DE" sz="1100" dirty="0" err="1"/>
              <a:t>Monolithically</a:t>
            </a:r>
            <a:r>
              <a:rPr lang="de-DE" sz="1100" dirty="0"/>
              <a:t> </a:t>
            </a:r>
            <a:r>
              <a:rPr lang="de-DE" sz="1100" dirty="0" err="1"/>
              <a:t>integrated</a:t>
            </a:r>
            <a:r>
              <a:rPr lang="de-DE" sz="1100" dirty="0"/>
              <a:t> 112 </a:t>
            </a:r>
            <a:r>
              <a:rPr lang="de-DE" sz="1100" dirty="0" err="1"/>
              <a:t>Gbps</a:t>
            </a:r>
            <a:r>
              <a:rPr lang="de-DE" sz="1100" dirty="0"/>
              <a:t> PAM4 </a:t>
            </a:r>
            <a:r>
              <a:rPr lang="de-DE" sz="1100" dirty="0" err="1"/>
              <a:t>optical</a:t>
            </a:r>
            <a:r>
              <a:rPr lang="de-DE" sz="1100" dirty="0"/>
              <a:t> </a:t>
            </a:r>
            <a:r>
              <a:rPr lang="de-DE" sz="1100" dirty="0" err="1"/>
              <a:t>transmitter</a:t>
            </a:r>
            <a:r>
              <a:rPr lang="de-DE" sz="1100" dirty="0"/>
              <a:t> and </a:t>
            </a:r>
            <a:r>
              <a:rPr lang="de-DE" sz="1100" dirty="0" err="1"/>
              <a:t>receiver</a:t>
            </a:r>
            <a:r>
              <a:rPr lang="de-DE" sz="1100" dirty="0"/>
              <a:t> in a 45 </a:t>
            </a:r>
            <a:r>
              <a:rPr lang="de-DE" sz="1100" dirty="0" err="1"/>
              <a:t>nm</a:t>
            </a:r>
            <a:r>
              <a:rPr lang="de-DE" sz="1100" dirty="0"/>
              <a:t> CMOS-silicon </a:t>
            </a:r>
            <a:r>
              <a:rPr lang="de-DE" sz="1100" dirty="0" err="1"/>
              <a:t>photonics</a:t>
            </a:r>
            <a:r>
              <a:rPr lang="de-DE" sz="1100" dirty="0"/>
              <a:t> </a:t>
            </a:r>
            <a:r>
              <a:rPr lang="de-DE" sz="1100" dirty="0" err="1"/>
              <a:t>process</a:t>
            </a:r>
            <a:r>
              <a:rPr lang="de-DE" sz="1100" dirty="0"/>
              <a:t>," </a:t>
            </a:r>
            <a:r>
              <a:rPr lang="de-DE" sz="1100" dirty="0" err="1"/>
              <a:t>Opt</a:t>
            </a:r>
            <a:r>
              <a:rPr lang="de-DE" sz="1100" dirty="0"/>
              <a:t>. Express </a:t>
            </a:r>
            <a:r>
              <a:rPr lang="de-DE" sz="1100" b="1" dirty="0"/>
              <a:t>31</a:t>
            </a:r>
            <a:r>
              <a:rPr lang="de-DE" sz="1100" dirty="0"/>
              <a:t>, 24926-24938 (2023)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[7] I. García López, A. </a:t>
            </a:r>
            <a:r>
              <a:rPr lang="en-US" sz="1100" dirty="0" err="1"/>
              <a:t>Awny</a:t>
            </a:r>
            <a:r>
              <a:rPr lang="en-US" sz="1100" dirty="0"/>
              <a:t>, P. </a:t>
            </a:r>
            <a:r>
              <a:rPr lang="en-US" sz="1100" dirty="0" err="1"/>
              <a:t>Rito</a:t>
            </a:r>
            <a:r>
              <a:rPr lang="en-US" sz="1100" dirty="0"/>
              <a:t>, M. Ko, A. C. </a:t>
            </a:r>
            <a:r>
              <a:rPr lang="en-US" sz="1100" dirty="0" err="1"/>
              <a:t>Ulusoy</a:t>
            </a:r>
            <a:r>
              <a:rPr lang="en-US" sz="1100" dirty="0"/>
              <a:t> and D. Kissinger, "100 Gb/s Differential Linear TIAs With Less Than 10 </a:t>
            </a:r>
            <a:r>
              <a:rPr lang="en-US" sz="1100" dirty="0" err="1"/>
              <a:t>pA</a:t>
            </a:r>
            <a:r>
              <a:rPr lang="en-US" sz="1100" dirty="0"/>
              <a:t>/ √ Hz in 130-nm </a:t>
            </a:r>
            <a:r>
              <a:rPr lang="en-US" sz="1100" dirty="0" err="1"/>
              <a:t>SiGe:C</a:t>
            </a:r>
            <a:r>
              <a:rPr lang="en-US" sz="1100" dirty="0"/>
              <a:t> </a:t>
            </a:r>
            <a:r>
              <a:rPr lang="en-US" sz="1100" dirty="0" err="1"/>
              <a:t>BiCMOS</a:t>
            </a:r>
            <a:r>
              <a:rPr lang="en-US" sz="1100" dirty="0"/>
              <a:t>," in IEEE Journal of Solid-State Circuits, vol. 53, no. 2, pp. 458-469, Feb. 2018, </a:t>
            </a:r>
            <a:r>
              <a:rPr lang="en-US" sz="1100" dirty="0" err="1"/>
              <a:t>doi</a:t>
            </a:r>
            <a:r>
              <a:rPr lang="en-US" sz="1100" dirty="0"/>
              <a:t>: 10.1109/JSSC.2017.2782080.</a:t>
            </a:r>
            <a:endParaRPr lang="de-DE" sz="11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0ADAE-EA16-3720-236F-CD9DC7EFB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22A47-4447-EBC9-1B2E-2EC918DDB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2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15D9-B12E-4D47-AA1D-FC3C5904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26A4B-6088-BF4A-B131-775A490B1C1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5EB71-57F1-B64F-BF1C-A6A1A1B9705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de-DE" dirty="0"/>
              <a:t>Prof. Dr.-Ing. </a:t>
            </a:r>
            <a:br>
              <a:rPr lang="de-DE" dirty="0"/>
            </a:br>
            <a:r>
              <a:rPr lang="de-DE" dirty="0"/>
              <a:t>Christoph Scheytt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EB07C6-2F19-E54C-BF47-C8020CEC6B2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de-DE" dirty="0"/>
              <a:t>Heinz Nixdorf Institut</a:t>
            </a:r>
          </a:p>
          <a:p>
            <a:r>
              <a:rPr lang="de-DE" dirty="0"/>
              <a:t>Universität Paderborn</a:t>
            </a:r>
          </a:p>
          <a:p>
            <a:r>
              <a:rPr lang="de-DE" dirty="0"/>
              <a:t>Fürstenallee 11</a:t>
            </a:r>
          </a:p>
          <a:p>
            <a:r>
              <a:rPr lang="de-DE" dirty="0"/>
              <a:t>33102 Paderborn</a:t>
            </a:r>
          </a:p>
          <a:p>
            <a:r>
              <a:rPr lang="de-DE" dirty="0"/>
              <a:t>Tel +49 5251 60 6XXX</a:t>
            </a:r>
          </a:p>
          <a:p>
            <a:r>
              <a:rPr lang="de-DE" dirty="0"/>
              <a:t>Mustermann@hni.uni-paderborn.de</a:t>
            </a:r>
          </a:p>
          <a:p>
            <a:r>
              <a:rPr lang="de-DE" dirty="0" err="1"/>
              <a:t>www.hni.uni-paderborn.de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B473CC5-DBEB-0049-B595-4387077DA0F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de-DE" dirty="0"/>
              <a:t>Heinz Nixdorf Institut</a:t>
            </a:r>
          </a:p>
          <a:p>
            <a:r>
              <a:rPr lang="de-DE" dirty="0"/>
              <a:t>Universität Paderborn</a:t>
            </a:r>
          </a:p>
          <a:p>
            <a:r>
              <a:rPr lang="de-DE" dirty="0"/>
              <a:t>Fürstenallee 11</a:t>
            </a:r>
          </a:p>
          <a:p>
            <a:r>
              <a:rPr lang="de-DE" dirty="0"/>
              <a:t>33102 Paderborn</a:t>
            </a:r>
          </a:p>
          <a:p>
            <a:r>
              <a:rPr lang="de-DE" dirty="0"/>
              <a:t>Tel +49 5251 60 62 00</a:t>
            </a:r>
          </a:p>
          <a:p>
            <a:r>
              <a:rPr lang="de-DE" dirty="0"/>
              <a:t>cscheytt@hni.uni-paderborn.de</a:t>
            </a:r>
          </a:p>
          <a:p>
            <a:r>
              <a:rPr lang="de-DE" dirty="0" err="1"/>
              <a:t>www.hni.uni-paderborn.de</a:t>
            </a:r>
            <a:endParaRPr lang="de-DE" dirty="0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3A29A6E-3E77-8B43-810A-535EFB0B2EAC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E416DF-8508-8246-90BD-300A4764783D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65685BD5-7F70-499C-8F04-1460C72EE5D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2" name="Bildplatzhalter 11" descr="Ein Bild, das Person, Mann, Anzug, Kleidung enthält.&#10;&#10;Automatisch generierte Beschreibung">
            <a:extLst>
              <a:ext uri="{FF2B5EF4-FFF2-40B4-BE49-F238E27FC236}">
                <a16:creationId xmlns:a16="http://schemas.microsoft.com/office/drawing/2014/main" id="{EBD9F6EC-E85E-384C-B670-8F7EADE3111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01399" y="2282400"/>
            <a:ext cx="1627272" cy="1137600"/>
          </a:xfrm>
        </p:spPr>
      </p:pic>
      <p:pic>
        <p:nvPicPr>
          <p:cNvPr id="26626" name="Picture 2" descr="https://media.gq-magazin.de/photos/5f11a0ba6cde76aa430a84ec/4:3/w_2664,h_1998,c_limit/entertainment-stars-brad-pitt-aufm.jpg">
            <a:extLst>
              <a:ext uri="{FF2B5EF4-FFF2-40B4-BE49-F238E27FC236}">
                <a16:creationId xmlns:a16="http://schemas.microsoft.com/office/drawing/2014/main" id="{FF967A63-CA37-4643-94DB-791F1385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485" y="2092344"/>
            <a:ext cx="1770208" cy="132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2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9">
            <a:extLst>
              <a:ext uri="{FF2B5EF4-FFF2-40B4-BE49-F238E27FC236}">
                <a16:creationId xmlns:a16="http://schemas.microsoft.com/office/drawing/2014/main" id="{B996DDD6-C018-4F22-9C2D-88C2745BF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76" y="4133866"/>
            <a:ext cx="5795644" cy="2723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4" name="Bildplatzhalter 9">
            <a:extLst>
              <a:ext uri="{FF2B5EF4-FFF2-40B4-BE49-F238E27FC236}">
                <a16:creationId xmlns:a16="http://schemas.microsoft.com/office/drawing/2014/main" id="{70728381-AB7A-40CC-92D4-0039BF8F2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767486" y="4133823"/>
            <a:ext cx="2690128" cy="2723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5" name="Bildplatzhalter 9">
            <a:extLst>
              <a:ext uri="{FF2B5EF4-FFF2-40B4-BE49-F238E27FC236}">
                <a16:creationId xmlns:a16="http://schemas.microsoft.com/office/drawing/2014/main" id="{99C06D3C-9E9D-4BCB-BFE9-62CD593CA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432200" y="4139167"/>
            <a:ext cx="3760914" cy="2718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0" name="Bildplatzhalter 9">
            <a:extLst>
              <a:ext uri="{FF2B5EF4-FFF2-40B4-BE49-F238E27FC236}">
                <a16:creationId xmlns:a16="http://schemas.microsoft.com/office/drawing/2014/main" id="{7455D1AE-5162-4120-8E37-2FF78FA4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329892" y="337"/>
            <a:ext cx="2583168" cy="2583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1" name="Bildplatzhalter 9">
            <a:extLst>
              <a:ext uri="{FF2B5EF4-FFF2-40B4-BE49-F238E27FC236}">
                <a16:creationId xmlns:a16="http://schemas.microsoft.com/office/drawing/2014/main" id="{63038BB3-D965-4054-B1B2-842D674D2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908297" y="-44700"/>
            <a:ext cx="2868991" cy="2625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2" name="Bildplatzhalter 9">
            <a:extLst>
              <a:ext uri="{FF2B5EF4-FFF2-40B4-BE49-F238E27FC236}">
                <a16:creationId xmlns:a16="http://schemas.microsoft.com/office/drawing/2014/main" id="{F5929A03-C382-4A7B-A99E-18FAF429A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777504" y="-17090"/>
            <a:ext cx="3415867" cy="25979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BA0D422-3AFE-4F63-B279-2B06797CF9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2252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93" imgH="402" progId="TCLayout.ActiveDocument.1">
                  <p:embed/>
                </p:oleObj>
              </mc:Choice>
              <mc:Fallback>
                <p:oleObj name="think-cell Folie" r:id="rId9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">
            <a:extLst>
              <a:ext uri="{FF2B5EF4-FFF2-40B4-BE49-F238E27FC236}">
                <a16:creationId xmlns:a16="http://schemas.microsoft.com/office/drawing/2014/main" id="{0D4CAB18-4441-4C52-A417-98083F1E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8" name="Linie">
            <a:extLst>
              <a:ext uri="{FF2B5EF4-FFF2-40B4-BE49-F238E27FC236}">
                <a16:creationId xmlns:a16="http://schemas.microsoft.com/office/drawing/2014/main" id="{69062A8F-41C7-4E30-9127-509C60B77D24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9" name="Foliennummer">
            <a:extLst>
              <a:ext uri="{FF2B5EF4-FFF2-40B4-BE49-F238E27FC236}">
                <a16:creationId xmlns:a16="http://schemas.microsoft.com/office/drawing/2014/main" id="{550B5D09-4266-43E8-B01E-D9F27B2BC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22</a:t>
            </a:fld>
            <a:endParaRPr lang="de-DE" dirty="0"/>
          </a:p>
        </p:txBody>
      </p:sp>
      <p:grpSp>
        <p:nvGrpSpPr>
          <p:cNvPr id="13" name="HINWEIS">
            <a:extLst>
              <a:ext uri="{FF2B5EF4-FFF2-40B4-BE49-F238E27FC236}">
                <a16:creationId xmlns:a16="http://schemas.microsoft.com/office/drawing/2014/main" id="{AFA8DB0D-77B8-46FA-AE8C-DC379126FE51}"/>
              </a:ext>
            </a:extLst>
          </p:cNvPr>
          <p:cNvGrpSpPr/>
          <p:nvPr/>
        </p:nvGrpSpPr>
        <p:grpSpPr bwMode="gray">
          <a:xfrm>
            <a:off x="12192000" y="-1146914"/>
            <a:ext cx="2834524" cy="1101717"/>
            <a:chOff x="12188825" y="441323"/>
            <a:chExt cx="2833786" cy="1101430"/>
          </a:xfrm>
        </p:grpSpPr>
        <p:sp>
          <p:nvSpPr>
            <p:cNvPr id="11" name="Form">
              <a:extLst>
                <a:ext uri="{FF2B5EF4-FFF2-40B4-BE49-F238E27FC236}">
                  <a16:creationId xmlns:a16="http://schemas.microsoft.com/office/drawing/2014/main" id="{61B515F9-A4E2-4016-8F0B-C944D50C03A2}"/>
                </a:ext>
              </a:extLst>
            </p:cNvPr>
            <p:cNvSpPr/>
            <p:nvPr/>
          </p:nvSpPr>
          <p:spPr bwMode="gray">
            <a:xfrm>
              <a:off x="12188825" y="463252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1200" b="1" dirty="0"/>
                <a:t>Hintergrundbild-Platzhalter</a:t>
              </a:r>
              <a:br>
                <a:rPr lang="de-DE" sz="1200" b="1" dirty="0"/>
              </a:br>
              <a:r>
                <a:rPr lang="de-DE" sz="1200" b="1" dirty="0"/>
                <a:t>ist deaktiviert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dirty="0"/>
                <a:t>über Menü „Start“ </a:t>
              </a:r>
              <a:r>
                <a:rPr lang="de-DE" sz="800" dirty="0">
                  <a:sym typeface="Wingdings" panose="05000000000000000000" pitchFamily="2" charset="2"/>
                </a:rPr>
                <a:t> Reiter „Bearbeiten“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„Markieren“  „Auswahlbereich“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Ebene „Bild“ Symbol „Auge“ aktivieren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Bild in Platzhalter einfügen</a:t>
              </a:r>
              <a:r>
                <a:rPr lang="de-DE" sz="800" dirty="0"/>
                <a:t> </a:t>
              </a:r>
            </a:p>
          </p:txBody>
        </p:sp>
        <p:sp>
          <p:nvSpPr>
            <p:cNvPr id="12" name="Form">
              <a:extLst>
                <a:ext uri="{FF2B5EF4-FFF2-40B4-BE49-F238E27FC236}">
                  <a16:creationId xmlns:a16="http://schemas.microsoft.com/office/drawing/2014/main" id="{ADBC09F5-886D-4D27-9955-7ECDE6B062CE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7202" dirty="0"/>
                <a:t>!</a:t>
              </a:r>
            </a:p>
          </p:txBody>
        </p:sp>
      </p:grpSp>
      <p:pic>
        <p:nvPicPr>
          <p:cNvPr id="32" name="Bildplatzhalter 31">
            <a:extLst>
              <a:ext uri="{FF2B5EF4-FFF2-40B4-BE49-F238E27FC236}">
                <a16:creationId xmlns:a16="http://schemas.microsoft.com/office/drawing/2014/main" id="{B53A8562-E883-FEE7-77B4-823EEF4769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/>
        </p:blipFill>
        <p:spPr>
          <a:xfrm>
            <a:off x="-1375" y="-2811"/>
            <a:ext cx="3345556" cy="2583168"/>
          </a:xfrm>
        </p:spPr>
      </p:pic>
      <p:sp>
        <p:nvSpPr>
          <p:cNvPr id="3" name="Layer">
            <a:extLst>
              <a:ext uri="{FF2B5EF4-FFF2-40B4-BE49-F238E27FC236}">
                <a16:creationId xmlns:a16="http://schemas.microsoft.com/office/drawing/2014/main" id="{7C0C64DE-9553-4166-8501-0BB88A63CFC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3176" y="-23262"/>
            <a:ext cx="12192000" cy="6857999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418F91E9-09EA-48ED-A62E-8CC05D98961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998" y="2521967"/>
            <a:ext cx="10440000" cy="1620000"/>
          </a:xfrm>
        </p:spPr>
        <p:txBody>
          <a:bodyPr vert="horz"/>
          <a:lstStyle/>
          <a:p>
            <a:r>
              <a:rPr lang="de-DE" sz="4400" b="1" dirty="0" err="1">
                <a:solidFill>
                  <a:schemeClr val="bg1"/>
                </a:solidFill>
              </a:rPr>
              <a:t>Thank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you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for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your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attention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Motivation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8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1CF87-405D-EEDD-3DB4-EC52320E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6D54CD-9493-924B-E50A-F0C818EE4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My Motivation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33875-1D9D-F7FE-7CD0-6224DA3C2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4C4C1-1AB4-EBE8-EC06-718E6C4D1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21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Overall System &amp; </a:t>
            </a:r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Receiver Channel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Blockdiagram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26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Transimpedance Amplifier (TIA)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2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Gain Amplifier (VGA)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27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 (50 Ohm)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87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einz Nixdorf Institut / Fraunhofer IEM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gradFill flip="none" rotWithShape="1">
            <a:gsLst>
              <a:gs pos="5000">
                <a:schemeClr val="tx2"/>
              </a:gs>
              <a:gs pos="90000">
                <a:schemeClr val="accent1"/>
              </a:gs>
            </a:gsLst>
            <a:lin ang="2400000" scaled="0"/>
            <a:tileRect/>
          </a:gradFill>
          <a:miter lim="800000"/>
        </a:ln>
      </a:spPr>
      <a:bodyPr vert="horz" lIns="180000" tIns="180000" rIns="180000" bIns="180000" rtlCol="0" anchor="ctr">
        <a:noAutofit/>
      </a:bodyPr>
      <a:lstStyle>
        <a:defPPr algn="l">
          <a:lnSpc>
            <a:spcPct val="90000"/>
          </a:lnSpc>
          <a:spcAft>
            <a:spcPts val="1000"/>
          </a:spcAft>
          <a:buClr>
            <a:schemeClr val="tx1">
              <a:lumMod val="75000"/>
              <a:lumOff val="25000"/>
            </a:schemeClr>
          </a:buClr>
          <a:defRPr dirty="0" err="1">
            <a:solidFill>
              <a:schemeClr val="tx1">
                <a:lumMod val="75000"/>
                <a:lumOff val="25000"/>
              </a:schemeClr>
            </a:solidFill>
          </a:defRPr>
        </a:defPPr>
      </a:lstStyle>
    </a:spDef>
    <a:lnDef>
      <a:spPr>
        <a:ln w="19050" cap="flat">
          <a:solidFill>
            <a:schemeClr val="bg1">
              <a:lumMod val="65000"/>
            </a:schemeClr>
          </a:solidFill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 marL="0" indent="0" algn="l">
          <a:buFontTx/>
          <a:buNone/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NI_16_zu_9" id="{FEE6E951-4D34-EA4D-93AC-03AB7A8172DF}" vid="{BAA8FD43-FF96-E743-B796-CA7EBAA0E219}"/>
    </a:ext>
  </a:extLst>
</a:theme>
</file>

<file path=ppt/theme/theme2.xml><?xml version="1.0" encoding="utf-8"?>
<a:theme xmlns:a="http://schemas.openxmlformats.org/drawingml/2006/main" name="Office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APC_Presentation_New</Template>
  <TotalTime>0</TotalTime>
  <Words>1064</Words>
  <Application>Microsoft Office PowerPoint</Application>
  <PresentationFormat>Breitbild</PresentationFormat>
  <Paragraphs>212</Paragraphs>
  <Slides>22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Wingdings</vt:lpstr>
      <vt:lpstr>Heinz Nixdorf Institut / Fraunhofer IEM</vt:lpstr>
      <vt:lpstr>think-cell Folie</vt:lpstr>
      <vt:lpstr>0_UPB_ORX_0623 Monolithically Integrated Coherent Optical Receiver in IHP SG25H5 EPIC</vt:lpstr>
      <vt:lpstr>Table of Contents</vt:lpstr>
      <vt:lpstr>Motivation</vt:lpstr>
      <vt:lpstr>Motivation</vt:lpstr>
      <vt:lpstr>Overall System &amp; Schematic</vt:lpstr>
      <vt:lpstr>Single Receiver Channel </vt:lpstr>
      <vt:lpstr>Transimpedance Amplifier (TIA)</vt:lpstr>
      <vt:lpstr>Variable Gain Amplifier (VGA)</vt:lpstr>
      <vt:lpstr>Output Buffer (50 Ohm)</vt:lpstr>
      <vt:lpstr>Layout</vt:lpstr>
      <vt:lpstr>Layout IQ-Receiver</vt:lpstr>
      <vt:lpstr>PowerPoint-Präsentation</vt:lpstr>
      <vt:lpstr>Post-Layout Simulation</vt:lpstr>
      <vt:lpstr>AC Simulation - Group Delay </vt:lpstr>
      <vt:lpstr>Noise Sources in a BJT TIA</vt:lpstr>
      <vt:lpstr>Sensitivity</vt:lpstr>
      <vt:lpstr>Conclusion</vt:lpstr>
      <vt:lpstr>Conclusion</vt:lpstr>
      <vt:lpstr>Conclusion</vt:lpstr>
      <vt:lpstr>References</vt:lpstr>
      <vt:lpstr>Contact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HNI_SCT_template</dc:title>
  <dc:creator>maxim.weizel@hni.uni-paderborn.de</dc:creator>
  <cp:lastModifiedBy>Maxim Weizel</cp:lastModifiedBy>
  <cp:revision>288</cp:revision>
  <dcterms:created xsi:type="dcterms:W3CDTF">2021-06-17T12:33:45Z</dcterms:created>
  <dcterms:modified xsi:type="dcterms:W3CDTF">2025-08-19T16:34:13Z</dcterms:modified>
</cp:coreProperties>
</file>