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2" r:id="rId5"/>
    <p:sldId id="258" r:id="rId6"/>
    <p:sldId id="263" r:id="rId7"/>
    <p:sldId id="264" r:id="rId8"/>
    <p:sldId id="259" r:id="rId9"/>
    <p:sldId id="266" r:id="rId10"/>
    <p:sldId id="269" r:id="rId11"/>
    <p:sldId id="261" r:id="rId12"/>
    <p:sldId id="270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1C3A-0AF1-49EB-92C6-D60F15167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85C5F-D91E-4870-B6E3-82DC36E42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341D-9D20-4352-9A8F-A578F859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323C-CDE0-46CC-B870-7B8375BA76B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D045C-DB85-4553-9577-D1172EE0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1601E-B753-4400-AF74-3FBDE2E0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9F31-B805-4C8F-87AF-370E51663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7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7368-322D-4EF5-B541-FFE06A54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F4EDD-988E-4B82-AC56-A7ED76BA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BA7A3-A137-4258-B6F4-6C5AD661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323C-CDE0-46CC-B870-7B8375BA76B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A4149-0F86-4F4F-B8F6-01EBBD84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87493-7DDA-4DBF-ADAD-A650C906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9F31-B805-4C8F-87AF-370E51663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6F501-4FE2-4487-ACAA-DBBC35639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F9075-04FC-4E7F-B918-6B0552CD3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E574F-CD89-43F6-A9BA-91A879DD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323C-CDE0-46CC-B870-7B8375BA76B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A0BF-BCD8-4C4D-911B-598FB556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81F00-D815-4E44-82D3-B5A161A7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9F31-B805-4C8F-87AF-370E51663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98B5-A787-4517-9625-9A62A98E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E49-FC29-452E-98F0-F58B4FB1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2B905-3663-4C31-ADDB-7D4EE37B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323C-CDE0-46CC-B870-7B8375BA76B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3059-DEEB-4D1D-B8B7-138B806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7BBC-3A55-45F1-934D-1DF29945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9F31-B805-4C8F-87AF-370E51663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D2E8-1D82-4EF5-B3CE-BF8E56B1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6CD18-7280-46FB-B487-819D3665A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E02A5-106E-4FDB-900B-89A3FAE8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323C-CDE0-46CC-B870-7B8375BA76B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43261-55D8-415F-8924-CC805456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7930D-B1F0-404F-BBB5-A3F94C9E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9F31-B805-4C8F-87AF-370E51663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701C-C849-4952-A7D3-004FB927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D3DF-F72C-4516-A126-396291215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3434A-577D-469F-8F0E-7AA6A73D8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AC6B6-2BB7-43BB-B709-A721D24F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323C-CDE0-46CC-B870-7B8375BA76B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028DF-6E30-4600-AAA6-A32D2AC4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26EB9-507C-4199-8920-58E6027D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9F31-B805-4C8F-87AF-370E51663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C938-D3D2-4786-ADBB-E921CA70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DCBE-6356-446E-AE30-EC2F7AA8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26407-BD2C-4395-B1C2-A6D0833C5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11FF3-7957-4A15-84A5-0607FF1EB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37184-8A77-4FFB-B342-CE5375A1F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3EB10-3693-4E83-B723-EFA80B56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323C-CDE0-46CC-B870-7B8375BA76B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C3033-CF53-49F1-8A83-F979308F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67C95-FA24-4934-B9F5-2C7B521F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9F31-B805-4C8F-87AF-370E51663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67C0-B226-459A-AF21-96EE4831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09D67-9968-4180-9D67-50B99616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323C-CDE0-46CC-B870-7B8375BA76B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88FFB-6C53-460D-B3B6-1BA62DA1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96B59-407A-4C10-AE82-45756FB6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9F31-B805-4C8F-87AF-370E51663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2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D963E-E5CD-4FF4-A28E-E3E33E04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323C-CDE0-46CC-B870-7B8375BA76B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070E4-DFD0-4C28-88FB-0B9F21D4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0BAD6-243C-4955-BEF3-4CA96420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9F31-B805-4C8F-87AF-370E51663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0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F133-A036-4367-99DF-A4F041A6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2F75-9423-498E-BA48-0091D7C8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D288A-6CDF-4417-868D-23EE8649B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66538-4CCC-4B4E-9986-DC292B4F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323C-CDE0-46CC-B870-7B8375BA76B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A5807-C49D-44DF-8469-E4A934B3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A2FA5-2E49-4A14-9A41-5BB6EC53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9F31-B805-4C8F-87AF-370E51663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8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F0C7-975E-4B12-BD53-3399CBB4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7424A-E109-4866-83BF-FB8FACAFA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FB511-AF59-4947-B9D0-F3D54B50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83BA3-B405-4023-A34B-D4F47765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323C-CDE0-46CC-B870-7B8375BA76B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C5A8-31B7-4BAD-8D29-4F2482D6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10D65-4255-406A-A772-A67E2058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9F31-B805-4C8F-87AF-370E51663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9332-C9B0-4470-85C5-12BF4DCE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9C59E-67EA-4A41-B091-C25F5527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5B2B-23FB-4FFF-8489-F52C3F4A6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323C-CDE0-46CC-B870-7B8375BA76B8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C4BE-528E-4D4B-8583-20513A760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D3D64-4D9D-434F-8B3B-66A10B2FD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49F31-B805-4C8F-87AF-370E51663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9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codefordc.org/dataset/730-dc-scoot-along/resource/694317f0-9045-461c-9883-302f086bb19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D964-871F-40CB-B720-32CEA0F51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Getting started with R &amp; RStudio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DB96-6E97-482D-8D3E-5EEEA6D53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Valentina Subow </a:t>
            </a:r>
          </a:p>
        </p:txBody>
      </p:sp>
    </p:spTree>
    <p:extLst>
      <p:ext uri="{BB962C8B-B14F-4D97-AF65-F5344CB8AC3E}">
        <p14:creationId xmlns:p14="http://schemas.microsoft.com/office/powerpoint/2010/main" val="363211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5C6C-44DB-406A-AC24-90764179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165099"/>
            <a:ext cx="10515600" cy="1325563"/>
          </a:xfrm>
        </p:spPr>
        <p:txBody>
          <a:bodyPr/>
          <a:lstStyle/>
          <a:p>
            <a:r>
              <a:rPr lang="en-US" b="1" dirty="0"/>
              <a:t>Running code doing basic math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B004FD-D8FF-4B08-A356-B23647B34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423988"/>
            <a:ext cx="7600841" cy="2271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2CF85B-D7C3-4C88-B86A-A5D9704DA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977" y="2749551"/>
            <a:ext cx="4419600" cy="39433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5F484-F65B-4382-A319-FD4437BE7F50}"/>
              </a:ext>
            </a:extLst>
          </p:cNvPr>
          <p:cNvSpPr/>
          <p:nvPr/>
        </p:nvSpPr>
        <p:spPr>
          <a:xfrm>
            <a:off x="596900" y="4224804"/>
            <a:ext cx="6388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Execute code: highlight the line(s) to be run and press </a:t>
            </a:r>
            <a:r>
              <a:rPr lang="en-US" sz="2800" b="1" dirty="0"/>
              <a:t>ctrl + enter (windows) </a:t>
            </a:r>
            <a:r>
              <a:rPr lang="en-US" sz="2800" dirty="0"/>
              <a:t>or press the “Run” button (top-right corner)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35786C-8190-47B0-89CB-C3AA81B00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" y="5743615"/>
            <a:ext cx="29527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7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6AFD-F9F6-4F88-B41E-BD982C4E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2D7E6-28E5-4318-85B1-04AE2AA6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Variables hold information you can manipulate, change and use in different ways.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the most simple level, we can store values in variables: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 good practice, choose meaningful &amp; descriptive variable names.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E1EFC-EAC3-41B7-824F-3BD00127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37" y="4001294"/>
            <a:ext cx="94583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9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80F0-31E6-4827-B299-DBAC9991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BD5C-E279-4FFB-95D9-883239C2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have created variables they can be used to do different things: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Perform math operations like add &amp; subtract</a:t>
            </a:r>
          </a:p>
          <a:p>
            <a:r>
              <a:rPr lang="en-US" dirty="0"/>
              <a:t>Overwrite variables</a:t>
            </a:r>
          </a:p>
          <a:p>
            <a:r>
              <a:rPr lang="en-US" dirty="0"/>
              <a:t>Combine variables to compute a new variable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4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CE09-E050-41E7-ADCC-DC1D1C8D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9C20-8E6F-411B-B739-B84702F2C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5081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to math operations, we can also compare variables to each other.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compare values we use “Boolean logic” which only has two outcomes: </a:t>
            </a:r>
          </a:p>
          <a:p>
            <a:pPr marL="0" indent="0">
              <a:buNone/>
            </a:pPr>
            <a:r>
              <a:rPr lang="en-US" dirty="0"/>
              <a:t>TRUE or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50E7F-AAE8-43FC-ABB5-24F04E70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037" y="3135312"/>
            <a:ext cx="3819525" cy="3305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07ADA-93B2-4F04-8E3E-D29746C4C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4083050"/>
            <a:ext cx="3676650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D61BDD-4C07-4018-B481-8729713E9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5492750"/>
            <a:ext cx="33909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0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0677-25D0-42C4-B845-92FFAB7E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Data Analysis: Sneak Peek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01A8-1385-4D5D-9E19-0BFF74F2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out this short survey “Scoot Along” survey on Scooter usage in DC: 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http://data.codefordc.org/dataset/730-dc-scoot-along/resource/694317f0-9045-461c-9883-302f086bb19d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going to read the data set into R, explore the responses to the questions visually &amp; extract the most common reasons for using a scooter from a free format comments!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69F5-4699-4C37-934D-906B6D1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Target group &amp;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7057-BE35-43A4-8864-AFC14167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Target group: </a:t>
            </a:r>
          </a:p>
          <a:p>
            <a:pPr marL="0" indent="0">
              <a:buNone/>
            </a:pPr>
            <a:r>
              <a:rPr lang="en-US" dirty="0"/>
              <a:t>Anyone completely new to R &amp; programming, anyone interested in learning more about how to get started with R and </a:t>
            </a:r>
            <a:r>
              <a:rPr lang="en-US" dirty="0" err="1"/>
              <a:t>Rstudio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Goal: </a:t>
            </a:r>
          </a:p>
          <a:p>
            <a:pPr marL="0" indent="0">
              <a:buNone/>
            </a:pPr>
            <a:r>
              <a:rPr lang="en-US" dirty="0"/>
              <a:t>Introduction to R and RStudio, get started with downloading &amp; playing around, show what is possible &amp; have some information on how to pursue it further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7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42A4-AC45-4E97-B1D9-8E7E6A6F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you will learn: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3035-98E3-4CD4-B4B1-67CB3699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824"/>
            <a:ext cx="10515600" cy="5235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Overview of 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R &amp; RStudio (Integrated Development Environment)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Getting to know RStudio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Executing code &amp; 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Variables, variable manipulation &amp; comparison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Sneak peek: Survey analysis with 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0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48C4-6923-4949-8414-B08AC46E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6EA6-99F5-4480-97E9-CF30C51A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 is a language and environment for statistical computing and graphics.</a:t>
            </a:r>
          </a:p>
          <a:p>
            <a:endParaRPr lang="en-US" dirty="0"/>
          </a:p>
          <a:p>
            <a:r>
              <a:rPr lang="en-US" dirty="0"/>
              <a:t>R is available as a free software </a:t>
            </a:r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Data analysis - </a:t>
            </a:r>
            <a:r>
              <a:rPr lang="en-US" dirty="0"/>
              <a:t>data manipulation, calculation and graphical display.</a:t>
            </a:r>
          </a:p>
          <a:p>
            <a:endParaRPr lang="en-US" dirty="0"/>
          </a:p>
          <a:p>
            <a:r>
              <a:rPr lang="en-US" dirty="0"/>
              <a:t>Very popular in academic context, more and more companies employ it as well (for free!) </a:t>
            </a:r>
          </a:p>
        </p:txBody>
      </p:sp>
    </p:spTree>
    <p:extLst>
      <p:ext uri="{BB962C8B-B14F-4D97-AF65-F5344CB8AC3E}">
        <p14:creationId xmlns:p14="http://schemas.microsoft.com/office/powerpoint/2010/main" val="42656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BC905A4-BE5F-4E14-A075-F7D3CA9E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Download R &amp; RStudio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9D0CD-A7F8-4853-A12A-C31F9B8E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Download R: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https://www.r-project.org/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http://cran.mtu.edu/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Downlaod</a:t>
            </a:r>
            <a:r>
              <a:rPr lang="en-US" dirty="0"/>
              <a:t> </a:t>
            </a:r>
            <a:r>
              <a:rPr lang="en-US" dirty="0" err="1"/>
              <a:t>Rstudio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https://www.rstudio.com/products/rstudio/download/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See the “Installation Instructions” hand out for more details.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00F0-91C6-4E90-941E-7E29555F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Download R &amp; RStudio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D938-EBDF-4C3D-B873-2A2D73B0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5035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R &amp; RStudio?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 and RStudio work together! </a:t>
            </a:r>
            <a:r>
              <a:rPr lang="en-US" dirty="0"/>
              <a:t>But you cannot use RStudio without downloading R first. At the same time, RStudio makes it easier to work with 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= programming language 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ingredients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cannot cook without the ingredients!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RStudio = Integrated Development Environment (IDE)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utensils</a:t>
            </a:r>
          </a:p>
          <a:p>
            <a:pPr marL="0" indent="0">
              <a:buNone/>
            </a:pPr>
            <a:r>
              <a:rPr lang="en-US" dirty="0"/>
              <a:t>The right utensils help us to get more out of the ingredients!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4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BC905A4-BE5F-4E14-A075-F7D3CA9E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4362"/>
            <a:ext cx="10515600" cy="1325563"/>
          </a:xfrm>
        </p:spPr>
        <p:txBody>
          <a:bodyPr/>
          <a:lstStyle/>
          <a:p>
            <a:r>
              <a:rPr lang="en-US" b="1" dirty="0"/>
              <a:t>Getting to know RStudio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39DF7A-9DEF-4985-B36F-31D8B0B5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80" y="1358652"/>
            <a:ext cx="8415020" cy="5278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84E76B-257F-4E5F-9EDE-7676B8803409}"/>
              </a:ext>
            </a:extLst>
          </p:cNvPr>
          <p:cNvSpPr txBox="1"/>
          <p:nvPr/>
        </p:nvSpPr>
        <p:spPr>
          <a:xfrm>
            <a:off x="381000" y="2684215"/>
            <a:ext cx="3073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The Editor</a:t>
            </a:r>
            <a:r>
              <a:rPr lang="en-US" dirty="0"/>
              <a:t>:  </a:t>
            </a:r>
          </a:p>
          <a:p>
            <a:r>
              <a:rPr lang="en-US" dirty="0"/>
              <a:t>write R code you want to keep for later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E73A4-0A82-448C-98D5-2E2AF146339C}"/>
              </a:ext>
            </a:extLst>
          </p:cNvPr>
          <p:cNvSpPr txBox="1"/>
          <p:nvPr/>
        </p:nvSpPr>
        <p:spPr>
          <a:xfrm>
            <a:off x="381000" y="5248870"/>
            <a:ext cx="30734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The Console</a:t>
            </a:r>
            <a:r>
              <a:rPr lang="en-US" dirty="0"/>
              <a:t>:  </a:t>
            </a:r>
          </a:p>
          <a:p>
            <a:r>
              <a:rPr lang="en-US" dirty="0"/>
              <a:t>it’s here that you verify an idea you had works before copying it over into the editor above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24F0F-352A-49C1-9F8B-F8FEB019F65A}"/>
              </a:ext>
            </a:extLst>
          </p:cNvPr>
          <p:cNvSpPr txBox="1"/>
          <p:nvPr/>
        </p:nvSpPr>
        <p:spPr>
          <a:xfrm>
            <a:off x="9004300" y="2545715"/>
            <a:ext cx="30734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Environment/History</a:t>
            </a:r>
            <a:r>
              <a:rPr lang="en-US" dirty="0"/>
              <a:t>:  </a:t>
            </a:r>
          </a:p>
          <a:p>
            <a:r>
              <a:rPr lang="en-US" dirty="0"/>
              <a:t>Holds all the things you created as well as history of all of your commands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E2005-3A47-48BB-B1A9-446220E8D3D0}"/>
              </a:ext>
            </a:extLst>
          </p:cNvPr>
          <p:cNvSpPr txBox="1"/>
          <p:nvPr/>
        </p:nvSpPr>
        <p:spPr>
          <a:xfrm>
            <a:off x="9004300" y="4889766"/>
            <a:ext cx="30734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Plots and other things:</a:t>
            </a:r>
            <a:endParaRPr lang="en-US" dirty="0"/>
          </a:p>
          <a:p>
            <a:r>
              <a:rPr lang="en-US" dirty="0"/>
              <a:t>Display graphics &amp; help pages, see what packages you have loaded</a:t>
            </a:r>
          </a:p>
        </p:txBody>
      </p:sp>
    </p:spTree>
    <p:extLst>
      <p:ext uri="{BB962C8B-B14F-4D97-AF65-F5344CB8AC3E}">
        <p14:creationId xmlns:p14="http://schemas.microsoft.com/office/powerpoint/2010/main" val="165778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6AFD-F9F6-4F88-B41E-BD982C4E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628900"/>
            <a:ext cx="57912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Let’s get started!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18006E-02F4-4690-B600-EC8C3ADC3E25}"/>
              </a:ext>
            </a:extLst>
          </p:cNvPr>
          <p:cNvSpPr txBox="1">
            <a:spLocks/>
          </p:cNvSpPr>
          <p:nvPr/>
        </p:nvSpPr>
        <p:spPr>
          <a:xfrm>
            <a:off x="660400" y="973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Any questions?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648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8918-BE28-4838-9B93-59453FFC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14325"/>
            <a:ext cx="10515600" cy="1325563"/>
          </a:xfrm>
        </p:spPr>
        <p:txBody>
          <a:bodyPr/>
          <a:lstStyle/>
          <a:p>
            <a:r>
              <a:rPr lang="en-US" b="1" dirty="0"/>
              <a:t>Code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3405-E4DA-4339-A14D-A8929F51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98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a distinction between code &amp; comments: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Code:  program instructions</a:t>
            </a:r>
          </a:p>
          <a:p>
            <a:pPr marL="0" indent="0">
              <a:buNone/>
            </a:pPr>
            <a:r>
              <a:rPr lang="en-US" dirty="0"/>
              <a:t>Comments: information that you want to pass 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write comments in R using “#” </a:t>
            </a:r>
          </a:p>
          <a:p>
            <a:pPr marL="0" indent="0">
              <a:buNone/>
            </a:pPr>
            <a:r>
              <a:rPr lang="en-US" dirty="0"/>
              <a:t>#This is a comment.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184D8-CBF5-4F43-8133-975B8231B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919662"/>
            <a:ext cx="57912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593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Getting started with R &amp; RStudio </vt:lpstr>
      <vt:lpstr>Target group &amp; goal</vt:lpstr>
      <vt:lpstr>What you will learn: </vt:lpstr>
      <vt:lpstr>Overview of R </vt:lpstr>
      <vt:lpstr>Download R &amp; RStudio </vt:lpstr>
      <vt:lpstr>Download R &amp; RStudio </vt:lpstr>
      <vt:lpstr>Getting to know RStudio </vt:lpstr>
      <vt:lpstr>Let’s get started! </vt:lpstr>
      <vt:lpstr>Code and Comments</vt:lpstr>
      <vt:lpstr>Running code doing basic math </vt:lpstr>
      <vt:lpstr>Variables</vt:lpstr>
      <vt:lpstr>Manipulating variables</vt:lpstr>
      <vt:lpstr>Comparing variables</vt:lpstr>
      <vt:lpstr>R for Data Analysis: Sneak Peek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Valentina Subow</dc:creator>
  <cp:lastModifiedBy>Valentina Subow</cp:lastModifiedBy>
  <cp:revision>57</cp:revision>
  <dcterms:created xsi:type="dcterms:W3CDTF">2018-10-14T02:59:55Z</dcterms:created>
  <dcterms:modified xsi:type="dcterms:W3CDTF">2018-10-16T01:46:28Z</dcterms:modified>
</cp:coreProperties>
</file>