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8" r:id="rId3"/>
    <p:sldId id="273" r:id="rId4"/>
    <p:sldId id="274" r:id="rId5"/>
    <p:sldId id="276" r:id="rId6"/>
    <p:sldId id="277" r:id="rId7"/>
    <p:sldId id="275" r:id="rId8"/>
    <p:sldId id="278" r:id="rId9"/>
    <p:sldId id="279" r:id="rId10"/>
    <p:sldId id="280" r:id="rId11"/>
    <p:sldId id="304" r:id="rId12"/>
    <p:sldId id="283" r:id="rId13"/>
    <p:sldId id="286" r:id="rId14"/>
    <p:sldId id="287" r:id="rId15"/>
    <p:sldId id="288" r:id="rId16"/>
    <p:sldId id="289" r:id="rId17"/>
    <p:sldId id="305" r:id="rId18"/>
    <p:sldId id="294" r:id="rId19"/>
    <p:sldId id="290" r:id="rId20"/>
    <p:sldId id="291" r:id="rId21"/>
    <p:sldId id="292" r:id="rId22"/>
    <p:sldId id="295" r:id="rId23"/>
    <p:sldId id="293" r:id="rId24"/>
    <p:sldId id="296" r:id="rId25"/>
    <p:sldId id="306" r:id="rId26"/>
    <p:sldId id="262" r:id="rId27"/>
    <p:sldId id="271" r:id="rId28"/>
    <p:sldId id="272" r:id="rId29"/>
    <p:sldId id="301" r:id="rId30"/>
    <p:sldId id="300" r:id="rId31"/>
    <p:sldId id="298" r:id="rId32"/>
    <p:sldId id="302" r:id="rId33"/>
    <p:sldId id="299" r:id="rId34"/>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hew Graham (CENSUS/CES FED)" initials="MRG" lastIdx="1" clrIdx="0">
    <p:extLst>
      <p:ext uri="{19B8F6BF-5375-455C-9EA6-DF929625EA0E}">
        <p15:presenceInfo xmlns:p15="http://schemas.microsoft.com/office/powerpoint/2012/main" userId="Matthew Graham (CENSUS/CES FE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F95D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71253" autoAdjust="0"/>
  </p:normalViewPr>
  <p:slideViewPr>
    <p:cSldViewPr snapToGrid="0">
      <p:cViewPr varScale="1">
        <p:scale>
          <a:sx n="59" d="100"/>
          <a:sy n="59" d="100"/>
        </p:scale>
        <p:origin x="1344" y="5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2C864F2-E332-430D-901C-560E9C3A5323}" type="datetimeFigureOut">
              <a:rPr lang="en-US" smtClean="0"/>
              <a:t>3/11/2020</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8B95BB4-72FC-4C44-B28A-E02B80B96F23}" type="slidenum">
              <a:rPr lang="en-US" smtClean="0"/>
              <a:t>‹#›</a:t>
            </a:fld>
            <a:endParaRPr lang="en-US"/>
          </a:p>
        </p:txBody>
      </p:sp>
    </p:spTree>
    <p:extLst>
      <p:ext uri="{BB962C8B-B14F-4D97-AF65-F5344CB8AC3E}">
        <p14:creationId xmlns:p14="http://schemas.microsoft.com/office/powerpoint/2010/main" val="637624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B95BB4-72FC-4C44-B28A-E02B80B96F23}" type="slidenum">
              <a:rPr lang="en-US" smtClean="0"/>
              <a:t>1</a:t>
            </a:fld>
            <a:endParaRPr lang="en-US"/>
          </a:p>
        </p:txBody>
      </p:sp>
    </p:spTree>
    <p:extLst>
      <p:ext uri="{BB962C8B-B14F-4D97-AF65-F5344CB8AC3E}">
        <p14:creationId xmlns:p14="http://schemas.microsoft.com/office/powerpoint/2010/main" val="3707484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B95BB4-72FC-4C44-B28A-E02B80B96F23}" type="slidenum">
              <a:rPr lang="en-US" smtClean="0"/>
              <a:t>10</a:t>
            </a:fld>
            <a:endParaRPr lang="en-US"/>
          </a:p>
        </p:txBody>
      </p:sp>
    </p:spTree>
    <p:extLst>
      <p:ext uri="{BB962C8B-B14F-4D97-AF65-F5344CB8AC3E}">
        <p14:creationId xmlns:p14="http://schemas.microsoft.com/office/powerpoint/2010/main" val="4266714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 slide</a:t>
            </a:r>
            <a:r>
              <a:rPr lang="en-US" baseline="0" dirty="0" smtClean="0"/>
              <a:t> with examples?</a:t>
            </a:r>
            <a:endParaRPr lang="en-US" dirty="0"/>
          </a:p>
        </p:txBody>
      </p:sp>
      <p:sp>
        <p:nvSpPr>
          <p:cNvPr id="4" name="Slide Number Placeholder 3"/>
          <p:cNvSpPr>
            <a:spLocks noGrp="1"/>
          </p:cNvSpPr>
          <p:nvPr>
            <p:ph type="sldNum" sz="quarter" idx="10"/>
          </p:nvPr>
        </p:nvSpPr>
        <p:spPr/>
        <p:txBody>
          <a:bodyPr/>
          <a:lstStyle/>
          <a:p>
            <a:fld id="{08B95BB4-72FC-4C44-B28A-E02B80B96F23}" type="slidenum">
              <a:rPr lang="en-US" smtClean="0"/>
              <a:t>11</a:t>
            </a:fld>
            <a:endParaRPr lang="en-US"/>
          </a:p>
        </p:txBody>
      </p:sp>
    </p:spTree>
    <p:extLst>
      <p:ext uri="{BB962C8B-B14F-4D97-AF65-F5344CB8AC3E}">
        <p14:creationId xmlns:p14="http://schemas.microsoft.com/office/powerpoint/2010/main" val="2004562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features to point out:</a:t>
            </a:r>
          </a:p>
          <a:p>
            <a:pPr marL="232943" indent="-232943">
              <a:buAutoNum type="arabicPeriod"/>
            </a:pPr>
            <a:r>
              <a:rPr lang="en-US" dirty="0" smtClean="0"/>
              <a:t>Guarantee. DP is a guarantee about privacy based on the specific mathematics of the situation </a:t>
            </a:r>
            <a:r>
              <a:rPr lang="en-US" dirty="0" smtClean="0"/>
              <a:t>(data, queries, mechanism</a:t>
            </a:r>
            <a:r>
              <a:rPr lang="en-US" dirty="0" smtClean="0"/>
              <a:t>, definition of neighbors,</a:t>
            </a:r>
            <a:r>
              <a:rPr lang="en-US" baseline="0" dirty="0" smtClean="0"/>
              <a:t> and the exact privacy guarantee we wish to offer).</a:t>
            </a:r>
          </a:p>
          <a:p>
            <a:pPr marL="232943" indent="-232943">
              <a:buAutoNum type="arabicPeriod"/>
            </a:pPr>
            <a:r>
              <a:rPr lang="en-US" baseline="0" dirty="0" smtClean="0"/>
              <a:t>Mechanism. This is a composition of the query </a:t>
            </a:r>
            <a:r>
              <a:rPr lang="en-US" baseline="0" dirty="0" smtClean="0"/>
              <a:t>and </a:t>
            </a:r>
            <a:r>
              <a:rPr lang="en-US" baseline="0" dirty="0" smtClean="0"/>
              <a:t>the privacy </a:t>
            </a:r>
            <a:r>
              <a:rPr lang="en-US" baseline="0" dirty="0" smtClean="0"/>
              <a:t>algorithm. </a:t>
            </a:r>
            <a:r>
              <a:rPr lang="en-US" baseline="0" dirty="0" smtClean="0"/>
              <a:t>It should not be treated as if we are tacking privacy on </a:t>
            </a:r>
            <a:r>
              <a:rPr lang="en-US" i="1" baseline="0" dirty="0" smtClean="0"/>
              <a:t>ad hoc</a:t>
            </a:r>
            <a:r>
              <a:rPr lang="en-US" i="0" baseline="0" dirty="0" smtClean="0"/>
              <a:t>.</a:t>
            </a:r>
          </a:p>
          <a:p>
            <a:pPr marL="232943" indent="-232943">
              <a:buAutoNum type="arabicPeriod"/>
            </a:pPr>
            <a:r>
              <a:rPr lang="en-US" i="0" baseline="0" dirty="0" smtClean="0"/>
              <a:t>All outputs </a:t>
            </a:r>
            <a:r>
              <a:rPr lang="en-US" i="0" baseline="0" dirty="0" smtClean="0"/>
              <a:t>S and all neighbors. </a:t>
            </a:r>
            <a:r>
              <a:rPr lang="en-US" i="0" baseline="0" dirty="0" smtClean="0"/>
              <a:t>The guarantee is made for every possible S and every possibility of the probability estimation of S and every combination of neighboring databases. This gives the guarantee great power for protection in unpredictable situations </a:t>
            </a:r>
            <a:r>
              <a:rPr lang="en-US" i="0" baseline="0" dirty="0" smtClean="0"/>
              <a:t>as well as </a:t>
            </a:r>
            <a:r>
              <a:rPr lang="en-US" i="0" baseline="0" dirty="0" smtClean="0"/>
              <a:t>into the future</a:t>
            </a:r>
            <a:r>
              <a:rPr lang="en-US" i="0" baseline="0" dirty="0" smtClean="0"/>
              <a:t>.</a:t>
            </a:r>
          </a:p>
          <a:p>
            <a:pPr marL="232943" indent="-232943">
              <a:buAutoNum type="arabicPeriod"/>
            </a:pPr>
            <a:r>
              <a:rPr lang="en-US" i="0" baseline="0" dirty="0" smtClean="0"/>
              <a:t>Probabilities. We now consider the relative odds of seeing these outputs S from neighboring databases. What we don’t want is a situation in which the outcome of M for one database is obviously not possible from a neighboring database.</a:t>
            </a:r>
            <a:endParaRPr lang="en-US" i="0" baseline="0" dirty="0" smtClean="0"/>
          </a:p>
          <a:p>
            <a:pPr marL="232943" indent="-232943">
              <a:buAutoNum type="arabicPeriod"/>
            </a:pPr>
            <a:r>
              <a:rPr lang="en-US" i="0" baseline="0" dirty="0" err="1" smtClean="0"/>
              <a:t>e^epsilon</a:t>
            </a:r>
            <a:r>
              <a:rPr lang="en-US" i="0" baseline="0" dirty="0" smtClean="0"/>
              <a:t> </a:t>
            </a:r>
            <a:r>
              <a:rPr lang="en-US" i="0" baseline="0" dirty="0" smtClean="0"/>
              <a:t>bound. We are bounding the possible shift of probabilities for any possible outcome of the mechanism. Additionally we have introduced a parameter and will need to say more about that in the coming slides. Epsilon is called the “privacy-loss” parameter.</a:t>
            </a:r>
            <a:endParaRPr lang="en-US" dirty="0"/>
          </a:p>
        </p:txBody>
      </p:sp>
      <p:sp>
        <p:nvSpPr>
          <p:cNvPr id="4" name="Slide Number Placeholder 3"/>
          <p:cNvSpPr>
            <a:spLocks noGrp="1"/>
          </p:cNvSpPr>
          <p:nvPr>
            <p:ph type="sldNum" sz="quarter" idx="10"/>
          </p:nvPr>
        </p:nvSpPr>
        <p:spPr/>
        <p:txBody>
          <a:bodyPr/>
          <a:lstStyle/>
          <a:p>
            <a:fld id="{08B95BB4-72FC-4C44-B28A-E02B80B96F23}" type="slidenum">
              <a:rPr lang="en-US" smtClean="0"/>
              <a:t>12</a:t>
            </a:fld>
            <a:endParaRPr lang="en-US"/>
          </a:p>
        </p:txBody>
      </p:sp>
    </p:spTree>
    <p:extLst>
      <p:ext uri="{BB962C8B-B14F-4D97-AF65-F5344CB8AC3E}">
        <p14:creationId xmlns:p14="http://schemas.microsoft.com/office/powerpoint/2010/main" val="2364194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some protection algorithm, M, that satisfies differential privacy,</a:t>
            </a:r>
            <a:r>
              <a:rPr lang="en-US" baseline="0" dirty="0" smtClean="0"/>
              <a:t> we can say the following about these neighboring datasets:</a:t>
            </a:r>
          </a:p>
          <a:p>
            <a:r>
              <a:rPr lang="en-US" baseline="0" dirty="0" smtClean="0"/>
              <a:t>The probability that the some output was produced from dataset D1 should not be too different than the probability that the output was produced from datasets D2</a:t>
            </a:r>
            <a:r>
              <a:rPr lang="en-US" baseline="0" dirty="0" smtClean="0"/>
              <a:t>.</a:t>
            </a:r>
          </a:p>
          <a:p>
            <a:endParaRPr lang="en-US" baseline="0" dirty="0" smtClean="0"/>
          </a:p>
          <a:p>
            <a:r>
              <a:rPr lang="en-US" baseline="0" dirty="0" smtClean="0"/>
              <a:t>Just to be clear we are considering all cases of neighbors D1 and D2, which means both the case where D1 has a record that D2 does not and the case were D2 has that record and D1 does not.</a:t>
            </a:r>
            <a:endParaRPr lang="en-US" baseline="0" dirty="0" smtClean="0"/>
          </a:p>
          <a:p>
            <a:endParaRPr lang="en-US" baseline="0" dirty="0" smtClean="0"/>
          </a:p>
          <a:p>
            <a:r>
              <a:rPr lang="en-US" baseline="0" dirty="0" smtClean="0"/>
              <a:t>The ratio of these probabilities is bounded by </a:t>
            </a:r>
            <a:r>
              <a:rPr lang="en-US" baseline="0" dirty="0" err="1" smtClean="0"/>
              <a:t>e^epsilon</a:t>
            </a:r>
            <a:r>
              <a:rPr lang="en-US" baseline="0" dirty="0" smtClean="0"/>
              <a:t>, where epsilon is a privacy parameter, which ideally is “not too large”. Higher epsilon is less </a:t>
            </a:r>
            <a:r>
              <a:rPr lang="en-US" baseline="0" dirty="0" smtClean="0"/>
              <a:t>privacy. epsilon=0 </a:t>
            </a:r>
            <a:r>
              <a:rPr lang="en-US" baseline="0" dirty="0" smtClean="0"/>
              <a:t>is perfect privacy. Infinite epsilon is no </a:t>
            </a:r>
            <a:r>
              <a:rPr lang="en-US" baseline="0" dirty="0" smtClean="0"/>
              <a:t>privacy </a:t>
            </a:r>
            <a:r>
              <a:rPr lang="en-US" i="1" baseline="0" dirty="0" smtClean="0"/>
              <a:t>guarantee</a:t>
            </a:r>
            <a:r>
              <a:rPr lang="en-US" baseline="0" dirty="0" smtClean="0"/>
              <a:t>. </a:t>
            </a:r>
            <a:r>
              <a:rPr lang="en-US" baseline="0" dirty="0" smtClean="0"/>
              <a:t>The bound can also be stated in terms of the Bayes factor of what is learned about any confidential element given the released data v. what was known before. This is called bounded inferential disclosure in the SDL literature.</a:t>
            </a:r>
          </a:p>
          <a:p>
            <a:endParaRPr lang="en-US" dirty="0"/>
          </a:p>
        </p:txBody>
      </p:sp>
      <p:sp>
        <p:nvSpPr>
          <p:cNvPr id="4" name="Slide Number Placeholder 3"/>
          <p:cNvSpPr>
            <a:spLocks noGrp="1"/>
          </p:cNvSpPr>
          <p:nvPr>
            <p:ph type="sldNum" sz="quarter" idx="10"/>
          </p:nvPr>
        </p:nvSpPr>
        <p:spPr/>
        <p:txBody>
          <a:bodyPr/>
          <a:lstStyle/>
          <a:p>
            <a:fld id="{08B95BB4-72FC-4C44-B28A-E02B80B96F23}" type="slidenum">
              <a:rPr lang="en-US" smtClean="0"/>
              <a:t>13</a:t>
            </a:fld>
            <a:endParaRPr lang="en-US"/>
          </a:p>
        </p:txBody>
      </p:sp>
    </p:spTree>
    <p:extLst>
      <p:ext uri="{BB962C8B-B14F-4D97-AF65-F5344CB8AC3E}">
        <p14:creationId xmlns:p14="http://schemas.microsoft.com/office/powerpoint/2010/main" val="352467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As we discuss algorithms</a:t>
            </a:r>
            <a:r>
              <a:rPr lang="en-US" baseline="0" dirty="0" smtClean="0"/>
              <a:t> that meet the requirements of differential privacy, we will utilize the concept of sensitivity, which is the maximum difference between two queries over all sets of neighboring databases. To guarantee differential privacy we need to add noise to queries that </a:t>
            </a:r>
            <a:r>
              <a:rPr lang="en-US" baseline="0" dirty="0" smtClean="0"/>
              <a:t>scales with the </a:t>
            </a:r>
            <a:r>
              <a:rPr lang="en-US" baseline="0" dirty="0" smtClean="0"/>
              <a:t>sensitivity.</a:t>
            </a:r>
          </a:p>
          <a:p>
            <a:endParaRPr lang="en-US" dirty="0"/>
          </a:p>
        </p:txBody>
      </p:sp>
      <p:sp>
        <p:nvSpPr>
          <p:cNvPr id="4" name="Slide Number Placeholder 3"/>
          <p:cNvSpPr>
            <a:spLocks noGrp="1"/>
          </p:cNvSpPr>
          <p:nvPr>
            <p:ph type="sldNum" sz="quarter" idx="10"/>
          </p:nvPr>
        </p:nvSpPr>
        <p:spPr/>
        <p:txBody>
          <a:bodyPr/>
          <a:lstStyle/>
          <a:p>
            <a:fld id="{08B95BB4-72FC-4C44-B28A-E02B80B96F23}" type="slidenum">
              <a:rPr lang="en-US" smtClean="0"/>
              <a:t>14</a:t>
            </a:fld>
            <a:endParaRPr lang="en-US"/>
          </a:p>
        </p:txBody>
      </p:sp>
    </p:spTree>
    <p:extLst>
      <p:ext uri="{BB962C8B-B14F-4D97-AF65-F5344CB8AC3E}">
        <p14:creationId xmlns:p14="http://schemas.microsoft.com/office/powerpoint/2010/main" val="1261596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One simple,</a:t>
            </a:r>
            <a:r>
              <a:rPr lang="en-US" baseline="0" dirty="0" smtClean="0"/>
              <a:t> </a:t>
            </a:r>
            <a:r>
              <a:rPr lang="en-US" dirty="0" smtClean="0"/>
              <a:t>differentially private mechanism that </a:t>
            </a:r>
            <a:r>
              <a:rPr lang="en-US" dirty="0" smtClean="0"/>
              <a:t>we’ll consider </a:t>
            </a:r>
            <a:r>
              <a:rPr lang="en-US" dirty="0" smtClean="0"/>
              <a:t>is the Laplace mechanism, which adds noise to the numerical</a:t>
            </a:r>
            <a:r>
              <a:rPr lang="en-US" baseline="0" dirty="0" smtClean="0"/>
              <a:t> true query result q(x). The noise is drawn from the Laplace distribution with mean 0, scaled by the sensitivity over epsilon.</a:t>
            </a:r>
          </a:p>
          <a:p>
            <a:pPr defTabSz="931774">
              <a:defRPr/>
            </a:pPr>
            <a:endParaRPr lang="en-US" baseline="0" dirty="0" smtClean="0"/>
          </a:p>
          <a:p>
            <a:pPr defTabSz="931774">
              <a:defRPr/>
            </a:pPr>
            <a:r>
              <a:rPr lang="en-US" baseline="0" dirty="0" smtClean="0"/>
              <a:t>But does this “off the shelf” approach to a protection system meet our specific needs? We’ll answer this question by looking at the data quality.</a:t>
            </a:r>
          </a:p>
        </p:txBody>
      </p:sp>
      <p:sp>
        <p:nvSpPr>
          <p:cNvPr id="4" name="Slide Number Placeholder 3"/>
          <p:cNvSpPr>
            <a:spLocks noGrp="1"/>
          </p:cNvSpPr>
          <p:nvPr>
            <p:ph type="sldNum" sz="quarter" idx="10"/>
          </p:nvPr>
        </p:nvSpPr>
        <p:spPr/>
        <p:txBody>
          <a:bodyPr/>
          <a:lstStyle/>
          <a:p>
            <a:fld id="{08B95BB4-72FC-4C44-B28A-E02B80B96F23}" type="slidenum">
              <a:rPr lang="en-US" smtClean="0"/>
              <a:t>15</a:t>
            </a:fld>
            <a:endParaRPr lang="en-US"/>
          </a:p>
        </p:txBody>
      </p:sp>
    </p:spTree>
    <p:extLst>
      <p:ext uri="{BB962C8B-B14F-4D97-AF65-F5344CB8AC3E}">
        <p14:creationId xmlns:p14="http://schemas.microsoft.com/office/powerpoint/2010/main" val="2364268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defTabSz="931774">
                  <a:defRPr/>
                </a:pPr>
                <a:r>
                  <a:rPr lang="en-US" dirty="0" smtClean="0"/>
                  <a:t>If you use the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𝐿</m:t>
                        </m:r>
                      </m:e>
                      <m:sub>
                        <m:r>
                          <a:rPr lang="en-US">
                            <a:latin typeface="Cambria Math" panose="02040503050406030204" pitchFamily="18" charset="0"/>
                          </a:rPr>
                          <m:t>1</m:t>
                        </m:r>
                      </m:sub>
                    </m:sSub>
                  </m:oMath>
                </a14:m>
                <a:r>
                  <a:rPr lang="en-US" dirty="0"/>
                  <a:t> </a:t>
                </a:r>
                <a:r>
                  <a:rPr lang="en-US" dirty="0" smtClean="0"/>
                  <a:t>measure with the </a:t>
                </a:r>
                <a:r>
                  <a:rPr lang="en-US" dirty="0"/>
                  <a:t>Laplace mechanism, </a:t>
                </a:r>
                <a:r>
                  <a:rPr lang="en-US" dirty="0" smtClean="0"/>
                  <a:t>then the </a:t>
                </a:r>
                <a:r>
                  <a:rPr lang="en-US" dirty="0"/>
                  <a:t>error </a:t>
                </a:r>
                <a:r>
                  <a:rPr lang="en-US" dirty="0" smtClean="0"/>
                  <a:t>is just the noise we added from the Laplace mechanism.</a:t>
                </a:r>
                <a:endParaRPr lang="en-US" dirty="0"/>
              </a:p>
              <a:p>
                <a:endParaRPr lang="en-US" dirty="0" smtClean="0"/>
              </a:p>
              <a:p>
                <a:r>
                  <a:rPr lang="en-US" dirty="0" smtClean="0"/>
                  <a:t>In general, we’ll judge the goodness of a mechanism by measuring the error</a:t>
                </a:r>
                <a:r>
                  <a:rPr lang="en-US" baseline="0" dirty="0" smtClean="0"/>
                  <a:t> it generates. And specifically, we will use the L1 error to judge our protection mechanisms.</a:t>
                </a:r>
              </a:p>
              <a:p>
                <a:endParaRPr lang="en-US" baseline="0" dirty="0" smtClean="0"/>
              </a:p>
              <a:p>
                <a:r>
                  <a:rPr lang="en-US" baseline="0" dirty="0" smtClean="0"/>
                  <a:t>For the Laplace mechanism, the error can be shown to be the sensitivity over the privacy parameter, epsilon. Which is fine if we are only protecting individuals, but becomes a problem when we also want to protect </a:t>
                </a:r>
                <a:r>
                  <a:rPr lang="en-US" baseline="0" dirty="0" smtClean="0"/>
                  <a:t>higher sensitivity queries, such as the size of establishments</a:t>
                </a:r>
                <a:r>
                  <a:rPr lang="en-US" baseline="0" dirty="0" smtClean="0"/>
                  <a:t>, because the sensitivity is the size of the largest establishment in the dataset</a:t>
                </a:r>
                <a:r>
                  <a:rPr lang="en-US" baseline="0" dirty="0" smtClean="0"/>
                  <a:t>.</a:t>
                </a:r>
              </a:p>
              <a:p>
                <a:endParaRPr lang="en-US" baseline="0" dirty="0" smtClean="0"/>
              </a:p>
              <a:p>
                <a:r>
                  <a:rPr lang="en-US" baseline="0" dirty="0" smtClean="0"/>
                  <a:t>The choice of a quality measure is up to you. You do not need to use the L1 error. Use whatever best represents quality in your data. In fact you may choose more than one quality measure and then adjust your protection system to tradeoff between the multiple measures of quality.</a:t>
                </a:r>
              </a:p>
              <a:p>
                <a:endParaRPr lang="en-US" baseline="0" dirty="0" smtClean="0"/>
              </a:p>
              <a:p>
                <a:r>
                  <a:rPr lang="en-US" baseline="0" dirty="0" smtClean="0"/>
                  <a:t>Also, if you already have a non-provable protection system and want to compare, then I suggest using the L1 error for your existing protection system as the denominator in the bottom equation rather than the “stock.” That way you can get measure of quality relative to your existing system.</a:t>
                </a:r>
                <a:endParaRPr lang="en-US" dirty="0" smtClean="0"/>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If you use the </a:t>
                </a:r>
                <a:r>
                  <a:rPr lang="en-US" i="0">
                    <a:latin typeface="Cambria Math" panose="02040503050406030204" pitchFamily="18" charset="0"/>
                  </a:rPr>
                  <a:t>𝐿_1</a:t>
                </a:r>
                <a:r>
                  <a:rPr lang="en-US" dirty="0"/>
                  <a:t> </a:t>
                </a:r>
                <a:r>
                  <a:rPr lang="en-US" dirty="0" smtClean="0"/>
                  <a:t>measure with the </a:t>
                </a:r>
                <a:r>
                  <a:rPr lang="en-US" dirty="0"/>
                  <a:t>Laplace mechanism, </a:t>
                </a:r>
                <a:r>
                  <a:rPr lang="en-US" dirty="0" smtClean="0"/>
                  <a:t>then the </a:t>
                </a:r>
                <a:r>
                  <a:rPr lang="en-US" dirty="0"/>
                  <a:t>error </a:t>
                </a:r>
                <a:r>
                  <a:rPr lang="en-US" dirty="0" smtClean="0"/>
                  <a:t>is just the noise we added from the Laplace mechanism.</a:t>
                </a:r>
                <a:endParaRPr lang="en-US" dirty="0"/>
              </a:p>
              <a:p>
                <a:endParaRPr lang="en-US" dirty="0" smtClean="0"/>
              </a:p>
              <a:p>
                <a:r>
                  <a:rPr lang="en-US" dirty="0" smtClean="0"/>
                  <a:t>In </a:t>
                </a:r>
                <a:r>
                  <a:rPr lang="en-US" dirty="0" smtClean="0"/>
                  <a:t>general, we’ll judge the goodness of a mechanism by measuring the error</a:t>
                </a:r>
                <a:r>
                  <a:rPr lang="en-US" baseline="0" dirty="0" smtClean="0"/>
                  <a:t> it generates. And specifically, we will use the L1 error to judge our protection mechanisms.</a:t>
                </a:r>
              </a:p>
              <a:p>
                <a:endParaRPr lang="en-US" baseline="0" dirty="0" smtClean="0"/>
              </a:p>
              <a:p>
                <a:r>
                  <a:rPr lang="en-US" baseline="0" dirty="0" smtClean="0"/>
                  <a:t>For the Laplace mechanism, the error can be shown to be the sensitivity over the privacy parameter, epsilon. Which is fine if we are only protecting individuals, but becomes a problem when we also want to protect establishments, because the sensitivity is the size of the largest establishment in the dataset.</a:t>
                </a:r>
                <a:endParaRPr lang="en-US" dirty="0" smtClean="0"/>
              </a:p>
              <a:p>
                <a:endParaRPr lang="en-US" dirty="0"/>
              </a:p>
            </p:txBody>
          </p:sp>
        </mc:Fallback>
      </mc:AlternateContent>
      <p:sp>
        <p:nvSpPr>
          <p:cNvPr id="4" name="Slide Number Placeholder 3"/>
          <p:cNvSpPr>
            <a:spLocks noGrp="1"/>
          </p:cNvSpPr>
          <p:nvPr>
            <p:ph type="sldNum" sz="quarter" idx="10"/>
          </p:nvPr>
        </p:nvSpPr>
        <p:spPr/>
        <p:txBody>
          <a:bodyPr/>
          <a:lstStyle/>
          <a:p>
            <a:fld id="{08B95BB4-72FC-4C44-B28A-E02B80B96F23}" type="slidenum">
              <a:rPr lang="en-US" smtClean="0"/>
              <a:t>16</a:t>
            </a:fld>
            <a:endParaRPr lang="en-US"/>
          </a:p>
        </p:txBody>
      </p:sp>
    </p:spTree>
    <p:extLst>
      <p:ext uri="{BB962C8B-B14F-4D97-AF65-F5344CB8AC3E}">
        <p14:creationId xmlns:p14="http://schemas.microsoft.com/office/powerpoint/2010/main" val="1321878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approach is for an application</a:t>
            </a:r>
            <a:r>
              <a:rPr lang="en-US" baseline="0" dirty="0" smtClean="0"/>
              <a:t> of epsilon-DP with a sensitivity of 1 and using the L1 norm as our error measure. Changing one of those things may require different calculations or different approaches altogether.</a:t>
            </a:r>
            <a:endParaRPr lang="en-US" dirty="0"/>
          </a:p>
        </p:txBody>
      </p:sp>
      <p:sp>
        <p:nvSpPr>
          <p:cNvPr id="4" name="Slide Number Placeholder 3"/>
          <p:cNvSpPr>
            <a:spLocks noGrp="1"/>
          </p:cNvSpPr>
          <p:nvPr>
            <p:ph type="sldNum" sz="quarter" idx="10"/>
          </p:nvPr>
        </p:nvSpPr>
        <p:spPr/>
        <p:txBody>
          <a:bodyPr/>
          <a:lstStyle/>
          <a:p>
            <a:fld id="{08B95BB4-72FC-4C44-B28A-E02B80B96F23}" type="slidenum">
              <a:rPr lang="en-US" smtClean="0"/>
              <a:t>17</a:t>
            </a:fld>
            <a:endParaRPr lang="en-US"/>
          </a:p>
        </p:txBody>
      </p:sp>
    </p:spTree>
    <p:extLst>
      <p:ext uri="{BB962C8B-B14F-4D97-AF65-F5344CB8AC3E}">
        <p14:creationId xmlns:p14="http://schemas.microsoft.com/office/powerpoint/2010/main" val="3888134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Solid line is the mean of the L1 Error over 1000 runs at each value of epsilon</a:t>
            </a:r>
            <a:r>
              <a:rPr lang="en-US" baseline="0" dirty="0" smtClean="0"/>
              <a:t> that was tested. The dashed lines are +/- 1 </a:t>
            </a:r>
            <a:r>
              <a:rPr lang="en-US" baseline="0" dirty="0" err="1" smtClean="0"/>
              <a:t>StDev</a:t>
            </a:r>
            <a:r>
              <a:rPr lang="en-US" baseline="0" dirty="0" smtClean="0"/>
              <a:t> at each epsilon.</a:t>
            </a:r>
            <a:endParaRPr lang="en-US" dirty="0"/>
          </a:p>
        </p:txBody>
      </p:sp>
      <p:sp>
        <p:nvSpPr>
          <p:cNvPr id="4" name="Slide Number Placeholder 3"/>
          <p:cNvSpPr>
            <a:spLocks noGrp="1"/>
          </p:cNvSpPr>
          <p:nvPr>
            <p:ph type="sldNum" sz="quarter" idx="10"/>
          </p:nvPr>
        </p:nvSpPr>
        <p:spPr/>
        <p:txBody>
          <a:bodyPr/>
          <a:lstStyle/>
          <a:p>
            <a:fld id="{08B95BB4-72FC-4C44-B28A-E02B80B96F23}" type="slidenum">
              <a:rPr lang="en-US" smtClean="0"/>
              <a:t>18</a:t>
            </a:fld>
            <a:endParaRPr lang="en-US"/>
          </a:p>
        </p:txBody>
      </p:sp>
    </p:spTree>
    <p:extLst>
      <p:ext uri="{BB962C8B-B14F-4D97-AF65-F5344CB8AC3E}">
        <p14:creationId xmlns:p14="http://schemas.microsoft.com/office/powerpoint/2010/main" val="2184781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These slides only discuss one mechanism for achieving differential privacy. There are others! The spreadsheet discusses one better aligned to skewed data, such as business employment.</a:t>
            </a:r>
          </a:p>
          <a:p>
            <a:endParaRPr lang="en-US" dirty="0"/>
          </a:p>
        </p:txBody>
      </p:sp>
      <p:sp>
        <p:nvSpPr>
          <p:cNvPr id="4" name="Slide Number Placeholder 3"/>
          <p:cNvSpPr>
            <a:spLocks noGrp="1"/>
          </p:cNvSpPr>
          <p:nvPr>
            <p:ph type="sldNum" sz="quarter" idx="10"/>
          </p:nvPr>
        </p:nvSpPr>
        <p:spPr/>
        <p:txBody>
          <a:bodyPr/>
          <a:lstStyle/>
          <a:p>
            <a:fld id="{08B95BB4-72FC-4C44-B28A-E02B80B96F23}" type="slidenum">
              <a:rPr lang="en-US" smtClean="0"/>
              <a:t>19</a:t>
            </a:fld>
            <a:endParaRPr lang="en-US"/>
          </a:p>
        </p:txBody>
      </p:sp>
    </p:spTree>
    <p:extLst>
      <p:ext uri="{BB962C8B-B14F-4D97-AF65-F5344CB8AC3E}">
        <p14:creationId xmlns:p14="http://schemas.microsoft.com/office/powerpoint/2010/main" val="854887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B95BB4-72FC-4C44-B28A-E02B80B96F23}" type="slidenum">
              <a:rPr lang="en-US" smtClean="0"/>
              <a:t>2</a:t>
            </a:fld>
            <a:endParaRPr lang="en-US"/>
          </a:p>
        </p:txBody>
      </p:sp>
    </p:spTree>
    <p:extLst>
      <p:ext uri="{BB962C8B-B14F-4D97-AF65-F5344CB8AC3E}">
        <p14:creationId xmlns:p14="http://schemas.microsoft.com/office/powerpoint/2010/main" val="2623011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B95BB4-72FC-4C44-B28A-E02B80B96F23}" type="slidenum">
              <a:rPr lang="en-US" smtClean="0"/>
              <a:t>20</a:t>
            </a:fld>
            <a:endParaRPr lang="en-US"/>
          </a:p>
        </p:txBody>
      </p:sp>
    </p:spTree>
    <p:extLst>
      <p:ext uri="{BB962C8B-B14F-4D97-AF65-F5344CB8AC3E}">
        <p14:creationId xmlns:p14="http://schemas.microsoft.com/office/powerpoint/2010/main" val="3445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argument is implicit in the math and statements made</a:t>
            </a:r>
            <a:r>
              <a:rPr lang="en-US" baseline="0" dirty="0" smtClean="0"/>
              <a:t> about the math, but this slide tries to make the logic explicit.</a:t>
            </a:r>
            <a:endParaRPr lang="en-US" dirty="0"/>
          </a:p>
        </p:txBody>
      </p:sp>
      <p:sp>
        <p:nvSpPr>
          <p:cNvPr id="4" name="Slide Number Placeholder 3"/>
          <p:cNvSpPr>
            <a:spLocks noGrp="1"/>
          </p:cNvSpPr>
          <p:nvPr>
            <p:ph type="sldNum" sz="quarter" idx="10"/>
          </p:nvPr>
        </p:nvSpPr>
        <p:spPr/>
        <p:txBody>
          <a:bodyPr/>
          <a:lstStyle/>
          <a:p>
            <a:fld id="{08B95BB4-72FC-4C44-B28A-E02B80B96F23}" type="slidenum">
              <a:rPr lang="en-US" smtClean="0"/>
              <a:t>21</a:t>
            </a:fld>
            <a:endParaRPr lang="en-US"/>
          </a:p>
        </p:txBody>
      </p:sp>
    </p:spTree>
    <p:extLst>
      <p:ext uri="{BB962C8B-B14F-4D97-AF65-F5344CB8AC3E}">
        <p14:creationId xmlns:p14="http://schemas.microsoft.com/office/powerpoint/2010/main" val="35299967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B95BB4-72FC-4C44-B28A-E02B80B96F23}" type="slidenum">
              <a:rPr lang="en-US" smtClean="0"/>
              <a:t>22</a:t>
            </a:fld>
            <a:endParaRPr lang="en-US"/>
          </a:p>
        </p:txBody>
      </p:sp>
    </p:spTree>
    <p:extLst>
      <p:ext uri="{BB962C8B-B14F-4D97-AF65-F5344CB8AC3E}">
        <p14:creationId xmlns:p14="http://schemas.microsoft.com/office/powerpoint/2010/main" val="5093656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defTabSz="931774">
                  <a:defRPr/>
                </a:pPr>
                <a:r>
                  <a:rPr lang="en-US" dirty="0" smtClean="0"/>
                  <a:t>We may be required to publish information about Sneetch Bellies, Age, Height, and Beak Length. If we protect each of those tables separately with </a:t>
                </a:r>
                <a14:m>
                  <m:oMath xmlns:m="http://schemas.openxmlformats.org/officeDocument/2006/math">
                    <m:r>
                      <a:rPr lang="en-US" i="1" smtClean="0">
                        <a:latin typeface="Cambria Math" panose="02040503050406030204" pitchFamily="18" charset="0"/>
                        <a:ea typeface="Cambria Math" panose="02040503050406030204" pitchFamily="18" charset="0"/>
                      </a:rPr>
                      <m:t>𝜀</m:t>
                    </m:r>
                  </m:oMath>
                </a14:m>
                <a:r>
                  <a:rPr lang="en-US" dirty="0" smtClean="0"/>
                  <a:t>, then our total budget would be </a:t>
                </a:r>
                <a14:m>
                  <m:oMath xmlns:m="http://schemas.openxmlformats.org/officeDocument/2006/math">
                    <m:r>
                      <a:rPr lang="en-US" b="0" i="0" smtClean="0">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𝜀</m:t>
                    </m:r>
                  </m:oMath>
                </a14:m>
                <a:r>
                  <a:rPr lang="en-US" dirty="0" smtClean="0"/>
                  <a:t>. And we may want to account for a release of revised figures in the future and set aside an extra </a:t>
                </a:r>
                <a14:m>
                  <m:oMath xmlns:m="http://schemas.openxmlformats.org/officeDocument/2006/math">
                    <m:r>
                      <a:rPr lang="en-US">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𝜀</m:t>
                    </m:r>
                  </m:oMath>
                </a14:m>
                <a:r>
                  <a:rPr lang="en-US" dirty="0" smtClean="0"/>
                  <a:t>. So that would be </a:t>
                </a:r>
                <a14:m>
                  <m:oMath xmlns:m="http://schemas.openxmlformats.org/officeDocument/2006/math">
                    <m:r>
                      <a:rPr lang="en-US" b="0" i="0" smtClean="0">
                        <a:latin typeface="Cambria Math" panose="02040503050406030204" pitchFamily="18" charset="0"/>
                        <a:ea typeface="Cambria Math" panose="02040503050406030204" pitchFamily="18" charset="0"/>
                      </a:rPr>
                      <m:t>8</m:t>
                    </m:r>
                    <m:r>
                      <a:rPr lang="en-US" i="1">
                        <a:latin typeface="Cambria Math" panose="02040503050406030204" pitchFamily="18" charset="0"/>
                        <a:ea typeface="Cambria Math" panose="02040503050406030204" pitchFamily="18" charset="0"/>
                      </a:rPr>
                      <m:t>𝜀</m:t>
                    </m:r>
                  </m:oMath>
                </a14:m>
                <a:r>
                  <a:rPr lang="en-US" dirty="0" smtClean="0"/>
                  <a:t>. If </a:t>
                </a:r>
                <a14:m>
                  <m:oMath xmlns:m="http://schemas.openxmlformats.org/officeDocument/2006/math">
                    <m:r>
                      <a:rPr lang="en-US" i="1">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=1</m:t>
                    </m:r>
                  </m:oMath>
                </a14:m>
                <a:r>
                  <a:rPr lang="en-US" dirty="0" smtClean="0"/>
                  <a:t>, then our total privacy loss budget would be 12.</a:t>
                </a:r>
                <a:endParaRPr lang="en-US" dirty="0"/>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We may be required to publish information about Sneetch Bellies, Age, Height, and Beak Length. If we protect each of those tables separately with </a:t>
                </a:r>
                <a:r>
                  <a:rPr lang="en-US" i="0" smtClean="0">
                    <a:latin typeface="Cambria Math" panose="02040503050406030204" pitchFamily="18" charset="0"/>
                    <a:ea typeface="Cambria Math" panose="02040503050406030204" pitchFamily="18" charset="0"/>
                  </a:rPr>
                  <a:t>𝜀</a:t>
                </a:r>
                <a:r>
                  <a:rPr lang="en-US" dirty="0" smtClean="0"/>
                  <a:t>, then our total budget would be </a:t>
                </a:r>
                <a:r>
                  <a:rPr lang="en-US" b="0" i="0" smtClean="0">
                    <a:latin typeface="Cambria Math" panose="02040503050406030204" pitchFamily="18" charset="0"/>
                    <a:ea typeface="Cambria Math" panose="02040503050406030204" pitchFamily="18" charset="0"/>
                  </a:rPr>
                  <a:t>4</a:t>
                </a:r>
                <a:r>
                  <a:rPr lang="en-US" i="0">
                    <a:latin typeface="Cambria Math" panose="02040503050406030204" pitchFamily="18" charset="0"/>
                    <a:ea typeface="Cambria Math" panose="02040503050406030204" pitchFamily="18" charset="0"/>
                  </a:rPr>
                  <a:t>𝜀</a:t>
                </a:r>
                <a:r>
                  <a:rPr lang="en-US" dirty="0" smtClean="0"/>
                  <a:t>. And we may want to account for a release of revised figures in the future and set aside an extra </a:t>
                </a:r>
                <a:r>
                  <a:rPr lang="en-US" i="0">
                    <a:latin typeface="Cambria Math" panose="02040503050406030204" pitchFamily="18" charset="0"/>
                    <a:ea typeface="Cambria Math" panose="02040503050406030204" pitchFamily="18" charset="0"/>
                  </a:rPr>
                  <a:t>4𝜀</a:t>
                </a:r>
                <a:r>
                  <a:rPr lang="en-US" dirty="0" smtClean="0"/>
                  <a:t>. So that would be </a:t>
                </a:r>
                <a:r>
                  <a:rPr lang="en-US" b="0" i="0" smtClean="0">
                    <a:latin typeface="Cambria Math" panose="02040503050406030204" pitchFamily="18" charset="0"/>
                    <a:ea typeface="Cambria Math" panose="02040503050406030204" pitchFamily="18" charset="0"/>
                  </a:rPr>
                  <a:t>8</a:t>
                </a:r>
                <a:r>
                  <a:rPr lang="en-US" i="0">
                    <a:latin typeface="Cambria Math" panose="02040503050406030204" pitchFamily="18" charset="0"/>
                    <a:ea typeface="Cambria Math" panose="02040503050406030204" pitchFamily="18" charset="0"/>
                  </a:rPr>
                  <a:t>𝜀</a:t>
                </a:r>
                <a:r>
                  <a:rPr lang="en-US" dirty="0" smtClean="0"/>
                  <a:t>. If </a:t>
                </a:r>
                <a:r>
                  <a:rPr lang="en-US" i="0">
                    <a:latin typeface="Cambria Math" panose="02040503050406030204" pitchFamily="18" charset="0"/>
                    <a:ea typeface="Cambria Math" panose="02040503050406030204" pitchFamily="18" charset="0"/>
                  </a:rPr>
                  <a:t>𝜀</a:t>
                </a:r>
                <a:r>
                  <a:rPr lang="en-US" b="0" i="0" smtClean="0">
                    <a:latin typeface="Cambria Math" panose="02040503050406030204" pitchFamily="18" charset="0"/>
                    <a:ea typeface="Cambria Math" panose="02040503050406030204" pitchFamily="18" charset="0"/>
                  </a:rPr>
                  <a:t>=1</a:t>
                </a:r>
                <a:r>
                  <a:rPr lang="en-US" dirty="0" smtClean="0"/>
                  <a:t>, then our total privacy loss budget would be 12.</a:t>
                </a:r>
                <a:endParaRPr lang="en-US" dirty="0"/>
              </a:p>
              <a:p>
                <a:endParaRPr lang="en-US" dirty="0"/>
              </a:p>
            </p:txBody>
          </p:sp>
        </mc:Fallback>
      </mc:AlternateContent>
      <p:sp>
        <p:nvSpPr>
          <p:cNvPr id="4" name="Slide Number Placeholder 3"/>
          <p:cNvSpPr>
            <a:spLocks noGrp="1"/>
          </p:cNvSpPr>
          <p:nvPr>
            <p:ph type="sldNum" sz="quarter" idx="10"/>
          </p:nvPr>
        </p:nvSpPr>
        <p:spPr/>
        <p:txBody>
          <a:bodyPr/>
          <a:lstStyle/>
          <a:p>
            <a:fld id="{08B95BB4-72FC-4C44-B28A-E02B80B96F23}" type="slidenum">
              <a:rPr lang="en-US" smtClean="0"/>
              <a:t>23</a:t>
            </a:fld>
            <a:endParaRPr lang="en-US"/>
          </a:p>
        </p:txBody>
      </p:sp>
    </p:spTree>
    <p:extLst>
      <p:ext uri="{BB962C8B-B14F-4D97-AF65-F5344CB8AC3E}">
        <p14:creationId xmlns:p14="http://schemas.microsoft.com/office/powerpoint/2010/main" val="1608847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in the right hand case, totals from different tables will not be equal</a:t>
            </a:r>
            <a:r>
              <a:rPr lang="en-US" dirty="0" smtClean="0"/>
              <a:t>.</a:t>
            </a:r>
          </a:p>
          <a:p>
            <a:endParaRPr lang="en-US" dirty="0" smtClean="0"/>
          </a:p>
          <a:p>
            <a:r>
              <a:rPr lang="en-US" dirty="0" smtClean="0"/>
              <a:t>We call the set of tables</a:t>
            </a:r>
            <a:r>
              <a:rPr lang="en-US" baseline="0" dirty="0" smtClean="0"/>
              <a:t> we want to produce the “query workload.”</a:t>
            </a:r>
            <a:endParaRPr lang="en-US" dirty="0"/>
          </a:p>
        </p:txBody>
      </p:sp>
      <p:sp>
        <p:nvSpPr>
          <p:cNvPr id="4" name="Slide Number Placeholder 3"/>
          <p:cNvSpPr>
            <a:spLocks noGrp="1"/>
          </p:cNvSpPr>
          <p:nvPr>
            <p:ph type="sldNum" sz="quarter" idx="10"/>
          </p:nvPr>
        </p:nvSpPr>
        <p:spPr/>
        <p:txBody>
          <a:bodyPr/>
          <a:lstStyle/>
          <a:p>
            <a:fld id="{08B95BB4-72FC-4C44-B28A-E02B80B96F23}" type="slidenum">
              <a:rPr lang="en-US" smtClean="0"/>
              <a:t>24</a:t>
            </a:fld>
            <a:endParaRPr lang="en-US"/>
          </a:p>
        </p:txBody>
      </p:sp>
    </p:spTree>
    <p:extLst>
      <p:ext uri="{BB962C8B-B14F-4D97-AF65-F5344CB8AC3E}">
        <p14:creationId xmlns:p14="http://schemas.microsoft.com/office/powerpoint/2010/main" val="42032415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Future Proof – The guarantee is for your release and holds no matter what someone else later releases. Alternatively: You own responsibility for your own releases and no one else’s.</a:t>
            </a:r>
          </a:p>
          <a:p>
            <a:r>
              <a:rPr lang="en-US" dirty="0" smtClean="0"/>
              <a:t>Methods, Not Data – The guarantee is set at design-time, not at implementation time.</a:t>
            </a:r>
          </a:p>
          <a:p>
            <a:r>
              <a:rPr lang="en-US" dirty="0" smtClean="0"/>
              <a:t>Open – All parameters and methodological decisions can be published without affecting the privacy guarantee. (The only thing we can’t publish are the random numbers.)</a:t>
            </a:r>
          </a:p>
          <a:p>
            <a:r>
              <a:rPr lang="en-US" dirty="0" smtClean="0"/>
              <a:t>Tradeoffs – Explicit tradeoffs between data quantity, quality, and privacy are open to discussion, debate, comment as is determined best.</a:t>
            </a:r>
          </a:p>
          <a:p>
            <a:endParaRPr lang="en-US" dirty="0"/>
          </a:p>
        </p:txBody>
      </p:sp>
      <p:sp>
        <p:nvSpPr>
          <p:cNvPr id="4" name="Slide Number Placeholder 3"/>
          <p:cNvSpPr>
            <a:spLocks noGrp="1"/>
          </p:cNvSpPr>
          <p:nvPr>
            <p:ph type="sldNum" sz="quarter" idx="10"/>
          </p:nvPr>
        </p:nvSpPr>
        <p:spPr/>
        <p:txBody>
          <a:bodyPr/>
          <a:lstStyle/>
          <a:p>
            <a:fld id="{08B95BB4-72FC-4C44-B28A-E02B80B96F23}" type="slidenum">
              <a:rPr lang="en-US" smtClean="0"/>
              <a:t>26</a:t>
            </a:fld>
            <a:endParaRPr lang="en-US"/>
          </a:p>
        </p:txBody>
      </p:sp>
    </p:spTree>
    <p:extLst>
      <p:ext uri="{BB962C8B-B14F-4D97-AF65-F5344CB8AC3E}">
        <p14:creationId xmlns:p14="http://schemas.microsoft.com/office/powerpoint/2010/main" val="37412415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B95BB4-72FC-4C44-B28A-E02B80B96F23}" type="slidenum">
              <a:rPr lang="en-US" smtClean="0"/>
              <a:t>27</a:t>
            </a:fld>
            <a:endParaRPr lang="en-US"/>
          </a:p>
        </p:txBody>
      </p:sp>
    </p:spTree>
    <p:extLst>
      <p:ext uri="{BB962C8B-B14F-4D97-AF65-F5344CB8AC3E}">
        <p14:creationId xmlns:p14="http://schemas.microsoft.com/office/powerpoint/2010/main" val="33471055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B95BB4-72FC-4C44-B28A-E02B80B96F23}" type="slidenum">
              <a:rPr lang="en-US" smtClean="0"/>
              <a:t>28</a:t>
            </a:fld>
            <a:endParaRPr lang="en-US"/>
          </a:p>
        </p:txBody>
      </p:sp>
    </p:spTree>
    <p:extLst>
      <p:ext uri="{BB962C8B-B14F-4D97-AF65-F5344CB8AC3E}">
        <p14:creationId xmlns:p14="http://schemas.microsoft.com/office/powerpoint/2010/main" val="21540588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B95BB4-72FC-4C44-B28A-E02B80B96F23}" type="slidenum">
              <a:rPr lang="en-US" smtClean="0"/>
              <a:t>29</a:t>
            </a:fld>
            <a:endParaRPr lang="en-US"/>
          </a:p>
        </p:txBody>
      </p:sp>
    </p:spTree>
    <p:extLst>
      <p:ext uri="{BB962C8B-B14F-4D97-AF65-F5344CB8AC3E}">
        <p14:creationId xmlns:p14="http://schemas.microsoft.com/office/powerpoint/2010/main" val="33910728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B95BB4-72FC-4C44-B28A-E02B80B96F23}" type="slidenum">
              <a:rPr lang="en-US" smtClean="0"/>
              <a:t>30</a:t>
            </a:fld>
            <a:endParaRPr lang="en-US"/>
          </a:p>
        </p:txBody>
      </p:sp>
    </p:spTree>
    <p:extLst>
      <p:ext uri="{BB962C8B-B14F-4D97-AF65-F5344CB8AC3E}">
        <p14:creationId xmlns:p14="http://schemas.microsoft.com/office/powerpoint/2010/main" val="2094848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B95BB4-72FC-4C44-B28A-E02B80B96F23}" type="slidenum">
              <a:rPr lang="en-US" smtClean="0"/>
              <a:t>3</a:t>
            </a:fld>
            <a:endParaRPr lang="en-US"/>
          </a:p>
        </p:txBody>
      </p:sp>
    </p:spTree>
    <p:extLst>
      <p:ext uri="{BB962C8B-B14F-4D97-AF65-F5344CB8AC3E}">
        <p14:creationId xmlns:p14="http://schemas.microsoft.com/office/powerpoint/2010/main" val="26005643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B95BB4-72FC-4C44-B28A-E02B80B96F23}" type="slidenum">
              <a:rPr lang="en-US" smtClean="0"/>
              <a:t>31</a:t>
            </a:fld>
            <a:endParaRPr lang="en-US"/>
          </a:p>
        </p:txBody>
      </p:sp>
    </p:spTree>
    <p:extLst>
      <p:ext uri="{BB962C8B-B14F-4D97-AF65-F5344CB8AC3E}">
        <p14:creationId xmlns:p14="http://schemas.microsoft.com/office/powerpoint/2010/main" val="17832171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B95BB4-72FC-4C44-B28A-E02B80B96F23}" type="slidenum">
              <a:rPr lang="en-US" smtClean="0"/>
              <a:t>32</a:t>
            </a:fld>
            <a:endParaRPr lang="en-US"/>
          </a:p>
        </p:txBody>
      </p:sp>
    </p:spTree>
    <p:extLst>
      <p:ext uri="{BB962C8B-B14F-4D97-AF65-F5344CB8AC3E}">
        <p14:creationId xmlns:p14="http://schemas.microsoft.com/office/powerpoint/2010/main" val="30548170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B95BB4-72FC-4C44-B28A-E02B80B96F23}" type="slidenum">
              <a:rPr lang="en-US" smtClean="0"/>
              <a:t>33</a:t>
            </a:fld>
            <a:endParaRPr lang="en-US"/>
          </a:p>
        </p:txBody>
      </p:sp>
    </p:spTree>
    <p:extLst>
      <p:ext uri="{BB962C8B-B14F-4D97-AF65-F5344CB8AC3E}">
        <p14:creationId xmlns:p14="http://schemas.microsoft.com/office/powerpoint/2010/main" val="2374740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goal of this webinar is NOT to </a:t>
            </a:r>
            <a:r>
              <a:rPr lang="en-US" baseline="0" dirty="0" smtClean="0"/>
              <a:t>teach </a:t>
            </a:r>
            <a:r>
              <a:rPr lang="en-US" baseline="0" dirty="0" smtClean="0"/>
              <a:t>you how to prove DP mechanisms, but rather to help you take a step on the road to intuitive understanding.</a:t>
            </a:r>
            <a:endParaRPr lang="en-US" dirty="0"/>
          </a:p>
        </p:txBody>
      </p:sp>
      <p:sp>
        <p:nvSpPr>
          <p:cNvPr id="4" name="Slide Number Placeholder 3"/>
          <p:cNvSpPr>
            <a:spLocks noGrp="1"/>
          </p:cNvSpPr>
          <p:nvPr>
            <p:ph type="sldNum" sz="quarter" idx="10"/>
          </p:nvPr>
        </p:nvSpPr>
        <p:spPr/>
        <p:txBody>
          <a:bodyPr/>
          <a:lstStyle/>
          <a:p>
            <a:fld id="{08B95BB4-72FC-4C44-B28A-E02B80B96F23}" type="slidenum">
              <a:rPr lang="en-US" smtClean="0"/>
              <a:t>4</a:t>
            </a:fld>
            <a:endParaRPr lang="en-US"/>
          </a:p>
        </p:txBody>
      </p:sp>
    </p:spTree>
    <p:extLst>
      <p:ext uri="{BB962C8B-B14F-4D97-AF65-F5344CB8AC3E}">
        <p14:creationId xmlns:p14="http://schemas.microsoft.com/office/powerpoint/2010/main" val="4229436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this intro</a:t>
            </a:r>
            <a:r>
              <a:rPr lang="en-US" baseline="0" dirty="0" smtClean="0"/>
              <a:t> we’ll be thinking of administrative data or blended data, with no sample weights.</a:t>
            </a:r>
          </a:p>
          <a:p>
            <a:endParaRPr lang="en-US" baseline="0" dirty="0" smtClean="0"/>
          </a:p>
          <a:p>
            <a:r>
              <a:rPr lang="en-US" baseline="0" dirty="0" smtClean="0"/>
              <a:t>Examples of databases that I have worked with:</a:t>
            </a:r>
          </a:p>
          <a:p>
            <a:pPr marL="174708" indent="-174708">
              <a:buFont typeface="Arial" panose="020B0604020202020204" pitchFamily="34" charset="0"/>
              <a:buChar char="•"/>
            </a:pPr>
            <a:r>
              <a:rPr lang="en-US" baseline="0" dirty="0" smtClean="0"/>
              <a:t>People (1 record per person)</a:t>
            </a:r>
          </a:p>
          <a:p>
            <a:pPr marL="174708" indent="-174708">
              <a:buFont typeface="Arial" panose="020B0604020202020204" pitchFamily="34" charset="0"/>
              <a:buChar char="•"/>
            </a:pPr>
            <a:r>
              <a:rPr lang="en-US" baseline="0" dirty="0" smtClean="0"/>
              <a:t>Businesses (1 record per firm/establishment)</a:t>
            </a:r>
          </a:p>
          <a:p>
            <a:pPr marL="174708" indent="-174708">
              <a:buFont typeface="Arial" panose="020B0604020202020204" pitchFamily="34" charset="0"/>
              <a:buChar char="•"/>
            </a:pPr>
            <a:r>
              <a:rPr lang="en-US" baseline="0" dirty="0" smtClean="0"/>
              <a:t>Jobs (1 record per person-business connection)</a:t>
            </a:r>
            <a:endParaRPr lang="en-US" dirty="0"/>
          </a:p>
        </p:txBody>
      </p:sp>
      <p:sp>
        <p:nvSpPr>
          <p:cNvPr id="4" name="Slide Number Placeholder 3"/>
          <p:cNvSpPr>
            <a:spLocks noGrp="1"/>
          </p:cNvSpPr>
          <p:nvPr>
            <p:ph type="sldNum" sz="quarter" idx="10"/>
          </p:nvPr>
        </p:nvSpPr>
        <p:spPr/>
        <p:txBody>
          <a:bodyPr/>
          <a:lstStyle/>
          <a:p>
            <a:fld id="{08B95BB4-72FC-4C44-B28A-E02B80B96F23}" type="slidenum">
              <a:rPr lang="en-US" smtClean="0"/>
              <a:t>5</a:t>
            </a:fld>
            <a:endParaRPr lang="en-US"/>
          </a:p>
        </p:txBody>
      </p:sp>
    </p:spTree>
    <p:extLst>
      <p:ext uri="{BB962C8B-B14F-4D97-AF65-F5344CB8AC3E}">
        <p14:creationId xmlns:p14="http://schemas.microsoft.com/office/powerpoint/2010/main" val="2187131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B95BB4-72FC-4C44-B28A-E02B80B96F23}" type="slidenum">
              <a:rPr lang="en-US" smtClean="0"/>
              <a:t>6</a:t>
            </a:fld>
            <a:endParaRPr lang="en-US"/>
          </a:p>
        </p:txBody>
      </p:sp>
    </p:spTree>
    <p:extLst>
      <p:ext uri="{BB962C8B-B14F-4D97-AF65-F5344CB8AC3E}">
        <p14:creationId xmlns:p14="http://schemas.microsoft.com/office/powerpoint/2010/main" val="1917920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true that I will use “DP” in</a:t>
            </a:r>
            <a:r>
              <a:rPr lang="en-US" baseline="0" dirty="0" smtClean="0"/>
              <a:t> print to refer to differential privacy going forward.</a:t>
            </a:r>
          </a:p>
          <a:p>
            <a:endParaRPr lang="en-US" baseline="0" dirty="0" smtClean="0"/>
          </a:p>
          <a:p>
            <a:r>
              <a:rPr lang="en-US" baseline="0" dirty="0" smtClean="0"/>
              <a:t>But really, the place I will start is with the concept of DP as a guarantee.</a:t>
            </a:r>
            <a:endParaRPr lang="en-US" dirty="0"/>
          </a:p>
        </p:txBody>
      </p:sp>
      <p:sp>
        <p:nvSpPr>
          <p:cNvPr id="4" name="Slide Number Placeholder 3"/>
          <p:cNvSpPr>
            <a:spLocks noGrp="1"/>
          </p:cNvSpPr>
          <p:nvPr>
            <p:ph type="sldNum" sz="quarter" idx="10"/>
          </p:nvPr>
        </p:nvSpPr>
        <p:spPr/>
        <p:txBody>
          <a:bodyPr/>
          <a:lstStyle/>
          <a:p>
            <a:fld id="{08B95BB4-72FC-4C44-B28A-E02B80B96F23}" type="slidenum">
              <a:rPr lang="en-US" smtClean="0"/>
              <a:t>7</a:t>
            </a:fld>
            <a:endParaRPr lang="en-US"/>
          </a:p>
        </p:txBody>
      </p:sp>
    </p:spTree>
    <p:extLst>
      <p:ext uri="{BB962C8B-B14F-4D97-AF65-F5344CB8AC3E}">
        <p14:creationId xmlns:p14="http://schemas.microsoft.com/office/powerpoint/2010/main" val="1803303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quick gloss: You data should not be identifiable in the published statistics.</a:t>
            </a:r>
          </a:p>
          <a:p>
            <a:endParaRPr lang="en-US" dirty="0" smtClean="0"/>
          </a:p>
          <a:p>
            <a:r>
              <a:rPr lang="en-US" dirty="0" smtClean="0"/>
              <a:t>Put another way: The published statistics should be relatively insensitive to the existence/nonexistence of a single entity in our data.</a:t>
            </a:r>
          </a:p>
          <a:p>
            <a:r>
              <a:rPr lang="en-US" dirty="0" smtClean="0"/>
              <a:t>Or another way: We want to put a limit on how much one can learn about an entity that might be contributing to some public statistics</a:t>
            </a:r>
            <a:r>
              <a:rPr lang="en-US" dirty="0" smtClean="0"/>
              <a:t>.</a:t>
            </a:r>
          </a:p>
          <a:p>
            <a:endParaRPr lang="en-US" dirty="0" smtClean="0"/>
          </a:p>
          <a:p>
            <a:r>
              <a:rPr lang="en-US" dirty="0" smtClean="0"/>
              <a:t>I’ll also mention the mathematically provable part, but</a:t>
            </a:r>
            <a:r>
              <a:rPr lang="en-US" baseline="0" dirty="0" smtClean="0"/>
              <a:t> we will not cover that in this presentation.</a:t>
            </a:r>
            <a:endParaRPr lang="en-US" dirty="0" smtClean="0"/>
          </a:p>
          <a:p>
            <a:endParaRPr lang="en-US" dirty="0"/>
          </a:p>
        </p:txBody>
      </p:sp>
      <p:sp>
        <p:nvSpPr>
          <p:cNvPr id="4" name="Slide Number Placeholder 3"/>
          <p:cNvSpPr>
            <a:spLocks noGrp="1"/>
          </p:cNvSpPr>
          <p:nvPr>
            <p:ph type="sldNum" sz="quarter" idx="10"/>
          </p:nvPr>
        </p:nvSpPr>
        <p:spPr/>
        <p:txBody>
          <a:bodyPr/>
          <a:lstStyle/>
          <a:p>
            <a:fld id="{08B95BB4-72FC-4C44-B28A-E02B80B96F23}" type="slidenum">
              <a:rPr lang="en-US" smtClean="0"/>
              <a:t>8</a:t>
            </a:fld>
            <a:endParaRPr lang="en-US"/>
          </a:p>
        </p:txBody>
      </p:sp>
    </p:spTree>
    <p:extLst>
      <p:ext uri="{BB962C8B-B14F-4D97-AF65-F5344CB8AC3E}">
        <p14:creationId xmlns:p14="http://schemas.microsoft.com/office/powerpoint/2010/main" val="3980216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A couple extra terms we won’t really cover with this presentation:</a:t>
            </a:r>
          </a:p>
          <a:p>
            <a:pPr lvl="0"/>
            <a:r>
              <a:rPr lang="en-US" dirty="0"/>
              <a:t>Local sensitivity – Sensitivity for a part of the database.</a:t>
            </a:r>
          </a:p>
          <a:p>
            <a:pPr lvl="0"/>
            <a:r>
              <a:rPr lang="en-US" dirty="0"/>
              <a:t>Global sensitivity – Sensitivity for the entire database.</a:t>
            </a:r>
          </a:p>
          <a:p>
            <a:endParaRPr lang="en-US" dirty="0"/>
          </a:p>
        </p:txBody>
      </p:sp>
      <p:sp>
        <p:nvSpPr>
          <p:cNvPr id="4" name="Slide Number Placeholder 3"/>
          <p:cNvSpPr>
            <a:spLocks noGrp="1"/>
          </p:cNvSpPr>
          <p:nvPr>
            <p:ph type="sldNum" sz="quarter" idx="10"/>
          </p:nvPr>
        </p:nvSpPr>
        <p:spPr/>
        <p:txBody>
          <a:bodyPr/>
          <a:lstStyle/>
          <a:p>
            <a:fld id="{08B95BB4-72FC-4C44-B28A-E02B80B96F23}" type="slidenum">
              <a:rPr lang="en-US" smtClean="0"/>
              <a:t>9</a:t>
            </a:fld>
            <a:endParaRPr lang="en-US"/>
          </a:p>
        </p:txBody>
      </p:sp>
    </p:spTree>
    <p:extLst>
      <p:ext uri="{BB962C8B-B14F-4D97-AF65-F5344CB8AC3E}">
        <p14:creationId xmlns:p14="http://schemas.microsoft.com/office/powerpoint/2010/main" val="189997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E2AD1D-A4C3-42DF-BC76-54D5831751EE}" type="datetime1">
              <a:rPr lang="en-US" smtClean="0"/>
              <a:t>3/11/2020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414A74-74EC-4CFA-8EE5-79434797E2DC}" type="slidenum">
              <a:rPr lang="en-US" smtClean="0"/>
              <a:t>‹#›</a:t>
            </a:fld>
            <a:endParaRPr lang="en-US"/>
          </a:p>
        </p:txBody>
      </p:sp>
    </p:spTree>
    <p:extLst>
      <p:ext uri="{BB962C8B-B14F-4D97-AF65-F5344CB8AC3E}">
        <p14:creationId xmlns:p14="http://schemas.microsoft.com/office/powerpoint/2010/main" val="10796221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81FE35-710D-44EC-8A9F-E5E09C65E1AE}" type="datetime1">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14A74-74EC-4CFA-8EE5-79434797E2DC}" type="slidenum">
              <a:rPr lang="en-US" smtClean="0"/>
              <a:t>‹#›</a:t>
            </a:fld>
            <a:endParaRPr lang="en-US"/>
          </a:p>
        </p:txBody>
      </p:sp>
    </p:spTree>
    <p:extLst>
      <p:ext uri="{BB962C8B-B14F-4D97-AF65-F5344CB8AC3E}">
        <p14:creationId xmlns:p14="http://schemas.microsoft.com/office/powerpoint/2010/main" val="1886173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CF3432-ACAE-41BE-962C-6C84CFF9376E}" type="datetime1">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14A74-74EC-4CFA-8EE5-79434797E2DC}" type="slidenum">
              <a:rPr lang="en-US" smtClean="0"/>
              <a:t>‹#›</a:t>
            </a:fld>
            <a:endParaRPr lang="en-US"/>
          </a:p>
        </p:txBody>
      </p:sp>
    </p:spTree>
    <p:extLst>
      <p:ext uri="{BB962C8B-B14F-4D97-AF65-F5344CB8AC3E}">
        <p14:creationId xmlns:p14="http://schemas.microsoft.com/office/powerpoint/2010/main" val="4234372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BE09AB-7E40-4ED9-B6AF-EC94D8CFACC6}" type="datetime1">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14A74-74EC-4CFA-8EE5-79434797E2DC}" type="slidenum">
              <a:rPr lang="en-US" smtClean="0"/>
              <a:t>‹#›</a:t>
            </a:fld>
            <a:endParaRPr lang="en-US"/>
          </a:p>
        </p:txBody>
      </p:sp>
    </p:spTree>
    <p:extLst>
      <p:ext uri="{BB962C8B-B14F-4D97-AF65-F5344CB8AC3E}">
        <p14:creationId xmlns:p14="http://schemas.microsoft.com/office/powerpoint/2010/main" val="1089937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F6B683-BC77-4241-9996-7656D2CA7133}" type="datetime1">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14A74-74EC-4CFA-8EE5-79434797E2DC}" type="slidenum">
              <a:rPr lang="en-US" smtClean="0"/>
              <a:t>‹#›</a:t>
            </a:fld>
            <a:endParaRPr lang="en-US"/>
          </a:p>
        </p:txBody>
      </p:sp>
    </p:spTree>
    <p:extLst>
      <p:ext uri="{BB962C8B-B14F-4D97-AF65-F5344CB8AC3E}">
        <p14:creationId xmlns:p14="http://schemas.microsoft.com/office/powerpoint/2010/main" val="323728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B9AE63-CF03-4EDB-B349-9828EA80F199}" type="datetime1">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414A74-74EC-4CFA-8EE5-79434797E2DC}" type="slidenum">
              <a:rPr lang="en-US" smtClean="0"/>
              <a:t>‹#›</a:t>
            </a:fld>
            <a:endParaRPr lang="en-US"/>
          </a:p>
        </p:txBody>
      </p:sp>
    </p:spTree>
    <p:extLst>
      <p:ext uri="{BB962C8B-B14F-4D97-AF65-F5344CB8AC3E}">
        <p14:creationId xmlns:p14="http://schemas.microsoft.com/office/powerpoint/2010/main" val="3355544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F151DB-14E0-464F-BB29-39AAF7D9B8D1}" type="datetime1">
              <a:rPr lang="en-US" smtClean="0"/>
              <a:t>3/11/2020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414A74-74EC-4CFA-8EE5-79434797E2DC}" type="slidenum">
              <a:rPr lang="en-US" smtClean="0"/>
              <a:t>‹#›</a:t>
            </a:fld>
            <a:endParaRPr lang="en-US"/>
          </a:p>
        </p:txBody>
      </p:sp>
    </p:spTree>
    <p:extLst>
      <p:ext uri="{BB962C8B-B14F-4D97-AF65-F5344CB8AC3E}">
        <p14:creationId xmlns:p14="http://schemas.microsoft.com/office/powerpoint/2010/main" val="3389994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7194BC-2A5C-4DAB-BD5B-3E1399C88DCE}" type="datetime1">
              <a:rPr lang="en-US" smtClean="0"/>
              <a:t>3/11/2020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414A74-74EC-4CFA-8EE5-79434797E2DC}" type="slidenum">
              <a:rPr lang="en-US" smtClean="0"/>
              <a:t>‹#›</a:t>
            </a:fld>
            <a:endParaRPr lang="en-US"/>
          </a:p>
        </p:txBody>
      </p:sp>
    </p:spTree>
    <p:extLst>
      <p:ext uri="{BB962C8B-B14F-4D97-AF65-F5344CB8AC3E}">
        <p14:creationId xmlns:p14="http://schemas.microsoft.com/office/powerpoint/2010/main" val="3831918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A08BB9-3D1D-457B-8610-44AF6F1B20B9}" type="datetime1">
              <a:rPr lang="en-US" smtClean="0"/>
              <a:t>3/11/2020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414A74-74EC-4CFA-8EE5-79434797E2DC}" type="slidenum">
              <a:rPr lang="en-US" smtClean="0"/>
              <a:t>‹#›</a:t>
            </a:fld>
            <a:endParaRPr lang="en-US"/>
          </a:p>
        </p:txBody>
      </p:sp>
    </p:spTree>
    <p:extLst>
      <p:ext uri="{BB962C8B-B14F-4D97-AF65-F5344CB8AC3E}">
        <p14:creationId xmlns:p14="http://schemas.microsoft.com/office/powerpoint/2010/main" val="509288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2B798F-E0D6-45ED-9BA6-76A5780FADB1}" type="datetime1">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414A74-74EC-4CFA-8EE5-79434797E2DC}" type="slidenum">
              <a:rPr lang="en-US" smtClean="0"/>
              <a:t>‹#›</a:t>
            </a:fld>
            <a:endParaRPr lang="en-US"/>
          </a:p>
        </p:txBody>
      </p:sp>
    </p:spTree>
    <p:extLst>
      <p:ext uri="{BB962C8B-B14F-4D97-AF65-F5344CB8AC3E}">
        <p14:creationId xmlns:p14="http://schemas.microsoft.com/office/powerpoint/2010/main" val="2213710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666E11-F875-4C7A-9983-C96759004424}" type="datetime1">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414A74-74EC-4CFA-8EE5-79434797E2DC}" type="slidenum">
              <a:rPr lang="en-US" smtClean="0"/>
              <a:t>‹#›</a:t>
            </a:fld>
            <a:endParaRPr lang="en-US"/>
          </a:p>
        </p:txBody>
      </p:sp>
    </p:spTree>
    <p:extLst>
      <p:ext uri="{BB962C8B-B14F-4D97-AF65-F5344CB8AC3E}">
        <p14:creationId xmlns:p14="http://schemas.microsoft.com/office/powerpoint/2010/main" val="407611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58DC9-87ED-439A-999B-5606E8144059}" type="datetime1">
              <a:rPr lang="en-US" smtClean="0"/>
              <a:t>3/11/2020</a:t>
            </a:fld>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414A74-74EC-4CFA-8EE5-79434797E2DC}" type="slidenum">
              <a:rPr lang="en-US" smtClean="0"/>
              <a:t>‹#›</a:t>
            </a:fld>
            <a:endParaRPr lang="en-US"/>
          </a:p>
        </p:txBody>
      </p:sp>
    </p:spTree>
    <p:extLst>
      <p:ext uri="{BB962C8B-B14F-4D97-AF65-F5344CB8AC3E}">
        <p14:creationId xmlns:p14="http://schemas.microsoft.com/office/powerpoint/2010/main" val="5840314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werevu/dpdemo"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4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www.vldb.org/pvldb/vol9/p1611-machanavajjhala.pdf" TargetMode="External"/><Relationship Id="rId3" Type="http://schemas.openxmlformats.org/officeDocument/2006/relationships/hyperlink" Target="https://labordynamicsinstitute.github.io/privacy-bibliography/index.html" TargetMode="External"/><Relationship Id="rId7" Type="http://schemas.openxmlformats.org/officeDocument/2006/relationships/hyperlink" Target="https://www.cis.upenn.edu/~aaroth/Papers/privacybook.pdf"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www.microsoft.com/en-us/research/publication/a-firm-foundation-for-private-data-analysis/" TargetMode="External"/><Relationship Id="rId5" Type="http://schemas.openxmlformats.org/officeDocument/2006/relationships/hyperlink" Target="https://pdfs.semanticscholar.org/1975/708226a5b90f9fedc33891b5e43e335fbe95.pdf" TargetMode="External"/><Relationship Id="rId10" Type="http://schemas.openxmlformats.org/officeDocument/2006/relationships/hyperlink" Target="http://www.jetlaw.org/wp-content/uploads/2018/12/4_Wood_Final.pdf" TargetMode="External"/><Relationship Id="rId4" Type="http://schemas.openxmlformats.org/officeDocument/2006/relationships/hyperlink" Target="https://ideas.repec.org/p/cen/wpaper/18-35.html" TargetMode="External"/><Relationship Id="rId9" Type="http://schemas.openxmlformats.org/officeDocument/2006/relationships/hyperlink" Target="https://gss.civilservice.gov.uk/wp-content/uploads/2018/12/12-12-18_FINAL_Privitar_Kobbi_Nissim_article.pdf"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mailto:matthew.graham@census.gov"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github.com/mwerevu/dpdemo"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hyperlink" Target="https://dl.acm.org/doi/10.1145/3035918.3035940" TargetMode="External"/><Relationship Id="rId4" Type="http://schemas.openxmlformats.org/officeDocument/2006/relationships/hyperlink" Target="https://digitalcommons.ilr.cornell.edu/ldi/36/"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 Practitioner’s Intro</a:t>
            </a:r>
            <a:br>
              <a:rPr lang="en-US" dirty="0" smtClean="0"/>
            </a:br>
            <a:r>
              <a:rPr lang="en-US" dirty="0" smtClean="0"/>
              <a:t>to Differential Privacy</a:t>
            </a:r>
            <a:endParaRPr lang="en-US" dirty="0"/>
          </a:p>
        </p:txBody>
      </p:sp>
      <p:sp>
        <p:nvSpPr>
          <p:cNvPr id="3" name="Subtitle 2"/>
          <p:cNvSpPr>
            <a:spLocks noGrp="1"/>
          </p:cNvSpPr>
          <p:nvPr>
            <p:ph type="subTitle" idx="1"/>
          </p:nvPr>
        </p:nvSpPr>
        <p:spPr>
          <a:xfrm>
            <a:off x="1143000" y="4333558"/>
            <a:ext cx="6858000" cy="1655762"/>
          </a:xfrm>
        </p:spPr>
        <p:txBody>
          <a:bodyPr>
            <a:normAutofit fontScale="55000" lnSpcReduction="20000"/>
          </a:bodyPr>
          <a:lstStyle/>
          <a:p>
            <a:pPr algn="r"/>
            <a:r>
              <a:rPr lang="en-US" dirty="0" smtClean="0"/>
              <a:t>ASA Government Statistics Section</a:t>
            </a:r>
          </a:p>
          <a:p>
            <a:pPr algn="r"/>
            <a:r>
              <a:rPr lang="en-US" dirty="0" smtClean="0"/>
              <a:t>Professional Development Webinar</a:t>
            </a:r>
          </a:p>
          <a:p>
            <a:pPr algn="r"/>
            <a:r>
              <a:rPr lang="en-US" dirty="0" smtClean="0"/>
              <a:t>March 12, 2020</a:t>
            </a:r>
          </a:p>
          <a:p>
            <a:pPr algn="r"/>
            <a:endParaRPr lang="en-US" dirty="0"/>
          </a:p>
          <a:p>
            <a:pPr algn="r"/>
            <a:r>
              <a:rPr lang="en-US" dirty="0" smtClean="0"/>
              <a:t>Matthew Graham</a:t>
            </a:r>
          </a:p>
          <a:p>
            <a:pPr algn="r"/>
            <a:r>
              <a:rPr lang="en-US" dirty="0" smtClean="0"/>
              <a:t>Center For Economic Studies, U.S. Census Bureau</a:t>
            </a:r>
            <a:endParaRPr lang="en-US" dirty="0"/>
          </a:p>
        </p:txBody>
      </p:sp>
      <p:sp>
        <p:nvSpPr>
          <p:cNvPr id="5" name="Slide Number Placeholder 4"/>
          <p:cNvSpPr>
            <a:spLocks noGrp="1"/>
          </p:cNvSpPr>
          <p:nvPr>
            <p:ph type="sldNum" sz="quarter" idx="12"/>
          </p:nvPr>
        </p:nvSpPr>
        <p:spPr/>
        <p:txBody>
          <a:bodyPr/>
          <a:lstStyle/>
          <a:p>
            <a:fld id="{64414A74-74EC-4CFA-8EE5-79434797E2DC}" type="slidenum">
              <a:rPr lang="en-US" smtClean="0"/>
              <a:t>1</a:t>
            </a:fld>
            <a:endParaRPr lang="en-US"/>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095018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itle 5"/>
              <p:cNvSpPr>
                <a:spLocks noGrp="1"/>
              </p:cNvSpPr>
              <p:nvPr>
                <p:ph type="title"/>
              </p:nvPr>
            </p:nvSpPr>
            <p:spPr/>
            <p:txBody>
              <a:bodyPr/>
              <a:lstStyle/>
              <a:p>
                <a:r>
                  <a:rPr lang="en-US" dirty="0" smtClean="0"/>
                  <a:t>Basic </a:t>
                </a:r>
                <a14:m>
                  <m:oMath xmlns:m="http://schemas.openxmlformats.org/officeDocument/2006/math">
                    <m:r>
                      <a:rPr lang="en-US" i="1" smtClean="0">
                        <a:latin typeface="Cambria Math" panose="02040503050406030204" pitchFamily="18" charset="0"/>
                        <a:ea typeface="Cambria Math" panose="02040503050406030204" pitchFamily="18" charset="0"/>
                      </a:rPr>
                      <m:t>𝜀</m:t>
                    </m:r>
                  </m:oMath>
                </a14:m>
                <a:r>
                  <a:rPr lang="en-US" dirty="0" smtClean="0"/>
                  <a:t>-DP</a:t>
                </a:r>
                <a:endParaRPr lang="en-US" dirty="0"/>
              </a:p>
            </p:txBody>
          </p:sp>
        </mc:Choice>
        <mc:Fallback xmlns="">
          <p:sp>
            <p:nvSpPr>
              <p:cNvPr id="6" name="Title 5"/>
              <p:cNvSpPr>
                <a:spLocks noGrp="1" noRot="1" noChangeAspect="1" noMove="1" noResize="1" noEditPoints="1" noAdjustHandles="1" noChangeArrowheads="1" noChangeShapeType="1" noTextEdit="1"/>
              </p:cNvSpPr>
              <p:nvPr>
                <p:ph type="title"/>
              </p:nvPr>
            </p:nvSpPr>
            <p:spPr>
              <a:blipFill>
                <a:blip r:embed="rId3"/>
                <a:stretch>
                  <a:fillRect l="-4637" b="-14530"/>
                </a:stretch>
              </a:blipFill>
            </p:spPr>
            <p:txBody>
              <a:bodyPr/>
              <a:lstStyle/>
              <a:p>
                <a:r>
                  <a:rPr lang="en-US">
                    <a:noFill/>
                  </a:rPr>
                  <a:t> </a:t>
                </a:r>
              </a:p>
            </p:txBody>
          </p:sp>
        </mc:Fallback>
      </mc:AlternateContent>
      <p:sp>
        <p:nvSpPr>
          <p:cNvPr id="7" name="Text Placeholder 6"/>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4414A74-74EC-4CFA-8EE5-79434797E2DC}" type="slidenum">
              <a:rPr lang="en-US" smtClean="0"/>
              <a:t>10</a:t>
            </a:fld>
            <a:endParaRPr lang="en-US"/>
          </a:p>
        </p:txBody>
      </p:sp>
    </p:spTree>
    <p:extLst>
      <p:ext uri="{BB962C8B-B14F-4D97-AF65-F5344CB8AC3E}">
        <p14:creationId xmlns:p14="http://schemas.microsoft.com/office/powerpoint/2010/main" val="12013452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itle 5"/>
              <p:cNvSpPr>
                <a:spLocks noGrp="1"/>
              </p:cNvSpPr>
              <p:nvPr>
                <p:ph type="title"/>
              </p:nvPr>
            </p:nvSpPr>
            <p:spPr/>
            <p:txBody>
              <a:bodyPr/>
              <a:lstStyle/>
              <a:p>
                <a:r>
                  <a:rPr lang="en-US" dirty="0" smtClean="0"/>
                  <a:t>Basic Setup for </a:t>
                </a:r>
                <a14:m>
                  <m:oMath xmlns:m="http://schemas.openxmlformats.org/officeDocument/2006/math">
                    <m:r>
                      <a:rPr lang="el-GR" i="1" dirty="0">
                        <a:latin typeface="Cambria Math" panose="02040503050406030204" pitchFamily="18" charset="0"/>
                        <a:ea typeface="Cambria Math" panose="02040503050406030204" pitchFamily="18" charset="0"/>
                      </a:rPr>
                      <m:t>𝜀</m:t>
                    </m:r>
                  </m:oMath>
                </a14:m>
                <a:r>
                  <a:rPr lang="en-US" dirty="0" smtClean="0"/>
                  <a:t>-DP</a:t>
                </a:r>
                <a:endParaRPr lang="en-US" dirty="0"/>
              </a:p>
            </p:txBody>
          </p:sp>
        </mc:Choice>
        <mc:Fallback xmlns="">
          <p:sp>
            <p:nvSpPr>
              <p:cNvPr id="6" name="Title 5"/>
              <p:cNvSpPr>
                <a:spLocks noGrp="1" noRot="1" noChangeAspect="1" noMove="1" noResize="1" noEditPoints="1" noAdjustHandles="1" noChangeArrowheads="1" noChangeShapeType="1" noTextEdit="1"/>
              </p:cNvSpPr>
              <p:nvPr>
                <p:ph type="title"/>
              </p:nvPr>
            </p:nvSpPr>
            <p:spPr>
              <a:blipFill>
                <a:blip r:embed="rId3"/>
                <a:stretch>
                  <a:fillRect l="-3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r>
                  <a:rPr lang="en-US" dirty="0" smtClean="0"/>
                  <a:t>Two databases:</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1</m:t>
                        </m:r>
                      </m:sub>
                    </m:sSub>
                  </m:oMath>
                </a14:m>
                <a:r>
                  <a:rPr lang="en-US" dirty="0" smtClean="0"/>
                  <a:t> 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𝐷</m:t>
                        </m:r>
                      </m:e>
                      <m:sub>
                        <m:r>
                          <a:rPr lang="en-US" i="1">
                            <a:latin typeface="Cambria Math" panose="02040503050406030204" pitchFamily="18" charset="0"/>
                            <a:ea typeface="Cambria Math" panose="02040503050406030204" pitchFamily="18" charset="0"/>
                          </a:rPr>
                          <m:t>2</m:t>
                        </m:r>
                      </m:sub>
                    </m:sSub>
                  </m:oMath>
                </a14:m>
                <a:r>
                  <a:rPr lang="en-US" dirty="0" smtClean="0"/>
                  <a:t>. And they are neighbors…</a:t>
                </a:r>
              </a:p>
              <a:p>
                <a:pPr lvl="1"/>
                <a:r>
                  <a:rPr lang="en-US" dirty="0" smtClean="0"/>
                  <a:t>Different by 1 record: </a:t>
                </a:r>
                <a14:m>
                  <m:oMath xmlns:m="http://schemas.openxmlformats.org/officeDocument/2006/math">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2</m:t>
                                </m:r>
                              </m:sub>
                            </m:sSub>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𝐷</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𝐷</m:t>
                                </m:r>
                              </m:e>
                              <m:sub>
                                <m:r>
                                  <a:rPr lang="en-US" i="1">
                                    <a:latin typeface="Cambria Math" panose="02040503050406030204" pitchFamily="18" charset="0"/>
                                    <a:ea typeface="Cambria Math" panose="02040503050406030204" pitchFamily="18" charset="0"/>
                                  </a:rPr>
                                  <m:t>1</m:t>
                                </m:r>
                              </m:sub>
                            </m:sSub>
                          </m:e>
                        </m:d>
                      </m:e>
                    </m:d>
                    <m:r>
                      <a:rPr lang="en-US" i="1">
                        <a:latin typeface="Cambria Math" panose="02040503050406030204" pitchFamily="18" charset="0"/>
                      </a:rPr>
                      <m:t>=1</m:t>
                    </m:r>
                  </m:oMath>
                </a14:m>
                <a:endParaRPr lang="en-US" dirty="0" smtClean="0"/>
              </a:p>
              <a:p>
                <a:r>
                  <a:rPr lang="en-US" dirty="0" smtClean="0"/>
                  <a:t>Query, </a:t>
                </a:r>
                <a14:m>
                  <m:oMath xmlns:m="http://schemas.openxmlformats.org/officeDocument/2006/math">
                    <m:r>
                      <a:rPr lang="en-US" i="1" dirty="0" smtClean="0">
                        <a:latin typeface="Cambria Math" panose="02040503050406030204" pitchFamily="18" charset="0"/>
                      </a:rPr>
                      <m:t>𝑞</m:t>
                    </m:r>
                  </m:oMath>
                </a14:m>
                <a:endParaRPr lang="en-US" dirty="0" smtClean="0"/>
              </a:p>
              <a:p>
                <a:r>
                  <a:rPr lang="en-US" dirty="0" smtClean="0"/>
                  <a:t>Private mechanism, </a:t>
                </a:r>
                <a14:m>
                  <m:oMath xmlns:m="http://schemas.openxmlformats.org/officeDocument/2006/math">
                    <m:r>
                      <a:rPr lang="en-US" i="1">
                        <a:latin typeface="Cambria Math"/>
                        <a:ea typeface="Cambria Math"/>
                      </a:rPr>
                      <m:t>ℳ</m:t>
                    </m:r>
                  </m:oMath>
                </a14:m>
                <a:r>
                  <a:rPr lang="en-US" dirty="0" smtClean="0"/>
                  <a:t>:</a:t>
                </a:r>
              </a:p>
              <a:p>
                <a:pPr lvl="1"/>
                <a:r>
                  <a:rPr lang="en-US" dirty="0" smtClean="0"/>
                  <a:t>When we apply </a:t>
                </a:r>
                <a14:m>
                  <m:oMath xmlns:m="http://schemas.openxmlformats.org/officeDocument/2006/math">
                    <m:r>
                      <a:rPr lang="en-US" i="1">
                        <a:latin typeface="Cambria Math"/>
                        <a:ea typeface="Cambria Math"/>
                      </a:rPr>
                      <m:t>ℳ</m:t>
                    </m:r>
                  </m:oMath>
                </a14:m>
                <a:r>
                  <a:rPr lang="en-US" dirty="0" smtClean="0"/>
                  <a:t> to a database,</a:t>
                </a:r>
              </a:p>
              <a:p>
                <a:pPr lvl="1"/>
                <a:r>
                  <a:rPr lang="en-US" dirty="0" smtClean="0"/>
                  <a:t>It answers, </a:t>
                </a:r>
                <a14:m>
                  <m:oMath xmlns:m="http://schemas.openxmlformats.org/officeDocument/2006/math">
                    <m:r>
                      <a:rPr lang="en-US" i="1" dirty="0">
                        <a:latin typeface="Cambria Math" panose="02040503050406030204" pitchFamily="18" charset="0"/>
                      </a:rPr>
                      <m:t>𝑞</m:t>
                    </m:r>
                  </m:oMath>
                </a14:m>
                <a:r>
                  <a:rPr lang="en-US" dirty="0" smtClean="0"/>
                  <a:t>, in a way that preserves privacy</a:t>
                </a:r>
              </a:p>
              <a:p>
                <a:r>
                  <a:rPr lang="en-US" dirty="0" smtClean="0"/>
                  <a:t>Apply </a:t>
                </a:r>
                <a14:m>
                  <m:oMath xmlns:m="http://schemas.openxmlformats.org/officeDocument/2006/math">
                    <m:r>
                      <a:rPr lang="en-US" i="1">
                        <a:latin typeface="Cambria Math"/>
                        <a:ea typeface="Cambria Math"/>
                      </a:rPr>
                      <m:t>ℳ</m:t>
                    </m:r>
                  </m:oMath>
                </a14:m>
                <a:r>
                  <a:rPr lang="en-US" dirty="0" smtClean="0"/>
                  <a:t> 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1</m:t>
                        </m:r>
                      </m:sub>
                    </m:sSub>
                  </m:oMath>
                </a14:m>
                <a:r>
                  <a:rPr lang="en-US" dirty="0" smtClean="0"/>
                  <a:t> 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𝐷</m:t>
                        </m:r>
                      </m:e>
                      <m:sub>
                        <m:r>
                          <a:rPr lang="en-US" i="1">
                            <a:latin typeface="Cambria Math" panose="02040503050406030204" pitchFamily="18" charset="0"/>
                            <a:ea typeface="Cambria Math" panose="02040503050406030204" pitchFamily="18" charset="0"/>
                          </a:rPr>
                          <m:t>2</m:t>
                        </m:r>
                      </m:sub>
                    </m:sSub>
                  </m:oMath>
                </a14:m>
                <a:r>
                  <a:rPr lang="en-US" dirty="0" smtClean="0"/>
                  <a:t>:</a:t>
                </a:r>
              </a:p>
              <a:p>
                <a:pPr lvl="1"/>
                <a:r>
                  <a:rPr lang="en-US" dirty="0" smtClean="0"/>
                  <a:t>How likely is it that we can determine which database our answer comes from?</a:t>
                </a:r>
              </a:p>
              <a:p>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a:blip r:embed="rId4"/>
                <a:stretch>
                  <a:fillRect l="-1391" t="-2241" b="-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Footer Placeholder 3"/>
              <p:cNvSpPr>
                <a:spLocks noGrp="1"/>
              </p:cNvSpPr>
              <p:nvPr>
                <p:ph type="ftr" sz="quarter" idx="11"/>
              </p:nvPr>
            </p:nvSpPr>
            <p:spPr/>
            <p:txBody>
              <a:bodyPr/>
              <a:lstStyle/>
              <a:p>
                <a:r>
                  <a:rPr lang="en-US" dirty="0"/>
                  <a:t>Basic </a:t>
                </a:r>
                <a14:m>
                  <m:oMath xmlns:m="http://schemas.openxmlformats.org/officeDocument/2006/math">
                    <m:r>
                      <a:rPr lang="en-US" i="1">
                        <a:latin typeface="Cambria Math" panose="02040503050406030204" pitchFamily="18" charset="0"/>
                        <a:ea typeface="Cambria Math" panose="02040503050406030204" pitchFamily="18" charset="0"/>
                      </a:rPr>
                      <m:t>𝜀</m:t>
                    </m:r>
                  </m:oMath>
                </a14:m>
                <a:r>
                  <a:rPr lang="en-US" dirty="0"/>
                  <a:t>-</a:t>
                </a:r>
                <a:r>
                  <a:rPr lang="en-US" dirty="0" smtClean="0"/>
                  <a:t>DP</a:t>
                </a:r>
                <a:endParaRPr lang="en-US" dirty="0"/>
              </a:p>
            </p:txBody>
          </p:sp>
        </mc:Choice>
        <mc:Fallback xmlns="">
          <p:sp>
            <p:nvSpPr>
              <p:cNvPr id="4" name="Footer Placeholder 3"/>
              <p:cNvSpPr>
                <a:spLocks noGrp="1" noRot="1" noChangeAspect="1" noMove="1" noResize="1" noEditPoints="1" noAdjustHandles="1" noChangeArrowheads="1" noChangeShapeType="1" noTextEdit="1"/>
              </p:cNvSpPr>
              <p:nvPr>
                <p:ph type="ftr" sz="quarter" idx="11"/>
              </p:nvPr>
            </p:nvSpPr>
            <p:spPr>
              <a:blipFill>
                <a:blip r:embed="rId5"/>
                <a:stretch>
                  <a:fillRect/>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64414A74-74EC-4CFA-8EE5-79434797E2DC}" type="slidenum">
              <a:rPr lang="en-US" smtClean="0"/>
              <a:t>11</a:t>
            </a:fld>
            <a:endParaRPr lang="en-US"/>
          </a:p>
        </p:txBody>
      </p:sp>
    </p:spTree>
    <p:extLst>
      <p:ext uri="{BB962C8B-B14F-4D97-AF65-F5344CB8AC3E}">
        <p14:creationId xmlns:p14="http://schemas.microsoft.com/office/powerpoint/2010/main" val="424558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r>
                      <a:rPr lang="el-GR" i="1" dirty="0">
                        <a:latin typeface="Cambria Math" panose="02040503050406030204" pitchFamily="18" charset="0"/>
                        <a:ea typeface="Cambria Math" panose="02040503050406030204" pitchFamily="18" charset="0"/>
                      </a:rPr>
                      <m:t>𝜀</m:t>
                    </m:r>
                  </m:oMath>
                </a14:m>
                <a:r>
                  <a:rPr lang="en-US" dirty="0"/>
                  <a:t>-Differential Privacy</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Guarantee: A </a:t>
                </a:r>
                <a:r>
                  <a:rPr lang="en-US" dirty="0"/>
                  <a:t>mechanism, </a:t>
                </a:r>
                <a14:m>
                  <m:oMath xmlns:m="http://schemas.openxmlformats.org/officeDocument/2006/math">
                    <m:r>
                      <a:rPr lang="en-US" i="1" dirty="0">
                        <a:latin typeface="Cambria Math"/>
                        <a:ea typeface="Cambria Math"/>
                      </a:rPr>
                      <m:t>ℳ</m:t>
                    </m:r>
                  </m:oMath>
                </a14:m>
                <a:r>
                  <a:rPr lang="en-US" dirty="0"/>
                  <a:t>, satisfies </a:t>
                </a:r>
                <a14:m>
                  <m:oMath xmlns:m="http://schemas.openxmlformats.org/officeDocument/2006/math">
                    <m:r>
                      <a:rPr lang="el-GR" i="1" dirty="0">
                        <a:latin typeface="Cambria Math" panose="02040503050406030204" pitchFamily="18" charset="0"/>
                        <a:ea typeface="Cambria Math" panose="02040503050406030204" pitchFamily="18" charset="0"/>
                      </a:rPr>
                      <m:t>𝜀</m:t>
                    </m:r>
                  </m:oMath>
                </a14:m>
                <a:r>
                  <a:rPr lang="en-US" dirty="0"/>
                  <a:t>-differential privacy if for all outputs </a:t>
                </a:r>
                <a14:m>
                  <m:oMath xmlns:m="http://schemas.openxmlformats.org/officeDocument/2006/math">
                    <m:r>
                      <a:rPr lang="en-US" i="1">
                        <a:latin typeface="Cambria Math"/>
                      </a:rPr>
                      <m:t>𝑆</m:t>
                    </m:r>
                    <m:r>
                      <a:rPr lang="en-US" i="1">
                        <a:latin typeface="Cambria Math"/>
                        <a:ea typeface="Cambria Math"/>
                      </a:rPr>
                      <m:t>⊆</m:t>
                    </m:r>
                    <m:r>
                      <m:rPr>
                        <m:nor/>
                      </m:rPr>
                      <a:rPr lang="en-US">
                        <a:latin typeface="Cambria Math"/>
                        <a:ea typeface="Cambria Math"/>
                      </a:rPr>
                      <m:t>range</m:t>
                    </m:r>
                    <m:d>
                      <m:dPr>
                        <m:ctrlPr>
                          <a:rPr lang="en-US" i="1">
                            <a:latin typeface="Cambria Math" panose="02040503050406030204" pitchFamily="18" charset="0"/>
                            <a:ea typeface="Cambria Math"/>
                          </a:rPr>
                        </m:ctrlPr>
                      </m:dPr>
                      <m:e>
                        <m:r>
                          <a:rPr lang="en-US" i="1">
                            <a:latin typeface="Cambria Math"/>
                            <a:ea typeface="Cambria Math"/>
                          </a:rPr>
                          <m:t>ℳ</m:t>
                        </m:r>
                      </m:e>
                    </m:d>
                  </m:oMath>
                </a14:m>
                <a:r>
                  <a:rPr lang="en-US" dirty="0"/>
                  <a:t>, and for all neighbors </a:t>
                </a:r>
                <a14:m>
                  <m:oMath xmlns:m="http://schemas.openxmlformats.org/officeDocument/2006/math">
                    <m:r>
                      <a:rPr lang="en-US" i="1" dirty="0">
                        <a:latin typeface="Cambria Math"/>
                      </a:rPr>
                      <m:t>𝐷</m:t>
                    </m:r>
                    <m:r>
                      <a:rPr lang="en-US" i="1" baseline="-25000" dirty="0">
                        <a:latin typeface="Cambria Math"/>
                      </a:rPr>
                      <m:t>1</m:t>
                    </m:r>
                  </m:oMath>
                </a14:m>
                <a:r>
                  <a:rPr lang="en-US" dirty="0"/>
                  <a:t> and </a:t>
                </a:r>
                <a14:m>
                  <m:oMath xmlns:m="http://schemas.openxmlformats.org/officeDocument/2006/math">
                    <m:r>
                      <a:rPr lang="en-US" i="1" dirty="0">
                        <a:latin typeface="Cambria Math"/>
                      </a:rPr>
                      <m:t>𝐷</m:t>
                    </m:r>
                    <m:r>
                      <a:rPr lang="en-US" i="1" baseline="-25000" dirty="0">
                        <a:latin typeface="Cambria Math"/>
                      </a:rPr>
                      <m:t>2</m:t>
                    </m:r>
                  </m:oMath>
                </a14:m>
                <a:r>
                  <a:rPr lang="en-US" dirty="0"/>
                  <a:t>:</a:t>
                </a:r>
              </a:p>
              <a:p>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ea typeface="Cambria Math"/>
                            </a:rPr>
                          </m:ctrlPr>
                        </m:fPr>
                        <m:num>
                          <m:r>
                            <m:rPr>
                              <m:sty m:val="p"/>
                            </m:rPr>
                            <a:rPr lang="en-US">
                              <a:latin typeface="Cambria Math"/>
                            </a:rPr>
                            <m:t>Pr</m:t>
                          </m:r>
                          <m:r>
                            <a:rPr lang="en-US" i="1">
                              <a:latin typeface="Cambria Math"/>
                            </a:rPr>
                            <m:t>⁡</m:t>
                          </m:r>
                          <m:d>
                            <m:dPr>
                              <m:begChr m:val="["/>
                              <m:endChr m:val="]"/>
                              <m:ctrlPr>
                                <a:rPr lang="en-US" i="1">
                                  <a:latin typeface="Cambria Math" panose="02040503050406030204" pitchFamily="18" charset="0"/>
                                  <a:ea typeface="Cambria Math"/>
                                </a:rPr>
                              </m:ctrlPr>
                            </m:dPr>
                            <m:e>
                              <m:r>
                                <a:rPr lang="en-US" i="1">
                                  <a:latin typeface="Cambria Math"/>
                                  <a:ea typeface="Cambria Math"/>
                                </a:rPr>
                                <m:t>ℳ</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𝐷</m:t>
                                      </m:r>
                                    </m:e>
                                    <m:sub>
                                      <m:r>
                                        <a:rPr lang="en-US" i="1">
                                          <a:latin typeface="Cambria Math"/>
                                        </a:rPr>
                                        <m:t>1</m:t>
                                      </m:r>
                                    </m:sub>
                                  </m:sSub>
                                </m:e>
                              </m:d>
                              <m:r>
                                <a:rPr lang="en-US" i="1">
                                  <a:latin typeface="Cambria Math"/>
                                  <a:ea typeface="Cambria Math"/>
                                </a:rPr>
                                <m:t>∈</m:t>
                              </m:r>
                              <m:r>
                                <a:rPr lang="en-US" i="1">
                                  <a:latin typeface="Cambria Math"/>
                                  <a:ea typeface="Cambria Math"/>
                                </a:rPr>
                                <m:t>𝑆</m:t>
                              </m:r>
                            </m:e>
                          </m:d>
                        </m:num>
                        <m:den>
                          <m:r>
                            <m:rPr>
                              <m:sty m:val="p"/>
                            </m:rPr>
                            <a:rPr lang="en-US">
                              <a:latin typeface="Cambria Math"/>
                            </a:rPr>
                            <m:t>Pr</m:t>
                          </m:r>
                          <m:d>
                            <m:dPr>
                              <m:begChr m:val="["/>
                              <m:endChr m:val="]"/>
                              <m:ctrlPr>
                                <a:rPr lang="en-US" i="1">
                                  <a:latin typeface="Cambria Math" panose="02040503050406030204" pitchFamily="18" charset="0"/>
                                  <a:ea typeface="Cambria Math"/>
                                </a:rPr>
                              </m:ctrlPr>
                            </m:dPr>
                            <m:e>
                              <m:r>
                                <a:rPr lang="en-US" i="1">
                                  <a:latin typeface="Cambria Math"/>
                                  <a:ea typeface="Cambria Math"/>
                                </a:rPr>
                                <m:t>ℳ</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𝐷</m:t>
                                      </m:r>
                                    </m:e>
                                    <m:sub>
                                      <m:r>
                                        <a:rPr lang="en-US" i="1">
                                          <a:latin typeface="Cambria Math"/>
                                          <a:ea typeface="Cambria Math"/>
                                        </a:rPr>
                                        <m:t>2</m:t>
                                      </m:r>
                                    </m:sub>
                                  </m:sSub>
                                </m:e>
                              </m:d>
                              <m:r>
                                <a:rPr lang="en-US" i="1">
                                  <a:latin typeface="Cambria Math"/>
                                  <a:ea typeface="Cambria Math"/>
                                </a:rPr>
                                <m:t>∈</m:t>
                              </m:r>
                              <m:r>
                                <a:rPr lang="en-US" i="1">
                                  <a:latin typeface="Cambria Math"/>
                                  <a:ea typeface="Cambria Math"/>
                                </a:rPr>
                                <m:t>𝑆</m:t>
                              </m:r>
                            </m:e>
                          </m:d>
                        </m:den>
                      </m:f>
                      <m:r>
                        <a:rPr lang="en-US" i="1">
                          <a:latin typeface="Cambria Math"/>
                          <a:ea typeface="Cambria Math"/>
                        </a:rPr>
                        <m:t>≤</m:t>
                      </m:r>
                      <m:sSup>
                        <m:sSupPr>
                          <m:ctrlPr>
                            <a:rPr lang="en-US" i="1">
                              <a:latin typeface="Cambria Math" panose="02040503050406030204" pitchFamily="18" charset="0"/>
                              <a:ea typeface="Cambria Math"/>
                            </a:rPr>
                          </m:ctrlPr>
                        </m:sSupPr>
                        <m:e>
                          <m:r>
                            <a:rPr lang="en-US" i="1">
                              <a:latin typeface="Cambria Math"/>
                              <a:ea typeface="Cambria Math"/>
                            </a:rPr>
                            <m:t>𝑒</m:t>
                          </m:r>
                        </m:e>
                        <m:sup>
                          <m:r>
                            <a:rPr lang="en-US" i="1">
                              <a:latin typeface="Cambria Math" panose="02040503050406030204" pitchFamily="18" charset="0"/>
                              <a:ea typeface="Cambria Math" panose="02040503050406030204" pitchFamily="18" charset="0"/>
                            </a:rPr>
                            <m:t>𝜀</m:t>
                          </m:r>
                        </m:sup>
                      </m:sSup>
                    </m:oMath>
                  </m:oMathPara>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391" t="-2241" r="-26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Footer Placeholder 3"/>
              <p:cNvSpPr>
                <a:spLocks noGrp="1"/>
              </p:cNvSpPr>
              <p:nvPr>
                <p:ph type="ftr" sz="quarter" idx="11"/>
              </p:nvPr>
            </p:nvSpPr>
            <p:spPr/>
            <p:txBody>
              <a:bodyPr/>
              <a:lstStyle/>
              <a:p>
                <a:r>
                  <a:rPr lang="en-US" dirty="0"/>
                  <a:t>Basic </a:t>
                </a:r>
                <a14:m>
                  <m:oMath xmlns:m="http://schemas.openxmlformats.org/officeDocument/2006/math">
                    <m:r>
                      <a:rPr lang="en-US" i="1">
                        <a:latin typeface="Cambria Math" panose="02040503050406030204" pitchFamily="18" charset="0"/>
                        <a:ea typeface="Cambria Math" panose="02040503050406030204" pitchFamily="18" charset="0"/>
                      </a:rPr>
                      <m:t>𝜀</m:t>
                    </m:r>
                  </m:oMath>
                </a14:m>
                <a:r>
                  <a:rPr lang="en-US" dirty="0"/>
                  <a:t>-</a:t>
                </a:r>
                <a:r>
                  <a:rPr lang="en-US" dirty="0" smtClean="0"/>
                  <a:t>DP</a:t>
                </a:r>
                <a:endParaRPr lang="en-US" dirty="0"/>
              </a:p>
            </p:txBody>
          </p:sp>
        </mc:Choice>
        <mc:Fallback xmlns="">
          <p:sp>
            <p:nvSpPr>
              <p:cNvPr id="4" name="Footer Placeholder 3"/>
              <p:cNvSpPr>
                <a:spLocks noGrp="1" noRot="1" noChangeAspect="1" noMove="1" noResize="1" noEditPoints="1" noAdjustHandles="1" noChangeArrowheads="1" noChangeShapeType="1" noTextEdit="1"/>
              </p:cNvSpPr>
              <p:nvPr>
                <p:ph type="ftr" sz="quarter" idx="11"/>
              </p:nvPr>
            </p:nvSpPr>
            <p:spPr>
              <a:blipFill>
                <a:blip r:embed="rId5"/>
                <a:stretch>
                  <a:fillRect/>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64414A74-74EC-4CFA-8EE5-79434797E2DC}" type="slidenum">
              <a:rPr lang="en-US" smtClean="0"/>
              <a:t>12</a:t>
            </a:fld>
            <a:endParaRPr lang="en-US"/>
          </a:p>
        </p:txBody>
      </p:sp>
      <p:sp>
        <p:nvSpPr>
          <p:cNvPr id="6" name="Oval 5"/>
          <p:cNvSpPr/>
          <p:nvPr/>
        </p:nvSpPr>
        <p:spPr>
          <a:xfrm>
            <a:off x="855406" y="1825625"/>
            <a:ext cx="1696065" cy="489872"/>
          </a:xfrm>
          <a:prstGeom prst="ellipse">
            <a:avLst/>
          </a:prstGeom>
          <a:noFill/>
          <a:ln>
            <a:solidFill>
              <a:srgbClr val="FFC00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678004" y="1825625"/>
            <a:ext cx="570271" cy="489872"/>
          </a:xfrm>
          <a:prstGeom prst="ellipse">
            <a:avLst/>
          </a:prstGeom>
          <a:noFill/>
          <a:ln>
            <a:solidFill>
              <a:srgbClr val="FFC00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400242" y="2205495"/>
            <a:ext cx="2057708" cy="489872"/>
          </a:xfrm>
          <a:prstGeom prst="ellipse">
            <a:avLst/>
          </a:prstGeom>
          <a:noFill/>
          <a:ln>
            <a:solidFill>
              <a:srgbClr val="FFC00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927426" y="2583375"/>
            <a:ext cx="3853941" cy="489872"/>
          </a:xfrm>
          <a:prstGeom prst="ellipse">
            <a:avLst/>
          </a:prstGeom>
          <a:noFill/>
          <a:ln>
            <a:solidFill>
              <a:srgbClr val="FFC00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397910" y="3701357"/>
            <a:ext cx="825909" cy="489872"/>
          </a:xfrm>
          <a:prstGeom prst="ellipse">
            <a:avLst/>
          </a:prstGeom>
          <a:noFill/>
          <a:ln>
            <a:solidFill>
              <a:srgbClr val="FFC00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934929" y="3432077"/>
            <a:ext cx="570271" cy="489872"/>
          </a:xfrm>
          <a:prstGeom prst="ellipse">
            <a:avLst/>
          </a:prstGeom>
          <a:noFill/>
          <a:ln>
            <a:solidFill>
              <a:srgbClr val="FFC00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915879" y="3918105"/>
            <a:ext cx="570271" cy="489872"/>
          </a:xfrm>
          <a:prstGeom prst="ellipse">
            <a:avLst/>
          </a:prstGeom>
          <a:noFill/>
          <a:ln>
            <a:solidFill>
              <a:srgbClr val="FFC00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3397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r>
                      <a:rPr lang="el-GR" i="1" dirty="0">
                        <a:latin typeface="Cambria Math" panose="02040503050406030204" pitchFamily="18" charset="0"/>
                        <a:ea typeface="Cambria Math" panose="02040503050406030204" pitchFamily="18" charset="0"/>
                      </a:rPr>
                      <m:t>𝜀</m:t>
                    </m:r>
                  </m:oMath>
                </a14:m>
                <a:r>
                  <a:rPr lang="en-US" dirty="0"/>
                  <a:t>-Differential Privacy</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ea typeface="Cambria Math"/>
                            </a:rPr>
                          </m:ctrlPr>
                        </m:fPr>
                        <m:num>
                          <m:r>
                            <m:rPr>
                              <m:sty m:val="p"/>
                            </m:rPr>
                            <a:rPr lang="en-US">
                              <a:latin typeface="Cambria Math"/>
                            </a:rPr>
                            <m:t>Pr</m:t>
                          </m:r>
                          <m:r>
                            <a:rPr lang="en-US" i="1">
                              <a:latin typeface="Cambria Math"/>
                            </a:rPr>
                            <m:t>⁡</m:t>
                          </m:r>
                          <m:d>
                            <m:dPr>
                              <m:begChr m:val="["/>
                              <m:endChr m:val="]"/>
                              <m:ctrlPr>
                                <a:rPr lang="en-US" i="1">
                                  <a:latin typeface="Cambria Math" panose="02040503050406030204" pitchFamily="18" charset="0"/>
                                  <a:ea typeface="Cambria Math"/>
                                </a:rPr>
                              </m:ctrlPr>
                            </m:dPr>
                            <m:e>
                              <m:r>
                                <a:rPr lang="en-US" i="1">
                                  <a:latin typeface="Cambria Math"/>
                                  <a:ea typeface="Cambria Math"/>
                                </a:rPr>
                                <m:t>ℳ</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𝐷</m:t>
                                      </m:r>
                                    </m:e>
                                    <m:sub>
                                      <m:r>
                                        <a:rPr lang="en-US" i="1">
                                          <a:latin typeface="Cambria Math"/>
                                        </a:rPr>
                                        <m:t>1</m:t>
                                      </m:r>
                                    </m:sub>
                                  </m:sSub>
                                </m:e>
                              </m:d>
                              <m:r>
                                <a:rPr lang="en-US" i="1">
                                  <a:latin typeface="Cambria Math"/>
                                  <a:ea typeface="Cambria Math"/>
                                </a:rPr>
                                <m:t>∈</m:t>
                              </m:r>
                              <m:r>
                                <a:rPr lang="en-US" i="1">
                                  <a:latin typeface="Cambria Math"/>
                                  <a:ea typeface="Cambria Math"/>
                                </a:rPr>
                                <m:t>𝑆</m:t>
                              </m:r>
                            </m:e>
                          </m:d>
                        </m:num>
                        <m:den>
                          <m:r>
                            <m:rPr>
                              <m:sty m:val="p"/>
                            </m:rPr>
                            <a:rPr lang="en-US">
                              <a:latin typeface="Cambria Math"/>
                            </a:rPr>
                            <m:t>Pr</m:t>
                          </m:r>
                          <m:d>
                            <m:dPr>
                              <m:begChr m:val="["/>
                              <m:endChr m:val="]"/>
                              <m:ctrlPr>
                                <a:rPr lang="en-US" i="1">
                                  <a:latin typeface="Cambria Math" panose="02040503050406030204" pitchFamily="18" charset="0"/>
                                  <a:ea typeface="Cambria Math"/>
                                </a:rPr>
                              </m:ctrlPr>
                            </m:dPr>
                            <m:e>
                              <m:r>
                                <a:rPr lang="en-US" i="1">
                                  <a:latin typeface="Cambria Math"/>
                                  <a:ea typeface="Cambria Math"/>
                                </a:rPr>
                                <m:t>ℳ</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𝐷</m:t>
                                      </m:r>
                                    </m:e>
                                    <m:sub>
                                      <m:r>
                                        <a:rPr lang="en-US" i="1">
                                          <a:latin typeface="Cambria Math"/>
                                          <a:ea typeface="Cambria Math"/>
                                        </a:rPr>
                                        <m:t>2</m:t>
                                      </m:r>
                                    </m:sub>
                                  </m:sSub>
                                </m:e>
                              </m:d>
                              <m:r>
                                <a:rPr lang="en-US" i="1">
                                  <a:latin typeface="Cambria Math"/>
                                  <a:ea typeface="Cambria Math"/>
                                </a:rPr>
                                <m:t>∈</m:t>
                              </m:r>
                              <m:r>
                                <a:rPr lang="en-US" i="1">
                                  <a:latin typeface="Cambria Math"/>
                                  <a:ea typeface="Cambria Math"/>
                                </a:rPr>
                                <m:t>𝑆</m:t>
                              </m:r>
                            </m:e>
                          </m:d>
                        </m:den>
                      </m:f>
                      <m:r>
                        <a:rPr lang="en-US" i="1">
                          <a:latin typeface="Cambria Math"/>
                          <a:ea typeface="Cambria Math"/>
                        </a:rPr>
                        <m:t>≤</m:t>
                      </m:r>
                      <m:sSup>
                        <m:sSupPr>
                          <m:ctrlPr>
                            <a:rPr lang="en-US" i="1">
                              <a:latin typeface="Cambria Math" panose="02040503050406030204" pitchFamily="18" charset="0"/>
                              <a:ea typeface="Cambria Math"/>
                            </a:rPr>
                          </m:ctrlPr>
                        </m:sSupPr>
                        <m:e>
                          <m:r>
                            <a:rPr lang="en-US" i="1">
                              <a:latin typeface="Cambria Math"/>
                              <a:ea typeface="Cambria Math"/>
                            </a:rPr>
                            <m:t>𝑒</m:t>
                          </m:r>
                        </m:e>
                        <m:sup>
                          <m:r>
                            <a:rPr lang="en-US" i="1">
                              <a:latin typeface="Cambria Math" panose="02040503050406030204" pitchFamily="18" charset="0"/>
                              <a:ea typeface="Cambria Math" panose="02040503050406030204" pitchFamily="18" charset="0"/>
                            </a:rPr>
                            <m:t>𝜀</m:t>
                          </m:r>
                        </m:sup>
                      </m:sSup>
                    </m:oMath>
                  </m:oMathPara>
                </a14:m>
                <a:endParaRPr lang="en-US" dirty="0"/>
              </a:p>
              <a:p>
                <a:pPr marL="0" indent="0">
                  <a:buNone/>
                </a:pPr>
                <a:endParaRPr lang="en-US" dirty="0"/>
              </a:p>
              <a:p>
                <a:r>
                  <a:rPr lang="en-US" dirty="0"/>
                  <a:t>Semantics: The probability that some output came from </a:t>
                </a:r>
                <a14:m>
                  <m:oMath xmlns:m="http://schemas.openxmlformats.org/officeDocument/2006/math">
                    <m:r>
                      <a:rPr lang="en-US" i="1" dirty="0">
                        <a:latin typeface="Cambria Math"/>
                      </a:rPr>
                      <m:t>𝐷</m:t>
                    </m:r>
                    <m:r>
                      <a:rPr lang="en-US" i="1" baseline="-25000" dirty="0">
                        <a:latin typeface="Cambria Math"/>
                      </a:rPr>
                      <m:t>1</m:t>
                    </m:r>
                  </m:oMath>
                </a14:m>
                <a:r>
                  <a:rPr lang="en-US" dirty="0"/>
                  <a:t> should not be very different than the probability that it came from </a:t>
                </a:r>
                <a14:m>
                  <m:oMath xmlns:m="http://schemas.openxmlformats.org/officeDocument/2006/math">
                    <m:r>
                      <a:rPr lang="en-US" i="1" dirty="0">
                        <a:latin typeface="Cambria Math"/>
                      </a:rPr>
                      <m:t>𝐷</m:t>
                    </m:r>
                    <m:r>
                      <a:rPr lang="en-US" i="1" baseline="-25000" dirty="0">
                        <a:latin typeface="Cambria Math"/>
                      </a:rPr>
                      <m:t>2</m:t>
                    </m:r>
                  </m:oMath>
                </a14:m>
                <a:r>
                  <a:rPr lang="en-US" dirty="0"/>
                  <a:t>.</a:t>
                </a:r>
              </a:p>
              <a:p>
                <a:r>
                  <a:rPr lang="en-US" dirty="0"/>
                  <a:t>SDL: The inferential disclosure risk is bounded by </a:t>
                </a:r>
                <a14:m>
                  <m:oMath xmlns:m="http://schemas.openxmlformats.org/officeDocument/2006/math">
                    <m:sSup>
                      <m:sSupPr>
                        <m:ctrlPr>
                          <a:rPr lang="en-US" i="1">
                            <a:latin typeface="Cambria Math" panose="02040503050406030204" pitchFamily="18" charset="0"/>
                            <a:ea typeface="Cambria Math"/>
                          </a:rPr>
                        </m:ctrlPr>
                      </m:sSupPr>
                      <m:e>
                        <m:r>
                          <a:rPr lang="en-US" i="1">
                            <a:latin typeface="Cambria Math"/>
                            <a:ea typeface="Cambria Math"/>
                          </a:rPr>
                          <m:t>𝑒</m:t>
                        </m:r>
                      </m:e>
                      <m:sup>
                        <m:r>
                          <a:rPr lang="en-US" i="1">
                            <a:latin typeface="Cambria Math" panose="02040503050406030204" pitchFamily="18" charset="0"/>
                            <a:ea typeface="Cambria Math" panose="02040503050406030204" pitchFamily="18" charset="0"/>
                          </a:rPr>
                          <m:t>𝜀</m:t>
                        </m:r>
                      </m:sup>
                    </m:sSup>
                  </m:oMath>
                </a14:m>
                <a:r>
                  <a:rPr lang="en-US" dirty="0" smtClean="0"/>
                  <a:t> for </a:t>
                </a:r>
                <a:r>
                  <a:rPr lang="en-US" dirty="0"/>
                  <a:t>all confidential data items in all possible data </a:t>
                </a:r>
                <a:r>
                  <a:rPr lang="en-US" dirty="0" smtClean="0"/>
                  <a:t>sets.</a:t>
                </a:r>
                <a:endParaRPr lang="en-US" dirty="0"/>
              </a:p>
              <a:p>
                <a:r>
                  <a:rPr lang="en-US" dirty="0" smtClean="0"/>
                  <a:t>Privacy-loss parameter: Higher </a:t>
                </a:r>
                <a14:m>
                  <m:oMath xmlns:m="http://schemas.openxmlformats.org/officeDocument/2006/math">
                    <m:r>
                      <a:rPr lang="el-GR" i="1" dirty="0">
                        <a:latin typeface="Cambria Math" panose="02040503050406030204" pitchFamily="18" charset="0"/>
                        <a:ea typeface="Cambria Math" panose="02040503050406030204" pitchFamily="18" charset="0"/>
                      </a:rPr>
                      <m:t>𝜀</m:t>
                    </m:r>
                  </m:oMath>
                </a14:m>
                <a:r>
                  <a:rPr lang="en-US" dirty="0" smtClean="0"/>
                  <a:t> means a lower privacy guarantee.</a:t>
                </a:r>
                <a:endParaRPr lang="en-US" dirty="0"/>
              </a:p>
              <a:p>
                <a:pPr lvl="1">
                  <a:buFont typeface="Courier New" panose="02070309020205020404" pitchFamily="49" charset="0"/>
                  <a:buChar char="o"/>
                </a:pPr>
                <a14:m>
                  <m:oMath xmlns:m="http://schemas.openxmlformats.org/officeDocument/2006/math">
                    <m:r>
                      <a:rPr lang="en-US" i="1">
                        <a:latin typeface="Cambria Math" panose="02040503050406030204" pitchFamily="18" charset="0"/>
                        <a:ea typeface="Cambria Math" panose="02040503050406030204" pitchFamily="18" charset="0"/>
                      </a:rPr>
                      <m:t>𝜀</m:t>
                    </m:r>
                    <m:r>
                      <a:rPr lang="en-US" i="1">
                        <a:latin typeface="Cambria Math"/>
                        <a:ea typeface="Cambria Math"/>
                      </a:rPr>
                      <m:t>=0</m:t>
                    </m:r>
                  </m:oMath>
                </a14:m>
                <a:r>
                  <a:rPr lang="en-US" dirty="0"/>
                  <a:t>, perfect </a:t>
                </a:r>
                <a:r>
                  <a:rPr lang="en-US" dirty="0" smtClean="0"/>
                  <a:t>privacy (no data!)</a:t>
                </a:r>
                <a:endParaRPr lang="en-US" dirty="0"/>
              </a:p>
              <a:p>
                <a:pPr lvl="1">
                  <a:buFont typeface="Courier New" panose="02070309020205020404" pitchFamily="49" charset="0"/>
                  <a:buChar char="o"/>
                </a:pPr>
                <a14:m>
                  <m:oMath xmlns:m="http://schemas.openxmlformats.org/officeDocument/2006/math">
                    <m:r>
                      <a:rPr lang="en-US" i="1">
                        <a:latin typeface="Cambria Math" panose="02040503050406030204" pitchFamily="18" charset="0"/>
                        <a:ea typeface="Cambria Math" panose="02040503050406030204" pitchFamily="18" charset="0"/>
                      </a:rPr>
                      <m:t>𝜀</m:t>
                    </m:r>
                    <m:r>
                      <a:rPr lang="en-US" i="1">
                        <a:latin typeface="Cambria Math"/>
                        <a:ea typeface="Cambria Math"/>
                      </a:rPr>
                      <m:t>=∞</m:t>
                    </m:r>
                  </m:oMath>
                </a14:m>
                <a:r>
                  <a:rPr lang="en-US" dirty="0"/>
                  <a:t>, no privacy </a:t>
                </a:r>
                <a:r>
                  <a:rPr lang="en-US" dirty="0" smtClean="0"/>
                  <a:t>guarantee (risk!)</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159" r="-1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Footer Placeholder 3"/>
              <p:cNvSpPr>
                <a:spLocks noGrp="1"/>
              </p:cNvSpPr>
              <p:nvPr>
                <p:ph type="ftr" sz="quarter" idx="11"/>
              </p:nvPr>
            </p:nvSpPr>
            <p:spPr/>
            <p:txBody>
              <a:bodyPr/>
              <a:lstStyle/>
              <a:p>
                <a:r>
                  <a:rPr lang="en-US" dirty="0"/>
                  <a:t>Basic </a:t>
                </a:r>
                <a14:m>
                  <m:oMath xmlns:m="http://schemas.openxmlformats.org/officeDocument/2006/math">
                    <m:r>
                      <a:rPr lang="en-US" i="1">
                        <a:latin typeface="Cambria Math" panose="02040503050406030204" pitchFamily="18" charset="0"/>
                        <a:ea typeface="Cambria Math" panose="02040503050406030204" pitchFamily="18" charset="0"/>
                      </a:rPr>
                      <m:t>𝜀</m:t>
                    </m:r>
                  </m:oMath>
                </a14:m>
                <a:r>
                  <a:rPr lang="en-US" dirty="0"/>
                  <a:t>-</a:t>
                </a:r>
                <a:r>
                  <a:rPr lang="en-US" dirty="0" smtClean="0"/>
                  <a:t>DP</a:t>
                </a:r>
                <a:endParaRPr lang="en-US" dirty="0"/>
              </a:p>
            </p:txBody>
          </p:sp>
        </mc:Choice>
        <mc:Fallback xmlns="">
          <p:sp>
            <p:nvSpPr>
              <p:cNvPr id="4" name="Footer Placeholder 3"/>
              <p:cNvSpPr>
                <a:spLocks noGrp="1" noRot="1" noChangeAspect="1" noMove="1" noResize="1" noEditPoints="1" noAdjustHandles="1" noChangeArrowheads="1" noChangeShapeType="1" noTextEdit="1"/>
              </p:cNvSpPr>
              <p:nvPr>
                <p:ph type="ftr" sz="quarter" idx="11"/>
              </p:nvPr>
            </p:nvSpPr>
            <p:spPr>
              <a:blipFill>
                <a:blip r:embed="rId5"/>
                <a:stretch>
                  <a:fillRect/>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64414A74-74EC-4CFA-8EE5-79434797E2DC}" type="slidenum">
              <a:rPr lang="en-US" smtClean="0"/>
              <a:t>13</a:t>
            </a:fld>
            <a:endParaRPr lang="en-US"/>
          </a:p>
        </p:txBody>
      </p:sp>
    </p:spTree>
    <p:extLst>
      <p:ext uri="{BB962C8B-B14F-4D97-AF65-F5344CB8AC3E}">
        <p14:creationId xmlns:p14="http://schemas.microsoft.com/office/powerpoint/2010/main" val="214327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By how much can a single entity affect outputs?</a:t>
                </a:r>
              </a:p>
              <a:p>
                <a:r>
                  <a:rPr lang="en-US" dirty="0" smtClean="0"/>
                  <a:t>That “how much” is the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1</m:t>
                        </m:r>
                      </m:sub>
                    </m:sSub>
                  </m:oMath>
                </a14:m>
                <a:r>
                  <a:rPr lang="en-US" dirty="0" smtClean="0"/>
                  <a:t> sensitivity:</a:t>
                </a:r>
                <a:br>
                  <a:rPr lang="en-US" dirty="0" smtClean="0"/>
                </a:br>
                <a:r>
                  <a:rPr lang="en-US" dirty="0" smtClean="0"/>
                  <a:t/>
                </a:r>
                <a:br>
                  <a:rPr lang="en-US" dirty="0" smtClean="0"/>
                </a:br>
                <a14:m>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Δ</m:t>
                        </m:r>
                      </m:e>
                      <m:sub>
                        <m:r>
                          <a:rPr lang="en-US" b="0" i="1" smtClean="0">
                            <a:latin typeface="Cambria Math" panose="02040503050406030204" pitchFamily="18" charset="0"/>
                          </a:rPr>
                          <m:t>𝑞</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𝑛𝑒𝑖𝑔𝑏𝑜𝑟𝑠</m:t>
                            </m:r>
                          </m:lim>
                        </m:limLow>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𝑞</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𝑞</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2</m:t>
                                    </m:r>
                                  </m:sub>
                                </m:sSub>
                              </m:e>
                            </m:d>
                          </m:e>
                        </m:d>
                      </m:e>
                    </m:func>
                  </m:oMath>
                </a14:m>
                <a:r>
                  <a:rPr lang="en-US" b="0" dirty="0" smtClean="0"/>
                  <a:t/>
                </a:r>
                <a:br>
                  <a:rPr lang="en-US" b="0" dirty="0" smtClean="0"/>
                </a:br>
                <a:endParaRPr lang="en-US" dirty="0"/>
              </a:p>
              <a:p>
                <a:r>
                  <a:rPr lang="en-US" dirty="0" smtClean="0"/>
                  <a:t>Ensuring </a:t>
                </a:r>
                <a:r>
                  <a:rPr lang="en-US" dirty="0"/>
                  <a:t>differential privacy generally requires adding </a:t>
                </a:r>
                <a:r>
                  <a:rPr lang="en-US" b="1" dirty="0"/>
                  <a:t>noise </a:t>
                </a:r>
                <a:r>
                  <a:rPr lang="en-US" b="1" dirty="0" smtClean="0"/>
                  <a:t>scaled by the </a:t>
                </a:r>
                <a:r>
                  <a:rPr lang="en-US" b="1" dirty="0"/>
                  <a:t>sensitivity</a:t>
                </a:r>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91"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Footer Placeholder 3"/>
              <p:cNvSpPr>
                <a:spLocks noGrp="1"/>
              </p:cNvSpPr>
              <p:nvPr>
                <p:ph type="ftr" sz="quarter" idx="11"/>
              </p:nvPr>
            </p:nvSpPr>
            <p:spPr/>
            <p:txBody>
              <a:bodyPr/>
              <a:lstStyle/>
              <a:p>
                <a:r>
                  <a:rPr lang="en-US" dirty="0"/>
                  <a:t>Basic </a:t>
                </a:r>
                <a14:m>
                  <m:oMath xmlns:m="http://schemas.openxmlformats.org/officeDocument/2006/math">
                    <m:r>
                      <a:rPr lang="en-US" i="1">
                        <a:latin typeface="Cambria Math" panose="02040503050406030204" pitchFamily="18" charset="0"/>
                        <a:ea typeface="Cambria Math" panose="02040503050406030204" pitchFamily="18" charset="0"/>
                      </a:rPr>
                      <m:t>𝜀</m:t>
                    </m:r>
                  </m:oMath>
                </a14:m>
                <a:r>
                  <a:rPr lang="en-US" dirty="0"/>
                  <a:t>-</a:t>
                </a:r>
                <a:r>
                  <a:rPr lang="en-US" dirty="0" smtClean="0"/>
                  <a:t>DP</a:t>
                </a:r>
                <a:endParaRPr lang="en-US" dirty="0"/>
              </a:p>
            </p:txBody>
          </p:sp>
        </mc:Choice>
        <mc:Fallback xmlns="">
          <p:sp>
            <p:nvSpPr>
              <p:cNvPr id="4" name="Footer Placeholder 3"/>
              <p:cNvSpPr>
                <a:spLocks noGrp="1" noRot="1" noChangeAspect="1" noMove="1" noResize="1" noEditPoints="1" noAdjustHandles="1" noChangeArrowheads="1" noChangeShapeType="1" noTextEdit="1"/>
              </p:cNvSpPr>
              <p:nvPr>
                <p:ph type="ftr" sz="quarter" idx="11"/>
              </p:nvPr>
            </p:nvSpPr>
            <p:spPr>
              <a:blipFill>
                <a:blip r:embed="rId4"/>
                <a:stretch>
                  <a:fillRect/>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64414A74-74EC-4CFA-8EE5-79434797E2DC}" type="slidenum">
              <a:rPr lang="en-US" smtClean="0"/>
              <a:t>14</a:t>
            </a:fld>
            <a:endParaRPr lang="en-US"/>
          </a:p>
        </p:txBody>
      </p:sp>
    </p:spTree>
    <p:extLst>
      <p:ext uri="{BB962C8B-B14F-4D97-AF65-F5344CB8AC3E}">
        <p14:creationId xmlns:p14="http://schemas.microsoft.com/office/powerpoint/2010/main" val="422552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Laplace Mechanism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690691"/>
                <a:ext cx="7886700" cy="4351338"/>
              </a:xfrm>
            </p:spPr>
            <p:txBody>
              <a:bodyPr/>
              <a:lstStyle/>
              <a:p>
                <a:r>
                  <a:rPr lang="en-US" dirty="0" smtClean="0"/>
                  <a:t>But what </a:t>
                </a:r>
                <a:r>
                  <a:rPr lang="en-US" dirty="0"/>
                  <a:t>is </a:t>
                </a:r>
                <a14:m>
                  <m:oMath xmlns:m="http://schemas.openxmlformats.org/officeDocument/2006/math">
                    <m:r>
                      <a:rPr lang="en-US" i="1">
                        <a:latin typeface="Cambria Math"/>
                        <a:ea typeface="Cambria Math"/>
                      </a:rPr>
                      <m:t>ℳ</m:t>
                    </m:r>
                  </m:oMath>
                </a14:m>
                <a:r>
                  <a:rPr lang="en-US" dirty="0" smtClean="0"/>
                  <a:t>?</a:t>
                </a:r>
              </a:p>
              <a:p>
                <a:r>
                  <a:rPr lang="en-US" i="1" dirty="0" smtClean="0"/>
                  <a:t>An example</a:t>
                </a:r>
                <a:r>
                  <a:rPr lang="en-US" dirty="0" smtClean="0"/>
                  <a:t> of an </a:t>
                </a:r>
                <a14:m>
                  <m:oMath xmlns:m="http://schemas.openxmlformats.org/officeDocument/2006/math">
                    <m:r>
                      <a:rPr lang="en-US" i="1" smtClean="0">
                        <a:latin typeface="Cambria Math" panose="02040503050406030204" pitchFamily="18" charset="0"/>
                        <a:ea typeface="Cambria Math" panose="02040503050406030204" pitchFamily="18" charset="0"/>
                      </a:rPr>
                      <m:t>𝜀</m:t>
                    </m:r>
                  </m:oMath>
                </a14:m>
                <a:r>
                  <a:rPr lang="en-US" dirty="0" smtClean="0"/>
                  <a:t>-differentially private mechanism is the Laplace mechanism:</a:t>
                </a:r>
                <a:br>
                  <a:rPr lang="en-US" dirty="0" smtClean="0"/>
                </a:br>
                <a:r>
                  <a:rPr lang="en-US" i="1" dirty="0" smtClean="0"/>
                  <a:t/>
                </a:r>
                <a:br>
                  <a:rPr lang="en-US" i="1" dirty="0" smtClean="0"/>
                </a:br>
                <a14:m>
                  <m:oMath xmlns:m="http://schemas.openxmlformats.org/officeDocument/2006/math">
                    <m:r>
                      <a:rPr lang="en-US" i="1">
                        <a:latin typeface="Cambria Math"/>
                        <a:ea typeface="Cambria Math"/>
                      </a:rPr>
                      <m:t>ℒ</m:t>
                    </m:r>
                    <m:d>
                      <m:dPr>
                        <m:ctrlPr>
                          <a:rPr lang="en-US" i="1">
                            <a:latin typeface="Cambria Math" panose="02040503050406030204" pitchFamily="18" charset="0"/>
                            <a:ea typeface="Cambria Math"/>
                          </a:rPr>
                        </m:ctrlPr>
                      </m:dPr>
                      <m:e>
                        <m:r>
                          <a:rPr lang="en-US" i="1">
                            <a:latin typeface="Cambria Math"/>
                            <a:ea typeface="Cambria Math"/>
                          </a:rPr>
                          <m:t>𝑞</m:t>
                        </m:r>
                        <m:r>
                          <a:rPr lang="en-US" i="1">
                            <a:latin typeface="Cambria Math"/>
                            <a:ea typeface="Cambria Math"/>
                          </a:rPr>
                          <m:t>,</m:t>
                        </m:r>
                        <m:r>
                          <a:rPr lang="en-US" i="1">
                            <a:latin typeface="Cambria Math"/>
                            <a:ea typeface="Cambria Math"/>
                          </a:rPr>
                          <m:t>𝑥</m:t>
                        </m:r>
                      </m:e>
                    </m:d>
                    <m:r>
                      <a:rPr lang="en-US" i="1">
                        <a:latin typeface="Cambria Math"/>
                        <a:ea typeface="Cambria Math"/>
                      </a:rPr>
                      <m:t>=</m:t>
                    </m:r>
                    <m:r>
                      <a:rPr lang="en-US" i="1">
                        <a:latin typeface="Cambria Math"/>
                        <a:ea typeface="Cambria Math"/>
                      </a:rPr>
                      <m:t>𝑞</m:t>
                    </m:r>
                    <m:d>
                      <m:dPr>
                        <m:ctrlPr>
                          <a:rPr lang="en-US" i="1">
                            <a:latin typeface="Cambria Math" panose="02040503050406030204" pitchFamily="18" charset="0"/>
                            <a:ea typeface="Cambria Math"/>
                          </a:rPr>
                        </m:ctrlPr>
                      </m:dPr>
                      <m:e>
                        <m:r>
                          <a:rPr lang="en-US" i="1">
                            <a:latin typeface="Cambria Math"/>
                            <a:ea typeface="Cambria Math"/>
                          </a:rPr>
                          <m:t>𝑥</m:t>
                        </m:r>
                      </m:e>
                    </m:d>
                    <m:r>
                      <a:rPr lang="en-US" i="1">
                        <a:latin typeface="Cambria Math"/>
                        <a:ea typeface="Cambria Math"/>
                      </a:rPr>
                      <m:t>+</m:t>
                    </m:r>
                    <m:r>
                      <m:rPr>
                        <m:nor/>
                      </m:rPr>
                      <a:rPr lang="en-US">
                        <a:latin typeface="Cambria Math"/>
                        <a:ea typeface="Cambria Math"/>
                      </a:rPr>
                      <m:t>Lap</m:t>
                    </m:r>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𝑏</m:t>
                        </m:r>
                      </m:e>
                    </m:d>
                  </m:oMath>
                </a14:m>
                <a:r>
                  <a:rPr lang="en-US" dirty="0" smtClean="0">
                    <a:ea typeface="Cambria Math"/>
                  </a:rPr>
                  <a:t/>
                </a:r>
                <a:br>
                  <a:rPr lang="en-US" dirty="0" smtClean="0">
                    <a:ea typeface="Cambria Math"/>
                  </a:rPr>
                </a:br>
                <a:r>
                  <a:rPr lang="en-US" dirty="0" smtClean="0">
                    <a:ea typeface="Cambria Math"/>
                  </a:rPr>
                  <a:t/>
                </a:r>
                <a:br>
                  <a:rPr lang="en-US" dirty="0" smtClean="0">
                    <a:ea typeface="Cambria Math"/>
                  </a:rPr>
                </a:br>
                <a:r>
                  <a:rPr lang="en-US" dirty="0" smtClean="0"/>
                  <a:t>where </a:t>
                </a:r>
                <a14:m>
                  <m:oMath xmlns:m="http://schemas.openxmlformats.org/officeDocument/2006/math">
                    <m:r>
                      <a:rPr lang="en-US" i="1">
                        <a:latin typeface="Cambria Math" panose="02040503050406030204" pitchFamily="18" charset="0"/>
                        <a:ea typeface="Cambria Math"/>
                      </a:rPr>
                      <m:t>𝑏</m:t>
                    </m:r>
                    <m:r>
                      <a:rPr lang="en-US" i="1">
                        <a:latin typeface="Cambria Math"/>
                        <a:ea typeface="Cambria Math"/>
                      </a:rPr>
                      <m:t>=</m:t>
                    </m:r>
                    <m:f>
                      <m:fPr>
                        <m:type m:val="lin"/>
                        <m:ctrlPr>
                          <a:rPr lang="en-US" i="1">
                            <a:latin typeface="Cambria Math" panose="02040503050406030204" pitchFamily="18" charset="0"/>
                            <a:ea typeface="Cambria Math"/>
                          </a:rPr>
                        </m:ctrlPr>
                      </m:fPr>
                      <m:num>
                        <m:sSub>
                          <m:sSubPr>
                            <m:ctrlPr>
                              <a:rPr lang="en-US" i="1">
                                <a:latin typeface="Cambria Math" panose="02040503050406030204" pitchFamily="18" charset="0"/>
                                <a:ea typeface="Cambria Math"/>
                              </a:rPr>
                            </m:ctrlPr>
                          </m:sSubPr>
                          <m:e>
                            <m:r>
                              <m:rPr>
                                <m:sty m:val="p"/>
                              </m:rPr>
                              <a:rPr lang="el-GR" i="1">
                                <a:latin typeface="Cambria Math"/>
                                <a:ea typeface="Cambria Math"/>
                              </a:rPr>
                              <m:t>Δ</m:t>
                            </m:r>
                          </m:e>
                          <m:sub>
                            <m:r>
                              <a:rPr lang="en-US" i="1">
                                <a:latin typeface="Cambria Math"/>
                                <a:ea typeface="Cambria Math"/>
                              </a:rPr>
                              <m:t>𝑞</m:t>
                            </m:r>
                          </m:sub>
                        </m:sSub>
                      </m:num>
                      <m:den>
                        <m:r>
                          <a:rPr lang="en-US" i="1">
                            <a:latin typeface="Cambria Math" panose="02040503050406030204" pitchFamily="18" charset="0"/>
                            <a:ea typeface="Cambria Math" panose="02040503050406030204" pitchFamily="18" charset="0"/>
                          </a:rPr>
                          <m:t>𝜀</m:t>
                        </m:r>
                      </m:den>
                    </m:f>
                  </m:oMath>
                </a14:m>
                <a:r>
                  <a:rPr lang="en-US" dirty="0" smtClean="0"/>
                  <a:t> and </a:t>
                </a:r>
                <a14:m>
                  <m:oMath xmlns:m="http://schemas.openxmlformats.org/officeDocument/2006/math">
                    <m:r>
                      <m:rPr>
                        <m:nor/>
                      </m:rPr>
                      <a:rPr lang="en-US">
                        <a:latin typeface="Cambria Math"/>
                        <a:ea typeface="Cambria Math"/>
                      </a:rPr>
                      <m:t>Lap</m:t>
                    </m:r>
                    <m:d>
                      <m:dPr>
                        <m:ctrlPr>
                          <a:rPr lang="en-US" i="1">
                            <a:latin typeface="Cambria Math" panose="02040503050406030204" pitchFamily="18" charset="0"/>
                            <a:ea typeface="Cambria Math"/>
                          </a:rPr>
                        </m:ctrlPr>
                      </m:dPr>
                      <m:e>
                        <m:r>
                          <a:rPr lang="en-US" i="1">
                            <a:latin typeface="Cambria Math" panose="02040503050406030204" pitchFamily="18" charset="0"/>
                            <a:ea typeface="Cambria Math"/>
                          </a:rPr>
                          <m:t>𝑏</m:t>
                        </m:r>
                      </m:e>
                    </m:d>
                  </m:oMath>
                </a14:m>
                <a:r>
                  <a:rPr lang="en-US" dirty="0" smtClean="0"/>
                  <a:t> is a sample from the Laplace distribution with scale=</a:t>
                </a:r>
                <a14:m>
                  <m:oMath xmlns:m="http://schemas.openxmlformats.org/officeDocument/2006/math">
                    <m:r>
                      <a:rPr lang="en-US" i="1" dirty="0" smtClean="0">
                        <a:latin typeface="Cambria Math" panose="02040503050406030204" pitchFamily="18" charset="0"/>
                      </a:rPr>
                      <m:t>𝑏</m:t>
                    </m:r>
                  </m:oMath>
                </a14:m>
                <a:r>
                  <a:rPr lang="en-US" dirty="0" smtClean="0"/>
                  <a:t> and location=0.</a:t>
                </a:r>
              </a:p>
              <a:p>
                <a:r>
                  <a:rPr lang="en-US" dirty="0" smtClean="0"/>
                  <a:t>$10M Question: Does this meet our needs?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690691"/>
                <a:ext cx="7886700" cy="4351338"/>
              </a:xfrm>
              <a:blipFill>
                <a:blip r:embed="rId3"/>
                <a:stretch>
                  <a:fillRect l="-1391"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Footer Placeholder 3"/>
              <p:cNvSpPr>
                <a:spLocks noGrp="1"/>
              </p:cNvSpPr>
              <p:nvPr>
                <p:ph type="ftr" sz="quarter" idx="11"/>
              </p:nvPr>
            </p:nvSpPr>
            <p:spPr/>
            <p:txBody>
              <a:bodyPr/>
              <a:lstStyle/>
              <a:p>
                <a:r>
                  <a:rPr lang="en-US" dirty="0"/>
                  <a:t>Basic </a:t>
                </a:r>
                <a14:m>
                  <m:oMath xmlns:m="http://schemas.openxmlformats.org/officeDocument/2006/math">
                    <m:r>
                      <a:rPr lang="en-US" i="1">
                        <a:latin typeface="Cambria Math" panose="02040503050406030204" pitchFamily="18" charset="0"/>
                        <a:ea typeface="Cambria Math" panose="02040503050406030204" pitchFamily="18" charset="0"/>
                      </a:rPr>
                      <m:t>𝜀</m:t>
                    </m:r>
                  </m:oMath>
                </a14:m>
                <a:r>
                  <a:rPr lang="en-US" dirty="0"/>
                  <a:t>-</a:t>
                </a:r>
                <a:r>
                  <a:rPr lang="en-US" dirty="0" smtClean="0"/>
                  <a:t>DP</a:t>
                </a:r>
                <a:endParaRPr lang="en-US" dirty="0"/>
              </a:p>
            </p:txBody>
          </p:sp>
        </mc:Choice>
        <mc:Fallback xmlns="">
          <p:sp>
            <p:nvSpPr>
              <p:cNvPr id="4" name="Footer Placeholder 3"/>
              <p:cNvSpPr>
                <a:spLocks noGrp="1" noRot="1" noChangeAspect="1" noMove="1" noResize="1" noEditPoints="1" noAdjustHandles="1" noChangeArrowheads="1" noChangeShapeType="1" noTextEdit="1"/>
              </p:cNvSpPr>
              <p:nvPr>
                <p:ph type="ftr" sz="quarter" idx="11"/>
              </p:nvPr>
            </p:nvSpPr>
            <p:spPr>
              <a:blipFill>
                <a:blip r:embed="rId4"/>
                <a:stretch>
                  <a:fillRect/>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64414A74-74EC-4CFA-8EE5-79434797E2DC}" type="slidenum">
              <a:rPr lang="en-US" smtClean="0"/>
              <a:t>15</a:t>
            </a:fld>
            <a:endParaRPr lang="en-US"/>
          </a:p>
        </p:txBody>
      </p:sp>
      <p:sp>
        <p:nvSpPr>
          <p:cNvPr id="7" name="Rectangle 6"/>
          <p:cNvSpPr/>
          <p:nvPr/>
        </p:nvSpPr>
        <p:spPr>
          <a:xfrm>
            <a:off x="3318291" y="5433023"/>
            <a:ext cx="2507418"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Quality!</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45370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Quality</a:t>
            </a:r>
            <a:endParaRPr lang="en-US" dirty="0"/>
          </a:p>
        </p:txBody>
      </p:sp>
      <mc:AlternateContent xmlns:mc="http://schemas.openxmlformats.org/markup-compatibility/2006" xmlns:a14="http://schemas.microsoft.com/office/drawing/2010/main">
        <mc:Choice Requires="a14">
          <p:sp>
            <p:nvSpPr>
              <p:cNvPr id="14" name="Content Placeholder 13"/>
              <p:cNvSpPr>
                <a:spLocks noGrp="1"/>
              </p:cNvSpPr>
              <p:nvPr>
                <p:ph idx="1"/>
              </p:nvPr>
            </p:nvSpPr>
            <p:spPr>
              <a:xfrm>
                <a:off x="469233" y="1447800"/>
                <a:ext cx="8301788" cy="4994278"/>
              </a:xfrm>
            </p:spPr>
            <p:txBody>
              <a:bodyPr>
                <a:normAutofit fontScale="85000" lnSpcReduction="20000"/>
              </a:bodyPr>
              <a:lstStyle/>
              <a:p>
                <a:r>
                  <a:rPr lang="en-US" dirty="0" smtClean="0"/>
                  <a:t>Judge </a:t>
                </a:r>
                <a14:m>
                  <m:oMath xmlns:m="http://schemas.openxmlformats.org/officeDocument/2006/math">
                    <m:r>
                      <a:rPr lang="en-US" dirty="0">
                        <a:latin typeface="Cambria Math" panose="02040503050406030204" pitchFamily="18" charset="0"/>
                      </a:rPr>
                      <m:t>ℳ</m:t>
                    </m:r>
                  </m:oMath>
                </a14:m>
                <a:r>
                  <a:rPr lang="en-US" dirty="0"/>
                  <a:t> by </a:t>
                </a:r>
                <a:r>
                  <a:rPr lang="en-US" dirty="0" smtClean="0"/>
                  <a:t>its error: Measure of difference between </a:t>
                </a:r>
                <a:r>
                  <a:rPr lang="en-US" dirty="0"/>
                  <a:t>the </a:t>
                </a:r>
                <a:r>
                  <a:rPr lang="en-US" dirty="0" smtClean="0"/>
                  <a:t>confidential true </a:t>
                </a:r>
                <a:r>
                  <a:rPr lang="en-US" dirty="0"/>
                  <a:t>value </a:t>
                </a:r>
                <a:r>
                  <a:rPr lang="en-US" dirty="0" smtClean="0"/>
                  <a:t>and </a:t>
                </a:r>
                <a:r>
                  <a:rPr lang="en-US" dirty="0"/>
                  <a:t>a </a:t>
                </a:r>
                <a:r>
                  <a:rPr lang="en-US" dirty="0" smtClean="0"/>
                  <a:t>releasable noisy/protected value.</a:t>
                </a:r>
                <a:endParaRPr lang="en-US" dirty="0"/>
              </a:p>
              <a:p>
                <a:r>
                  <a:rPr lang="en-US" dirty="0" smtClean="0"/>
                  <a:t>One measure is the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𝐿</m:t>
                        </m:r>
                      </m:e>
                      <m:sub>
                        <m:r>
                          <a:rPr lang="en-US">
                            <a:latin typeface="Cambria Math" panose="02040503050406030204" pitchFamily="18" charset="0"/>
                          </a:rPr>
                          <m:t>1</m:t>
                        </m:r>
                      </m:sub>
                    </m:sSub>
                  </m:oMath>
                </a14:m>
                <a:r>
                  <a:rPr lang="en-US" dirty="0"/>
                  <a:t> </a:t>
                </a:r>
                <a:r>
                  <a:rPr lang="en-US" dirty="0" smtClean="0"/>
                  <a:t>error:</a:t>
                </a:r>
                <a:br>
                  <a:rPr lang="en-US" dirty="0" smtClean="0"/>
                </a:br>
                <a:r>
                  <a:rPr lang="en-US" dirty="0"/>
                  <a:t/>
                </a:r>
                <a:br>
                  <a:rPr lang="en-US" dirty="0"/>
                </a:b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𝐿</m:t>
                        </m:r>
                      </m:e>
                      <m:sub>
                        <m:r>
                          <a:rPr lang="en-US">
                            <a:latin typeface="Cambria Math" panose="02040503050406030204" pitchFamily="18" charset="0"/>
                          </a:rPr>
                          <m:t>1</m:t>
                        </m:r>
                      </m:sub>
                    </m:sSub>
                    <m:r>
                      <a:rPr lang="en-US">
                        <a:latin typeface="Cambria Math" panose="02040503050406030204" pitchFamily="18" charset="0"/>
                      </a:rPr>
                      <m:t>=</m:t>
                    </m:r>
                    <m:d>
                      <m:dPr>
                        <m:begChr m:val="|"/>
                        <m:endChr m:val="|"/>
                        <m:ctrlPr>
                          <a:rPr lang="en-US" i="1">
                            <a:latin typeface="Cambria Math" panose="02040503050406030204" pitchFamily="18" charset="0"/>
                          </a:rPr>
                        </m:ctrlPr>
                      </m:dPr>
                      <m:e>
                        <m:r>
                          <a:rPr lang="en-US">
                            <a:latin typeface="Cambria Math" panose="02040503050406030204" pitchFamily="18" charset="0"/>
                          </a:rPr>
                          <m:t>𝑛</m:t>
                        </m:r>
                        <m:r>
                          <a:rPr lang="en-US">
                            <a:latin typeface="Cambria Math" panose="02040503050406030204" pitchFamily="18" charset="0"/>
                          </a:rPr>
                          <m:t>−</m:t>
                        </m:r>
                        <m:acc>
                          <m:accPr>
                            <m:chr m:val="̃"/>
                            <m:ctrlPr>
                              <a:rPr lang="en-US" i="1">
                                <a:latin typeface="Cambria Math" panose="02040503050406030204" pitchFamily="18" charset="0"/>
                              </a:rPr>
                            </m:ctrlPr>
                          </m:accPr>
                          <m:e>
                            <m:r>
                              <a:rPr lang="en-US">
                                <a:latin typeface="Cambria Math" panose="02040503050406030204" pitchFamily="18" charset="0"/>
                              </a:rPr>
                              <m:t>𝑛</m:t>
                            </m:r>
                          </m:e>
                        </m:acc>
                      </m:e>
                    </m:d>
                  </m:oMath>
                </a14:m>
                <a:r>
                  <a:rPr lang="en-US" dirty="0" smtClean="0"/>
                  <a:t/>
                </a:r>
                <a:br>
                  <a:rPr lang="en-US" dirty="0" smtClean="0"/>
                </a:br>
                <a:r>
                  <a:rPr lang="en-US" dirty="0" smtClean="0"/>
                  <a:t/>
                </a:r>
                <a:br>
                  <a:rPr lang="en-US" dirty="0" smtClean="0"/>
                </a:br>
                <a:r>
                  <a:rPr lang="en-US" dirty="0" smtClean="0"/>
                  <a:t>where </a:t>
                </a:r>
                <a14:m>
                  <m:oMath xmlns:m="http://schemas.openxmlformats.org/officeDocument/2006/math">
                    <m:r>
                      <a:rPr lang="en-US">
                        <a:latin typeface="Cambria Math" panose="02040503050406030204" pitchFamily="18" charset="0"/>
                      </a:rPr>
                      <m:t>𝑛</m:t>
                    </m:r>
                  </m:oMath>
                </a14:m>
                <a:r>
                  <a:rPr lang="en-US" dirty="0"/>
                  <a:t> is the true cell value and </a:t>
                </a:r>
                <a14:m>
                  <m:oMath xmlns:m="http://schemas.openxmlformats.org/officeDocument/2006/math">
                    <m:acc>
                      <m:accPr>
                        <m:chr m:val="̃"/>
                        <m:ctrlPr>
                          <a:rPr lang="en-US" i="1">
                            <a:latin typeface="Cambria Math" panose="02040503050406030204" pitchFamily="18" charset="0"/>
                          </a:rPr>
                        </m:ctrlPr>
                      </m:accPr>
                      <m:e>
                        <m:r>
                          <a:rPr lang="en-US">
                            <a:latin typeface="Cambria Math" panose="02040503050406030204" pitchFamily="18" charset="0"/>
                          </a:rPr>
                          <m:t>𝑛</m:t>
                        </m:r>
                      </m:e>
                    </m:acc>
                  </m:oMath>
                </a14:m>
                <a:r>
                  <a:rPr lang="en-US" dirty="0"/>
                  <a:t> is the noisy cell value.</a:t>
                </a:r>
              </a:p>
              <a:p>
                <a:r>
                  <a:rPr lang="en-US" dirty="0" smtClean="0"/>
                  <a:t>For </a:t>
                </a:r>
                <a:r>
                  <a:rPr lang="en-US" dirty="0"/>
                  <a:t>a published dataset/table, the total error is:</a:t>
                </a:r>
                <a:br>
                  <a:rPr lang="en-US" dirty="0"/>
                </a:br>
                <a:r>
                  <a:rPr lang="en-US" dirty="0"/>
                  <a:t/>
                </a:r>
                <a:br>
                  <a:rPr lang="en-US" dirty="0"/>
                </a:br>
                <a14:m>
                  <m:oMath xmlns:m="http://schemas.openxmlformats.org/officeDocument/2006/math">
                    <m:sSubSup>
                      <m:sSubSupPr>
                        <m:ctrlPr>
                          <a:rPr lang="en-US" i="1">
                            <a:latin typeface="Cambria Math" panose="02040503050406030204" pitchFamily="18" charset="0"/>
                          </a:rPr>
                        </m:ctrlPr>
                      </m:sSubSupPr>
                      <m:e>
                        <m:r>
                          <a:rPr lang="en-US">
                            <a:latin typeface="Cambria Math" panose="02040503050406030204" pitchFamily="18" charset="0"/>
                          </a:rPr>
                          <m:t>𝐿</m:t>
                        </m:r>
                      </m:e>
                      <m:sub>
                        <m:r>
                          <a:rPr lang="en-US">
                            <a:latin typeface="Cambria Math" panose="02040503050406030204" pitchFamily="18" charset="0"/>
                          </a:rPr>
                          <m:t>1</m:t>
                        </m:r>
                      </m:sub>
                      <m:sup>
                        <m:r>
                          <a:rPr lang="en-US">
                            <a:latin typeface="Cambria Math" panose="02040503050406030204" pitchFamily="18" charset="0"/>
                          </a:rPr>
                          <m:t>𝑡𝑜𝑡𝑎𝑙</m:t>
                        </m:r>
                      </m:sup>
                    </m:sSubSup>
                    <m:r>
                      <a:rPr lang="en-US">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a:latin typeface="Cambria Math" panose="02040503050406030204" pitchFamily="18" charset="0"/>
                          </a:rPr>
                          <m:t>𝑖</m:t>
                        </m:r>
                      </m:sub>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𝑛</m:t>
                                </m:r>
                              </m:e>
                              <m:sub>
                                <m:r>
                                  <a:rPr lang="en-US">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a:latin typeface="Cambria Math" panose="02040503050406030204" pitchFamily="18" charset="0"/>
                                      </a:rPr>
                                      <m:t>𝑛</m:t>
                                    </m:r>
                                  </m:e>
                                </m:acc>
                              </m:e>
                              <m:sub>
                                <m:r>
                                  <a:rPr lang="en-US">
                                    <a:latin typeface="Cambria Math" panose="02040503050406030204" pitchFamily="18" charset="0"/>
                                  </a:rPr>
                                  <m:t>𝑖</m:t>
                                </m:r>
                              </m:sub>
                            </m:sSub>
                          </m:e>
                        </m:d>
                      </m:e>
                    </m:nary>
                  </m:oMath>
                </a14:m>
                <a:endParaRPr lang="en-US" dirty="0"/>
              </a:p>
              <a:p>
                <a:r>
                  <a:rPr lang="en-US" dirty="0" smtClean="0"/>
                  <a:t>We may prefer </a:t>
                </a:r>
                <a:r>
                  <a:rPr lang="en-US" dirty="0"/>
                  <a:t>to look at the “relative” error:</a:t>
                </a:r>
                <a:br>
                  <a:rPr lang="en-US" dirty="0"/>
                </a:br>
                <a:r>
                  <a:rPr lang="en-US" dirty="0"/>
                  <a:t/>
                </a:r>
                <a:br>
                  <a:rPr lang="en-US" dirty="0"/>
                </a:br>
                <a14:m>
                  <m:oMath xmlns:m="http://schemas.openxmlformats.org/officeDocument/2006/math">
                    <m:sSubSup>
                      <m:sSubSupPr>
                        <m:ctrlPr>
                          <a:rPr lang="en-US" i="1">
                            <a:latin typeface="Cambria Math" panose="02040503050406030204" pitchFamily="18" charset="0"/>
                          </a:rPr>
                        </m:ctrlPr>
                      </m:sSubSupPr>
                      <m:e>
                        <m:r>
                          <a:rPr lang="en-US">
                            <a:latin typeface="Cambria Math" panose="02040503050406030204" pitchFamily="18" charset="0"/>
                          </a:rPr>
                          <m:t>𝐿</m:t>
                        </m:r>
                      </m:e>
                      <m:sub>
                        <m:r>
                          <a:rPr lang="en-US">
                            <a:latin typeface="Cambria Math" panose="02040503050406030204" pitchFamily="18" charset="0"/>
                          </a:rPr>
                          <m:t>1</m:t>
                        </m:r>
                      </m:sub>
                      <m:sup>
                        <m:r>
                          <a:rPr lang="en-US">
                            <a:latin typeface="Cambria Math" panose="02040503050406030204" pitchFamily="18" charset="0"/>
                          </a:rPr>
                          <m:t>𝑟𝑒𝑙</m:t>
                        </m:r>
                      </m:sup>
                    </m:sSubSup>
                    <m:r>
                      <a:rPr lang="en-US">
                        <a:latin typeface="Cambria Math" panose="02040503050406030204" pitchFamily="18" charset="0"/>
                      </a:rPr>
                      <m:t>=</m:t>
                    </m:r>
                    <m:f>
                      <m:fPr>
                        <m:type m:val="lin"/>
                        <m:ctrlPr>
                          <a:rPr lang="en-US" i="1">
                            <a:latin typeface="Cambria Math" panose="02040503050406030204" pitchFamily="18" charset="0"/>
                          </a:rPr>
                        </m:ctrlPr>
                      </m:fPr>
                      <m:num>
                        <m:d>
                          <m:dPr>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m:rPr>
                                    <m:brk m:alnAt="7"/>
                                  </m:rPr>
                                  <a:rPr lang="en-US">
                                    <a:latin typeface="Cambria Math" panose="02040503050406030204" pitchFamily="18" charset="0"/>
                                  </a:rPr>
                                  <m:t>𝑖</m:t>
                                </m:r>
                              </m:sub>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𝑛</m:t>
                                        </m:r>
                                      </m:e>
                                      <m:sub>
                                        <m:r>
                                          <a:rPr lang="en-US">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a:latin typeface="Cambria Math" panose="02040503050406030204" pitchFamily="18" charset="0"/>
                                              </a:rPr>
                                              <m:t>𝑛</m:t>
                                            </m:r>
                                          </m:e>
                                        </m:acc>
                                      </m:e>
                                      <m:sub>
                                        <m:r>
                                          <a:rPr lang="en-US">
                                            <a:latin typeface="Cambria Math" panose="02040503050406030204" pitchFamily="18" charset="0"/>
                                          </a:rPr>
                                          <m:t>𝑖</m:t>
                                        </m:r>
                                      </m:sub>
                                    </m:sSub>
                                  </m:e>
                                </m:d>
                              </m:e>
                            </m:nary>
                          </m:e>
                        </m:d>
                      </m:num>
                      <m:den>
                        <m:d>
                          <m:dPr>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m:rPr>
                                    <m:brk m:alnAt="7"/>
                                  </m:rPr>
                                  <a:rPr lang="en-US">
                                    <a:latin typeface="Cambria Math" panose="02040503050406030204" pitchFamily="18" charset="0"/>
                                  </a:rPr>
                                  <m:t>𝑖</m:t>
                                </m:r>
                              </m:sub>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𝑛</m:t>
                                        </m:r>
                                      </m:e>
                                      <m:sub>
                                        <m:r>
                                          <a:rPr lang="en-US">
                                            <a:latin typeface="Cambria Math" panose="02040503050406030204" pitchFamily="18" charset="0"/>
                                          </a:rPr>
                                          <m:t>𝑖</m:t>
                                        </m:r>
                                      </m:sub>
                                    </m:sSub>
                                    <m:r>
                                      <a:rPr lang="en-US">
                                        <a:latin typeface="Cambria Math" panose="02040503050406030204" pitchFamily="18" charset="0"/>
                                      </a:rPr>
                                      <m:t>−0</m:t>
                                    </m:r>
                                  </m:e>
                                </m:d>
                              </m:e>
                            </m:nary>
                          </m:e>
                        </m:d>
                      </m:den>
                    </m:f>
                  </m:oMath>
                </a14:m>
                <a:endParaRPr lang="en-US" dirty="0"/>
              </a:p>
            </p:txBody>
          </p:sp>
        </mc:Choice>
        <mc:Fallback xmlns="">
          <p:sp>
            <p:nvSpPr>
              <p:cNvPr id="14" name="Content Placeholder 13"/>
              <p:cNvSpPr>
                <a:spLocks noGrp="1" noRot="1" noChangeAspect="1" noMove="1" noResize="1" noEditPoints="1" noAdjustHandles="1" noChangeArrowheads="1" noChangeShapeType="1" noTextEdit="1"/>
              </p:cNvSpPr>
              <p:nvPr>
                <p:ph idx="1"/>
              </p:nvPr>
            </p:nvSpPr>
            <p:spPr>
              <a:xfrm>
                <a:off x="469233" y="1447800"/>
                <a:ext cx="8301788" cy="4994278"/>
              </a:xfrm>
              <a:blipFill>
                <a:blip r:embed="rId3"/>
                <a:stretch>
                  <a:fillRect l="-1028" t="-2808" b="-531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Footer Placeholder 2"/>
              <p:cNvSpPr>
                <a:spLocks noGrp="1"/>
              </p:cNvSpPr>
              <p:nvPr>
                <p:ph type="ftr" sz="quarter" idx="11"/>
              </p:nvPr>
            </p:nvSpPr>
            <p:spPr/>
            <p:txBody>
              <a:bodyPr/>
              <a:lstStyle/>
              <a:p>
                <a:r>
                  <a:rPr lang="en-US" dirty="0" smtClean="0"/>
                  <a:t>Basic </a:t>
                </a:r>
                <a14:m>
                  <m:oMath xmlns:m="http://schemas.openxmlformats.org/officeDocument/2006/math">
                    <m:r>
                      <a:rPr lang="en-US">
                        <a:latin typeface="Cambria Math" panose="02040503050406030204" pitchFamily="18" charset="0"/>
                      </a:rPr>
                      <m:t>𝜀</m:t>
                    </m:r>
                  </m:oMath>
                </a14:m>
                <a:r>
                  <a:rPr lang="en-US" dirty="0"/>
                  <a:t>-</a:t>
                </a:r>
                <a:r>
                  <a:rPr lang="en-US" dirty="0" smtClean="0"/>
                  <a:t>DP</a:t>
                </a:r>
                <a:endParaRPr lang="en-US" dirty="0"/>
              </a:p>
            </p:txBody>
          </p:sp>
        </mc:Choice>
        <mc:Fallback xmlns="">
          <p:sp>
            <p:nvSpPr>
              <p:cNvPr id="3" name="Footer Placeholder 2"/>
              <p:cNvSpPr>
                <a:spLocks noGrp="1" noRot="1" noChangeAspect="1" noMove="1" noResize="1" noEditPoints="1" noAdjustHandles="1" noChangeArrowheads="1" noChangeShapeType="1" noTextEdit="1"/>
              </p:cNvSpPr>
              <p:nvPr>
                <p:ph type="ftr" sz="quarter" idx="11"/>
              </p:nvPr>
            </p:nvSpPr>
            <p:spPr>
              <a:blipFill>
                <a:blip r:embed="rId4"/>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4414A74-74EC-4CFA-8EE5-79434797E2DC}" type="slidenum">
              <a:rPr lang="en-US" smtClean="0"/>
              <a:pPr/>
              <a:t>16</a:t>
            </a:fld>
            <a:endParaRPr lang="en-US"/>
          </a:p>
        </p:txBody>
      </p:sp>
    </p:spTree>
    <p:extLst>
      <p:ext uri="{BB962C8B-B14F-4D97-AF65-F5344CB8AC3E}">
        <p14:creationId xmlns:p14="http://schemas.microsoft.com/office/powerpoint/2010/main" val="164331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a Sense of Privacy Loss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378370"/>
                <a:ext cx="7886700" cy="4612858"/>
              </a:xfrm>
            </p:spPr>
            <p:txBody>
              <a:bodyPr>
                <a:normAutofit/>
              </a:bodyPr>
              <a:lstStyle/>
              <a:p>
                <a:r>
                  <a:rPr lang="en-US" dirty="0" smtClean="0"/>
                  <a:t>True count: </a:t>
                </a:r>
                <a14:m>
                  <m:oMath xmlns:m="http://schemas.openxmlformats.org/officeDocument/2006/math">
                    <m:r>
                      <a:rPr lang="en-US" i="1" dirty="0" smtClean="0">
                        <a:latin typeface="Cambria Math" panose="02040503050406030204" pitchFamily="18" charset="0"/>
                      </a:rPr>
                      <m:t>𝑛</m:t>
                    </m:r>
                  </m:oMath>
                </a14:m>
                <a:endParaRPr lang="en-US" dirty="0" smtClean="0"/>
              </a:p>
              <a:p>
                <a:r>
                  <a:rPr lang="en-US" dirty="0"/>
                  <a:t>Noise: </a:t>
                </a:r>
                <a14:m>
                  <m:oMath xmlns:m="http://schemas.openxmlformats.org/officeDocument/2006/math">
                    <m:r>
                      <a:rPr lang="en-US" i="1">
                        <a:latin typeface="Cambria Math" panose="02040503050406030204" pitchFamily="18" charset="0"/>
                        <a:ea typeface="Cambria Math" panose="02040503050406030204" pitchFamily="18" charset="0"/>
                      </a:rPr>
                      <m:t>𝜂</m:t>
                    </m:r>
                    <m:r>
                      <a:rPr lang="en-US" i="1">
                        <a:latin typeface="Cambria Math" panose="02040503050406030204" pitchFamily="18" charset="0"/>
                        <a:ea typeface="Cambria Math" panose="02040503050406030204" pitchFamily="18" charset="0"/>
                      </a:rPr>
                      <m:t>~</m:t>
                    </m:r>
                    <m:r>
                      <m:rPr>
                        <m:nor/>
                      </m:rPr>
                      <a:rPr lang="en-US">
                        <a:latin typeface="Cambria Math" panose="02040503050406030204" pitchFamily="18" charset="0"/>
                        <a:ea typeface="Cambria Math" panose="02040503050406030204" pitchFamily="18" charset="0"/>
                      </a:rPr>
                      <m:t>Lap</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𝑆</m:t>
                            </m:r>
                          </m:num>
                          <m:den>
                            <m:r>
                              <a:rPr lang="en-US" i="1">
                                <a:latin typeface="Cambria Math" panose="02040503050406030204" pitchFamily="18" charset="0"/>
                                <a:ea typeface="Cambria Math" panose="02040503050406030204" pitchFamily="18" charset="0"/>
                              </a:rPr>
                              <m:t>𝜀</m:t>
                            </m:r>
                          </m:den>
                        </m:f>
                      </m:e>
                    </m:d>
                  </m:oMath>
                </a14:m>
                <a:endParaRPr lang="en-US" dirty="0" smtClean="0"/>
              </a:p>
              <a:p>
                <a:r>
                  <a:rPr lang="en-US" dirty="0" smtClean="0"/>
                  <a:t>Noisy count: </a:t>
                </a:r>
                <a14:m>
                  <m:oMath xmlns:m="http://schemas.openxmlformats.org/officeDocument/2006/math">
                    <m:acc>
                      <m:accPr>
                        <m:chr m:val="̃"/>
                        <m:ctrlPr>
                          <a:rPr lang="en-US" i="1" dirty="0" smtClean="0">
                            <a:latin typeface="Cambria Math" panose="02040503050406030204" pitchFamily="18" charset="0"/>
                          </a:rPr>
                        </m:ctrlPr>
                      </m:accPr>
                      <m:e>
                        <m:r>
                          <a:rPr lang="en-US" i="1" dirty="0">
                            <a:latin typeface="Cambria Math" panose="02040503050406030204" pitchFamily="18" charset="0"/>
                          </a:rPr>
                          <m:t>𝑛</m:t>
                        </m:r>
                      </m:e>
                    </m:acc>
                    <m:r>
                      <a:rPr lang="en-US" b="0" i="1" dirty="0" smtClean="0">
                        <a:latin typeface="Cambria Math" panose="02040503050406030204" pitchFamily="18" charset="0"/>
                      </a:rPr>
                      <m:t>=</m:t>
                    </m:r>
                    <m:r>
                      <a:rPr lang="en-US" b="0" i="1" dirty="0" smtClean="0">
                        <a:latin typeface="Cambria Math" panose="02040503050406030204" pitchFamily="18" charset="0"/>
                      </a:rPr>
                      <m:t>𝑛</m:t>
                    </m:r>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𝜂</m:t>
                    </m:r>
                  </m:oMath>
                </a14:m>
                <a:endParaRPr lang="en-US" dirty="0" smtClean="0"/>
              </a:p>
              <a:p>
                <a:r>
                  <a:rPr lang="en-US" dirty="0" smtClean="0"/>
                  <a:t>Error: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378370"/>
                <a:ext cx="7886700" cy="4612858"/>
              </a:xfrm>
              <a:blipFill>
                <a:blip r:embed="rId3"/>
                <a:stretch>
                  <a:fillRect l="-1391" t="-21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Footer Placeholder 3"/>
              <p:cNvSpPr>
                <a:spLocks noGrp="1"/>
              </p:cNvSpPr>
              <p:nvPr>
                <p:ph type="ftr" sz="quarter" idx="11"/>
              </p:nvPr>
            </p:nvSpPr>
            <p:spPr/>
            <p:txBody>
              <a:bodyPr/>
              <a:lstStyle/>
              <a:p>
                <a:r>
                  <a:rPr lang="en-US" dirty="0"/>
                  <a:t>Basic </a:t>
                </a:r>
                <a14:m>
                  <m:oMath xmlns:m="http://schemas.openxmlformats.org/officeDocument/2006/math">
                    <m:r>
                      <a:rPr lang="en-US">
                        <a:latin typeface="Cambria Math" panose="02040503050406030204" pitchFamily="18" charset="0"/>
                      </a:rPr>
                      <m:t>𝜀</m:t>
                    </m:r>
                  </m:oMath>
                </a14:m>
                <a:r>
                  <a:rPr lang="en-US" dirty="0"/>
                  <a:t>-</a:t>
                </a:r>
                <a:r>
                  <a:rPr lang="en-US" dirty="0" smtClean="0"/>
                  <a:t>DP</a:t>
                </a:r>
                <a:endParaRPr lang="en-US" dirty="0"/>
              </a:p>
            </p:txBody>
          </p:sp>
        </mc:Choice>
        <mc:Fallback xmlns="">
          <p:sp>
            <p:nvSpPr>
              <p:cNvPr id="4" name="Footer Placeholder 3"/>
              <p:cNvSpPr>
                <a:spLocks noGrp="1" noRot="1" noChangeAspect="1" noMove="1" noResize="1" noEditPoints="1" noAdjustHandles="1" noChangeArrowheads="1" noChangeShapeType="1" noTextEdit="1"/>
              </p:cNvSpPr>
              <p:nvPr>
                <p:ph type="ftr" sz="quarter" idx="11"/>
              </p:nvPr>
            </p:nvSpPr>
            <p:spPr>
              <a:blipFill>
                <a:blip r:embed="rId4"/>
                <a:stretch>
                  <a:fillRect/>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64414A74-74EC-4CFA-8EE5-79434797E2DC}" type="slidenum">
              <a:rPr lang="en-US" smtClean="0"/>
              <a:t>17</a:t>
            </a:fld>
            <a:endParaRPr lang="en-US"/>
          </a:p>
        </p:txBody>
      </p:sp>
      <mc:AlternateContent xmlns:mc="http://schemas.openxmlformats.org/markup-compatibility/2006" xmlns:a14="http://schemas.microsoft.com/office/drawing/2010/main">
        <mc:Choice Requires="a14">
          <p:sp>
            <p:nvSpPr>
              <p:cNvPr id="6" name="TextBox 5"/>
              <p:cNvSpPr txBox="1"/>
              <p:nvPr/>
            </p:nvSpPr>
            <p:spPr>
              <a:xfrm>
                <a:off x="2099821" y="4561256"/>
                <a:ext cx="4703724" cy="369332"/>
              </a:xfrm>
              <a:prstGeom prst="rect">
                <a:avLst/>
              </a:prstGeom>
              <a:noFill/>
            </p:spPr>
            <p:txBody>
              <a:bodyPr wrap="none" rtlCol="0">
                <a:spAutoFit/>
              </a:bodyPr>
              <a:lstStyle/>
              <a:p>
                <a:r>
                  <a:rPr lang="en-US" dirty="0" smtClean="0"/>
                  <a:t>Setting </a:t>
                </a:r>
                <a14:m>
                  <m:oMath xmlns:m="http://schemas.openxmlformats.org/officeDocument/2006/math">
                    <m:r>
                      <a:rPr lang="en-US" i="1" dirty="0" smtClean="0">
                        <a:latin typeface="Cambria Math" panose="02040503050406030204" pitchFamily="18" charset="0"/>
                      </a:rPr>
                      <m:t>𝑆</m:t>
                    </m:r>
                    <m:r>
                      <a:rPr lang="en-US" i="1" dirty="0" smtClean="0">
                        <a:latin typeface="Cambria Math" panose="02040503050406030204" pitchFamily="18" charset="0"/>
                      </a:rPr>
                      <m:t>=1</m:t>
                    </m:r>
                  </m:oMath>
                </a14:m>
                <a:r>
                  <a:rPr lang="en-US" dirty="0" smtClean="0"/>
                  <a:t> and misusing the notation slightly:</a:t>
                </a:r>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099821" y="4561256"/>
                <a:ext cx="4703724" cy="369332"/>
              </a:xfrm>
              <a:prstGeom prst="rect">
                <a:avLst/>
              </a:prstGeom>
              <a:blipFill>
                <a:blip r:embed="rId5"/>
                <a:stretch>
                  <a:fillRect l="-1036" t="-8197" r="-90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991727" y="5433023"/>
                <a:ext cx="3152273" cy="923330"/>
              </a:xfrm>
              <a:prstGeom prst="rect">
                <a:avLst/>
              </a:prstGeom>
              <a:noFill/>
            </p:spPr>
            <p:txBody>
              <a:bodyPr wrap="square" rtlCol="0">
                <a:spAutoFit/>
              </a:bodyPr>
              <a:lstStyle/>
              <a:p>
                <a:r>
                  <a:rPr lang="en-US" dirty="0" smtClean="0"/>
                  <a:t>Now sample many times from the Laplace for different values of </a:t>
                </a:r>
                <a14:m>
                  <m:oMath xmlns:m="http://schemas.openxmlformats.org/officeDocument/2006/math">
                    <m:r>
                      <a:rPr lang="en-US" i="1" smtClean="0">
                        <a:latin typeface="Cambria Math" panose="02040503050406030204" pitchFamily="18" charset="0"/>
                        <a:ea typeface="Cambria Math" panose="02040503050406030204" pitchFamily="18" charset="0"/>
                      </a:rPr>
                      <m:t>𝜀</m:t>
                    </m:r>
                  </m:oMath>
                </a14:m>
                <a:r>
                  <a:rPr lang="en-US" dirty="0" smtClean="0"/>
                  <a:t> and see what we get…</a:t>
                </a: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991727" y="5433023"/>
                <a:ext cx="3152273" cy="923330"/>
              </a:xfrm>
              <a:prstGeom prst="rect">
                <a:avLst/>
              </a:prstGeom>
              <a:blipFill>
                <a:blip r:embed="rId6"/>
                <a:stretch>
                  <a:fillRect l="-1741" t="-3289" r="-193"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028950" y="3205336"/>
                <a:ext cx="3287474" cy="321491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𝐿</m:t>
                          </m:r>
                        </m:e>
                        <m:sub>
                          <m:r>
                            <a:rPr lang="en-US" sz="2800" i="1">
                              <a:latin typeface="Cambria Math" panose="02040503050406030204" pitchFamily="18" charset="0"/>
                            </a:rPr>
                            <m:t>1</m:t>
                          </m:r>
                        </m:sub>
                      </m:sSub>
                      <m:r>
                        <m:rPr>
                          <m:aln/>
                        </m:rP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𝑛</m:t>
                              </m:r>
                            </m:e>
                          </m:acc>
                        </m:e>
                      </m:d>
                    </m:oMath>
                  </m:oMathPara>
                </a14:m>
                <a:endParaRPr lang="en-US" sz="280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𝐿</m:t>
                          </m:r>
                        </m:e>
                        <m:sub>
                          <m:r>
                            <a:rPr lang="en-US" sz="2800" i="1">
                              <a:latin typeface="Cambria Math" panose="02040503050406030204" pitchFamily="18" charset="0"/>
                            </a:rPr>
                            <m:t>1</m:t>
                          </m:r>
                        </m:sub>
                      </m:sSub>
                      <m:r>
                        <m:rPr>
                          <m:aln/>
                        </m:rP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𝑛</m:t>
                          </m:r>
                          <m:r>
                            <a:rPr lang="en-US" sz="2800" i="1">
                              <a:latin typeface="Cambria Math" panose="02040503050406030204" pitchFamily="18" charset="0"/>
                            </a:rPr>
                            <m:t>−</m:t>
                          </m:r>
                          <m:d>
                            <m:dPr>
                              <m:ctrlPr>
                                <a:rPr lang="en-US" sz="2800" i="1">
                                  <a:latin typeface="Cambria Math" panose="02040503050406030204" pitchFamily="18" charset="0"/>
                                </a:rPr>
                              </m:ctrlPr>
                            </m:dPr>
                            <m:e>
                              <m:r>
                                <a:rPr lang="en-US" sz="2800" i="1">
                                  <a:latin typeface="Cambria Math" panose="02040503050406030204" pitchFamily="18" charset="0"/>
                                </a:rPr>
                                <m:t>𝑛</m:t>
                              </m:r>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𝜂</m:t>
                              </m:r>
                            </m:e>
                          </m:d>
                        </m:e>
                      </m:d>
                    </m:oMath>
                  </m:oMathPara>
                </a14:m>
                <a:endParaRPr lang="en-US" sz="28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𝐿</m:t>
                          </m:r>
                        </m:e>
                        <m:sub>
                          <m:r>
                            <a:rPr lang="en-US" sz="2800" i="1">
                              <a:latin typeface="Cambria Math" panose="02040503050406030204" pitchFamily="18" charset="0"/>
                            </a:rPr>
                            <m:t>1</m:t>
                          </m:r>
                        </m:sub>
                      </m:sSub>
                      <m:r>
                        <m:rPr>
                          <m:aln/>
                        </m:rP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𝜂</m:t>
                          </m:r>
                        </m:e>
                      </m:d>
                    </m:oMath>
                  </m:oMathPara>
                </a14:m>
                <a:endParaRPr lang="en-US" sz="2800" i="1" dirty="0" smtClean="0">
                  <a:latin typeface="Cambria Math" panose="02040503050406030204" pitchFamily="18" charset="0"/>
                  <a:ea typeface="Cambria Math" panose="02040503050406030204" pitchFamily="18" charset="0"/>
                </a:endParaRPr>
              </a:p>
              <a:p>
                <a:endParaRPr lang="en-US" sz="2800" i="1"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𝐿</m:t>
                          </m:r>
                        </m:e>
                        <m:sub>
                          <m:r>
                            <a:rPr lang="en-US" sz="2800" i="1">
                              <a:latin typeface="Cambria Math" panose="02040503050406030204" pitchFamily="18" charset="0"/>
                            </a:rPr>
                            <m:t>1</m:t>
                          </m:r>
                        </m:sub>
                      </m:sSub>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m:rPr>
                              <m:nor/>
                            </m:rPr>
                            <a:rPr lang="en-US" sz="2800">
                              <a:latin typeface="Cambria Math" panose="02040503050406030204" pitchFamily="18" charset="0"/>
                            </a:rPr>
                            <m:t>Lap</m:t>
                          </m:r>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ea typeface="Cambria Math" panose="02040503050406030204" pitchFamily="18" charset="0"/>
                                    </a:rPr>
                                    <m:t>𝜀</m:t>
                                  </m:r>
                                </m:den>
                              </m:f>
                            </m:e>
                          </m:d>
                        </m:e>
                      </m:d>
                    </m:oMath>
                  </m:oMathPara>
                </a14:m>
                <a:endParaRPr lang="en-US" sz="2800" dirty="0"/>
              </a:p>
              <a:p>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3028950" y="3205336"/>
                <a:ext cx="3287474" cy="321491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5280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8" grpId="0" uiExpand="1"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 Loss vs. Quality</a:t>
            </a:r>
            <a:endParaRPr lang="en-US" dirty="0"/>
          </a:p>
        </p:txBody>
      </p:sp>
      <mc:AlternateContent xmlns:mc="http://schemas.openxmlformats.org/markup-compatibility/2006" xmlns:a14="http://schemas.microsoft.com/office/drawing/2010/main">
        <mc:Choice Requires="a14">
          <p:sp>
            <p:nvSpPr>
              <p:cNvPr id="4" name="Footer Placeholder 3"/>
              <p:cNvSpPr>
                <a:spLocks noGrp="1"/>
              </p:cNvSpPr>
              <p:nvPr>
                <p:ph type="ftr" sz="quarter" idx="11"/>
              </p:nvPr>
            </p:nvSpPr>
            <p:spPr/>
            <p:txBody>
              <a:bodyPr/>
              <a:lstStyle/>
              <a:p>
                <a:r>
                  <a:rPr lang="en-US" dirty="0"/>
                  <a:t>Basic </a:t>
                </a:r>
                <a14:m>
                  <m:oMath xmlns:m="http://schemas.openxmlformats.org/officeDocument/2006/math">
                    <m:r>
                      <a:rPr lang="en-US">
                        <a:latin typeface="Cambria Math" panose="02040503050406030204" pitchFamily="18" charset="0"/>
                      </a:rPr>
                      <m:t>𝜀</m:t>
                    </m:r>
                  </m:oMath>
                </a14:m>
                <a:r>
                  <a:rPr lang="en-US" dirty="0"/>
                  <a:t>-</a:t>
                </a:r>
                <a:r>
                  <a:rPr lang="en-US" dirty="0" smtClean="0"/>
                  <a:t>DP</a:t>
                </a:r>
                <a:endParaRPr lang="en-US" dirty="0"/>
              </a:p>
            </p:txBody>
          </p:sp>
        </mc:Choice>
        <mc:Fallback xmlns="">
          <p:sp>
            <p:nvSpPr>
              <p:cNvPr id="4" name="Footer Placeholder 3"/>
              <p:cNvSpPr>
                <a:spLocks noGrp="1" noRot="1" noChangeAspect="1" noMove="1" noResize="1" noEditPoints="1" noAdjustHandles="1" noChangeArrowheads="1" noChangeShapeType="1" noTextEdit="1"/>
              </p:cNvSpPr>
              <p:nvPr>
                <p:ph type="ftr" sz="quarter" idx="11"/>
              </p:nvPr>
            </p:nvSpPr>
            <p:spPr>
              <a:blipFill>
                <a:blip r:embed="rId3"/>
                <a:stretch>
                  <a:fillRect/>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64414A74-74EC-4CFA-8EE5-79434797E2DC}" type="slidenum">
              <a:rPr lang="en-US" smtClean="0"/>
              <a:t>18</a:t>
            </a:fld>
            <a:endParaRPr lang="en-US"/>
          </a:p>
        </p:txBody>
      </p:sp>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864426" y="2327133"/>
            <a:ext cx="5415148" cy="4211782"/>
          </a:xfrm>
        </p:spPr>
      </p:pic>
      <mc:AlternateContent xmlns:mc="http://schemas.openxmlformats.org/markup-compatibility/2006" xmlns:a14="http://schemas.microsoft.com/office/drawing/2010/main">
        <mc:Choice Requires="a14">
          <p:sp>
            <p:nvSpPr>
              <p:cNvPr id="11" name="TextBox 10"/>
              <p:cNvSpPr txBox="1"/>
              <p:nvPr/>
            </p:nvSpPr>
            <p:spPr>
              <a:xfrm>
                <a:off x="967563" y="1458807"/>
                <a:ext cx="7547787" cy="646331"/>
              </a:xfrm>
              <a:prstGeom prst="rect">
                <a:avLst/>
              </a:prstGeom>
              <a:noFill/>
            </p:spPr>
            <p:txBody>
              <a:bodyPr wrap="square" rtlCol="0">
                <a:spAutoFit/>
              </a:bodyPr>
              <a:lstStyle/>
              <a:p>
                <a:r>
                  <a:rPr lang="en-US" dirty="0" smtClean="0"/>
                  <a:t>This plot is the output of a simulation of </a:t>
                </a:r>
                <a14:m>
                  <m:oMath xmlns:m="http://schemas.openxmlformats.org/officeDocument/2006/math">
                    <m:r>
                      <a:rPr lang="en-US" i="1" smtClean="0">
                        <a:latin typeface="Cambria Math" panose="02040503050406030204" pitchFamily="18" charset="0"/>
                        <a:ea typeface="Cambria Math" panose="02040503050406030204" pitchFamily="18" charset="0"/>
                      </a:rPr>
                      <m:t>𝜀</m:t>
                    </m:r>
                  </m:oMath>
                </a14:m>
                <a:r>
                  <a:rPr lang="en-US" dirty="0" smtClean="0"/>
                  <a:t>-DP with the Laplace mechanism, specifically looking at how much error we get for different values of </a:t>
                </a:r>
                <a14:m>
                  <m:oMath xmlns:m="http://schemas.openxmlformats.org/officeDocument/2006/math">
                    <m:r>
                      <a:rPr lang="en-US" i="1">
                        <a:latin typeface="Cambria Math" panose="02040503050406030204" pitchFamily="18" charset="0"/>
                        <a:ea typeface="Cambria Math" panose="02040503050406030204" pitchFamily="18" charset="0"/>
                      </a:rPr>
                      <m:t>𝜀</m:t>
                    </m:r>
                  </m:oMath>
                </a14:m>
                <a:r>
                  <a:rPr lang="en-US" dirty="0" smtClean="0"/>
                  <a:t>.</a:t>
                </a: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967563" y="1458807"/>
                <a:ext cx="7547787" cy="646331"/>
              </a:xfrm>
              <a:prstGeom prst="rect">
                <a:avLst/>
              </a:prstGeom>
              <a:blipFill>
                <a:blip r:embed="rId5"/>
                <a:stretch>
                  <a:fillRect l="-727" t="-4717" b="-14151"/>
                </a:stretch>
              </a:blipFill>
            </p:spPr>
            <p:txBody>
              <a:bodyPr/>
              <a:lstStyle/>
              <a:p>
                <a:r>
                  <a:rPr lang="en-US">
                    <a:noFill/>
                  </a:rPr>
                  <a:t> </a:t>
                </a:r>
              </a:p>
            </p:txBody>
          </p:sp>
        </mc:Fallback>
      </mc:AlternateContent>
    </p:spTree>
    <p:extLst>
      <p:ext uri="{BB962C8B-B14F-4D97-AF65-F5344CB8AC3E}">
        <p14:creationId xmlns:p14="http://schemas.microsoft.com/office/powerpoint/2010/main" val="19052607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Worked Examples</a:t>
            </a:r>
            <a:endParaRPr lang="en-US" dirty="0"/>
          </a:p>
        </p:txBody>
      </p:sp>
      <p:sp>
        <p:nvSpPr>
          <p:cNvPr id="3" name="Content Placeholder 2"/>
          <p:cNvSpPr>
            <a:spLocks noGrp="1"/>
          </p:cNvSpPr>
          <p:nvPr>
            <p:ph idx="1"/>
          </p:nvPr>
        </p:nvSpPr>
        <p:spPr/>
        <p:txBody>
          <a:bodyPr/>
          <a:lstStyle/>
          <a:p>
            <a:r>
              <a:rPr lang="en-US" dirty="0"/>
              <a:t>All examples are available at:</a:t>
            </a:r>
            <a:br>
              <a:rPr lang="en-US" dirty="0"/>
            </a:br>
            <a:r>
              <a:rPr lang="en-US" dirty="0">
                <a:hlinkClick r:id="rId3"/>
              </a:rPr>
              <a:t>https://github.com/mwerevu/dpdemo</a:t>
            </a:r>
            <a:endParaRPr lang="en-US" dirty="0"/>
          </a:p>
          <a:p>
            <a:r>
              <a:rPr lang="en-US" dirty="0" smtClean="0"/>
              <a:t>To the </a:t>
            </a:r>
            <a:r>
              <a:rPr lang="en-US" dirty="0" err="1" smtClean="0"/>
              <a:t>Jupyter</a:t>
            </a:r>
            <a:r>
              <a:rPr lang="en-US" dirty="0" smtClean="0"/>
              <a:t> Notebook!</a:t>
            </a:r>
          </a:p>
          <a:p>
            <a:endParaRPr lang="en-US" dirty="0"/>
          </a:p>
        </p:txBody>
      </p:sp>
      <mc:AlternateContent xmlns:mc="http://schemas.openxmlformats.org/markup-compatibility/2006" xmlns:a14="http://schemas.microsoft.com/office/drawing/2010/main">
        <mc:Choice Requires="a14">
          <p:sp>
            <p:nvSpPr>
              <p:cNvPr id="4" name="Footer Placeholder 3"/>
              <p:cNvSpPr>
                <a:spLocks noGrp="1"/>
              </p:cNvSpPr>
              <p:nvPr>
                <p:ph type="ftr" sz="quarter" idx="11"/>
              </p:nvPr>
            </p:nvSpPr>
            <p:spPr/>
            <p:txBody>
              <a:bodyPr/>
              <a:lstStyle/>
              <a:p>
                <a:r>
                  <a:rPr lang="en-US" dirty="0"/>
                  <a:t>Basic </a:t>
                </a:r>
                <a14:m>
                  <m:oMath xmlns:m="http://schemas.openxmlformats.org/officeDocument/2006/math">
                    <m:r>
                      <a:rPr lang="en-US">
                        <a:latin typeface="Cambria Math" panose="02040503050406030204" pitchFamily="18" charset="0"/>
                      </a:rPr>
                      <m:t>𝜀</m:t>
                    </m:r>
                  </m:oMath>
                </a14:m>
                <a:r>
                  <a:rPr lang="en-US" dirty="0"/>
                  <a:t>-</a:t>
                </a:r>
                <a:r>
                  <a:rPr lang="en-US" dirty="0" smtClean="0"/>
                  <a:t>DP</a:t>
                </a:r>
                <a:endParaRPr lang="en-US" dirty="0"/>
              </a:p>
            </p:txBody>
          </p:sp>
        </mc:Choice>
        <mc:Fallback xmlns="">
          <p:sp>
            <p:nvSpPr>
              <p:cNvPr id="4" name="Footer Placeholder 3"/>
              <p:cNvSpPr>
                <a:spLocks noGrp="1" noRot="1" noChangeAspect="1" noMove="1" noResize="1" noEditPoints="1" noAdjustHandles="1" noChangeArrowheads="1" noChangeShapeType="1" noTextEdit="1"/>
              </p:cNvSpPr>
              <p:nvPr>
                <p:ph type="ftr" sz="quarter" idx="11"/>
              </p:nvPr>
            </p:nvSpPr>
            <p:spPr>
              <a:blipFill>
                <a:blip r:embed="rId4"/>
                <a:stretch>
                  <a:fillRect/>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64414A74-74EC-4CFA-8EE5-79434797E2DC}" type="slidenum">
              <a:rPr lang="en-US" smtClean="0"/>
              <a:t>19</a:t>
            </a:fld>
            <a:endParaRPr lang="en-US"/>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05526" y="3055958"/>
            <a:ext cx="4643942" cy="3482957"/>
          </a:xfrm>
          <a:prstGeom prst="rect">
            <a:avLst/>
          </a:prstGeom>
        </p:spPr>
      </p:pic>
    </p:spTree>
    <p:extLst>
      <p:ext uri="{BB962C8B-B14F-4D97-AF65-F5344CB8AC3E}">
        <p14:creationId xmlns:p14="http://schemas.microsoft.com/office/powerpoint/2010/main" val="161659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100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Desiderata</a:t>
            </a:r>
            <a:endParaRPr lang="en-US" dirty="0"/>
          </a:p>
        </p:txBody>
      </p:sp>
      <p:sp>
        <p:nvSpPr>
          <p:cNvPr id="3" name="Content Placeholder 2"/>
          <p:cNvSpPr>
            <a:spLocks noGrp="1"/>
          </p:cNvSpPr>
          <p:nvPr>
            <p:ph idx="1"/>
          </p:nvPr>
        </p:nvSpPr>
        <p:spPr/>
        <p:txBody>
          <a:bodyPr>
            <a:normAutofit/>
          </a:bodyPr>
          <a:lstStyle/>
          <a:p>
            <a:r>
              <a:rPr lang="en-US" dirty="0" smtClean="0"/>
              <a:t>Disclaimer: Any opinions and conclusions expressed herein are those of the author and do not represent the views of the U.S. Census Bureau.</a:t>
            </a:r>
          </a:p>
          <a:p>
            <a:r>
              <a:rPr lang="en-US" dirty="0"/>
              <a:t>This presentation does not use any confidential data.</a:t>
            </a:r>
          </a:p>
          <a:p>
            <a:r>
              <a:rPr lang="en-US" b="1" dirty="0" smtClean="0"/>
              <a:t>Any mistakes herein are those of the author.</a:t>
            </a:r>
            <a:r>
              <a:rPr lang="en-US" dirty="0" smtClean="0"/>
              <a:t> </a:t>
            </a:r>
          </a:p>
        </p:txBody>
      </p:sp>
      <p:sp>
        <p:nvSpPr>
          <p:cNvPr id="4" name="Slide Number Placeholder 3"/>
          <p:cNvSpPr>
            <a:spLocks noGrp="1"/>
          </p:cNvSpPr>
          <p:nvPr>
            <p:ph type="sldNum" sz="quarter" idx="12"/>
          </p:nvPr>
        </p:nvSpPr>
        <p:spPr/>
        <p:txBody>
          <a:bodyPr/>
          <a:lstStyle/>
          <a:p>
            <a:fld id="{64414A74-74EC-4CFA-8EE5-79434797E2DC}" type="slidenum">
              <a:rPr lang="en-US" smtClean="0"/>
              <a:t>2</a:t>
            </a:fld>
            <a:endParaRPr lang="en-US"/>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65764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Beyond the Basics</a:t>
            </a:r>
            <a:endParaRPr lang="en-US" dirty="0"/>
          </a:p>
        </p:txBody>
      </p:sp>
      <p:sp>
        <p:nvSpPr>
          <p:cNvPr id="7" name="Text Placeholder 6"/>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4414A74-74EC-4CFA-8EE5-79434797E2DC}" type="slidenum">
              <a:rPr lang="en-US" smtClean="0"/>
              <a:t>20</a:t>
            </a:fld>
            <a:endParaRPr lang="en-US"/>
          </a:p>
        </p:txBody>
      </p:sp>
    </p:spTree>
    <p:extLst>
      <p:ext uri="{BB962C8B-B14F-4D97-AF65-F5344CB8AC3E}">
        <p14:creationId xmlns:p14="http://schemas.microsoft.com/office/powerpoint/2010/main" val="41334374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Composition</a:t>
            </a:r>
            <a:endParaRPr lang="en-US" dirty="0"/>
          </a:p>
        </p:txBody>
      </p:sp>
      <p:sp>
        <p:nvSpPr>
          <p:cNvPr id="3" name="Footer Placeholder 2"/>
          <p:cNvSpPr>
            <a:spLocks noGrp="1"/>
          </p:cNvSpPr>
          <p:nvPr>
            <p:ph type="ftr" sz="quarter" idx="11"/>
          </p:nvPr>
        </p:nvSpPr>
        <p:spPr/>
        <p:txBody>
          <a:bodyPr/>
          <a:lstStyle/>
          <a:p>
            <a:r>
              <a:rPr lang="en-US" dirty="0" smtClean="0"/>
              <a:t>Beyond the Basics</a:t>
            </a:r>
            <a:endParaRPr lang="en-US" dirty="0"/>
          </a:p>
        </p:txBody>
      </p:sp>
      <p:sp>
        <p:nvSpPr>
          <p:cNvPr id="4" name="Slide Number Placeholder 3"/>
          <p:cNvSpPr>
            <a:spLocks noGrp="1"/>
          </p:cNvSpPr>
          <p:nvPr>
            <p:ph type="sldNum" sz="quarter" idx="12"/>
          </p:nvPr>
        </p:nvSpPr>
        <p:spPr/>
        <p:txBody>
          <a:bodyPr/>
          <a:lstStyle/>
          <a:p>
            <a:fld id="{64414A74-74EC-4CFA-8EE5-79434797E2DC}" type="slidenum">
              <a:rPr lang="en-US" smtClean="0"/>
              <a:t>21</a:t>
            </a:fld>
            <a:endParaRPr lang="en-US"/>
          </a:p>
        </p:txBody>
      </p:sp>
      <p:sp>
        <p:nvSpPr>
          <p:cNvPr id="6" name="Flowchart: Magnetic Disk 5"/>
          <p:cNvSpPr/>
          <p:nvPr/>
        </p:nvSpPr>
        <p:spPr>
          <a:xfrm>
            <a:off x="1222407" y="1979424"/>
            <a:ext cx="1010652" cy="1039529"/>
          </a:xfrm>
          <a:prstGeom prst="flowChartMagneticDisk">
            <a:avLst/>
          </a:prstGeom>
          <a:solidFill>
            <a:srgbClr val="FFFF00"/>
          </a:solidFill>
          <a:ln>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accent6">
                    <a:lumMod val="75000"/>
                  </a:schemeClr>
                </a:solidFill>
              </a:rPr>
              <a:t>D</a:t>
            </a:r>
            <a:br>
              <a:rPr lang="en-US" b="1" dirty="0" smtClean="0">
                <a:solidFill>
                  <a:schemeClr val="accent6">
                    <a:lumMod val="75000"/>
                  </a:schemeClr>
                </a:solidFill>
              </a:rPr>
            </a:br>
            <a:r>
              <a:rPr lang="en-US" sz="1200" b="1" dirty="0" smtClean="0">
                <a:solidFill>
                  <a:schemeClr val="accent6">
                    <a:lumMod val="75000"/>
                  </a:schemeClr>
                </a:solidFill>
              </a:rPr>
              <a:t>(Sneetches)</a:t>
            </a:r>
            <a:endParaRPr lang="en-US" sz="1200" b="1" dirty="0">
              <a:solidFill>
                <a:schemeClr val="accent6">
                  <a:lumMod val="75000"/>
                </a:schemeClr>
              </a:solidFill>
            </a:endParaRPr>
          </a:p>
        </p:txBody>
      </p:sp>
      <p:grpSp>
        <p:nvGrpSpPr>
          <p:cNvPr id="41" name="Group 40"/>
          <p:cNvGrpSpPr/>
          <p:nvPr/>
        </p:nvGrpSpPr>
        <p:grpSpPr>
          <a:xfrm>
            <a:off x="2233059" y="1806173"/>
            <a:ext cx="1636296" cy="693016"/>
            <a:chOff x="2233059" y="1806173"/>
            <a:chExt cx="1636296" cy="693016"/>
          </a:xfrm>
          <a:solidFill>
            <a:srgbClr val="FFFF00"/>
          </a:solidFill>
        </p:grpSpPr>
        <p:sp>
          <p:nvSpPr>
            <p:cNvPr id="7" name="Flowchart: Magnetic Disk 6"/>
            <p:cNvSpPr/>
            <p:nvPr/>
          </p:nvSpPr>
          <p:spPr>
            <a:xfrm>
              <a:off x="3243713" y="1806173"/>
              <a:ext cx="625642" cy="664143"/>
            </a:xfrm>
            <a:prstGeom prst="flowChartMagneticDisk">
              <a:avLst/>
            </a:prstGeom>
            <a:grpFill/>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nchorCtr="0"/>
            <a:lstStyle/>
            <a:p>
              <a:pPr algn="ctr"/>
              <a:r>
                <a:rPr lang="en-US" dirty="0" smtClean="0">
                  <a:solidFill>
                    <a:schemeClr val="accent6">
                      <a:lumMod val="75000"/>
                    </a:schemeClr>
                  </a:solidFill>
                  <a:sym typeface="Wingdings" panose="05000000000000000000" pitchFamily="2" charset="2"/>
                </a:rPr>
                <a:t></a:t>
              </a:r>
              <a:endParaRPr lang="en-US" dirty="0">
                <a:solidFill>
                  <a:schemeClr val="accent6">
                    <a:lumMod val="75000"/>
                  </a:schemeClr>
                </a:solidFill>
              </a:endParaRPr>
            </a:p>
          </p:txBody>
        </p:sp>
        <p:cxnSp>
          <p:nvCxnSpPr>
            <p:cNvPr id="10" name="Straight Arrow Connector 9"/>
            <p:cNvCxnSpPr>
              <a:stCxn id="6" idx="4"/>
              <a:endCxn id="7" idx="2"/>
            </p:cNvCxnSpPr>
            <p:nvPr/>
          </p:nvCxnSpPr>
          <p:spPr>
            <a:xfrm flipV="1">
              <a:off x="2233059" y="2138245"/>
              <a:ext cx="1010654" cy="360944"/>
            </a:xfrm>
            <a:prstGeom prst="straightConnector1">
              <a:avLst/>
            </a:prstGeom>
            <a:grpFill/>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2233059" y="2499189"/>
            <a:ext cx="1636296" cy="774835"/>
            <a:chOff x="2233059" y="2499189"/>
            <a:chExt cx="1636296" cy="774835"/>
          </a:xfrm>
          <a:solidFill>
            <a:srgbClr val="FFFF00"/>
          </a:solidFill>
        </p:grpSpPr>
        <p:sp>
          <p:nvSpPr>
            <p:cNvPr id="8" name="Flowchart: Magnetic Disk 7"/>
            <p:cNvSpPr/>
            <p:nvPr/>
          </p:nvSpPr>
          <p:spPr>
            <a:xfrm>
              <a:off x="3243713" y="2609881"/>
              <a:ext cx="625642" cy="664143"/>
            </a:xfrm>
            <a:prstGeom prst="flowChartMagneticDisk">
              <a:avLst/>
            </a:prstGeom>
            <a:grpFill/>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lstStyle/>
            <a:p>
              <a:pPr algn="ctr"/>
              <a:r>
                <a:rPr lang="en-US" kern="100" dirty="0" smtClean="0">
                  <a:solidFill>
                    <a:schemeClr val="accent6">
                      <a:lumMod val="75000"/>
                    </a:schemeClr>
                  </a:solidFill>
                </a:rPr>
                <a:t>No </a:t>
              </a:r>
              <a:r>
                <a:rPr lang="en-US" kern="100" dirty="0" smtClean="0">
                  <a:solidFill>
                    <a:schemeClr val="accent6">
                      <a:lumMod val="75000"/>
                    </a:schemeClr>
                  </a:solidFill>
                  <a:sym typeface="Wingdings" panose="05000000000000000000" pitchFamily="2" charset="2"/>
                </a:rPr>
                <a:t></a:t>
              </a:r>
              <a:endParaRPr lang="en-US" kern="100" dirty="0">
                <a:solidFill>
                  <a:schemeClr val="accent6">
                    <a:lumMod val="75000"/>
                  </a:schemeClr>
                </a:solidFill>
              </a:endParaRPr>
            </a:p>
          </p:txBody>
        </p:sp>
        <p:cxnSp>
          <p:nvCxnSpPr>
            <p:cNvPr id="11" name="Straight Arrow Connector 10"/>
            <p:cNvCxnSpPr>
              <a:stCxn id="6" idx="4"/>
              <a:endCxn id="8" idx="2"/>
            </p:cNvCxnSpPr>
            <p:nvPr/>
          </p:nvCxnSpPr>
          <p:spPr>
            <a:xfrm>
              <a:off x="2233059" y="2499189"/>
              <a:ext cx="1010654" cy="442764"/>
            </a:xfrm>
            <a:prstGeom prst="straightConnector1">
              <a:avLst/>
            </a:prstGeom>
            <a:grpFill/>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739738" y="1411568"/>
            <a:ext cx="7298152" cy="369332"/>
          </a:xfrm>
          <a:prstGeom prst="rect">
            <a:avLst/>
          </a:prstGeom>
          <a:noFill/>
        </p:spPr>
        <p:txBody>
          <a:bodyPr wrap="none" rtlCol="0">
            <a:spAutoFit/>
          </a:bodyPr>
          <a:lstStyle/>
          <a:p>
            <a:r>
              <a:rPr lang="en-US" dirty="0"/>
              <a:t>Can the database (and the queries you pose) be separated into </a:t>
            </a:r>
            <a:r>
              <a:rPr lang="en-US" dirty="0" smtClean="0"/>
              <a:t>disjoint sets</a:t>
            </a:r>
            <a:r>
              <a:rPr lang="en-US" dirty="0"/>
              <a:t>?</a:t>
            </a:r>
          </a:p>
        </p:txBody>
      </p:sp>
      <mc:AlternateContent xmlns:mc="http://schemas.openxmlformats.org/markup-compatibility/2006" xmlns:a14="http://schemas.microsoft.com/office/drawing/2010/main">
        <mc:Choice Requires="a14">
          <p:sp>
            <p:nvSpPr>
              <p:cNvPr id="18" name="TextBox 17"/>
              <p:cNvSpPr txBox="1"/>
              <p:nvPr/>
            </p:nvSpPr>
            <p:spPr>
              <a:xfrm>
                <a:off x="356135" y="3345678"/>
                <a:ext cx="8261091" cy="923330"/>
              </a:xfrm>
              <a:prstGeom prst="rect">
                <a:avLst/>
              </a:prstGeom>
              <a:noFill/>
            </p:spPr>
            <p:txBody>
              <a:bodyPr wrap="square" rtlCol="0">
                <a:spAutoFit/>
              </a:bodyPr>
              <a:lstStyle/>
              <a:p>
                <a:r>
                  <a:rPr lang="en-US" dirty="0" smtClean="0"/>
                  <a:t>Then each </a:t>
                </a:r>
                <a:r>
                  <a:rPr lang="en-US" dirty="0"/>
                  <a:t>query can use the </a:t>
                </a:r>
                <a:r>
                  <a:rPr lang="en-US" dirty="0" smtClean="0"/>
                  <a:t>same </a:t>
                </a:r>
                <a14:m>
                  <m:oMath xmlns:m="http://schemas.openxmlformats.org/officeDocument/2006/math">
                    <m:r>
                      <a:rPr lang="en-US" i="1" smtClean="0">
                        <a:latin typeface="Cambria Math" panose="02040503050406030204" pitchFamily="18" charset="0"/>
                        <a:ea typeface="Cambria Math" panose="02040503050406030204" pitchFamily="18" charset="0"/>
                      </a:rPr>
                      <m:t>𝜀</m:t>
                    </m:r>
                  </m:oMath>
                </a14:m>
                <a:r>
                  <a:rPr lang="en-US" dirty="0" smtClean="0"/>
                  <a:t> without having an impact on the others. And we can just think of the query as a request for a table that has mutually exclusive cells from the original database:</a:t>
                </a:r>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356135" y="3345678"/>
                <a:ext cx="8261091" cy="923330"/>
              </a:xfrm>
              <a:prstGeom prst="rect">
                <a:avLst/>
              </a:prstGeom>
              <a:blipFill>
                <a:blip r:embed="rId3"/>
                <a:stretch>
                  <a:fillRect l="-590" t="-3974" b="-9934"/>
                </a:stretch>
              </a:blipFill>
            </p:spPr>
            <p:txBody>
              <a:bodyPr/>
              <a:lstStyle/>
              <a:p>
                <a:r>
                  <a:rPr lang="en-US">
                    <a:noFill/>
                  </a:rPr>
                  <a:t> </a:t>
                </a:r>
              </a:p>
            </p:txBody>
          </p:sp>
        </mc:Fallback>
      </mc:AlternateContent>
      <p:sp>
        <p:nvSpPr>
          <p:cNvPr id="34" name="Flowchart: Magnetic Disk 33"/>
          <p:cNvSpPr/>
          <p:nvPr/>
        </p:nvSpPr>
        <p:spPr>
          <a:xfrm>
            <a:off x="2634941" y="4528434"/>
            <a:ext cx="1010652" cy="1039529"/>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6">
                    <a:lumMod val="75000"/>
                  </a:schemeClr>
                </a:solidFill>
              </a:rPr>
              <a:t>D</a:t>
            </a:r>
            <a:br>
              <a:rPr lang="en-US" b="1" dirty="0" smtClean="0">
                <a:solidFill>
                  <a:schemeClr val="accent6">
                    <a:lumMod val="75000"/>
                  </a:schemeClr>
                </a:solidFill>
              </a:rPr>
            </a:br>
            <a:r>
              <a:rPr lang="en-US" sz="1200" b="1" dirty="0" smtClean="0">
                <a:solidFill>
                  <a:schemeClr val="accent6">
                    <a:lumMod val="75000"/>
                  </a:schemeClr>
                </a:solidFill>
              </a:rPr>
              <a:t>(Sneetches)</a:t>
            </a:r>
            <a:endParaRPr lang="en-US" sz="1200" b="1" dirty="0">
              <a:solidFill>
                <a:schemeClr val="accent6">
                  <a:lumMod val="75000"/>
                </a:schemeClr>
              </a:solidFill>
            </a:endParaRPr>
          </a:p>
        </p:txBody>
      </p:sp>
      <p:sp>
        <p:nvSpPr>
          <p:cNvPr id="35" name="Right Arrow 34"/>
          <p:cNvSpPr/>
          <p:nvPr/>
        </p:nvSpPr>
        <p:spPr>
          <a:xfrm>
            <a:off x="3645592" y="4700947"/>
            <a:ext cx="1486445" cy="71714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Belly table?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3556027993"/>
              </p:ext>
            </p:extLst>
          </p:nvPr>
        </p:nvGraphicFramePr>
        <p:xfrm>
          <a:off x="5132038" y="4513825"/>
          <a:ext cx="1570961" cy="1112520"/>
        </p:xfrm>
        <a:graphic>
          <a:graphicData uri="http://schemas.openxmlformats.org/drawingml/2006/table">
            <a:tbl>
              <a:tblPr firstRow="1" firstCol="1" bandRow="1">
                <a:tableStyleId>{5C22544A-7EE6-4342-B048-85BDC9FD1C3A}</a:tableStyleId>
              </a:tblPr>
              <a:tblGrid>
                <a:gridCol w="746013">
                  <a:extLst>
                    <a:ext uri="{9D8B030D-6E8A-4147-A177-3AD203B41FA5}">
                      <a16:colId xmlns:a16="http://schemas.microsoft.com/office/drawing/2014/main" val="3842147260"/>
                    </a:ext>
                  </a:extLst>
                </a:gridCol>
                <a:gridCol w="824948">
                  <a:extLst>
                    <a:ext uri="{9D8B030D-6E8A-4147-A177-3AD203B41FA5}">
                      <a16:colId xmlns:a16="http://schemas.microsoft.com/office/drawing/2014/main" val="2143425827"/>
                    </a:ext>
                  </a:extLst>
                </a:gridCol>
              </a:tblGrid>
              <a:tr h="370840">
                <a:tc>
                  <a:txBody>
                    <a:bodyPr/>
                    <a:lstStyle/>
                    <a:p>
                      <a:r>
                        <a:rPr lang="en-US" dirty="0" smtClean="0"/>
                        <a:t>Belly</a:t>
                      </a:r>
                      <a:endParaRPr lang="en-US" dirty="0"/>
                    </a:p>
                  </a:txBody>
                  <a:tcPr/>
                </a:tc>
                <a:tc>
                  <a:txBody>
                    <a:bodyPr/>
                    <a:lstStyle/>
                    <a:p>
                      <a:r>
                        <a:rPr lang="en-US" dirty="0" smtClean="0"/>
                        <a:t>Count</a:t>
                      </a:r>
                      <a:endParaRPr lang="en-US" dirty="0"/>
                    </a:p>
                  </a:txBody>
                  <a:tcPr/>
                </a:tc>
                <a:extLst>
                  <a:ext uri="{0D108BD9-81ED-4DB2-BD59-A6C34878D82A}">
                    <a16:rowId xmlns:a16="http://schemas.microsoft.com/office/drawing/2014/main" val="3927541591"/>
                  </a:ext>
                </a:extLst>
              </a:tr>
              <a:tr h="370840">
                <a:tc>
                  <a:txBody>
                    <a:bodyPr/>
                    <a:lstStyle/>
                    <a:p>
                      <a:pPr algn="ctr"/>
                      <a:r>
                        <a:rPr lang="en-US" dirty="0" smtClean="0">
                          <a:sym typeface="Wingdings" panose="05000000000000000000" pitchFamily="2" charset="2"/>
                        </a:rPr>
                        <a:t></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3571758442"/>
                  </a:ext>
                </a:extLst>
              </a:tr>
              <a:tr h="370840">
                <a:tc>
                  <a:txBody>
                    <a:bodyPr/>
                    <a:lstStyle/>
                    <a:p>
                      <a:pPr algn="ctr"/>
                      <a:r>
                        <a:rPr lang="en-US" dirty="0" smtClean="0"/>
                        <a:t>No </a:t>
                      </a:r>
                      <a:r>
                        <a:rPr lang="en-US" dirty="0" smtClean="0">
                          <a:sym typeface="Wingdings" panose="05000000000000000000" pitchFamily="2" charset="2"/>
                        </a:rPr>
                        <a:t></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3344272693"/>
                  </a:ext>
                </a:extLst>
              </a:tr>
            </a:tbl>
          </a:graphicData>
        </a:graphic>
      </p:graphicFrame>
      <p:sp>
        <p:nvSpPr>
          <p:cNvPr id="37" name="Right Arrow 36"/>
          <p:cNvSpPr/>
          <p:nvPr/>
        </p:nvSpPr>
        <p:spPr>
          <a:xfrm>
            <a:off x="3869355" y="1806173"/>
            <a:ext cx="3525358" cy="67902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r>
              <a:rPr lang="en-US" dirty="0"/>
              <a:t>Count of star-bellied Sneetches?</a:t>
            </a:r>
          </a:p>
        </p:txBody>
      </p:sp>
      <p:sp>
        <p:nvSpPr>
          <p:cNvPr id="38" name="Right Arrow 37"/>
          <p:cNvSpPr/>
          <p:nvPr/>
        </p:nvSpPr>
        <p:spPr>
          <a:xfrm>
            <a:off x="3869355" y="2611893"/>
            <a:ext cx="3525358" cy="67902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r>
              <a:rPr lang="en-US" dirty="0"/>
              <a:t>Count of </a:t>
            </a:r>
            <a:r>
              <a:rPr lang="en-US" dirty="0" smtClean="0"/>
              <a:t>plain-bellied </a:t>
            </a:r>
            <a:r>
              <a:rPr lang="en-US" dirty="0"/>
              <a:t>Sneetches?</a:t>
            </a:r>
          </a:p>
        </p:txBody>
      </p:sp>
      <p:sp>
        <p:nvSpPr>
          <p:cNvPr id="39" name="TextBox 38"/>
          <p:cNvSpPr txBox="1"/>
          <p:nvPr/>
        </p:nvSpPr>
        <p:spPr>
          <a:xfrm>
            <a:off x="7394713" y="1925266"/>
            <a:ext cx="338554" cy="461665"/>
          </a:xfrm>
          <a:prstGeom prst="rect">
            <a:avLst/>
          </a:prstGeom>
          <a:noFill/>
        </p:spPr>
        <p:txBody>
          <a:bodyPr wrap="none" rtlCol="0">
            <a:spAutoFit/>
          </a:bodyPr>
          <a:lstStyle/>
          <a:p>
            <a:r>
              <a:rPr lang="en-US" sz="2400" dirty="0" smtClean="0"/>
              <a:t>#</a:t>
            </a:r>
            <a:endParaRPr lang="en-US" sz="2400" dirty="0"/>
          </a:p>
        </p:txBody>
      </p:sp>
      <p:sp>
        <p:nvSpPr>
          <p:cNvPr id="40" name="TextBox 39"/>
          <p:cNvSpPr txBox="1"/>
          <p:nvPr/>
        </p:nvSpPr>
        <p:spPr>
          <a:xfrm>
            <a:off x="7394713" y="2726629"/>
            <a:ext cx="338554" cy="461665"/>
          </a:xfrm>
          <a:prstGeom prst="rect">
            <a:avLst/>
          </a:prstGeom>
          <a:noFill/>
        </p:spPr>
        <p:txBody>
          <a:bodyPr wrap="none" rtlCol="0">
            <a:spAutoFit/>
          </a:bodyPr>
          <a:lstStyle/>
          <a:p>
            <a:r>
              <a:rPr lang="en-US" sz="2400" dirty="0" smtClean="0"/>
              <a:t>#</a:t>
            </a:r>
            <a:endParaRPr lang="en-US" sz="2400" dirty="0"/>
          </a:p>
        </p:txBody>
      </p:sp>
    </p:spTree>
    <p:extLst>
      <p:ext uri="{BB962C8B-B14F-4D97-AF65-F5344CB8AC3E}">
        <p14:creationId xmlns:p14="http://schemas.microsoft.com/office/powerpoint/2010/main" val="44517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left)">
                                      <p:cBhvr>
                                        <p:cTn id="19" dur="500"/>
                                        <p:tgtEl>
                                          <p:spTgt spid="37"/>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left)">
                                      <p:cBhvr>
                                        <p:cTn id="31" dur="500"/>
                                        <p:tgtEl>
                                          <p:spTgt spid="38"/>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18" grpId="0"/>
      <p:bldP spid="34" grpId="0" animBg="1"/>
      <p:bldP spid="35" grpId="0" animBg="1"/>
      <p:bldP spid="37" grpId="0" animBg="1"/>
      <p:bldP spid="38" grpId="0" animBg="1"/>
      <p:bldP spid="39" grpId="0"/>
      <p:bldP spid="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Composition</a:t>
            </a:r>
            <a:endParaRPr lang="en-US" dirty="0"/>
          </a:p>
        </p:txBody>
      </p:sp>
      <p:sp>
        <p:nvSpPr>
          <p:cNvPr id="4" name="Footer Placeholder 3"/>
          <p:cNvSpPr>
            <a:spLocks noGrp="1"/>
          </p:cNvSpPr>
          <p:nvPr>
            <p:ph type="ftr" sz="quarter" idx="11"/>
          </p:nvPr>
        </p:nvSpPr>
        <p:spPr/>
        <p:txBody>
          <a:bodyPr/>
          <a:lstStyle/>
          <a:p>
            <a:r>
              <a:rPr lang="en-US" dirty="0"/>
              <a:t>Beyond the </a:t>
            </a:r>
            <a:r>
              <a:rPr lang="en-US" dirty="0" smtClean="0"/>
              <a:t>Basics</a:t>
            </a:r>
            <a:endParaRPr lang="en-US" dirty="0"/>
          </a:p>
        </p:txBody>
      </p:sp>
      <p:sp>
        <p:nvSpPr>
          <p:cNvPr id="5" name="Slide Number Placeholder 4"/>
          <p:cNvSpPr>
            <a:spLocks noGrp="1"/>
          </p:cNvSpPr>
          <p:nvPr>
            <p:ph type="sldNum" sz="quarter" idx="12"/>
          </p:nvPr>
        </p:nvSpPr>
        <p:spPr/>
        <p:txBody>
          <a:bodyPr/>
          <a:lstStyle/>
          <a:p>
            <a:fld id="{64414A74-74EC-4CFA-8EE5-79434797E2DC}" type="slidenum">
              <a:rPr lang="en-US" smtClean="0"/>
              <a:t>22</a:t>
            </a:fld>
            <a:endParaRPr lang="en-US"/>
          </a:p>
        </p:txBody>
      </p:sp>
      <p:sp>
        <p:nvSpPr>
          <p:cNvPr id="6" name="TextBox 5"/>
          <p:cNvSpPr txBox="1"/>
          <p:nvPr/>
        </p:nvSpPr>
        <p:spPr>
          <a:xfrm>
            <a:off x="384810" y="1329554"/>
            <a:ext cx="7307578" cy="369332"/>
          </a:xfrm>
          <a:prstGeom prst="rect">
            <a:avLst/>
          </a:prstGeom>
          <a:noFill/>
        </p:spPr>
        <p:txBody>
          <a:bodyPr wrap="none" rtlCol="0">
            <a:spAutoFit/>
          </a:bodyPr>
          <a:lstStyle/>
          <a:p>
            <a:r>
              <a:rPr lang="en-US" dirty="0" smtClean="0"/>
              <a:t>But now we want to publish an Adult/Child count for the Sneetches as well…</a:t>
            </a:r>
            <a:endParaRPr lang="en-US" dirty="0"/>
          </a:p>
        </p:txBody>
      </p:sp>
      <p:sp>
        <p:nvSpPr>
          <p:cNvPr id="7" name="Flowchart: Magnetic Disk 6"/>
          <p:cNvSpPr/>
          <p:nvPr/>
        </p:nvSpPr>
        <p:spPr>
          <a:xfrm>
            <a:off x="2018296" y="2335935"/>
            <a:ext cx="1010652" cy="1039529"/>
          </a:xfrm>
          <a:prstGeom prst="flowChartMagneticDisk">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6">
                    <a:lumMod val="75000"/>
                  </a:schemeClr>
                </a:solidFill>
              </a:rPr>
              <a:t>D</a:t>
            </a:r>
            <a:br>
              <a:rPr lang="en-US" b="1" dirty="0" smtClean="0">
                <a:solidFill>
                  <a:schemeClr val="accent6">
                    <a:lumMod val="75000"/>
                  </a:schemeClr>
                </a:solidFill>
              </a:rPr>
            </a:br>
            <a:r>
              <a:rPr lang="en-US" sz="1200" b="1" dirty="0" smtClean="0">
                <a:solidFill>
                  <a:schemeClr val="accent6">
                    <a:lumMod val="75000"/>
                  </a:schemeClr>
                </a:solidFill>
              </a:rPr>
              <a:t>(Sneetches)</a:t>
            </a:r>
            <a:endParaRPr lang="en-US" sz="1200" b="1" dirty="0">
              <a:solidFill>
                <a:schemeClr val="accent6">
                  <a:lumMod val="75000"/>
                </a:schemeClr>
              </a:solidFill>
            </a:endParaRPr>
          </a:p>
        </p:txBody>
      </p:sp>
      <p:sp>
        <p:nvSpPr>
          <p:cNvPr id="8" name="Right Arrow 7"/>
          <p:cNvSpPr/>
          <p:nvPr/>
        </p:nvSpPr>
        <p:spPr>
          <a:xfrm rot="20600663">
            <a:off x="3039335" y="2049395"/>
            <a:ext cx="1486445" cy="71714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Belly table?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114169165"/>
              </p:ext>
            </p:extLst>
          </p:nvPr>
        </p:nvGraphicFramePr>
        <p:xfrm>
          <a:off x="4515395" y="1703252"/>
          <a:ext cx="1570961" cy="1112520"/>
        </p:xfrm>
        <a:graphic>
          <a:graphicData uri="http://schemas.openxmlformats.org/drawingml/2006/table">
            <a:tbl>
              <a:tblPr firstRow="1" firstCol="1" bandRow="1">
                <a:tableStyleId>{5C22544A-7EE6-4342-B048-85BDC9FD1C3A}</a:tableStyleId>
              </a:tblPr>
              <a:tblGrid>
                <a:gridCol w="746013">
                  <a:extLst>
                    <a:ext uri="{9D8B030D-6E8A-4147-A177-3AD203B41FA5}">
                      <a16:colId xmlns:a16="http://schemas.microsoft.com/office/drawing/2014/main" val="3842147260"/>
                    </a:ext>
                  </a:extLst>
                </a:gridCol>
                <a:gridCol w="824948">
                  <a:extLst>
                    <a:ext uri="{9D8B030D-6E8A-4147-A177-3AD203B41FA5}">
                      <a16:colId xmlns:a16="http://schemas.microsoft.com/office/drawing/2014/main" val="2143425827"/>
                    </a:ext>
                  </a:extLst>
                </a:gridCol>
              </a:tblGrid>
              <a:tr h="370840">
                <a:tc>
                  <a:txBody>
                    <a:bodyPr/>
                    <a:lstStyle/>
                    <a:p>
                      <a:r>
                        <a:rPr lang="en-US" dirty="0" smtClean="0"/>
                        <a:t>Belly</a:t>
                      </a:r>
                      <a:endParaRPr lang="en-US" dirty="0"/>
                    </a:p>
                  </a:txBody>
                  <a:tcPr/>
                </a:tc>
                <a:tc>
                  <a:txBody>
                    <a:bodyPr/>
                    <a:lstStyle/>
                    <a:p>
                      <a:r>
                        <a:rPr lang="en-US" dirty="0" smtClean="0"/>
                        <a:t>Count</a:t>
                      </a:r>
                      <a:endParaRPr lang="en-US" dirty="0"/>
                    </a:p>
                  </a:txBody>
                  <a:tcPr/>
                </a:tc>
                <a:extLst>
                  <a:ext uri="{0D108BD9-81ED-4DB2-BD59-A6C34878D82A}">
                    <a16:rowId xmlns:a16="http://schemas.microsoft.com/office/drawing/2014/main" val="3927541591"/>
                  </a:ext>
                </a:extLst>
              </a:tr>
              <a:tr h="370840">
                <a:tc>
                  <a:txBody>
                    <a:bodyPr/>
                    <a:lstStyle/>
                    <a:p>
                      <a:pPr algn="ctr"/>
                      <a:r>
                        <a:rPr lang="en-US" dirty="0" smtClean="0">
                          <a:sym typeface="Wingdings" panose="05000000000000000000" pitchFamily="2" charset="2"/>
                        </a:rPr>
                        <a:t></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3571758442"/>
                  </a:ext>
                </a:extLst>
              </a:tr>
              <a:tr h="370840">
                <a:tc>
                  <a:txBody>
                    <a:bodyPr/>
                    <a:lstStyle/>
                    <a:p>
                      <a:pPr algn="ctr"/>
                      <a:r>
                        <a:rPr lang="en-US" dirty="0" smtClean="0"/>
                        <a:t>No </a:t>
                      </a:r>
                      <a:r>
                        <a:rPr lang="en-US" dirty="0" smtClean="0">
                          <a:sym typeface="Wingdings" panose="05000000000000000000" pitchFamily="2" charset="2"/>
                        </a:rPr>
                        <a:t></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3344272693"/>
                  </a:ext>
                </a:extLst>
              </a:tr>
            </a:tbl>
          </a:graphicData>
        </a:graphic>
      </p:graphicFrame>
      <p:sp>
        <p:nvSpPr>
          <p:cNvPr id="10" name="Right Arrow 9"/>
          <p:cNvSpPr/>
          <p:nvPr/>
        </p:nvSpPr>
        <p:spPr>
          <a:xfrm rot="1217547">
            <a:off x="3056519" y="3000406"/>
            <a:ext cx="1486445" cy="71714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Age table?</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3380801386"/>
              </p:ext>
            </p:extLst>
          </p:nvPr>
        </p:nvGraphicFramePr>
        <p:xfrm>
          <a:off x="4515395" y="2906195"/>
          <a:ext cx="1570961" cy="1112520"/>
        </p:xfrm>
        <a:graphic>
          <a:graphicData uri="http://schemas.openxmlformats.org/drawingml/2006/table">
            <a:tbl>
              <a:tblPr firstRow="1" firstCol="1" bandRow="1">
                <a:tableStyleId>{5C22544A-7EE6-4342-B048-85BDC9FD1C3A}</a:tableStyleId>
              </a:tblPr>
              <a:tblGrid>
                <a:gridCol w="746013">
                  <a:extLst>
                    <a:ext uri="{9D8B030D-6E8A-4147-A177-3AD203B41FA5}">
                      <a16:colId xmlns:a16="http://schemas.microsoft.com/office/drawing/2014/main" val="3842147260"/>
                    </a:ext>
                  </a:extLst>
                </a:gridCol>
                <a:gridCol w="824948">
                  <a:extLst>
                    <a:ext uri="{9D8B030D-6E8A-4147-A177-3AD203B41FA5}">
                      <a16:colId xmlns:a16="http://schemas.microsoft.com/office/drawing/2014/main" val="2143425827"/>
                    </a:ext>
                  </a:extLst>
                </a:gridCol>
              </a:tblGrid>
              <a:tr h="370840">
                <a:tc>
                  <a:txBody>
                    <a:bodyPr/>
                    <a:lstStyle/>
                    <a:p>
                      <a:r>
                        <a:rPr lang="en-US" dirty="0" smtClean="0"/>
                        <a:t>Age</a:t>
                      </a:r>
                      <a:endParaRPr lang="en-US" dirty="0"/>
                    </a:p>
                  </a:txBody>
                  <a:tcPr/>
                </a:tc>
                <a:tc>
                  <a:txBody>
                    <a:bodyPr/>
                    <a:lstStyle/>
                    <a:p>
                      <a:r>
                        <a:rPr lang="en-US" dirty="0" smtClean="0"/>
                        <a:t>Count</a:t>
                      </a:r>
                      <a:endParaRPr lang="en-US" dirty="0"/>
                    </a:p>
                  </a:txBody>
                  <a:tcPr/>
                </a:tc>
                <a:extLst>
                  <a:ext uri="{0D108BD9-81ED-4DB2-BD59-A6C34878D82A}">
                    <a16:rowId xmlns:a16="http://schemas.microsoft.com/office/drawing/2014/main" val="3927541591"/>
                  </a:ext>
                </a:extLst>
              </a:tr>
              <a:tr h="370840">
                <a:tc>
                  <a:txBody>
                    <a:bodyPr/>
                    <a:lstStyle/>
                    <a:p>
                      <a:pPr algn="ctr"/>
                      <a:r>
                        <a:rPr lang="en-US" dirty="0" smtClean="0">
                          <a:sym typeface="Wingdings" panose="05000000000000000000" pitchFamily="2" charset="2"/>
                        </a:rPr>
                        <a:t>Adult</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3571758442"/>
                  </a:ext>
                </a:extLst>
              </a:tr>
              <a:tr h="370840">
                <a:tc>
                  <a:txBody>
                    <a:bodyPr/>
                    <a:lstStyle/>
                    <a:p>
                      <a:pPr algn="ctr"/>
                      <a:r>
                        <a:rPr lang="en-US" dirty="0" smtClean="0"/>
                        <a:t>Child</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3344272693"/>
                  </a:ext>
                </a:extLst>
              </a:tr>
            </a:tbl>
          </a:graphicData>
        </a:graphic>
      </p:graphicFrame>
      <mc:AlternateContent xmlns:mc="http://schemas.openxmlformats.org/markup-compatibility/2006">
        <mc:Choice xmlns:a14="http://schemas.microsoft.com/office/drawing/2010/main" Requires="a14">
          <p:sp>
            <p:nvSpPr>
              <p:cNvPr id="12" name="TextBox 11"/>
              <p:cNvSpPr txBox="1"/>
              <p:nvPr/>
            </p:nvSpPr>
            <p:spPr>
              <a:xfrm>
                <a:off x="384810" y="4174951"/>
                <a:ext cx="8374179" cy="1477328"/>
              </a:xfrm>
              <a:prstGeom prst="rect">
                <a:avLst/>
              </a:prstGeom>
              <a:noFill/>
            </p:spPr>
            <p:txBody>
              <a:bodyPr wrap="square" rtlCol="0">
                <a:spAutoFit/>
              </a:bodyPr>
              <a:lstStyle/>
              <a:p>
                <a:r>
                  <a:rPr lang="en-US" dirty="0" smtClean="0"/>
                  <a:t>In this case, each record (Sneetch in the database) contributes to 2 published cells and we must account for that with our privacy parameters, which will sum: </a:t>
                </a:r>
                <a14:m>
                  <m:oMath xmlns:m="http://schemas.openxmlformats.org/officeDocument/2006/math">
                    <m:r>
                      <a:rPr lang="en-US" b="0" i="0"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𝜀</m:t>
                    </m:r>
                  </m:oMath>
                </a14:m>
                <a:r>
                  <a:rPr lang="en-US" dirty="0" smtClean="0"/>
                  <a:t> for the Belly table and </a:t>
                </a:r>
                <a14:m>
                  <m:oMath xmlns:m="http://schemas.openxmlformats.org/officeDocument/2006/math">
                    <m:r>
                      <a:rPr lang="en-US">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𝜀</m:t>
                    </m:r>
                  </m:oMath>
                </a14:m>
                <a:r>
                  <a:rPr lang="en-US" dirty="0"/>
                  <a:t> for the </a:t>
                </a:r>
                <a:r>
                  <a:rPr lang="en-US" dirty="0" smtClean="0"/>
                  <a:t>Age </a:t>
                </a:r>
                <a:r>
                  <a:rPr lang="en-US" dirty="0" smtClean="0"/>
                  <a:t>table.</a:t>
                </a:r>
              </a:p>
              <a:p>
                <a:endParaRPr lang="en-US" b="1" dirty="0"/>
              </a:p>
              <a:p>
                <a:r>
                  <a:rPr lang="en-US" b="1" dirty="0" smtClean="0"/>
                  <a:t>Altogether </a:t>
                </a:r>
                <a:r>
                  <a:rPr lang="en-US" b="1" dirty="0" smtClean="0"/>
                  <a:t>we </a:t>
                </a:r>
                <a:r>
                  <a:rPr lang="en-US" b="1" dirty="0" smtClean="0"/>
                  <a:t>can </a:t>
                </a:r>
                <a:r>
                  <a:rPr lang="en-US" b="1" dirty="0" smtClean="0"/>
                  <a:t>think of this approach </a:t>
                </a:r>
                <a:r>
                  <a:rPr lang="en-US" b="1" dirty="0" smtClean="0"/>
                  <a:t>as having a privacy loss of </a:t>
                </a:r>
                <a14:m>
                  <m:oMath xmlns:m="http://schemas.openxmlformats.org/officeDocument/2006/math">
                    <m:r>
                      <a:rPr lang="en-US" b="1" i="1" smtClean="0">
                        <a:latin typeface="Cambria Math" panose="02040503050406030204" pitchFamily="18" charset="0"/>
                      </a:rPr>
                      <m:t>𝟐</m:t>
                    </m:r>
                    <m:r>
                      <a:rPr lang="en-US" b="1" i="1" smtClean="0">
                        <a:latin typeface="Cambria Math" panose="02040503050406030204" pitchFamily="18" charset="0"/>
                        <a:ea typeface="Cambria Math" panose="02040503050406030204" pitchFamily="18" charset="0"/>
                      </a:rPr>
                      <m:t>𝜺</m:t>
                    </m:r>
                  </m:oMath>
                </a14:m>
                <a:r>
                  <a:rPr lang="en-US" b="1" dirty="0" smtClean="0"/>
                  <a:t>.</a:t>
                </a:r>
                <a:endParaRPr lang="en-US" b="1" dirty="0"/>
              </a:p>
            </p:txBody>
          </p:sp>
        </mc:Choice>
        <mc:Fallback>
          <p:sp>
            <p:nvSpPr>
              <p:cNvPr id="12" name="TextBox 11"/>
              <p:cNvSpPr txBox="1">
                <a:spLocks noRot="1" noChangeAspect="1" noMove="1" noResize="1" noEditPoints="1" noAdjustHandles="1" noChangeArrowheads="1" noChangeShapeType="1" noTextEdit="1"/>
              </p:cNvSpPr>
              <p:nvPr/>
            </p:nvSpPr>
            <p:spPr>
              <a:xfrm>
                <a:off x="384810" y="4174951"/>
                <a:ext cx="8374179" cy="1477328"/>
              </a:xfrm>
              <a:prstGeom prst="rect">
                <a:avLst/>
              </a:prstGeom>
              <a:blipFill>
                <a:blip r:embed="rId3"/>
                <a:stretch>
                  <a:fillRect l="-582" t="-2479" b="-5785"/>
                </a:stretch>
              </a:blipFill>
            </p:spPr>
            <p:txBody>
              <a:bodyPr/>
              <a:lstStyle/>
              <a:p>
                <a:r>
                  <a:rPr lang="en-US">
                    <a:noFill/>
                  </a:rPr>
                  <a:t> </a:t>
                </a:r>
              </a:p>
            </p:txBody>
          </p:sp>
        </mc:Fallback>
      </mc:AlternateContent>
    </p:spTree>
    <p:extLst>
      <p:ext uri="{BB962C8B-B14F-4D97-AF65-F5344CB8AC3E}">
        <p14:creationId xmlns:p14="http://schemas.microsoft.com/office/powerpoint/2010/main" val="481156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10" grpId="0" animBg="1"/>
      <p:bldP spid="1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Privacy-Loss Budgets</a:t>
            </a:r>
            <a:endParaRPr lang="en-US" dirty="0"/>
          </a:p>
        </p:txBody>
      </p:sp>
      <p:sp>
        <p:nvSpPr>
          <p:cNvPr id="3" name="Footer Placeholder 2"/>
          <p:cNvSpPr>
            <a:spLocks noGrp="1"/>
          </p:cNvSpPr>
          <p:nvPr>
            <p:ph type="ftr" sz="quarter" idx="11"/>
          </p:nvPr>
        </p:nvSpPr>
        <p:spPr/>
        <p:txBody>
          <a:bodyPr/>
          <a:lstStyle/>
          <a:p>
            <a:r>
              <a:rPr lang="en-US" dirty="0"/>
              <a:t>Beyond the </a:t>
            </a:r>
            <a:r>
              <a:rPr lang="en-US" dirty="0" smtClean="0"/>
              <a:t>Basics</a:t>
            </a:r>
            <a:endParaRPr lang="en-US" dirty="0"/>
          </a:p>
        </p:txBody>
      </p:sp>
      <p:sp>
        <p:nvSpPr>
          <p:cNvPr id="4" name="Slide Number Placeholder 3"/>
          <p:cNvSpPr>
            <a:spLocks noGrp="1"/>
          </p:cNvSpPr>
          <p:nvPr>
            <p:ph type="sldNum" sz="quarter" idx="12"/>
          </p:nvPr>
        </p:nvSpPr>
        <p:spPr/>
        <p:txBody>
          <a:bodyPr/>
          <a:lstStyle/>
          <a:p>
            <a:fld id="{64414A74-74EC-4CFA-8EE5-79434797E2DC}" type="slidenum">
              <a:rPr lang="en-US" smtClean="0"/>
              <a:t>23</a:t>
            </a:fld>
            <a:endParaRPr lang="en-US"/>
          </a:p>
        </p:txBody>
      </p:sp>
      <mc:AlternateContent xmlns:mc="http://schemas.openxmlformats.org/markup-compatibility/2006" xmlns:a14="http://schemas.microsoft.com/office/drawing/2010/main">
        <mc:Choice Requires="a14">
          <p:sp>
            <p:nvSpPr>
              <p:cNvPr id="18" name="TextBox 17"/>
              <p:cNvSpPr txBox="1"/>
              <p:nvPr/>
            </p:nvSpPr>
            <p:spPr>
              <a:xfrm>
                <a:off x="518746" y="1389873"/>
                <a:ext cx="8195575" cy="1200329"/>
              </a:xfrm>
              <a:prstGeom prst="rect">
                <a:avLst/>
              </a:prstGeom>
              <a:noFill/>
            </p:spPr>
            <p:txBody>
              <a:bodyPr wrap="square" rtlCol="0">
                <a:spAutoFit/>
              </a:bodyPr>
              <a:lstStyle/>
              <a:p>
                <a:r>
                  <a:rPr lang="en-US" dirty="0" smtClean="0"/>
                  <a:t>Keeping track of how much </a:t>
                </a:r>
                <a14:m>
                  <m:oMath xmlns:m="http://schemas.openxmlformats.org/officeDocument/2006/math">
                    <m:r>
                      <a:rPr lang="en-US" i="1" smtClean="0">
                        <a:latin typeface="Cambria Math" panose="02040503050406030204" pitchFamily="18" charset="0"/>
                        <a:ea typeface="Cambria Math" panose="02040503050406030204" pitchFamily="18" charset="0"/>
                      </a:rPr>
                      <m:t>𝜀</m:t>
                    </m:r>
                  </m:oMath>
                </a14:m>
                <a:r>
                  <a:rPr lang="en-US" dirty="0" smtClean="0"/>
                  <a:t> we are using is the job of the “Privacy-Loss Budget.” The key is to understand the total (possible) privacy loss associated with </a:t>
                </a:r>
                <a:r>
                  <a:rPr lang="en-US" i="1" dirty="0" smtClean="0"/>
                  <a:t>all</a:t>
                </a:r>
                <a:r>
                  <a:rPr lang="en-US" dirty="0" smtClean="0"/>
                  <a:t> the releases that are planned. Additionally, this limit should focus the design of the protection system on optimizing the most important parts of the system.</a:t>
                </a:r>
              </a:p>
            </p:txBody>
          </p:sp>
        </mc:Choice>
        <mc:Fallback xmlns="">
          <p:sp>
            <p:nvSpPr>
              <p:cNvPr id="18" name="TextBox 17"/>
              <p:cNvSpPr txBox="1">
                <a:spLocks noRot="1" noChangeAspect="1" noMove="1" noResize="1" noEditPoints="1" noAdjustHandles="1" noChangeArrowheads="1" noChangeShapeType="1" noTextEdit="1"/>
              </p:cNvSpPr>
              <p:nvPr/>
            </p:nvSpPr>
            <p:spPr>
              <a:xfrm>
                <a:off x="518746" y="1389873"/>
                <a:ext cx="8195575" cy="1200329"/>
              </a:xfrm>
              <a:prstGeom prst="rect">
                <a:avLst/>
              </a:prstGeom>
              <a:blipFill>
                <a:blip r:embed="rId3"/>
                <a:stretch>
                  <a:fillRect l="-595" t="-3046" r="-446" b="-71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3" name="Table 22"/>
              <p:cNvGraphicFramePr>
                <a:graphicFrameLocks noGrp="1"/>
              </p:cNvGraphicFramePr>
              <p:nvPr>
                <p:extLst>
                  <p:ext uri="{D42A27DB-BD31-4B8C-83A1-F6EECF244321}">
                    <p14:modId xmlns:p14="http://schemas.microsoft.com/office/powerpoint/2010/main" val="4112520931"/>
                  </p:ext>
                </p:extLst>
              </p:nvPr>
            </p:nvGraphicFramePr>
            <p:xfrm>
              <a:off x="628650" y="2683195"/>
              <a:ext cx="2523393" cy="3855720"/>
            </p:xfrm>
            <a:graphic>
              <a:graphicData uri="http://schemas.openxmlformats.org/drawingml/2006/table">
                <a:tbl>
                  <a:tblPr firstRow="1" lastRow="1" bandRow="1">
                    <a:tableStyleId>{5C22544A-7EE6-4342-B048-85BDC9FD1C3A}</a:tableStyleId>
                  </a:tblPr>
                  <a:tblGrid>
                    <a:gridCol w="756139">
                      <a:extLst>
                        <a:ext uri="{9D8B030D-6E8A-4147-A177-3AD203B41FA5}">
                          <a16:colId xmlns:a16="http://schemas.microsoft.com/office/drawing/2014/main" val="3396239470"/>
                        </a:ext>
                      </a:extLst>
                    </a:gridCol>
                    <a:gridCol w="685800">
                      <a:extLst>
                        <a:ext uri="{9D8B030D-6E8A-4147-A177-3AD203B41FA5}">
                          <a16:colId xmlns:a16="http://schemas.microsoft.com/office/drawing/2014/main" val="514552253"/>
                        </a:ext>
                      </a:extLst>
                    </a:gridCol>
                    <a:gridCol w="1081454">
                      <a:extLst>
                        <a:ext uri="{9D8B030D-6E8A-4147-A177-3AD203B41FA5}">
                          <a16:colId xmlns:a16="http://schemas.microsoft.com/office/drawing/2014/main" val="1940079828"/>
                        </a:ext>
                      </a:extLst>
                    </a:gridCol>
                  </a:tblGrid>
                  <a:tr h="370840">
                    <a:tc>
                      <a:txBody>
                        <a:bodyPr/>
                        <a:lstStyle/>
                        <a:p>
                          <a:r>
                            <a:rPr lang="en-US" sz="1400" dirty="0" smtClean="0"/>
                            <a:t>Release</a:t>
                          </a:r>
                          <a:endParaRPr lang="en-US" sz="1400" dirty="0"/>
                        </a:p>
                      </a:txBody>
                      <a:tcPr/>
                    </a:tc>
                    <a:tc>
                      <a:txBody>
                        <a:bodyPr/>
                        <a:lstStyle/>
                        <a:p>
                          <a:r>
                            <a:rPr lang="en-US" sz="1400" dirty="0" smtClean="0"/>
                            <a:t>Table</a:t>
                          </a:r>
                          <a:endParaRPr lang="en-US" sz="1400" dirty="0"/>
                        </a:p>
                      </a:txBody>
                      <a:tcPr/>
                    </a:tc>
                    <a:tc>
                      <a:txBody>
                        <a:bodyPr/>
                        <a:lstStyle/>
                        <a:p>
                          <a:r>
                            <a:rPr lang="en-US" sz="1400" dirty="0" smtClean="0"/>
                            <a:t>Privacy-Loss</a:t>
                          </a:r>
                          <a:r>
                            <a:rPr lang="en-US" sz="1400" baseline="0" dirty="0" smtClean="0"/>
                            <a:t> Budget</a:t>
                          </a:r>
                          <a:endParaRPr lang="en-US" sz="1400" dirty="0"/>
                        </a:p>
                      </a:txBody>
                      <a:tcPr/>
                    </a:tc>
                    <a:extLst>
                      <a:ext uri="{0D108BD9-81ED-4DB2-BD59-A6C34878D82A}">
                        <a16:rowId xmlns:a16="http://schemas.microsoft.com/office/drawing/2014/main" val="202217199"/>
                      </a:ext>
                    </a:extLst>
                  </a:tr>
                  <a:tr h="370840">
                    <a:tc rowSpan="4">
                      <a:txBody>
                        <a:bodyPr/>
                        <a:lstStyle/>
                        <a:p>
                          <a:r>
                            <a:rPr lang="en-US" sz="1400" dirty="0" smtClean="0"/>
                            <a:t>Initial</a:t>
                          </a:r>
                          <a:endParaRPr lang="en-US" sz="1400" dirty="0"/>
                        </a:p>
                      </a:txBody>
                      <a:tcPr/>
                    </a:tc>
                    <a:tc>
                      <a:txBody>
                        <a:bodyPr/>
                        <a:lstStyle/>
                        <a:p>
                          <a:r>
                            <a:rPr lang="en-US" sz="1400" dirty="0" smtClean="0"/>
                            <a:t>Bellies</a:t>
                          </a:r>
                          <a:endParaRPr lang="en-US" sz="1400" dirty="0"/>
                        </a:p>
                      </a:txBody>
                      <a:tcPr/>
                    </a:tc>
                    <a:tc>
                      <a:txBody>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𝜀</m:t>
                                </m:r>
                              </m:oMath>
                            </m:oMathPara>
                          </a14:m>
                          <a:endParaRPr lang="en-US" sz="1400" dirty="0"/>
                        </a:p>
                      </a:txBody>
                      <a:tcPr/>
                    </a:tc>
                    <a:extLst>
                      <a:ext uri="{0D108BD9-81ED-4DB2-BD59-A6C34878D82A}">
                        <a16:rowId xmlns:a16="http://schemas.microsoft.com/office/drawing/2014/main" val="1473293817"/>
                      </a:ext>
                    </a:extLst>
                  </a:tr>
                  <a:tr h="370840">
                    <a:tc vMerge="1">
                      <a:txBody>
                        <a:bodyPr/>
                        <a:lstStyle/>
                        <a:p>
                          <a:endParaRPr lang="en-US" sz="1400" dirty="0"/>
                        </a:p>
                      </a:txBody>
                      <a:tcPr/>
                    </a:tc>
                    <a:tc>
                      <a:txBody>
                        <a:bodyPr/>
                        <a:lstStyle/>
                        <a:p>
                          <a:r>
                            <a:rPr lang="en-US" sz="1400" dirty="0" smtClean="0"/>
                            <a:t>Age</a:t>
                          </a:r>
                          <a:endParaRPr lang="en-US" sz="1400" dirty="0"/>
                        </a:p>
                      </a:txBody>
                      <a:tcPr/>
                    </a:tc>
                    <a:tc>
                      <a:txBody>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𝜀</m:t>
                                </m:r>
                              </m:oMath>
                            </m:oMathPara>
                          </a14:m>
                          <a:endParaRPr lang="en-US" sz="1400" dirty="0"/>
                        </a:p>
                      </a:txBody>
                      <a:tcPr/>
                    </a:tc>
                    <a:extLst>
                      <a:ext uri="{0D108BD9-81ED-4DB2-BD59-A6C34878D82A}">
                        <a16:rowId xmlns:a16="http://schemas.microsoft.com/office/drawing/2014/main" val="1795512143"/>
                      </a:ext>
                    </a:extLst>
                  </a:tr>
                  <a:tr h="370840">
                    <a:tc vMerge="1">
                      <a:txBody>
                        <a:bodyPr/>
                        <a:lstStyle/>
                        <a:p>
                          <a:endParaRPr lang="en-US" sz="1400" dirty="0"/>
                        </a:p>
                      </a:txBody>
                      <a:tcPr/>
                    </a:tc>
                    <a:tc>
                      <a:txBody>
                        <a:bodyPr/>
                        <a:lstStyle/>
                        <a:p>
                          <a:r>
                            <a:rPr lang="en-US" sz="1400" dirty="0" smtClean="0"/>
                            <a:t>Height</a:t>
                          </a:r>
                          <a:endParaRPr lang="en-US" sz="1400" dirty="0"/>
                        </a:p>
                      </a:txBody>
                      <a:tcPr/>
                    </a:tc>
                    <a:tc>
                      <a:txBody>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𝜀</m:t>
                                </m:r>
                              </m:oMath>
                            </m:oMathPara>
                          </a14:m>
                          <a:endParaRPr lang="en-US" sz="1400" dirty="0"/>
                        </a:p>
                      </a:txBody>
                      <a:tcPr/>
                    </a:tc>
                    <a:extLst>
                      <a:ext uri="{0D108BD9-81ED-4DB2-BD59-A6C34878D82A}">
                        <a16:rowId xmlns:a16="http://schemas.microsoft.com/office/drawing/2014/main" val="3536311129"/>
                      </a:ext>
                    </a:extLst>
                  </a:tr>
                  <a:tr h="370840">
                    <a:tc vMerge="1">
                      <a:txBody>
                        <a:bodyPr/>
                        <a:lstStyle/>
                        <a:p>
                          <a:endParaRPr lang="en-US" sz="1400" dirty="0"/>
                        </a:p>
                      </a:txBody>
                      <a:tcPr/>
                    </a:tc>
                    <a:tc>
                      <a:txBody>
                        <a:bodyPr/>
                        <a:lstStyle/>
                        <a:p>
                          <a:r>
                            <a:rPr lang="en-US" sz="1400" dirty="0" smtClean="0"/>
                            <a:t>Beak</a:t>
                          </a:r>
                          <a:endParaRPr lang="en-US" sz="1400" dirty="0"/>
                        </a:p>
                      </a:txBody>
                      <a:tcPr/>
                    </a:tc>
                    <a:tc>
                      <a:txBody>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𝜀</m:t>
                                </m:r>
                              </m:oMath>
                            </m:oMathPara>
                          </a14:m>
                          <a:endParaRPr lang="en-US" sz="1400" dirty="0"/>
                        </a:p>
                      </a:txBody>
                      <a:tcPr/>
                    </a:tc>
                    <a:extLst>
                      <a:ext uri="{0D108BD9-81ED-4DB2-BD59-A6C34878D82A}">
                        <a16:rowId xmlns:a16="http://schemas.microsoft.com/office/drawing/2014/main" val="1381545058"/>
                      </a:ext>
                    </a:extLst>
                  </a:tr>
                  <a:tr h="370840">
                    <a:tc rowSpan="4">
                      <a:txBody>
                        <a:bodyPr/>
                        <a:lstStyle/>
                        <a:p>
                          <a:r>
                            <a:rPr lang="en-US" sz="1400" dirty="0" smtClean="0"/>
                            <a:t>Revised</a:t>
                          </a:r>
                          <a:endParaRPr lang="en-US" sz="1400" dirty="0"/>
                        </a:p>
                      </a:txBody>
                      <a:tcPr/>
                    </a:tc>
                    <a:tc>
                      <a:txBody>
                        <a:bodyPr/>
                        <a:lstStyle/>
                        <a:p>
                          <a:r>
                            <a:rPr lang="en-US" sz="1400" dirty="0" smtClean="0"/>
                            <a:t>Bellies</a:t>
                          </a:r>
                          <a:endParaRPr lang="en-US" sz="1400" dirty="0"/>
                        </a:p>
                      </a:txBody>
                      <a:tcPr/>
                    </a:tc>
                    <a:tc>
                      <a:txBody>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𝜀</m:t>
                                </m:r>
                              </m:oMath>
                            </m:oMathPara>
                          </a14:m>
                          <a:endParaRPr lang="en-US" sz="1400" dirty="0"/>
                        </a:p>
                      </a:txBody>
                      <a:tcPr/>
                    </a:tc>
                    <a:extLst>
                      <a:ext uri="{0D108BD9-81ED-4DB2-BD59-A6C34878D82A}">
                        <a16:rowId xmlns:a16="http://schemas.microsoft.com/office/drawing/2014/main" val="1789143862"/>
                      </a:ext>
                    </a:extLst>
                  </a:tr>
                  <a:tr h="370840">
                    <a:tc vMerge="1">
                      <a:txBody>
                        <a:bodyPr/>
                        <a:lstStyle/>
                        <a:p>
                          <a:endParaRPr lang="en-US" sz="1400" dirty="0"/>
                        </a:p>
                      </a:txBody>
                      <a:tcPr/>
                    </a:tc>
                    <a:tc>
                      <a:txBody>
                        <a:bodyPr/>
                        <a:lstStyle/>
                        <a:p>
                          <a:r>
                            <a:rPr lang="en-US" sz="1400" dirty="0" smtClean="0"/>
                            <a:t>Age</a:t>
                          </a:r>
                          <a:endParaRPr lang="en-US" sz="1400" dirty="0"/>
                        </a:p>
                      </a:txBody>
                      <a:tcPr/>
                    </a:tc>
                    <a:tc>
                      <a:txBody>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𝜀</m:t>
                                </m:r>
                              </m:oMath>
                            </m:oMathPara>
                          </a14:m>
                          <a:endParaRPr lang="en-US" sz="1400" dirty="0"/>
                        </a:p>
                      </a:txBody>
                      <a:tcPr/>
                    </a:tc>
                    <a:extLst>
                      <a:ext uri="{0D108BD9-81ED-4DB2-BD59-A6C34878D82A}">
                        <a16:rowId xmlns:a16="http://schemas.microsoft.com/office/drawing/2014/main" val="1393983137"/>
                      </a:ext>
                    </a:extLst>
                  </a:tr>
                  <a:tr h="370840">
                    <a:tc vMerge="1">
                      <a:txBody>
                        <a:bodyPr/>
                        <a:lstStyle/>
                        <a:p>
                          <a:endParaRPr lang="en-US" sz="1400" dirty="0"/>
                        </a:p>
                      </a:txBody>
                      <a:tcPr/>
                    </a:tc>
                    <a:tc>
                      <a:txBody>
                        <a:bodyPr/>
                        <a:lstStyle/>
                        <a:p>
                          <a:r>
                            <a:rPr lang="en-US" sz="1400" dirty="0" smtClean="0"/>
                            <a:t>Height</a:t>
                          </a:r>
                          <a:endParaRPr lang="en-US" sz="1400" dirty="0"/>
                        </a:p>
                      </a:txBody>
                      <a:tcPr/>
                    </a:tc>
                    <a:tc>
                      <a:txBody>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𝜀</m:t>
                                </m:r>
                              </m:oMath>
                            </m:oMathPara>
                          </a14:m>
                          <a:endParaRPr lang="en-US" sz="1400" dirty="0"/>
                        </a:p>
                      </a:txBody>
                      <a:tcPr/>
                    </a:tc>
                    <a:extLst>
                      <a:ext uri="{0D108BD9-81ED-4DB2-BD59-A6C34878D82A}">
                        <a16:rowId xmlns:a16="http://schemas.microsoft.com/office/drawing/2014/main" val="158102301"/>
                      </a:ext>
                    </a:extLst>
                  </a:tr>
                  <a:tr h="370840">
                    <a:tc vMerge="1">
                      <a:txBody>
                        <a:bodyPr/>
                        <a:lstStyle/>
                        <a:p>
                          <a:endParaRPr lang="en-US" sz="1400" dirty="0"/>
                        </a:p>
                      </a:txBody>
                      <a:tcPr/>
                    </a:tc>
                    <a:tc>
                      <a:txBody>
                        <a:bodyPr/>
                        <a:lstStyle/>
                        <a:p>
                          <a:r>
                            <a:rPr lang="en-US" sz="1400" dirty="0" smtClean="0"/>
                            <a:t>Beak</a:t>
                          </a:r>
                          <a:endParaRPr lang="en-US" sz="1400" dirty="0"/>
                        </a:p>
                      </a:txBody>
                      <a:tcPr/>
                    </a:tc>
                    <a:tc>
                      <a:txBody>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𝜀</m:t>
                                </m:r>
                              </m:oMath>
                            </m:oMathPara>
                          </a14:m>
                          <a:endParaRPr lang="en-US" sz="1400" dirty="0"/>
                        </a:p>
                      </a:txBody>
                      <a:tcPr/>
                    </a:tc>
                    <a:extLst>
                      <a:ext uri="{0D108BD9-81ED-4DB2-BD59-A6C34878D82A}">
                        <a16:rowId xmlns:a16="http://schemas.microsoft.com/office/drawing/2014/main" val="1480348615"/>
                      </a:ext>
                    </a:extLst>
                  </a:tr>
                  <a:tr h="370840">
                    <a:tc gridSpan="2">
                      <a:txBody>
                        <a:bodyPr/>
                        <a:lstStyle/>
                        <a:p>
                          <a:r>
                            <a:rPr lang="en-US" sz="1400" dirty="0" smtClean="0"/>
                            <a:t>Total</a:t>
                          </a:r>
                          <a:endParaRPr lang="en-US" sz="1400" dirty="0"/>
                        </a:p>
                      </a:txBody>
                      <a:tcPr/>
                    </a:tc>
                    <a:tc hMerge="1">
                      <a:txBody>
                        <a:bodyPr/>
                        <a:lstStyle/>
                        <a:p>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8</m:t>
                                </m:r>
                                <m:r>
                                  <a:rPr lang="en-US" sz="1400" i="1" smtClean="0">
                                    <a:latin typeface="Cambria Math" panose="02040503050406030204" pitchFamily="18" charset="0"/>
                                    <a:ea typeface="Cambria Math" panose="02040503050406030204" pitchFamily="18" charset="0"/>
                                  </a:rPr>
                                  <m:t>𝜀</m:t>
                                </m:r>
                              </m:oMath>
                            </m:oMathPara>
                          </a14:m>
                          <a:endParaRPr lang="en-US" sz="1400" dirty="0"/>
                        </a:p>
                      </a:txBody>
                      <a:tcPr/>
                    </a:tc>
                    <a:extLst>
                      <a:ext uri="{0D108BD9-81ED-4DB2-BD59-A6C34878D82A}">
                        <a16:rowId xmlns:a16="http://schemas.microsoft.com/office/drawing/2014/main" val="2396847576"/>
                      </a:ext>
                    </a:extLst>
                  </a:tr>
                </a:tbl>
              </a:graphicData>
            </a:graphic>
          </p:graphicFrame>
        </mc:Choice>
        <mc:Fallback xmlns="">
          <p:graphicFrame>
            <p:nvGraphicFramePr>
              <p:cNvPr id="23" name="Table 22"/>
              <p:cNvGraphicFramePr>
                <a:graphicFrameLocks noGrp="1"/>
              </p:cNvGraphicFramePr>
              <p:nvPr>
                <p:extLst>
                  <p:ext uri="{D42A27DB-BD31-4B8C-83A1-F6EECF244321}">
                    <p14:modId xmlns:p14="http://schemas.microsoft.com/office/powerpoint/2010/main" val="4112520931"/>
                  </p:ext>
                </p:extLst>
              </p:nvPr>
            </p:nvGraphicFramePr>
            <p:xfrm>
              <a:off x="628650" y="2683195"/>
              <a:ext cx="2523393" cy="3855720"/>
            </p:xfrm>
            <a:graphic>
              <a:graphicData uri="http://schemas.openxmlformats.org/drawingml/2006/table">
                <a:tbl>
                  <a:tblPr firstRow="1" lastRow="1" bandRow="1">
                    <a:tableStyleId>{5C22544A-7EE6-4342-B048-85BDC9FD1C3A}</a:tableStyleId>
                  </a:tblPr>
                  <a:tblGrid>
                    <a:gridCol w="756139">
                      <a:extLst>
                        <a:ext uri="{9D8B030D-6E8A-4147-A177-3AD203B41FA5}">
                          <a16:colId xmlns:a16="http://schemas.microsoft.com/office/drawing/2014/main" val="3396239470"/>
                        </a:ext>
                      </a:extLst>
                    </a:gridCol>
                    <a:gridCol w="685800">
                      <a:extLst>
                        <a:ext uri="{9D8B030D-6E8A-4147-A177-3AD203B41FA5}">
                          <a16:colId xmlns:a16="http://schemas.microsoft.com/office/drawing/2014/main" val="514552253"/>
                        </a:ext>
                      </a:extLst>
                    </a:gridCol>
                    <a:gridCol w="1081454">
                      <a:extLst>
                        <a:ext uri="{9D8B030D-6E8A-4147-A177-3AD203B41FA5}">
                          <a16:colId xmlns:a16="http://schemas.microsoft.com/office/drawing/2014/main" val="1940079828"/>
                        </a:ext>
                      </a:extLst>
                    </a:gridCol>
                  </a:tblGrid>
                  <a:tr h="518160">
                    <a:tc>
                      <a:txBody>
                        <a:bodyPr/>
                        <a:lstStyle/>
                        <a:p>
                          <a:r>
                            <a:rPr lang="en-US" sz="1400" dirty="0" smtClean="0"/>
                            <a:t>Release</a:t>
                          </a:r>
                          <a:endParaRPr lang="en-US" sz="1400" dirty="0"/>
                        </a:p>
                      </a:txBody>
                      <a:tcPr/>
                    </a:tc>
                    <a:tc>
                      <a:txBody>
                        <a:bodyPr/>
                        <a:lstStyle/>
                        <a:p>
                          <a:r>
                            <a:rPr lang="en-US" sz="1400" dirty="0" smtClean="0"/>
                            <a:t>Table</a:t>
                          </a:r>
                          <a:endParaRPr lang="en-US" sz="1400" dirty="0"/>
                        </a:p>
                      </a:txBody>
                      <a:tcPr/>
                    </a:tc>
                    <a:tc>
                      <a:txBody>
                        <a:bodyPr/>
                        <a:lstStyle/>
                        <a:p>
                          <a:r>
                            <a:rPr lang="en-US" sz="1400" dirty="0" smtClean="0"/>
                            <a:t>Privacy-Loss</a:t>
                          </a:r>
                          <a:r>
                            <a:rPr lang="en-US" sz="1400" baseline="0" dirty="0" smtClean="0"/>
                            <a:t> Budget</a:t>
                          </a:r>
                          <a:endParaRPr lang="en-US" sz="1400" dirty="0"/>
                        </a:p>
                      </a:txBody>
                      <a:tcPr/>
                    </a:tc>
                    <a:extLst>
                      <a:ext uri="{0D108BD9-81ED-4DB2-BD59-A6C34878D82A}">
                        <a16:rowId xmlns:a16="http://schemas.microsoft.com/office/drawing/2014/main" val="202217199"/>
                      </a:ext>
                    </a:extLst>
                  </a:tr>
                  <a:tr h="370840">
                    <a:tc rowSpan="4">
                      <a:txBody>
                        <a:bodyPr/>
                        <a:lstStyle/>
                        <a:p>
                          <a:r>
                            <a:rPr lang="en-US" sz="1400" dirty="0" smtClean="0"/>
                            <a:t>Initial</a:t>
                          </a:r>
                          <a:endParaRPr lang="en-US" sz="1400" dirty="0"/>
                        </a:p>
                      </a:txBody>
                      <a:tcPr/>
                    </a:tc>
                    <a:tc>
                      <a:txBody>
                        <a:bodyPr/>
                        <a:lstStyle/>
                        <a:p>
                          <a:r>
                            <a:rPr lang="en-US" sz="1400" dirty="0" smtClean="0"/>
                            <a:t>Bellies</a:t>
                          </a:r>
                          <a:endParaRPr lang="en-US" sz="1400" dirty="0"/>
                        </a:p>
                      </a:txBody>
                      <a:tcPr/>
                    </a:tc>
                    <a:tc>
                      <a:txBody>
                        <a:bodyPr/>
                        <a:lstStyle/>
                        <a:p>
                          <a:endParaRPr lang="en-US"/>
                        </a:p>
                      </a:txBody>
                      <a:tcPr>
                        <a:blipFill>
                          <a:blip r:embed="rId4"/>
                          <a:stretch>
                            <a:fillRect l="-133708" t="-142623" r="-2247" b="-801639"/>
                          </a:stretch>
                        </a:blipFill>
                      </a:tcPr>
                    </a:tc>
                    <a:extLst>
                      <a:ext uri="{0D108BD9-81ED-4DB2-BD59-A6C34878D82A}">
                        <a16:rowId xmlns:a16="http://schemas.microsoft.com/office/drawing/2014/main" val="1473293817"/>
                      </a:ext>
                    </a:extLst>
                  </a:tr>
                  <a:tr h="370840">
                    <a:tc vMerge="1">
                      <a:txBody>
                        <a:bodyPr/>
                        <a:lstStyle/>
                        <a:p>
                          <a:endParaRPr lang="en-US" sz="1400" dirty="0"/>
                        </a:p>
                      </a:txBody>
                      <a:tcPr/>
                    </a:tc>
                    <a:tc>
                      <a:txBody>
                        <a:bodyPr/>
                        <a:lstStyle/>
                        <a:p>
                          <a:r>
                            <a:rPr lang="en-US" sz="1400" dirty="0" smtClean="0"/>
                            <a:t>Age</a:t>
                          </a:r>
                          <a:endParaRPr lang="en-US" sz="1400" dirty="0"/>
                        </a:p>
                      </a:txBody>
                      <a:tcPr/>
                    </a:tc>
                    <a:tc>
                      <a:txBody>
                        <a:bodyPr/>
                        <a:lstStyle/>
                        <a:p>
                          <a:endParaRPr lang="en-US"/>
                        </a:p>
                      </a:txBody>
                      <a:tcPr>
                        <a:blipFill>
                          <a:blip r:embed="rId4"/>
                          <a:stretch>
                            <a:fillRect l="-133708" t="-242623" r="-2247" b="-701639"/>
                          </a:stretch>
                        </a:blipFill>
                      </a:tcPr>
                    </a:tc>
                    <a:extLst>
                      <a:ext uri="{0D108BD9-81ED-4DB2-BD59-A6C34878D82A}">
                        <a16:rowId xmlns:a16="http://schemas.microsoft.com/office/drawing/2014/main" val="1795512143"/>
                      </a:ext>
                    </a:extLst>
                  </a:tr>
                  <a:tr h="370840">
                    <a:tc vMerge="1">
                      <a:txBody>
                        <a:bodyPr/>
                        <a:lstStyle/>
                        <a:p>
                          <a:endParaRPr lang="en-US" sz="1400" dirty="0"/>
                        </a:p>
                      </a:txBody>
                      <a:tcPr/>
                    </a:tc>
                    <a:tc>
                      <a:txBody>
                        <a:bodyPr/>
                        <a:lstStyle/>
                        <a:p>
                          <a:r>
                            <a:rPr lang="en-US" sz="1400" dirty="0" smtClean="0"/>
                            <a:t>Height</a:t>
                          </a:r>
                          <a:endParaRPr lang="en-US" sz="1400" dirty="0"/>
                        </a:p>
                      </a:txBody>
                      <a:tcPr/>
                    </a:tc>
                    <a:tc>
                      <a:txBody>
                        <a:bodyPr/>
                        <a:lstStyle/>
                        <a:p>
                          <a:endParaRPr lang="en-US"/>
                        </a:p>
                      </a:txBody>
                      <a:tcPr>
                        <a:blipFill>
                          <a:blip r:embed="rId4"/>
                          <a:stretch>
                            <a:fillRect l="-133708" t="-342623" r="-2247" b="-601639"/>
                          </a:stretch>
                        </a:blipFill>
                      </a:tcPr>
                    </a:tc>
                    <a:extLst>
                      <a:ext uri="{0D108BD9-81ED-4DB2-BD59-A6C34878D82A}">
                        <a16:rowId xmlns:a16="http://schemas.microsoft.com/office/drawing/2014/main" val="3536311129"/>
                      </a:ext>
                    </a:extLst>
                  </a:tr>
                  <a:tr h="370840">
                    <a:tc vMerge="1">
                      <a:txBody>
                        <a:bodyPr/>
                        <a:lstStyle/>
                        <a:p>
                          <a:endParaRPr lang="en-US" sz="1400" dirty="0"/>
                        </a:p>
                      </a:txBody>
                      <a:tcPr/>
                    </a:tc>
                    <a:tc>
                      <a:txBody>
                        <a:bodyPr/>
                        <a:lstStyle/>
                        <a:p>
                          <a:r>
                            <a:rPr lang="en-US" sz="1400" dirty="0" smtClean="0"/>
                            <a:t>Beak</a:t>
                          </a:r>
                          <a:endParaRPr lang="en-US" sz="1400" dirty="0"/>
                        </a:p>
                      </a:txBody>
                      <a:tcPr/>
                    </a:tc>
                    <a:tc>
                      <a:txBody>
                        <a:bodyPr/>
                        <a:lstStyle/>
                        <a:p>
                          <a:endParaRPr lang="en-US"/>
                        </a:p>
                      </a:txBody>
                      <a:tcPr>
                        <a:blipFill>
                          <a:blip r:embed="rId4"/>
                          <a:stretch>
                            <a:fillRect l="-133708" t="-442623" r="-2247" b="-501639"/>
                          </a:stretch>
                        </a:blipFill>
                      </a:tcPr>
                    </a:tc>
                    <a:extLst>
                      <a:ext uri="{0D108BD9-81ED-4DB2-BD59-A6C34878D82A}">
                        <a16:rowId xmlns:a16="http://schemas.microsoft.com/office/drawing/2014/main" val="1381545058"/>
                      </a:ext>
                    </a:extLst>
                  </a:tr>
                  <a:tr h="370840">
                    <a:tc rowSpan="4">
                      <a:txBody>
                        <a:bodyPr/>
                        <a:lstStyle/>
                        <a:p>
                          <a:r>
                            <a:rPr lang="en-US" sz="1400" dirty="0" smtClean="0"/>
                            <a:t>Revised</a:t>
                          </a:r>
                          <a:endParaRPr lang="en-US" sz="1400" dirty="0"/>
                        </a:p>
                      </a:txBody>
                      <a:tcPr/>
                    </a:tc>
                    <a:tc>
                      <a:txBody>
                        <a:bodyPr/>
                        <a:lstStyle/>
                        <a:p>
                          <a:r>
                            <a:rPr lang="en-US" sz="1400" dirty="0" smtClean="0"/>
                            <a:t>Bellies</a:t>
                          </a:r>
                          <a:endParaRPr lang="en-US" sz="1400" dirty="0"/>
                        </a:p>
                      </a:txBody>
                      <a:tcPr/>
                    </a:tc>
                    <a:tc>
                      <a:txBody>
                        <a:bodyPr/>
                        <a:lstStyle/>
                        <a:p>
                          <a:endParaRPr lang="en-US"/>
                        </a:p>
                      </a:txBody>
                      <a:tcPr>
                        <a:blipFill>
                          <a:blip r:embed="rId4"/>
                          <a:stretch>
                            <a:fillRect l="-133708" t="-551667" r="-2247" b="-410000"/>
                          </a:stretch>
                        </a:blipFill>
                      </a:tcPr>
                    </a:tc>
                    <a:extLst>
                      <a:ext uri="{0D108BD9-81ED-4DB2-BD59-A6C34878D82A}">
                        <a16:rowId xmlns:a16="http://schemas.microsoft.com/office/drawing/2014/main" val="1789143862"/>
                      </a:ext>
                    </a:extLst>
                  </a:tr>
                  <a:tr h="370840">
                    <a:tc vMerge="1">
                      <a:txBody>
                        <a:bodyPr/>
                        <a:lstStyle/>
                        <a:p>
                          <a:endParaRPr lang="en-US" sz="1400" dirty="0"/>
                        </a:p>
                      </a:txBody>
                      <a:tcPr/>
                    </a:tc>
                    <a:tc>
                      <a:txBody>
                        <a:bodyPr/>
                        <a:lstStyle/>
                        <a:p>
                          <a:r>
                            <a:rPr lang="en-US" sz="1400" dirty="0" smtClean="0"/>
                            <a:t>Age</a:t>
                          </a:r>
                          <a:endParaRPr lang="en-US" sz="1400" dirty="0"/>
                        </a:p>
                      </a:txBody>
                      <a:tcPr/>
                    </a:tc>
                    <a:tc>
                      <a:txBody>
                        <a:bodyPr/>
                        <a:lstStyle/>
                        <a:p>
                          <a:endParaRPr lang="en-US"/>
                        </a:p>
                      </a:txBody>
                      <a:tcPr>
                        <a:blipFill>
                          <a:blip r:embed="rId4"/>
                          <a:stretch>
                            <a:fillRect l="-133708" t="-640984" r="-2247" b="-303279"/>
                          </a:stretch>
                        </a:blipFill>
                      </a:tcPr>
                    </a:tc>
                    <a:extLst>
                      <a:ext uri="{0D108BD9-81ED-4DB2-BD59-A6C34878D82A}">
                        <a16:rowId xmlns:a16="http://schemas.microsoft.com/office/drawing/2014/main" val="1393983137"/>
                      </a:ext>
                    </a:extLst>
                  </a:tr>
                  <a:tr h="370840">
                    <a:tc vMerge="1">
                      <a:txBody>
                        <a:bodyPr/>
                        <a:lstStyle/>
                        <a:p>
                          <a:endParaRPr lang="en-US" sz="1400" dirty="0"/>
                        </a:p>
                      </a:txBody>
                      <a:tcPr/>
                    </a:tc>
                    <a:tc>
                      <a:txBody>
                        <a:bodyPr/>
                        <a:lstStyle/>
                        <a:p>
                          <a:r>
                            <a:rPr lang="en-US" sz="1400" dirty="0" smtClean="0"/>
                            <a:t>Height</a:t>
                          </a:r>
                          <a:endParaRPr lang="en-US" sz="1400" dirty="0"/>
                        </a:p>
                      </a:txBody>
                      <a:tcPr/>
                    </a:tc>
                    <a:tc>
                      <a:txBody>
                        <a:bodyPr/>
                        <a:lstStyle/>
                        <a:p>
                          <a:endParaRPr lang="en-US"/>
                        </a:p>
                      </a:txBody>
                      <a:tcPr>
                        <a:blipFill>
                          <a:blip r:embed="rId4"/>
                          <a:stretch>
                            <a:fillRect l="-133708" t="-740984" r="-2247" b="-203279"/>
                          </a:stretch>
                        </a:blipFill>
                      </a:tcPr>
                    </a:tc>
                    <a:extLst>
                      <a:ext uri="{0D108BD9-81ED-4DB2-BD59-A6C34878D82A}">
                        <a16:rowId xmlns:a16="http://schemas.microsoft.com/office/drawing/2014/main" val="158102301"/>
                      </a:ext>
                    </a:extLst>
                  </a:tr>
                  <a:tr h="370840">
                    <a:tc vMerge="1">
                      <a:txBody>
                        <a:bodyPr/>
                        <a:lstStyle/>
                        <a:p>
                          <a:endParaRPr lang="en-US" sz="1400" dirty="0"/>
                        </a:p>
                      </a:txBody>
                      <a:tcPr/>
                    </a:tc>
                    <a:tc>
                      <a:txBody>
                        <a:bodyPr/>
                        <a:lstStyle/>
                        <a:p>
                          <a:r>
                            <a:rPr lang="en-US" sz="1400" dirty="0" smtClean="0"/>
                            <a:t>Beak</a:t>
                          </a:r>
                          <a:endParaRPr lang="en-US" sz="1400" dirty="0"/>
                        </a:p>
                      </a:txBody>
                      <a:tcPr/>
                    </a:tc>
                    <a:tc>
                      <a:txBody>
                        <a:bodyPr/>
                        <a:lstStyle/>
                        <a:p>
                          <a:endParaRPr lang="en-US"/>
                        </a:p>
                      </a:txBody>
                      <a:tcPr>
                        <a:blipFill>
                          <a:blip r:embed="rId4"/>
                          <a:stretch>
                            <a:fillRect l="-133708" t="-840984" r="-2247" b="-103279"/>
                          </a:stretch>
                        </a:blipFill>
                      </a:tcPr>
                    </a:tc>
                    <a:extLst>
                      <a:ext uri="{0D108BD9-81ED-4DB2-BD59-A6C34878D82A}">
                        <a16:rowId xmlns:a16="http://schemas.microsoft.com/office/drawing/2014/main" val="1480348615"/>
                      </a:ext>
                    </a:extLst>
                  </a:tr>
                  <a:tr h="370840">
                    <a:tc gridSpan="2">
                      <a:txBody>
                        <a:bodyPr/>
                        <a:lstStyle/>
                        <a:p>
                          <a:r>
                            <a:rPr lang="en-US" sz="1400" dirty="0" smtClean="0"/>
                            <a:t>Total</a:t>
                          </a:r>
                          <a:endParaRPr lang="en-US" sz="1400" dirty="0"/>
                        </a:p>
                      </a:txBody>
                      <a:tcPr/>
                    </a:tc>
                    <a:tc hMerge="1">
                      <a:txBody>
                        <a:bodyPr/>
                        <a:lstStyle/>
                        <a:p>
                          <a:endParaRPr lang="en-US" dirty="0"/>
                        </a:p>
                      </a:txBody>
                      <a:tcPr/>
                    </a:tc>
                    <a:tc>
                      <a:txBody>
                        <a:bodyPr/>
                        <a:lstStyle/>
                        <a:p>
                          <a:endParaRPr lang="en-US"/>
                        </a:p>
                      </a:txBody>
                      <a:tcPr>
                        <a:blipFill>
                          <a:blip r:embed="rId4"/>
                          <a:stretch>
                            <a:fillRect l="-133708" t="-940984" r="-2247" b="-3279"/>
                          </a:stretch>
                        </a:blipFill>
                      </a:tcPr>
                    </a:tc>
                    <a:extLst>
                      <a:ext uri="{0D108BD9-81ED-4DB2-BD59-A6C34878D82A}">
                        <a16:rowId xmlns:a16="http://schemas.microsoft.com/office/drawing/2014/main" val="239684757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4" name="Table 23"/>
              <p:cNvGraphicFramePr>
                <a:graphicFrameLocks noGrp="1"/>
              </p:cNvGraphicFramePr>
              <p:nvPr>
                <p:extLst>
                  <p:ext uri="{D42A27DB-BD31-4B8C-83A1-F6EECF244321}">
                    <p14:modId xmlns:p14="http://schemas.microsoft.com/office/powerpoint/2010/main" val="20524359"/>
                  </p:ext>
                </p:extLst>
              </p:nvPr>
            </p:nvGraphicFramePr>
            <p:xfrm>
              <a:off x="5024804" y="2683195"/>
              <a:ext cx="3900832" cy="1925320"/>
            </p:xfrm>
            <a:graphic>
              <a:graphicData uri="http://schemas.openxmlformats.org/drawingml/2006/table">
                <a:tbl>
                  <a:tblPr firstRow="1" lastRow="1" bandRow="1">
                    <a:tableStyleId>{5C22544A-7EE6-4342-B048-85BDC9FD1C3A}</a:tableStyleId>
                  </a:tblPr>
                  <a:tblGrid>
                    <a:gridCol w="1168891">
                      <a:extLst>
                        <a:ext uri="{9D8B030D-6E8A-4147-A177-3AD203B41FA5}">
                          <a16:colId xmlns:a16="http://schemas.microsoft.com/office/drawing/2014/main" val="3396239470"/>
                        </a:ext>
                      </a:extLst>
                    </a:gridCol>
                    <a:gridCol w="1544586">
                      <a:extLst>
                        <a:ext uri="{9D8B030D-6E8A-4147-A177-3AD203B41FA5}">
                          <a16:colId xmlns:a16="http://schemas.microsoft.com/office/drawing/2014/main" val="514552253"/>
                        </a:ext>
                      </a:extLst>
                    </a:gridCol>
                    <a:gridCol w="1187355">
                      <a:extLst>
                        <a:ext uri="{9D8B030D-6E8A-4147-A177-3AD203B41FA5}">
                          <a16:colId xmlns:a16="http://schemas.microsoft.com/office/drawing/2014/main" val="1940079828"/>
                        </a:ext>
                      </a:extLst>
                    </a:gridCol>
                  </a:tblGrid>
                  <a:tr h="370840">
                    <a:tc>
                      <a:txBody>
                        <a:bodyPr/>
                        <a:lstStyle/>
                        <a:p>
                          <a:r>
                            <a:rPr lang="en-US" sz="1400" dirty="0" smtClean="0"/>
                            <a:t>Release</a:t>
                          </a:r>
                          <a:endParaRPr lang="en-US" sz="1400" dirty="0"/>
                        </a:p>
                      </a:txBody>
                      <a:tcPr/>
                    </a:tc>
                    <a:tc>
                      <a:txBody>
                        <a:bodyPr/>
                        <a:lstStyle/>
                        <a:p>
                          <a:r>
                            <a:rPr lang="en-US" sz="1400" dirty="0" smtClean="0"/>
                            <a:t>Table</a:t>
                          </a:r>
                          <a:endParaRPr lang="en-US" sz="1400" dirty="0"/>
                        </a:p>
                      </a:txBody>
                      <a:tcPr/>
                    </a:tc>
                    <a:tc>
                      <a:txBody>
                        <a:bodyPr/>
                        <a:lstStyle/>
                        <a:p>
                          <a:r>
                            <a:rPr lang="en-US" sz="1400" dirty="0" smtClean="0"/>
                            <a:t>Privacy-Loss</a:t>
                          </a:r>
                          <a:r>
                            <a:rPr lang="en-US" sz="1400" baseline="0" dirty="0" smtClean="0"/>
                            <a:t> Budget</a:t>
                          </a:r>
                          <a:endParaRPr lang="en-US" sz="1400" dirty="0"/>
                        </a:p>
                      </a:txBody>
                      <a:tcPr/>
                    </a:tc>
                    <a:extLst>
                      <a:ext uri="{0D108BD9-81ED-4DB2-BD59-A6C34878D82A}">
                        <a16:rowId xmlns:a16="http://schemas.microsoft.com/office/drawing/2014/main" val="202217199"/>
                      </a:ext>
                    </a:extLst>
                  </a:tr>
                  <a:tr h="370840">
                    <a:tc>
                      <a:txBody>
                        <a:bodyPr/>
                        <a:lstStyle/>
                        <a:p>
                          <a:r>
                            <a:rPr lang="en-US" sz="1400" dirty="0" smtClean="0"/>
                            <a:t>Initial</a:t>
                          </a:r>
                          <a:endParaRPr lang="en-US" sz="1400" dirty="0"/>
                        </a:p>
                      </a:txBody>
                      <a:tcPr/>
                    </a:tc>
                    <a:tc>
                      <a:txBody>
                        <a:bodyPr/>
                        <a:lstStyle/>
                        <a:p>
                          <a:r>
                            <a:rPr lang="en-US" sz="1400" dirty="0" smtClean="0"/>
                            <a:t>Bellies x Age x Height x Beak</a:t>
                          </a:r>
                          <a:endParaRPr lang="en-US" sz="1400" dirty="0"/>
                        </a:p>
                      </a:txBody>
                      <a:tcPr/>
                    </a:tc>
                    <a:tc>
                      <a:txBody>
                        <a:bodyPr/>
                        <a:lstStyle/>
                        <a:p>
                          <a:pPr/>
                          <a14:m>
                            <m:oMathPara xmlns:m="http://schemas.openxmlformats.org/officeDocument/2006/math">
                              <m:oMathParaPr>
                                <m:jc m:val="centerGroup"/>
                              </m:oMathParaPr>
                              <m:oMath xmlns:m="http://schemas.openxmlformats.org/officeDocument/2006/math">
                                <m:r>
                                  <a:rPr lang="en-US" sz="1400" b="0" i="0" smtClean="0">
                                    <a:latin typeface="Cambria Math" panose="02040503050406030204" pitchFamily="18" charset="0"/>
                                    <a:ea typeface="Cambria Math" panose="02040503050406030204" pitchFamily="18" charset="0"/>
                                  </a:rPr>
                                  <m:t>4</m:t>
                                </m:r>
                                <m:r>
                                  <a:rPr lang="en-US" sz="1400" i="1" smtClean="0">
                                    <a:latin typeface="Cambria Math" panose="02040503050406030204" pitchFamily="18" charset="0"/>
                                    <a:ea typeface="Cambria Math" panose="02040503050406030204" pitchFamily="18" charset="0"/>
                                  </a:rPr>
                                  <m:t>𝜀</m:t>
                                </m:r>
                              </m:oMath>
                            </m:oMathPara>
                          </a14:m>
                          <a:endParaRPr lang="en-US" sz="1400" dirty="0"/>
                        </a:p>
                      </a:txBody>
                      <a:tcPr/>
                    </a:tc>
                    <a:extLst>
                      <a:ext uri="{0D108BD9-81ED-4DB2-BD59-A6C34878D82A}">
                        <a16:rowId xmlns:a16="http://schemas.microsoft.com/office/drawing/2014/main" val="1473293817"/>
                      </a:ext>
                    </a:extLst>
                  </a:tr>
                  <a:tr h="370840">
                    <a:tc>
                      <a:txBody>
                        <a:bodyPr/>
                        <a:lstStyle/>
                        <a:p>
                          <a:r>
                            <a:rPr lang="en-US" sz="1400" dirty="0" smtClean="0"/>
                            <a:t>Revised</a:t>
                          </a:r>
                          <a:endParaRPr lang="en-US" sz="1400" dirty="0"/>
                        </a:p>
                      </a:txBody>
                      <a:tcPr/>
                    </a:tc>
                    <a:tc>
                      <a:txBody>
                        <a:bodyPr/>
                        <a:lstStyle/>
                        <a:p>
                          <a:r>
                            <a:rPr lang="en-US" sz="1400" dirty="0" smtClean="0"/>
                            <a:t>Bellies x Age x Height x Beak</a:t>
                          </a:r>
                          <a:endParaRPr lang="en-US" sz="1400" dirty="0"/>
                        </a:p>
                      </a:txBody>
                      <a:tcPr/>
                    </a:tc>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4</m:t>
                                </m:r>
                                <m:r>
                                  <a:rPr lang="en-US" sz="1400" i="1" smtClean="0">
                                    <a:latin typeface="Cambria Math" panose="02040503050406030204" pitchFamily="18" charset="0"/>
                                    <a:ea typeface="Cambria Math" panose="02040503050406030204" pitchFamily="18" charset="0"/>
                                  </a:rPr>
                                  <m:t>𝜀</m:t>
                                </m:r>
                              </m:oMath>
                            </m:oMathPara>
                          </a14:m>
                          <a:endParaRPr lang="en-US" sz="1400" dirty="0"/>
                        </a:p>
                      </a:txBody>
                      <a:tcPr/>
                    </a:tc>
                    <a:extLst>
                      <a:ext uri="{0D108BD9-81ED-4DB2-BD59-A6C34878D82A}">
                        <a16:rowId xmlns:a16="http://schemas.microsoft.com/office/drawing/2014/main" val="1789143862"/>
                      </a:ext>
                    </a:extLst>
                  </a:tr>
                  <a:tr h="370840">
                    <a:tc gridSpan="2">
                      <a:txBody>
                        <a:bodyPr/>
                        <a:lstStyle/>
                        <a:p>
                          <a:r>
                            <a:rPr lang="en-US" sz="1400" dirty="0" smtClean="0"/>
                            <a:t>Total</a:t>
                          </a:r>
                          <a:endParaRPr lang="en-US" sz="1400" dirty="0"/>
                        </a:p>
                      </a:txBody>
                      <a:tcPr/>
                    </a:tc>
                    <a:tc hMerge="1">
                      <a:txBody>
                        <a:bodyPr/>
                        <a:lstStyle/>
                        <a:p>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8</m:t>
                                </m:r>
                                <m:r>
                                  <a:rPr lang="en-US" sz="1400" i="1" smtClean="0">
                                    <a:latin typeface="Cambria Math" panose="02040503050406030204" pitchFamily="18" charset="0"/>
                                    <a:ea typeface="Cambria Math" panose="02040503050406030204" pitchFamily="18" charset="0"/>
                                  </a:rPr>
                                  <m:t>𝜀</m:t>
                                </m:r>
                              </m:oMath>
                            </m:oMathPara>
                          </a14:m>
                          <a:endParaRPr lang="en-US" sz="1400" dirty="0"/>
                        </a:p>
                      </a:txBody>
                      <a:tcPr/>
                    </a:tc>
                    <a:extLst>
                      <a:ext uri="{0D108BD9-81ED-4DB2-BD59-A6C34878D82A}">
                        <a16:rowId xmlns:a16="http://schemas.microsoft.com/office/drawing/2014/main" val="2396847576"/>
                      </a:ext>
                    </a:extLst>
                  </a:tr>
                </a:tbl>
              </a:graphicData>
            </a:graphic>
          </p:graphicFrame>
        </mc:Choice>
        <mc:Fallback xmlns="">
          <p:graphicFrame>
            <p:nvGraphicFramePr>
              <p:cNvPr id="24" name="Table 23"/>
              <p:cNvGraphicFramePr>
                <a:graphicFrameLocks noGrp="1"/>
              </p:cNvGraphicFramePr>
              <p:nvPr>
                <p:extLst>
                  <p:ext uri="{D42A27DB-BD31-4B8C-83A1-F6EECF244321}">
                    <p14:modId xmlns:p14="http://schemas.microsoft.com/office/powerpoint/2010/main" val="20524359"/>
                  </p:ext>
                </p:extLst>
              </p:nvPr>
            </p:nvGraphicFramePr>
            <p:xfrm>
              <a:off x="5024804" y="2683195"/>
              <a:ext cx="3900832" cy="1925320"/>
            </p:xfrm>
            <a:graphic>
              <a:graphicData uri="http://schemas.openxmlformats.org/drawingml/2006/table">
                <a:tbl>
                  <a:tblPr firstRow="1" lastRow="1" bandRow="1">
                    <a:tableStyleId>{5C22544A-7EE6-4342-B048-85BDC9FD1C3A}</a:tableStyleId>
                  </a:tblPr>
                  <a:tblGrid>
                    <a:gridCol w="1168891">
                      <a:extLst>
                        <a:ext uri="{9D8B030D-6E8A-4147-A177-3AD203B41FA5}">
                          <a16:colId xmlns:a16="http://schemas.microsoft.com/office/drawing/2014/main" val="3396239470"/>
                        </a:ext>
                      </a:extLst>
                    </a:gridCol>
                    <a:gridCol w="1544586">
                      <a:extLst>
                        <a:ext uri="{9D8B030D-6E8A-4147-A177-3AD203B41FA5}">
                          <a16:colId xmlns:a16="http://schemas.microsoft.com/office/drawing/2014/main" val="514552253"/>
                        </a:ext>
                      </a:extLst>
                    </a:gridCol>
                    <a:gridCol w="1187355">
                      <a:extLst>
                        <a:ext uri="{9D8B030D-6E8A-4147-A177-3AD203B41FA5}">
                          <a16:colId xmlns:a16="http://schemas.microsoft.com/office/drawing/2014/main" val="1940079828"/>
                        </a:ext>
                      </a:extLst>
                    </a:gridCol>
                  </a:tblGrid>
                  <a:tr h="518160">
                    <a:tc>
                      <a:txBody>
                        <a:bodyPr/>
                        <a:lstStyle/>
                        <a:p>
                          <a:r>
                            <a:rPr lang="en-US" sz="1400" dirty="0" smtClean="0"/>
                            <a:t>Release</a:t>
                          </a:r>
                          <a:endParaRPr lang="en-US" sz="1400" dirty="0"/>
                        </a:p>
                      </a:txBody>
                      <a:tcPr/>
                    </a:tc>
                    <a:tc>
                      <a:txBody>
                        <a:bodyPr/>
                        <a:lstStyle/>
                        <a:p>
                          <a:r>
                            <a:rPr lang="en-US" sz="1400" dirty="0" smtClean="0"/>
                            <a:t>Table</a:t>
                          </a:r>
                          <a:endParaRPr lang="en-US" sz="1400" dirty="0"/>
                        </a:p>
                      </a:txBody>
                      <a:tcPr/>
                    </a:tc>
                    <a:tc>
                      <a:txBody>
                        <a:bodyPr/>
                        <a:lstStyle/>
                        <a:p>
                          <a:r>
                            <a:rPr lang="en-US" sz="1400" dirty="0" smtClean="0"/>
                            <a:t>Privacy-Loss</a:t>
                          </a:r>
                          <a:r>
                            <a:rPr lang="en-US" sz="1400" baseline="0" dirty="0" smtClean="0"/>
                            <a:t> Budget</a:t>
                          </a:r>
                          <a:endParaRPr lang="en-US" sz="1400" dirty="0"/>
                        </a:p>
                      </a:txBody>
                      <a:tcPr/>
                    </a:tc>
                    <a:extLst>
                      <a:ext uri="{0D108BD9-81ED-4DB2-BD59-A6C34878D82A}">
                        <a16:rowId xmlns:a16="http://schemas.microsoft.com/office/drawing/2014/main" val="202217199"/>
                      </a:ext>
                    </a:extLst>
                  </a:tr>
                  <a:tr h="518160">
                    <a:tc>
                      <a:txBody>
                        <a:bodyPr/>
                        <a:lstStyle/>
                        <a:p>
                          <a:r>
                            <a:rPr lang="en-US" sz="1400" dirty="0" smtClean="0"/>
                            <a:t>Initial</a:t>
                          </a:r>
                          <a:endParaRPr lang="en-US" sz="1400" dirty="0"/>
                        </a:p>
                      </a:txBody>
                      <a:tcPr/>
                    </a:tc>
                    <a:tc>
                      <a:txBody>
                        <a:bodyPr/>
                        <a:lstStyle/>
                        <a:p>
                          <a:r>
                            <a:rPr lang="en-US" sz="1400" dirty="0" smtClean="0"/>
                            <a:t>Bellies x Age x Height x Beak</a:t>
                          </a:r>
                          <a:endParaRPr lang="en-US" sz="1400" dirty="0"/>
                        </a:p>
                      </a:txBody>
                      <a:tcPr/>
                    </a:tc>
                    <a:tc>
                      <a:txBody>
                        <a:bodyPr/>
                        <a:lstStyle/>
                        <a:p>
                          <a:endParaRPr lang="en-US"/>
                        </a:p>
                      </a:txBody>
                      <a:tcPr>
                        <a:blipFill>
                          <a:blip r:embed="rId5"/>
                          <a:stretch>
                            <a:fillRect l="-229231" t="-102353" r="-2051" b="-175294"/>
                          </a:stretch>
                        </a:blipFill>
                      </a:tcPr>
                    </a:tc>
                    <a:extLst>
                      <a:ext uri="{0D108BD9-81ED-4DB2-BD59-A6C34878D82A}">
                        <a16:rowId xmlns:a16="http://schemas.microsoft.com/office/drawing/2014/main" val="1473293817"/>
                      </a:ext>
                    </a:extLst>
                  </a:tr>
                  <a:tr h="518160">
                    <a:tc>
                      <a:txBody>
                        <a:bodyPr/>
                        <a:lstStyle/>
                        <a:p>
                          <a:r>
                            <a:rPr lang="en-US" sz="1400" dirty="0" smtClean="0"/>
                            <a:t>Revised</a:t>
                          </a:r>
                          <a:endParaRPr lang="en-US" sz="1400" dirty="0"/>
                        </a:p>
                      </a:txBody>
                      <a:tcPr/>
                    </a:tc>
                    <a:tc>
                      <a:txBody>
                        <a:bodyPr/>
                        <a:lstStyle/>
                        <a:p>
                          <a:r>
                            <a:rPr lang="en-US" sz="1400" dirty="0" smtClean="0"/>
                            <a:t>Bellies x Age x Height x Beak</a:t>
                          </a:r>
                          <a:endParaRPr lang="en-US" sz="1400" dirty="0"/>
                        </a:p>
                      </a:txBody>
                      <a:tcPr/>
                    </a:tc>
                    <a:tc>
                      <a:txBody>
                        <a:bodyPr/>
                        <a:lstStyle/>
                        <a:p>
                          <a:endParaRPr lang="en-US"/>
                        </a:p>
                      </a:txBody>
                      <a:tcPr>
                        <a:blipFill>
                          <a:blip r:embed="rId5"/>
                          <a:stretch>
                            <a:fillRect l="-229231" t="-202353" r="-2051" b="-75294"/>
                          </a:stretch>
                        </a:blipFill>
                      </a:tcPr>
                    </a:tc>
                    <a:extLst>
                      <a:ext uri="{0D108BD9-81ED-4DB2-BD59-A6C34878D82A}">
                        <a16:rowId xmlns:a16="http://schemas.microsoft.com/office/drawing/2014/main" val="1789143862"/>
                      </a:ext>
                    </a:extLst>
                  </a:tr>
                  <a:tr h="370840">
                    <a:tc gridSpan="2">
                      <a:txBody>
                        <a:bodyPr/>
                        <a:lstStyle/>
                        <a:p>
                          <a:r>
                            <a:rPr lang="en-US" sz="1400" dirty="0" smtClean="0"/>
                            <a:t>Total</a:t>
                          </a:r>
                          <a:endParaRPr lang="en-US" sz="1400" dirty="0"/>
                        </a:p>
                      </a:txBody>
                      <a:tcPr/>
                    </a:tc>
                    <a:tc hMerge="1">
                      <a:txBody>
                        <a:bodyPr/>
                        <a:lstStyle/>
                        <a:p>
                          <a:endParaRPr lang="en-US" dirty="0"/>
                        </a:p>
                      </a:txBody>
                      <a:tcPr/>
                    </a:tc>
                    <a:tc>
                      <a:txBody>
                        <a:bodyPr/>
                        <a:lstStyle/>
                        <a:p>
                          <a:endParaRPr lang="en-US"/>
                        </a:p>
                      </a:txBody>
                      <a:tcPr>
                        <a:blipFill>
                          <a:blip r:embed="rId5"/>
                          <a:stretch>
                            <a:fillRect l="-229231" t="-421311" r="-2051" b="-4918"/>
                          </a:stretch>
                        </a:blipFill>
                      </a:tcPr>
                    </a:tc>
                    <a:extLst>
                      <a:ext uri="{0D108BD9-81ED-4DB2-BD59-A6C34878D82A}">
                        <a16:rowId xmlns:a16="http://schemas.microsoft.com/office/drawing/2014/main" val="2396847576"/>
                      </a:ext>
                    </a:extLst>
                  </a:tr>
                </a:tbl>
              </a:graphicData>
            </a:graphic>
          </p:graphicFrame>
        </mc:Fallback>
      </mc:AlternateContent>
      <p:sp>
        <p:nvSpPr>
          <p:cNvPr id="25" name="TextBox 24"/>
          <p:cNvSpPr txBox="1"/>
          <p:nvPr/>
        </p:nvSpPr>
        <p:spPr>
          <a:xfrm>
            <a:off x="3786898" y="3461189"/>
            <a:ext cx="603050" cy="369332"/>
          </a:xfrm>
          <a:prstGeom prst="rect">
            <a:avLst/>
          </a:prstGeom>
          <a:noFill/>
        </p:spPr>
        <p:txBody>
          <a:bodyPr wrap="none" rtlCol="0">
            <a:spAutoFit/>
          </a:bodyPr>
          <a:lstStyle/>
          <a:p>
            <a:r>
              <a:rPr lang="en-US" dirty="0" smtClean="0"/>
              <a:t>-OR-</a:t>
            </a:r>
            <a:endParaRPr lang="en-US" dirty="0"/>
          </a:p>
        </p:txBody>
      </p:sp>
      <p:sp>
        <p:nvSpPr>
          <p:cNvPr id="28" name="Rectangle 27"/>
          <p:cNvSpPr/>
          <p:nvPr/>
        </p:nvSpPr>
        <p:spPr>
          <a:xfrm>
            <a:off x="4861340" y="5383293"/>
            <a:ext cx="2507418"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Quality!</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29" name="TextBox 28"/>
          <p:cNvSpPr txBox="1"/>
          <p:nvPr/>
        </p:nvSpPr>
        <p:spPr>
          <a:xfrm>
            <a:off x="3441882" y="5066964"/>
            <a:ext cx="5346335" cy="369332"/>
          </a:xfrm>
          <a:prstGeom prst="rect">
            <a:avLst/>
          </a:prstGeom>
          <a:noFill/>
        </p:spPr>
        <p:txBody>
          <a:bodyPr wrap="none" rtlCol="0">
            <a:spAutoFit/>
          </a:bodyPr>
          <a:lstStyle/>
          <a:p>
            <a:r>
              <a:rPr lang="en-US" dirty="0" smtClean="0"/>
              <a:t>How do we choose between these options and others?</a:t>
            </a:r>
            <a:endParaRPr lang="en-US" dirty="0"/>
          </a:p>
        </p:txBody>
      </p:sp>
    </p:spTree>
    <p:extLst>
      <p:ext uri="{BB962C8B-B14F-4D97-AF65-F5344CB8AC3E}">
        <p14:creationId xmlns:p14="http://schemas.microsoft.com/office/powerpoint/2010/main" val="2011564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5" grpId="0"/>
      <p:bldP spid="28" grpId="0"/>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Tradeoffs</a:t>
            </a:r>
            <a:endParaRPr lang="en-US" dirty="0"/>
          </a:p>
        </p:txBody>
      </p:sp>
      <p:sp>
        <p:nvSpPr>
          <p:cNvPr id="3" name="Footer Placeholder 2"/>
          <p:cNvSpPr>
            <a:spLocks noGrp="1"/>
          </p:cNvSpPr>
          <p:nvPr>
            <p:ph type="ftr" sz="quarter" idx="11"/>
          </p:nvPr>
        </p:nvSpPr>
        <p:spPr/>
        <p:txBody>
          <a:bodyPr/>
          <a:lstStyle/>
          <a:p>
            <a:r>
              <a:rPr lang="en-US" dirty="0"/>
              <a:t>Beyond the </a:t>
            </a:r>
            <a:r>
              <a:rPr lang="en-US" dirty="0" smtClean="0"/>
              <a:t>Basics</a:t>
            </a:r>
            <a:endParaRPr lang="en-US" dirty="0"/>
          </a:p>
        </p:txBody>
      </p:sp>
      <p:sp>
        <p:nvSpPr>
          <p:cNvPr id="4" name="Slide Number Placeholder 3"/>
          <p:cNvSpPr>
            <a:spLocks noGrp="1"/>
          </p:cNvSpPr>
          <p:nvPr>
            <p:ph type="sldNum" sz="quarter" idx="12"/>
          </p:nvPr>
        </p:nvSpPr>
        <p:spPr/>
        <p:txBody>
          <a:bodyPr/>
          <a:lstStyle/>
          <a:p>
            <a:fld id="{64414A74-74EC-4CFA-8EE5-79434797E2DC}" type="slidenum">
              <a:rPr lang="en-US" smtClean="0"/>
              <a:t>24</a:t>
            </a:fld>
            <a:endParaRPr lang="en-US"/>
          </a:p>
        </p:txBody>
      </p:sp>
      <p:sp>
        <p:nvSpPr>
          <p:cNvPr id="5" name="TextBox 4"/>
          <p:cNvSpPr txBox="1"/>
          <p:nvPr/>
        </p:nvSpPr>
        <p:spPr>
          <a:xfrm>
            <a:off x="435936" y="4558300"/>
            <a:ext cx="4255658" cy="923330"/>
          </a:xfrm>
          <a:prstGeom prst="rect">
            <a:avLst/>
          </a:prstGeom>
          <a:noFill/>
        </p:spPr>
        <p:txBody>
          <a:bodyPr wrap="square" rtlCol="0">
            <a:spAutoFit/>
          </a:bodyPr>
          <a:lstStyle/>
          <a:p>
            <a:r>
              <a:rPr lang="en-US" dirty="0" smtClean="0"/>
              <a:t>But we also know from the literature (Seuss, 1953) that Sneetches can change: (</a:t>
            </a:r>
            <a:r>
              <a:rPr lang="en-US" dirty="0" smtClean="0">
                <a:sym typeface="Wingdings" panose="05000000000000000000" pitchFamily="2" charset="2"/>
              </a:rPr>
              <a:t></a:t>
            </a:r>
            <a:r>
              <a:rPr lang="en-US" dirty="0" smtClean="0"/>
              <a:t>)</a:t>
            </a:r>
            <a:r>
              <a:rPr lang="en-US" dirty="0" smtClean="0">
                <a:sym typeface="Wingdings" panose="05000000000000000000" pitchFamily="2" charset="2"/>
              </a:rPr>
              <a:t></a:t>
            </a:r>
            <a:r>
              <a:rPr lang="en-US" dirty="0" smtClean="0"/>
              <a:t>(No </a:t>
            </a:r>
            <a:r>
              <a:rPr lang="en-US" dirty="0">
                <a:sym typeface="Wingdings" panose="05000000000000000000" pitchFamily="2" charset="2"/>
              </a:rPr>
              <a:t></a:t>
            </a:r>
            <a:r>
              <a:rPr lang="en-US" dirty="0" smtClean="0"/>
              <a:t>)</a:t>
            </a:r>
            <a:endParaRPr lang="en-US" dirty="0"/>
          </a:p>
        </p:txBody>
      </p:sp>
      <p:sp>
        <p:nvSpPr>
          <p:cNvPr id="9" name="TextBox 8"/>
          <p:cNvSpPr txBox="1"/>
          <p:nvPr/>
        </p:nvSpPr>
        <p:spPr>
          <a:xfrm>
            <a:off x="4289633" y="582629"/>
            <a:ext cx="3530561" cy="923330"/>
          </a:xfrm>
          <a:prstGeom prst="rect">
            <a:avLst/>
          </a:prstGeom>
          <a:noFill/>
        </p:spPr>
        <p:txBody>
          <a:bodyPr wrap="square" rtlCol="0">
            <a:spAutoFit/>
          </a:bodyPr>
          <a:lstStyle/>
          <a:p>
            <a:r>
              <a:rPr lang="en-US" b="1" dirty="0" smtClean="0"/>
              <a:t>We need to decide where we want to use limited privacy-loss budget:</a:t>
            </a:r>
          </a:p>
          <a:p>
            <a:endParaRPr lang="en-US" b="1" dirty="0"/>
          </a:p>
        </p:txBody>
      </p:sp>
      <p:sp>
        <p:nvSpPr>
          <p:cNvPr id="10" name="Rectangle 9"/>
          <p:cNvSpPr/>
          <p:nvPr/>
        </p:nvSpPr>
        <p:spPr>
          <a:xfrm>
            <a:off x="3127926" y="1245876"/>
            <a:ext cx="2199482" cy="369332"/>
          </a:xfrm>
          <a:prstGeom prst="rect">
            <a:avLst/>
          </a:prstGeom>
        </p:spPr>
        <p:txBody>
          <a:bodyPr wrap="square">
            <a:spAutoFit/>
          </a:bodyPr>
          <a:lstStyle/>
          <a:p>
            <a:r>
              <a:rPr lang="en-US" dirty="0" smtClean="0"/>
              <a:t>Which do we prefer?</a:t>
            </a:r>
            <a:endParaRPr lang="en-US" dirty="0"/>
          </a:p>
        </p:txBody>
      </p:sp>
      <p:sp>
        <p:nvSpPr>
          <p:cNvPr id="12" name="Rounded Rectangle 11"/>
          <p:cNvSpPr/>
          <p:nvPr/>
        </p:nvSpPr>
        <p:spPr>
          <a:xfrm>
            <a:off x="2937698" y="1617967"/>
            <a:ext cx="1147396" cy="527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Detailed Statistics</a:t>
            </a:r>
            <a:endParaRPr lang="en-US" dirty="0"/>
          </a:p>
        </p:txBody>
      </p:sp>
      <p:sp>
        <p:nvSpPr>
          <p:cNvPr id="13" name="Rounded Rectangle 12"/>
          <p:cNvSpPr/>
          <p:nvPr/>
        </p:nvSpPr>
        <p:spPr>
          <a:xfrm>
            <a:off x="4328360" y="1594085"/>
            <a:ext cx="1371930" cy="527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Totals and Subtotals</a:t>
            </a:r>
            <a:endParaRPr lang="en-US" dirty="0"/>
          </a:p>
        </p:txBody>
      </p:sp>
      <p:grpSp>
        <p:nvGrpSpPr>
          <p:cNvPr id="21" name="Group 20"/>
          <p:cNvGrpSpPr/>
          <p:nvPr/>
        </p:nvGrpSpPr>
        <p:grpSpPr>
          <a:xfrm>
            <a:off x="1755346" y="2214463"/>
            <a:ext cx="805964" cy="798484"/>
            <a:chOff x="914400" y="3228393"/>
            <a:chExt cx="805964" cy="798484"/>
          </a:xfrm>
        </p:grpSpPr>
        <p:sp>
          <p:nvSpPr>
            <p:cNvPr id="20" name="Cube 19"/>
            <p:cNvSpPr/>
            <p:nvPr/>
          </p:nvSpPr>
          <p:spPr>
            <a:xfrm>
              <a:off x="1312990" y="3525719"/>
              <a:ext cx="404446" cy="404446"/>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Cube 17"/>
            <p:cNvSpPr/>
            <p:nvPr/>
          </p:nvSpPr>
          <p:spPr>
            <a:xfrm>
              <a:off x="1008185" y="3228419"/>
              <a:ext cx="404446" cy="404446"/>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Cube 18"/>
            <p:cNvSpPr/>
            <p:nvPr/>
          </p:nvSpPr>
          <p:spPr>
            <a:xfrm>
              <a:off x="1315918" y="3228393"/>
              <a:ext cx="404446" cy="404446"/>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Cube 13"/>
            <p:cNvSpPr/>
            <p:nvPr/>
          </p:nvSpPr>
          <p:spPr>
            <a:xfrm>
              <a:off x="914400" y="3622431"/>
              <a:ext cx="404446" cy="404446"/>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Cube 14"/>
            <p:cNvSpPr/>
            <p:nvPr/>
          </p:nvSpPr>
          <p:spPr>
            <a:xfrm>
              <a:off x="1222130" y="3621778"/>
              <a:ext cx="404446" cy="404446"/>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Cube 16"/>
            <p:cNvSpPr/>
            <p:nvPr/>
          </p:nvSpPr>
          <p:spPr>
            <a:xfrm>
              <a:off x="914400" y="3323084"/>
              <a:ext cx="404446" cy="404446"/>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Cube 15"/>
            <p:cNvSpPr/>
            <p:nvPr/>
          </p:nvSpPr>
          <p:spPr>
            <a:xfrm>
              <a:off x="1222130" y="3326241"/>
              <a:ext cx="404446" cy="404446"/>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22" name="Rectangle 21"/>
          <p:cNvSpPr/>
          <p:nvPr/>
        </p:nvSpPr>
        <p:spPr>
          <a:xfrm>
            <a:off x="737138" y="2983286"/>
            <a:ext cx="2833596" cy="369332"/>
          </a:xfrm>
          <a:prstGeom prst="rect">
            <a:avLst/>
          </a:prstGeom>
        </p:spPr>
        <p:txBody>
          <a:bodyPr wrap="none">
            <a:spAutoFit/>
          </a:bodyPr>
          <a:lstStyle/>
          <a:p>
            <a:r>
              <a:rPr lang="en-US" dirty="0"/>
              <a:t>Bellies x Age x Height x Beak</a:t>
            </a:r>
          </a:p>
        </p:txBody>
      </p:sp>
      <p:sp>
        <p:nvSpPr>
          <p:cNvPr id="33" name="Down Arrow 32"/>
          <p:cNvSpPr/>
          <p:nvPr/>
        </p:nvSpPr>
        <p:spPr>
          <a:xfrm rot="2700000">
            <a:off x="2663092" y="2111617"/>
            <a:ext cx="304805" cy="2989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4691593" y="2090638"/>
            <a:ext cx="3304496" cy="1118316"/>
            <a:chOff x="4691593" y="2424680"/>
            <a:chExt cx="3304496" cy="1118316"/>
          </a:xfrm>
        </p:grpSpPr>
        <p:sp>
          <p:nvSpPr>
            <p:cNvPr id="23" name="Cube 22"/>
            <p:cNvSpPr/>
            <p:nvPr/>
          </p:nvSpPr>
          <p:spPr>
            <a:xfrm>
              <a:off x="4835713" y="2771602"/>
              <a:ext cx="404446" cy="404446"/>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Cube 23"/>
            <p:cNvSpPr/>
            <p:nvPr/>
          </p:nvSpPr>
          <p:spPr>
            <a:xfrm>
              <a:off x="5498067" y="2771602"/>
              <a:ext cx="404446" cy="404446"/>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Cube 24"/>
            <p:cNvSpPr/>
            <p:nvPr/>
          </p:nvSpPr>
          <p:spPr>
            <a:xfrm>
              <a:off x="6160421" y="2769218"/>
              <a:ext cx="404446" cy="404446"/>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Cube 25"/>
            <p:cNvSpPr/>
            <p:nvPr/>
          </p:nvSpPr>
          <p:spPr>
            <a:xfrm>
              <a:off x="6827171" y="2769218"/>
              <a:ext cx="404446" cy="404446"/>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Cube 26"/>
            <p:cNvSpPr/>
            <p:nvPr/>
          </p:nvSpPr>
          <p:spPr>
            <a:xfrm>
              <a:off x="7485129" y="2769218"/>
              <a:ext cx="404446" cy="404446"/>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Rectangle 27"/>
            <p:cNvSpPr/>
            <p:nvPr/>
          </p:nvSpPr>
          <p:spPr>
            <a:xfrm>
              <a:off x="5277634" y="3173664"/>
              <a:ext cx="788999" cy="369332"/>
            </a:xfrm>
            <a:prstGeom prst="rect">
              <a:avLst/>
            </a:prstGeom>
          </p:spPr>
          <p:txBody>
            <a:bodyPr wrap="none">
              <a:spAutoFit/>
            </a:bodyPr>
            <a:lstStyle/>
            <a:p>
              <a:r>
                <a:rPr lang="en-US"/>
                <a:t>Bellies</a:t>
              </a:r>
              <a:endParaRPr lang="en-US" dirty="0"/>
            </a:p>
          </p:txBody>
        </p:sp>
        <p:sp>
          <p:nvSpPr>
            <p:cNvPr id="29" name="Rectangle 28"/>
            <p:cNvSpPr/>
            <p:nvPr/>
          </p:nvSpPr>
          <p:spPr>
            <a:xfrm>
              <a:off x="6066633" y="3162603"/>
              <a:ext cx="540212" cy="369332"/>
            </a:xfrm>
            <a:prstGeom prst="rect">
              <a:avLst/>
            </a:prstGeom>
          </p:spPr>
          <p:txBody>
            <a:bodyPr wrap="none">
              <a:spAutoFit/>
            </a:bodyPr>
            <a:lstStyle/>
            <a:p>
              <a:r>
                <a:rPr lang="en-US" dirty="0" smtClean="0"/>
                <a:t>Age</a:t>
              </a:r>
              <a:endParaRPr lang="en-US" dirty="0"/>
            </a:p>
          </p:txBody>
        </p:sp>
        <p:sp>
          <p:nvSpPr>
            <p:cNvPr id="30" name="Rectangle 29"/>
            <p:cNvSpPr/>
            <p:nvPr/>
          </p:nvSpPr>
          <p:spPr>
            <a:xfrm>
              <a:off x="6592932" y="3162603"/>
              <a:ext cx="802912" cy="369332"/>
            </a:xfrm>
            <a:prstGeom prst="rect">
              <a:avLst/>
            </a:prstGeom>
          </p:spPr>
          <p:txBody>
            <a:bodyPr wrap="none">
              <a:spAutoFit/>
            </a:bodyPr>
            <a:lstStyle/>
            <a:p>
              <a:r>
                <a:rPr lang="en-US" dirty="0" smtClean="0"/>
                <a:t>Height</a:t>
              </a:r>
              <a:endParaRPr lang="en-US" dirty="0"/>
            </a:p>
          </p:txBody>
        </p:sp>
        <p:sp>
          <p:nvSpPr>
            <p:cNvPr id="31" name="Rectangle 30"/>
            <p:cNvSpPr/>
            <p:nvPr/>
          </p:nvSpPr>
          <p:spPr>
            <a:xfrm>
              <a:off x="7356170" y="3173664"/>
              <a:ext cx="639919" cy="369332"/>
            </a:xfrm>
            <a:prstGeom prst="rect">
              <a:avLst/>
            </a:prstGeom>
          </p:spPr>
          <p:txBody>
            <a:bodyPr wrap="none">
              <a:spAutoFit/>
            </a:bodyPr>
            <a:lstStyle/>
            <a:p>
              <a:r>
                <a:rPr lang="en-US" dirty="0" smtClean="0"/>
                <a:t>Beak</a:t>
              </a:r>
              <a:endParaRPr lang="en-US" dirty="0"/>
            </a:p>
          </p:txBody>
        </p:sp>
        <p:sp>
          <p:nvSpPr>
            <p:cNvPr id="32" name="Rectangle 31"/>
            <p:cNvSpPr/>
            <p:nvPr/>
          </p:nvSpPr>
          <p:spPr>
            <a:xfrm>
              <a:off x="4691593" y="3162603"/>
              <a:ext cx="635815" cy="369332"/>
            </a:xfrm>
            <a:prstGeom prst="rect">
              <a:avLst/>
            </a:prstGeom>
          </p:spPr>
          <p:txBody>
            <a:bodyPr wrap="none">
              <a:spAutoFit/>
            </a:bodyPr>
            <a:lstStyle/>
            <a:p>
              <a:r>
                <a:rPr lang="en-US" dirty="0" smtClean="0"/>
                <a:t>Total</a:t>
              </a:r>
              <a:endParaRPr lang="en-US" dirty="0"/>
            </a:p>
          </p:txBody>
        </p:sp>
        <p:sp>
          <p:nvSpPr>
            <p:cNvPr id="34" name="Down Arrow 33"/>
            <p:cNvSpPr/>
            <p:nvPr/>
          </p:nvSpPr>
          <p:spPr>
            <a:xfrm rot="18900000">
              <a:off x="5670009" y="2424680"/>
              <a:ext cx="304805" cy="2989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Down Arrow 34"/>
          <p:cNvSpPr/>
          <p:nvPr/>
        </p:nvSpPr>
        <p:spPr>
          <a:xfrm>
            <a:off x="2001533" y="3419669"/>
            <a:ext cx="304805" cy="2989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27166" y="3663730"/>
            <a:ext cx="2452822" cy="646331"/>
          </a:xfrm>
          <a:prstGeom prst="rect">
            <a:avLst/>
          </a:prstGeom>
        </p:spPr>
        <p:txBody>
          <a:bodyPr wrap="square">
            <a:spAutoFit/>
          </a:bodyPr>
          <a:lstStyle/>
          <a:p>
            <a:r>
              <a:rPr lang="en-US" dirty="0" smtClean="0"/>
              <a:t>Add up noisy cells to get noisy totals/subtotals.</a:t>
            </a:r>
            <a:endParaRPr lang="en-US" dirty="0"/>
          </a:p>
        </p:txBody>
      </p:sp>
      <p:sp>
        <p:nvSpPr>
          <p:cNvPr id="37" name="Rectangle 36"/>
          <p:cNvSpPr/>
          <p:nvPr/>
        </p:nvSpPr>
        <p:spPr>
          <a:xfrm>
            <a:off x="4593574" y="3534782"/>
            <a:ext cx="3526733" cy="923330"/>
          </a:xfrm>
          <a:prstGeom prst="rect">
            <a:avLst/>
          </a:prstGeom>
        </p:spPr>
        <p:txBody>
          <a:bodyPr wrap="square">
            <a:spAutoFit/>
          </a:bodyPr>
          <a:lstStyle/>
          <a:p>
            <a:r>
              <a:rPr lang="en-US" dirty="0" smtClean="0"/>
              <a:t>Save a little budget to create interior cells. Or rake/publicly impute from the margins.</a:t>
            </a:r>
            <a:endParaRPr lang="en-US" dirty="0"/>
          </a:p>
        </p:txBody>
      </p:sp>
      <p:sp>
        <p:nvSpPr>
          <p:cNvPr id="38" name="Down Arrow 37"/>
          <p:cNvSpPr/>
          <p:nvPr/>
        </p:nvSpPr>
        <p:spPr>
          <a:xfrm>
            <a:off x="5886381" y="3203149"/>
            <a:ext cx="304805" cy="2989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own Arrow 39"/>
          <p:cNvSpPr/>
          <p:nvPr/>
        </p:nvSpPr>
        <p:spPr>
          <a:xfrm rot="16200000">
            <a:off x="4539191" y="4898492"/>
            <a:ext cx="304805" cy="2989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988617" y="4558300"/>
            <a:ext cx="3526733" cy="923330"/>
          </a:xfrm>
          <a:prstGeom prst="rect">
            <a:avLst/>
          </a:prstGeom>
        </p:spPr>
        <p:txBody>
          <a:bodyPr wrap="square">
            <a:spAutoFit/>
          </a:bodyPr>
          <a:lstStyle/>
          <a:p>
            <a:r>
              <a:rPr lang="en-US" dirty="0" smtClean="0"/>
              <a:t>Set aside some budget to be used for later tabulations on the same population?</a:t>
            </a:r>
            <a:endParaRPr lang="en-US" dirty="0"/>
          </a:p>
        </p:txBody>
      </p:sp>
      <p:sp>
        <p:nvSpPr>
          <p:cNvPr id="39" name="TextBox 38"/>
          <p:cNvSpPr txBox="1"/>
          <p:nvPr/>
        </p:nvSpPr>
        <p:spPr>
          <a:xfrm>
            <a:off x="554533" y="5457236"/>
            <a:ext cx="7960817" cy="1200329"/>
          </a:xfrm>
          <a:prstGeom prst="rect">
            <a:avLst/>
          </a:prstGeom>
          <a:noFill/>
        </p:spPr>
        <p:txBody>
          <a:bodyPr wrap="square" rtlCol="0">
            <a:spAutoFit/>
          </a:bodyPr>
          <a:lstStyle/>
          <a:p>
            <a:r>
              <a:rPr lang="en-US" b="1" dirty="0" smtClean="0"/>
              <a:t>Whatever we choose, we should be considering our full publication strategy as we design the protection system. That way we can evaluate all the tradeoffs at design time instead of getting stuck with an unhappy compromise later.</a:t>
            </a:r>
          </a:p>
          <a:p>
            <a:endParaRPr lang="en-US" b="1" dirty="0"/>
          </a:p>
        </p:txBody>
      </p:sp>
    </p:spTree>
    <p:extLst>
      <p:ext uri="{BB962C8B-B14F-4D97-AF65-F5344CB8AC3E}">
        <p14:creationId xmlns:p14="http://schemas.microsoft.com/office/powerpoint/2010/main" val="70009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2" grpId="0" animBg="1"/>
      <p:bldP spid="13" grpId="0" animBg="1"/>
      <p:bldP spid="22" grpId="0"/>
      <p:bldP spid="33" grpId="0" animBg="1"/>
      <p:bldP spid="35" grpId="0" animBg="1"/>
      <p:bldP spid="36" grpId="0"/>
      <p:bldP spid="37" grpId="0"/>
      <p:bldP spid="38" grpId="0" animBg="1"/>
      <p:bldP spid="40" grpId="0" animBg="1"/>
      <p:bldP spid="41" grpId="0"/>
      <p:bldP spid="3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Wrap-Up</a:t>
            </a:r>
            <a:endParaRPr lang="en-US" dirty="0"/>
          </a:p>
        </p:txBody>
      </p:sp>
      <p:sp>
        <p:nvSpPr>
          <p:cNvPr id="6" name="Text Placeholder 5"/>
          <p:cNvSpPr>
            <a:spLocks noGrp="1"/>
          </p:cNvSpPr>
          <p:nvPr>
            <p:ph type="body" idx="1"/>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414A74-74EC-4CFA-8EE5-79434797E2DC}" type="slidenum">
              <a:rPr lang="en-US" smtClean="0"/>
              <a:t>25</a:t>
            </a:fld>
            <a:endParaRPr lang="en-US"/>
          </a:p>
        </p:txBody>
      </p:sp>
    </p:spTree>
    <p:extLst>
      <p:ext uri="{BB962C8B-B14F-4D97-AF65-F5344CB8AC3E}">
        <p14:creationId xmlns:p14="http://schemas.microsoft.com/office/powerpoint/2010/main" val="13274516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r>
                  <a:rPr lang="en-US" dirty="0" smtClean="0"/>
                  <a:t>DP is a guarantee based on the data, the desired queries, the required protections, and the chosen </a:t>
                </a:r>
                <a:r>
                  <a:rPr lang="en-US" dirty="0" smtClean="0"/>
                  <a:t>protection mechanism.</a:t>
                </a:r>
              </a:p>
              <a:p>
                <a:r>
                  <a:rPr lang="en-US" dirty="0" smtClean="0"/>
                  <a:t>DP mechanisms use parameters like </a:t>
                </a:r>
                <a14:m>
                  <m:oMath xmlns:m="http://schemas.openxmlformats.org/officeDocument/2006/math">
                    <m:r>
                      <a:rPr lang="en-US" i="1" smtClean="0">
                        <a:latin typeface="Cambria Math" panose="02040503050406030204" pitchFamily="18" charset="0"/>
                        <a:ea typeface="Cambria Math" panose="02040503050406030204" pitchFamily="18" charset="0"/>
                      </a:rPr>
                      <m:t>𝜀</m:t>
                    </m:r>
                  </m:oMath>
                </a14:m>
                <a:r>
                  <a:rPr lang="en-US" dirty="0" smtClean="0"/>
                  <a:t> to adjust the tradeoff between the level of privacy loss and data quality.</a:t>
                </a:r>
              </a:p>
              <a:p>
                <a:r>
                  <a:rPr lang="en-US" dirty="0" smtClean="0"/>
                  <a:t>Query sensitivity and composition are important features to understand when developing a DP solution.</a:t>
                </a:r>
              </a:p>
              <a:p>
                <a:r>
                  <a:rPr lang="en-US" dirty="0" smtClean="0"/>
                  <a:t>Start early. Include multiple coordinated reviews (legal, policy, theory, quality, usability). </a:t>
                </a:r>
                <a:r>
                  <a:rPr lang="en-US" dirty="0" smtClean="0"/>
                  <a:t>Have a publication strategy that plans for future releases.</a:t>
                </a:r>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59" t="-2801" r="-92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4414A74-74EC-4CFA-8EE5-79434797E2DC}" type="slidenum">
              <a:rPr lang="en-US" smtClean="0"/>
              <a:t>26</a:t>
            </a:fld>
            <a:endParaRPr lang="en-US"/>
          </a:p>
        </p:txBody>
      </p:sp>
      <p:sp>
        <p:nvSpPr>
          <p:cNvPr id="5" name="Footer Placeholder 4"/>
          <p:cNvSpPr>
            <a:spLocks noGrp="1"/>
          </p:cNvSpPr>
          <p:nvPr>
            <p:ph type="ftr" sz="quarter" idx="11"/>
          </p:nvPr>
        </p:nvSpPr>
        <p:spPr/>
        <p:txBody>
          <a:bodyPr/>
          <a:lstStyle/>
          <a:p>
            <a:r>
              <a:rPr lang="en-US" dirty="0"/>
              <a:t>Wrap-Up</a:t>
            </a:r>
            <a:endParaRPr lang="en-US" dirty="0"/>
          </a:p>
        </p:txBody>
      </p:sp>
    </p:spTree>
    <p:extLst>
      <p:ext uri="{BB962C8B-B14F-4D97-AF65-F5344CB8AC3E}">
        <p14:creationId xmlns:p14="http://schemas.microsoft.com/office/powerpoint/2010/main" val="1869810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55000" lnSpcReduction="20000"/>
          </a:bodyPr>
          <a:lstStyle/>
          <a:p>
            <a:r>
              <a:rPr lang="en-US" dirty="0" err="1"/>
              <a:t>Abowd</a:t>
            </a:r>
            <a:r>
              <a:rPr lang="en-US" dirty="0"/>
              <a:t> et al. “Introductory Readings in Formal Privacy for </a:t>
            </a:r>
            <a:r>
              <a:rPr lang="en-US" dirty="0" smtClean="0"/>
              <a:t>Economists.” </a:t>
            </a:r>
            <a:r>
              <a:rPr lang="en-US" dirty="0">
                <a:hlinkClick r:id="rId3"/>
              </a:rPr>
              <a:t>https://labordynamicsinstitute.github.io/privacy-bibliography/index.html</a:t>
            </a:r>
            <a:r>
              <a:rPr lang="en-US" dirty="0"/>
              <a:t> </a:t>
            </a:r>
          </a:p>
          <a:p>
            <a:r>
              <a:rPr lang="en-US" dirty="0" err="1"/>
              <a:t>Abowd</a:t>
            </a:r>
            <a:r>
              <a:rPr lang="en-US" dirty="0"/>
              <a:t> and </a:t>
            </a:r>
            <a:r>
              <a:rPr lang="en-US" dirty="0" err="1" smtClean="0"/>
              <a:t>Schmutte</a:t>
            </a:r>
            <a:r>
              <a:rPr lang="en-US" dirty="0" smtClean="0"/>
              <a:t>. </a:t>
            </a:r>
            <a:r>
              <a:rPr lang="en-US" dirty="0"/>
              <a:t>“An Economic Analysis of Privacy Protection and Statistical Accuracy as Social </a:t>
            </a:r>
            <a:r>
              <a:rPr lang="en-US" dirty="0" smtClean="0"/>
              <a:t>Choices.” </a:t>
            </a:r>
            <a:r>
              <a:rPr lang="en-US" dirty="0">
                <a:hlinkClick r:id="rId4"/>
              </a:rPr>
              <a:t>https://ideas.repec.org/p/cen/wpaper/18-35.html</a:t>
            </a:r>
            <a:r>
              <a:rPr lang="en-US" dirty="0"/>
              <a:t> </a:t>
            </a:r>
          </a:p>
          <a:p>
            <a:r>
              <a:rPr lang="en-US" dirty="0" err="1"/>
              <a:t>D’Orazio</a:t>
            </a:r>
            <a:r>
              <a:rPr lang="en-US" dirty="0"/>
              <a:t> et al. “Differential Privacy for Social Science </a:t>
            </a:r>
            <a:r>
              <a:rPr lang="en-US" dirty="0" smtClean="0"/>
              <a:t>Inference.” </a:t>
            </a:r>
            <a:r>
              <a:rPr lang="en-US" dirty="0">
                <a:hlinkClick r:id="rId5"/>
              </a:rPr>
              <a:t>https://pdfs.semanticscholar.org/1975/708226a5b90f9fedc33891b5e43e335fbe95.pdf</a:t>
            </a:r>
            <a:r>
              <a:rPr lang="en-US" dirty="0"/>
              <a:t> </a:t>
            </a:r>
          </a:p>
          <a:p>
            <a:r>
              <a:rPr lang="en-US" dirty="0" err="1" smtClean="0"/>
              <a:t>Dwork</a:t>
            </a:r>
            <a:r>
              <a:rPr lang="en-US" dirty="0"/>
              <a:t>. “A Firm Foundation for Private Data </a:t>
            </a:r>
            <a:r>
              <a:rPr lang="en-US" dirty="0" smtClean="0"/>
              <a:t>Analysis.” </a:t>
            </a:r>
            <a:r>
              <a:rPr lang="en-US" dirty="0">
                <a:hlinkClick r:id="rId6"/>
              </a:rPr>
              <a:t>https://www.microsoft.com/en-us/research/publication/a-firm-foundation-for-private-data-analysis</a:t>
            </a:r>
            <a:r>
              <a:rPr lang="en-US" dirty="0" smtClean="0">
                <a:hlinkClick r:id="rId6"/>
              </a:rPr>
              <a:t>/</a:t>
            </a:r>
            <a:r>
              <a:rPr lang="en-US" dirty="0" smtClean="0"/>
              <a:t> </a:t>
            </a:r>
          </a:p>
          <a:p>
            <a:r>
              <a:rPr lang="en-US" dirty="0" err="1" smtClean="0"/>
              <a:t>Dwork</a:t>
            </a:r>
            <a:r>
              <a:rPr lang="en-US" dirty="0" smtClean="0"/>
              <a:t> and Roth</a:t>
            </a:r>
            <a:r>
              <a:rPr lang="en-US" dirty="0"/>
              <a:t>. “The Algorithmic Foundations of Differential </a:t>
            </a:r>
            <a:r>
              <a:rPr lang="en-US" dirty="0" smtClean="0"/>
              <a:t>Privacy.” </a:t>
            </a:r>
            <a:r>
              <a:rPr lang="en-US" dirty="0">
                <a:hlinkClick r:id="rId7"/>
              </a:rPr>
              <a:t>https://www.cis.upenn.edu/~</a:t>
            </a:r>
            <a:r>
              <a:rPr lang="en-US" dirty="0" smtClean="0">
                <a:hlinkClick r:id="rId7"/>
              </a:rPr>
              <a:t>aaroth/Papers/privacybook.pdf</a:t>
            </a:r>
            <a:r>
              <a:rPr lang="en-US" dirty="0" smtClean="0"/>
              <a:t> </a:t>
            </a:r>
          </a:p>
          <a:p>
            <a:r>
              <a:rPr lang="en-US" dirty="0" err="1" smtClean="0"/>
              <a:t>Machanavajjhala</a:t>
            </a:r>
            <a:r>
              <a:rPr lang="en-US" dirty="0" smtClean="0"/>
              <a:t> et al</a:t>
            </a:r>
            <a:r>
              <a:rPr lang="en-US" dirty="0"/>
              <a:t>. “Differential Privacy in the </a:t>
            </a:r>
            <a:r>
              <a:rPr lang="en-US" dirty="0" smtClean="0"/>
              <a:t>Wild: A </a:t>
            </a:r>
            <a:r>
              <a:rPr lang="en-US" dirty="0"/>
              <a:t>tutorial on current practices &amp; open </a:t>
            </a:r>
            <a:r>
              <a:rPr lang="en-US" dirty="0" smtClean="0"/>
              <a:t>challenges.” </a:t>
            </a:r>
            <a:r>
              <a:rPr lang="en-US" dirty="0">
                <a:hlinkClick r:id="rId8"/>
              </a:rPr>
              <a:t>http://</a:t>
            </a:r>
            <a:r>
              <a:rPr lang="en-US" dirty="0" smtClean="0">
                <a:hlinkClick r:id="rId8"/>
              </a:rPr>
              <a:t>www.vldb.org/pvldb/vol9/p1611-machanavajjhala.pdf</a:t>
            </a:r>
            <a:r>
              <a:rPr lang="en-US" dirty="0" smtClean="0"/>
              <a:t> </a:t>
            </a:r>
          </a:p>
          <a:p>
            <a:r>
              <a:rPr lang="en-US" dirty="0"/>
              <a:t>Page et al. “Differential privacy: an introduction for statistical </a:t>
            </a:r>
            <a:r>
              <a:rPr lang="en-US" dirty="0" smtClean="0"/>
              <a:t>agencies.” </a:t>
            </a:r>
            <a:r>
              <a:rPr lang="en-US" dirty="0">
                <a:hlinkClick r:id="rId9"/>
              </a:rPr>
              <a:t>https://gss.civilservice.gov.uk/wp-content/uploads/2018/12/12-12-18_FINAL_Privitar_Kobbi_Nissim_article.pdf</a:t>
            </a:r>
            <a:r>
              <a:rPr lang="en-US" dirty="0"/>
              <a:t> </a:t>
            </a:r>
            <a:endParaRPr lang="en-US" dirty="0" smtClean="0"/>
          </a:p>
          <a:p>
            <a:r>
              <a:rPr lang="en-US" dirty="0"/>
              <a:t>Wood at al. “Differential Privacy: A </a:t>
            </a:r>
            <a:r>
              <a:rPr lang="en-US" dirty="0" smtClean="0"/>
              <a:t>Primer </a:t>
            </a:r>
            <a:r>
              <a:rPr lang="en-US" dirty="0"/>
              <a:t>for a Non-Technical </a:t>
            </a:r>
            <a:r>
              <a:rPr lang="en-US" dirty="0" smtClean="0"/>
              <a:t>Audience.” </a:t>
            </a:r>
            <a:r>
              <a:rPr lang="en-US" dirty="0">
                <a:hlinkClick r:id="rId10"/>
              </a:rPr>
              <a:t>http://www.jetlaw.org/wp-content/uploads/2018/12/4_Wood_Final.pdf</a:t>
            </a:r>
            <a:r>
              <a:rPr lang="en-US" dirty="0"/>
              <a:t> </a:t>
            </a:r>
          </a:p>
        </p:txBody>
      </p:sp>
      <p:sp>
        <p:nvSpPr>
          <p:cNvPr id="4" name="Slide Number Placeholder 3"/>
          <p:cNvSpPr>
            <a:spLocks noGrp="1"/>
          </p:cNvSpPr>
          <p:nvPr>
            <p:ph type="sldNum" sz="quarter" idx="12"/>
          </p:nvPr>
        </p:nvSpPr>
        <p:spPr/>
        <p:txBody>
          <a:bodyPr/>
          <a:lstStyle/>
          <a:p>
            <a:fld id="{64414A74-74EC-4CFA-8EE5-79434797E2DC}" type="slidenum">
              <a:rPr lang="en-US" smtClean="0"/>
              <a:t>27</a:t>
            </a:fld>
            <a:endParaRPr lang="en-US" dirty="0"/>
          </a:p>
        </p:txBody>
      </p:sp>
      <p:sp>
        <p:nvSpPr>
          <p:cNvPr id="5" name="Footer Placeholder 4"/>
          <p:cNvSpPr>
            <a:spLocks noGrp="1"/>
          </p:cNvSpPr>
          <p:nvPr>
            <p:ph type="ftr" sz="quarter" idx="11"/>
          </p:nvPr>
        </p:nvSpPr>
        <p:spPr/>
        <p:txBody>
          <a:bodyPr/>
          <a:lstStyle/>
          <a:p>
            <a:r>
              <a:rPr lang="en-US" dirty="0"/>
              <a:t>Wrap-Up</a:t>
            </a:r>
            <a:endParaRPr lang="en-US" dirty="0"/>
          </a:p>
        </p:txBody>
      </p:sp>
    </p:spTree>
    <p:extLst>
      <p:ext uri="{BB962C8B-B14F-4D97-AF65-F5344CB8AC3E}">
        <p14:creationId xmlns:p14="http://schemas.microsoft.com/office/powerpoint/2010/main" val="9781952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hlinkClick r:id="rId3"/>
              </a:rPr>
              <a:t>matthew.graham@census.gov</a:t>
            </a:r>
            <a:endParaRPr lang="en-US" dirty="0" smtClean="0"/>
          </a:p>
          <a:p>
            <a:r>
              <a:rPr lang="en-US" dirty="0" smtClean="0"/>
              <a:t>Access to Python examples:</a:t>
            </a:r>
            <a:br>
              <a:rPr lang="en-US" dirty="0" smtClean="0"/>
            </a:br>
            <a:r>
              <a:rPr lang="en-US" dirty="0">
                <a:hlinkClick r:id="rId4"/>
              </a:rPr>
              <a:t>https://github.com/mwerevu/dpdemo</a:t>
            </a:r>
            <a:endParaRPr lang="en-US" dirty="0"/>
          </a:p>
          <a:p>
            <a:endParaRPr lang="en-US" dirty="0"/>
          </a:p>
        </p:txBody>
      </p:sp>
      <p:sp>
        <p:nvSpPr>
          <p:cNvPr id="4" name="Slide Number Placeholder 3"/>
          <p:cNvSpPr>
            <a:spLocks noGrp="1"/>
          </p:cNvSpPr>
          <p:nvPr>
            <p:ph type="sldNum" sz="quarter" idx="12"/>
          </p:nvPr>
        </p:nvSpPr>
        <p:spPr/>
        <p:txBody>
          <a:bodyPr/>
          <a:lstStyle/>
          <a:p>
            <a:fld id="{64414A74-74EC-4CFA-8EE5-79434797E2DC}" type="slidenum">
              <a:rPr lang="en-US" smtClean="0"/>
              <a:t>28</a:t>
            </a:fld>
            <a:endParaRPr lang="en-US"/>
          </a:p>
        </p:txBody>
      </p:sp>
      <p:sp>
        <p:nvSpPr>
          <p:cNvPr id="5" name="Footer Placeholder 4"/>
          <p:cNvSpPr>
            <a:spLocks noGrp="1"/>
          </p:cNvSpPr>
          <p:nvPr>
            <p:ph type="ftr" sz="quarter" idx="11"/>
          </p:nvPr>
        </p:nvSpPr>
        <p:spPr/>
        <p:txBody>
          <a:bodyPr/>
          <a:lstStyle/>
          <a:p>
            <a:r>
              <a:rPr lang="en-US" dirty="0"/>
              <a:t>Wrap-Up</a:t>
            </a:r>
            <a:endParaRPr lang="en-US" dirty="0"/>
          </a:p>
        </p:txBody>
      </p:sp>
    </p:spTree>
    <p:extLst>
      <p:ext uri="{BB962C8B-B14F-4D97-AF65-F5344CB8AC3E}">
        <p14:creationId xmlns:p14="http://schemas.microsoft.com/office/powerpoint/2010/main" val="13843954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Extra Material</a:t>
            </a:r>
            <a:endParaRPr lang="en-US" dirty="0"/>
          </a:p>
        </p:txBody>
      </p:sp>
      <p:sp>
        <p:nvSpPr>
          <p:cNvPr id="6" name="Text Placeholder 5"/>
          <p:cNvSpPr>
            <a:spLocks noGrp="1"/>
          </p:cNvSpPr>
          <p:nvPr>
            <p:ph type="body" idx="1"/>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414A74-74EC-4CFA-8EE5-79434797E2DC}" type="slidenum">
              <a:rPr lang="en-US" smtClean="0"/>
              <a:t>29</a:t>
            </a:fld>
            <a:endParaRPr lang="en-US"/>
          </a:p>
        </p:txBody>
      </p:sp>
    </p:spTree>
    <p:extLst>
      <p:ext uri="{BB962C8B-B14F-4D97-AF65-F5344CB8AC3E}">
        <p14:creationId xmlns:p14="http://schemas.microsoft.com/office/powerpoint/2010/main" val="12947175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64414A74-74EC-4CFA-8EE5-79434797E2DC}" type="slidenum">
              <a:rPr lang="en-US" smtClean="0"/>
              <a:t>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8026181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 Mechanism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Geometric mechanism is a good alternative to the Laplace mechanism when integers are required.</a:t>
                </a:r>
              </a:p>
              <a:p>
                <a:r>
                  <a:rPr lang="en-US" dirty="0" smtClean="0"/>
                  <a:t>To implement the Geometric mechanism, we take the difference between independent draws from the Geometric distribution as follows:</a:t>
                </a:r>
                <a:br>
                  <a:rPr lang="en-US" dirty="0" smtClean="0"/>
                </a:br>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e>
                          <m:r>
                            <a:rPr lang="en-US" b="0" i="1" smtClean="0">
                              <a:latin typeface="Cambria Math" panose="02040503050406030204" pitchFamily="18" charset="0"/>
                            </a:rPr>
                            <m:t>𝑝</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e>
                        <m:sup>
                          <m:r>
                            <a:rPr lang="en-US" b="0" i="1" smtClean="0">
                              <a:latin typeface="Cambria Math" panose="02040503050406030204" pitchFamily="18" charset="0"/>
                            </a:rPr>
                            <m:t>𝑘</m:t>
                          </m:r>
                          <m:r>
                            <a:rPr lang="en-US" b="0" i="1" smtClean="0">
                              <a:latin typeface="Cambria Math" panose="02040503050406030204" pitchFamily="18" charset="0"/>
                            </a:rPr>
                            <m:t>−1</m:t>
                          </m:r>
                        </m:sup>
                      </m:sSup>
                      <m:r>
                        <a:rPr lang="en-US" b="0" i="1" smtClean="0">
                          <a:latin typeface="Cambria Math" panose="02040503050406030204" pitchFamily="18" charset="0"/>
                        </a:rPr>
                        <m:t>𝑝</m:t>
                      </m:r>
                    </m:oMath>
                  </m:oMathPara>
                </a14:m>
                <a:r>
                  <a:rPr lang="en-US" b="0" dirty="0" smtClean="0"/>
                  <a:t/>
                </a:r>
                <a:br>
                  <a:rPr lang="en-US" b="0" dirty="0" smtClean="0"/>
                </a:br>
                <a:endParaRPr lang="en-US" b="0" dirty="0" smtClean="0"/>
              </a:p>
              <a:p>
                <a:pPr marL="0" indent="0">
                  <a:buNone/>
                </a:pPr>
                <a:r>
                  <a:rPr lang="en-US" dirty="0" smtClean="0"/>
                  <a:t/>
                </a:r>
                <a:br>
                  <a:rPr lang="en-US" dirty="0" smtClean="0"/>
                </a:br>
                <a:r>
                  <a:rPr lang="en-US" dirty="0" smtClean="0"/>
                  <a:t>where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d>
                          <m:dPr>
                            <m:ctrlPr>
                              <a:rPr lang="en-US" b="0" i="1" smtClean="0">
                                <a:latin typeface="Cambria Math" panose="02040503050406030204" pitchFamily="18" charset="0"/>
                              </a:rPr>
                            </m:ctrlPr>
                          </m:dP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𝜀</m:t>
                                </m:r>
                              </m:num>
                              <m:den>
                                <m:r>
                                  <a:rPr lang="en-US" b="0" i="1" smtClean="0">
                                    <a:latin typeface="Cambria Math" panose="02040503050406030204" pitchFamily="18" charset="0"/>
                                  </a:rPr>
                                  <m:t>𝑆</m:t>
                                </m:r>
                              </m:den>
                            </m:f>
                          </m:e>
                        </m:d>
                      </m:sup>
                    </m:sSup>
                  </m:oMath>
                </a14:m>
                <a:r>
                  <a:rPr lang="en-US" dirty="0" smtClean="0"/>
                  <a:t>, </a:t>
                </a:r>
                <a14:m>
                  <m:oMath xmlns:m="http://schemas.openxmlformats.org/officeDocument/2006/math">
                    <m:r>
                      <a:rPr lang="en-US" b="0" i="1" smtClean="0">
                        <a:latin typeface="Cambria Math" panose="02040503050406030204" pitchFamily="18" charset="0"/>
                      </a:rPr>
                      <m:t>𝑆</m:t>
                    </m:r>
                  </m:oMath>
                </a14:m>
                <a:r>
                  <a:rPr lang="en-US" dirty="0" smtClean="0"/>
                  <a:t> is the sensitivity, and </a:t>
                </a:r>
                <a14:m>
                  <m:oMath xmlns:m="http://schemas.openxmlformats.org/officeDocument/2006/math">
                    <m:r>
                      <a:rPr lang="en-US" i="1" smtClean="0">
                        <a:latin typeface="Cambria Math" panose="02040503050406030204" pitchFamily="18" charset="0"/>
                        <a:ea typeface="Cambria Math" panose="02040503050406030204" pitchFamily="18" charset="0"/>
                      </a:rPr>
                      <m:t>𝜀</m:t>
                    </m:r>
                  </m:oMath>
                </a14:m>
                <a:r>
                  <a:rPr lang="en-US" dirty="0" smtClean="0"/>
                  <a:t> is the privacy-loss parameter.</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546" t="-2241" r="-1700" b="-392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smtClean="0"/>
              <a:t>Extra Material</a:t>
            </a:r>
            <a:endParaRPr lang="en-US" dirty="0"/>
          </a:p>
        </p:txBody>
      </p:sp>
      <p:sp>
        <p:nvSpPr>
          <p:cNvPr id="5" name="Slide Number Placeholder 4"/>
          <p:cNvSpPr>
            <a:spLocks noGrp="1"/>
          </p:cNvSpPr>
          <p:nvPr>
            <p:ph type="sldNum" sz="quarter" idx="12"/>
          </p:nvPr>
        </p:nvSpPr>
        <p:spPr/>
        <p:txBody>
          <a:bodyPr/>
          <a:lstStyle/>
          <a:p>
            <a:fld id="{64414A74-74EC-4CFA-8EE5-79434797E2DC}" type="slidenum">
              <a:rPr lang="en-US" smtClean="0"/>
              <a:t>30</a:t>
            </a:fld>
            <a:endParaRPr lang="en-US"/>
          </a:p>
        </p:txBody>
      </p:sp>
    </p:spTree>
    <p:extLst>
      <p:ext uri="{BB962C8B-B14F-4D97-AF65-F5344CB8AC3E}">
        <p14:creationId xmlns:p14="http://schemas.microsoft.com/office/powerpoint/2010/main" val="21313797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High-Sensitivity Queries</a:t>
            </a:r>
            <a:endParaRPr lang="en-US" dirty="0"/>
          </a:p>
        </p:txBody>
      </p:sp>
      <p:sp>
        <p:nvSpPr>
          <p:cNvPr id="3" name="Content Placeholder 2"/>
          <p:cNvSpPr>
            <a:spLocks noGrp="1"/>
          </p:cNvSpPr>
          <p:nvPr>
            <p:ph idx="1"/>
          </p:nvPr>
        </p:nvSpPr>
        <p:spPr>
          <a:xfrm>
            <a:off x="628650" y="1825625"/>
            <a:ext cx="7886700" cy="2565622"/>
          </a:xfrm>
        </p:spPr>
        <p:txBody>
          <a:bodyPr/>
          <a:lstStyle/>
          <a:p>
            <a:r>
              <a:rPr lang="en-US" dirty="0" smtClean="0"/>
              <a:t>Let’s consider queries where the sensitivity &gt; 1 (e.g. business employment).</a:t>
            </a:r>
          </a:p>
          <a:p>
            <a:r>
              <a:rPr lang="en-US" dirty="0" smtClean="0"/>
              <a:t>In this case the unit in our database is the business:</a:t>
            </a:r>
            <a:br>
              <a:rPr lang="en-US" dirty="0" smtClean="0"/>
            </a:br>
            <a:endParaRPr lang="en-US" dirty="0"/>
          </a:p>
        </p:txBody>
      </p:sp>
      <p:sp>
        <p:nvSpPr>
          <p:cNvPr id="4" name="Footer Placeholder 3"/>
          <p:cNvSpPr>
            <a:spLocks noGrp="1"/>
          </p:cNvSpPr>
          <p:nvPr>
            <p:ph type="ftr" sz="quarter" idx="11"/>
          </p:nvPr>
        </p:nvSpPr>
        <p:spPr/>
        <p:txBody>
          <a:bodyPr/>
          <a:lstStyle/>
          <a:p>
            <a:r>
              <a:rPr lang="en-US" dirty="0"/>
              <a:t>Extra </a:t>
            </a:r>
            <a:r>
              <a:rPr lang="en-US" dirty="0" smtClean="0"/>
              <a:t>Material</a:t>
            </a:r>
            <a:endParaRPr lang="en-US" dirty="0"/>
          </a:p>
        </p:txBody>
      </p:sp>
      <p:sp>
        <p:nvSpPr>
          <p:cNvPr id="5" name="Slide Number Placeholder 4"/>
          <p:cNvSpPr>
            <a:spLocks noGrp="1"/>
          </p:cNvSpPr>
          <p:nvPr>
            <p:ph type="sldNum" sz="quarter" idx="12"/>
          </p:nvPr>
        </p:nvSpPr>
        <p:spPr/>
        <p:txBody>
          <a:bodyPr/>
          <a:lstStyle/>
          <a:p>
            <a:fld id="{64414A74-74EC-4CFA-8EE5-79434797E2DC}" type="slidenum">
              <a:rPr lang="en-US" smtClean="0"/>
              <a:t>31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732505953"/>
              </p:ext>
            </p:extLst>
          </p:nvPr>
        </p:nvGraphicFramePr>
        <p:xfrm>
          <a:off x="512342" y="3422422"/>
          <a:ext cx="8003008" cy="2099196"/>
        </p:xfrm>
        <a:graphic>
          <a:graphicData uri="http://schemas.openxmlformats.org/drawingml/2006/table">
            <a:tbl>
              <a:tblPr firstRow="1" bandRow="1">
                <a:tableStyleId>{5C22544A-7EE6-4342-B048-85BDC9FD1C3A}</a:tableStyleId>
              </a:tblPr>
              <a:tblGrid>
                <a:gridCol w="2347817">
                  <a:extLst>
                    <a:ext uri="{9D8B030D-6E8A-4147-A177-3AD203B41FA5}">
                      <a16:colId xmlns:a16="http://schemas.microsoft.com/office/drawing/2014/main" val="2725503386"/>
                    </a:ext>
                  </a:extLst>
                </a:gridCol>
                <a:gridCol w="520995">
                  <a:extLst>
                    <a:ext uri="{9D8B030D-6E8A-4147-A177-3AD203B41FA5}">
                      <a16:colId xmlns:a16="http://schemas.microsoft.com/office/drawing/2014/main" val="824445689"/>
                    </a:ext>
                  </a:extLst>
                </a:gridCol>
                <a:gridCol w="3965945">
                  <a:extLst>
                    <a:ext uri="{9D8B030D-6E8A-4147-A177-3AD203B41FA5}">
                      <a16:colId xmlns:a16="http://schemas.microsoft.com/office/drawing/2014/main" val="1213370754"/>
                    </a:ext>
                  </a:extLst>
                </a:gridCol>
                <a:gridCol w="1168251">
                  <a:extLst>
                    <a:ext uri="{9D8B030D-6E8A-4147-A177-3AD203B41FA5}">
                      <a16:colId xmlns:a16="http://schemas.microsoft.com/office/drawing/2014/main" val="1925780456"/>
                    </a:ext>
                  </a:extLst>
                </a:gridCol>
              </a:tblGrid>
              <a:tr h="349866">
                <a:tc>
                  <a:txBody>
                    <a:bodyPr/>
                    <a:lstStyle/>
                    <a:p>
                      <a:r>
                        <a:rPr lang="en-US" sz="1400" dirty="0" smtClean="0"/>
                        <a:t>Firm</a:t>
                      </a:r>
                      <a:endParaRPr lang="en-US" sz="1400" dirty="0"/>
                    </a:p>
                  </a:txBody>
                  <a:tcPr/>
                </a:tc>
                <a:tc>
                  <a:txBody>
                    <a:bodyPr/>
                    <a:lstStyle/>
                    <a:p>
                      <a:r>
                        <a:rPr lang="en-US" sz="1400" dirty="0" smtClean="0"/>
                        <a:t>Geo</a:t>
                      </a:r>
                      <a:endParaRPr lang="en-US" sz="1400" dirty="0"/>
                    </a:p>
                  </a:txBody>
                  <a:tcPr/>
                </a:tc>
                <a:tc>
                  <a:txBody>
                    <a:bodyPr/>
                    <a:lstStyle/>
                    <a:p>
                      <a:r>
                        <a:rPr lang="en-US" sz="1400" dirty="0" smtClean="0"/>
                        <a:t>Industry Sector</a:t>
                      </a:r>
                      <a:endParaRPr lang="en-US" sz="1400" dirty="0"/>
                    </a:p>
                  </a:txBody>
                  <a:tcPr/>
                </a:tc>
                <a:tc>
                  <a:txBody>
                    <a:bodyPr/>
                    <a:lstStyle/>
                    <a:p>
                      <a:r>
                        <a:rPr lang="en-US" sz="1400" dirty="0" smtClean="0"/>
                        <a:t>Employment</a:t>
                      </a:r>
                      <a:endParaRPr lang="en-US" sz="1400" dirty="0"/>
                    </a:p>
                  </a:txBody>
                  <a:tcPr/>
                </a:tc>
                <a:extLst>
                  <a:ext uri="{0D108BD9-81ED-4DB2-BD59-A6C34878D82A}">
                    <a16:rowId xmlns:a16="http://schemas.microsoft.com/office/drawing/2014/main" val="4212091820"/>
                  </a:ext>
                </a:extLst>
              </a:tr>
              <a:tr h="349866">
                <a:tc>
                  <a:txBody>
                    <a:bodyPr/>
                    <a:lstStyle/>
                    <a:p>
                      <a:r>
                        <a:rPr lang="en-US" sz="1400" dirty="0" err="1" smtClean="0"/>
                        <a:t>McBean</a:t>
                      </a:r>
                      <a:r>
                        <a:rPr lang="en-US" sz="1400" dirty="0" smtClean="0"/>
                        <a:t> Consulting Services</a:t>
                      </a:r>
                      <a:endParaRPr lang="en-US" sz="1400" dirty="0"/>
                    </a:p>
                  </a:txBody>
                  <a:tcPr/>
                </a:tc>
                <a:tc>
                  <a:txBody>
                    <a:bodyPr/>
                    <a:lstStyle/>
                    <a:p>
                      <a:r>
                        <a:rPr lang="en-US" sz="1400" dirty="0" smtClean="0"/>
                        <a:t>GR</a:t>
                      </a:r>
                      <a:endParaRPr lang="en-US" sz="1400" dirty="0"/>
                    </a:p>
                  </a:txBody>
                  <a:tcPr/>
                </a:tc>
                <a:tc>
                  <a:txBody>
                    <a:bodyPr/>
                    <a:lstStyle/>
                    <a:p>
                      <a:r>
                        <a:rPr lang="en-US" sz="1400" dirty="0" smtClean="0"/>
                        <a:t>Professional, Scientific, and Technical Services</a:t>
                      </a:r>
                      <a:endParaRPr lang="en-US" sz="1400" dirty="0"/>
                    </a:p>
                  </a:txBody>
                  <a:tcPr/>
                </a:tc>
                <a:tc>
                  <a:txBody>
                    <a:bodyPr/>
                    <a:lstStyle/>
                    <a:p>
                      <a:pPr algn="r"/>
                      <a:r>
                        <a:rPr lang="en-US" sz="1400" dirty="0" smtClean="0"/>
                        <a:t>10,487</a:t>
                      </a:r>
                      <a:endParaRPr lang="en-US" sz="1400" dirty="0"/>
                    </a:p>
                  </a:txBody>
                  <a:tcPr/>
                </a:tc>
                <a:extLst>
                  <a:ext uri="{0D108BD9-81ED-4DB2-BD59-A6C34878D82A}">
                    <a16:rowId xmlns:a16="http://schemas.microsoft.com/office/drawing/2014/main" val="2671570592"/>
                  </a:ext>
                </a:extLst>
              </a:tr>
              <a:tr h="349866">
                <a:tc>
                  <a:txBody>
                    <a:bodyPr/>
                    <a:lstStyle/>
                    <a:p>
                      <a:r>
                        <a:rPr lang="en-US" sz="1400" dirty="0" err="1" smtClean="0"/>
                        <a:t>Zax</a:t>
                      </a:r>
                      <a:r>
                        <a:rPr lang="en-US" sz="1400" dirty="0" smtClean="0"/>
                        <a:t> Trekking</a:t>
                      </a:r>
                      <a:r>
                        <a:rPr lang="en-US" sz="1400" baseline="0" dirty="0" smtClean="0"/>
                        <a:t> LLC</a:t>
                      </a:r>
                      <a:endParaRPr lang="en-US" sz="1400" dirty="0"/>
                    </a:p>
                  </a:txBody>
                  <a:tcPr/>
                </a:tc>
                <a:tc>
                  <a:txBody>
                    <a:bodyPr/>
                    <a:lstStyle/>
                    <a:p>
                      <a:r>
                        <a:rPr lang="en-US" sz="1400" dirty="0" smtClean="0"/>
                        <a:t>PR</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Arts, Entertainment,</a:t>
                      </a:r>
                      <a:r>
                        <a:rPr lang="en-US" sz="1400" baseline="0" dirty="0" smtClean="0"/>
                        <a:t> and Recreation</a:t>
                      </a:r>
                      <a:endParaRPr lang="en-US" sz="1400" dirty="0" smtClean="0"/>
                    </a:p>
                  </a:txBody>
                  <a:tcPr/>
                </a:tc>
                <a:tc>
                  <a:txBody>
                    <a:bodyPr/>
                    <a:lstStyle/>
                    <a:p>
                      <a:pPr algn="r"/>
                      <a:r>
                        <a:rPr lang="en-US" sz="1400" dirty="0" smtClean="0"/>
                        <a:t>2</a:t>
                      </a:r>
                      <a:endParaRPr lang="en-US" sz="1400" dirty="0"/>
                    </a:p>
                  </a:txBody>
                  <a:tcPr/>
                </a:tc>
                <a:extLst>
                  <a:ext uri="{0D108BD9-81ED-4DB2-BD59-A6C34878D82A}">
                    <a16:rowId xmlns:a16="http://schemas.microsoft.com/office/drawing/2014/main" val="1674127426"/>
                  </a:ext>
                </a:extLst>
              </a:tr>
              <a:tr h="349866">
                <a:tc>
                  <a:txBody>
                    <a:bodyPr/>
                    <a:lstStyle/>
                    <a:p>
                      <a:r>
                        <a:rPr lang="en-US" sz="1400" dirty="0" smtClean="0"/>
                        <a:t>Dave’s Childcare</a:t>
                      </a:r>
                      <a:endParaRPr lang="en-US" sz="1400" dirty="0"/>
                    </a:p>
                  </a:txBody>
                  <a:tcPr/>
                </a:tc>
                <a:tc>
                  <a:txBody>
                    <a:bodyPr/>
                    <a:lstStyle/>
                    <a:p>
                      <a:r>
                        <a:rPr lang="en-US" sz="1400" dirty="0" smtClean="0"/>
                        <a:t>PR</a:t>
                      </a:r>
                      <a:endParaRPr lang="en-US" sz="1400" dirty="0"/>
                    </a:p>
                  </a:txBody>
                  <a:tcPr/>
                </a:tc>
                <a:tc>
                  <a:txBody>
                    <a:bodyPr/>
                    <a:lstStyle/>
                    <a:p>
                      <a:r>
                        <a:rPr lang="en-US" sz="1400" dirty="0" smtClean="0"/>
                        <a:t>Health Care and Social Assistance</a:t>
                      </a:r>
                      <a:endParaRPr lang="en-US" sz="1400" dirty="0"/>
                    </a:p>
                  </a:txBody>
                  <a:tcPr/>
                </a:tc>
                <a:tc>
                  <a:txBody>
                    <a:bodyPr/>
                    <a:lstStyle/>
                    <a:p>
                      <a:pPr algn="r"/>
                      <a:r>
                        <a:rPr lang="en-US" sz="1400" dirty="0" smtClean="0"/>
                        <a:t>45</a:t>
                      </a:r>
                      <a:endParaRPr lang="en-US" sz="1400" dirty="0"/>
                    </a:p>
                  </a:txBody>
                  <a:tcPr/>
                </a:tc>
                <a:extLst>
                  <a:ext uri="{0D108BD9-81ED-4DB2-BD59-A6C34878D82A}">
                    <a16:rowId xmlns:a16="http://schemas.microsoft.com/office/drawing/2014/main" val="2911679581"/>
                  </a:ext>
                </a:extLst>
              </a:tr>
              <a:tr h="349866">
                <a:tc>
                  <a:txBody>
                    <a:bodyPr/>
                    <a:lstStyle/>
                    <a:p>
                      <a:r>
                        <a:rPr lang="en-US" sz="1400" dirty="0" smtClean="0"/>
                        <a:t>Green</a:t>
                      </a:r>
                      <a:r>
                        <a:rPr lang="en-US" sz="1400" baseline="0" dirty="0" smtClean="0"/>
                        <a:t> Pants Sewing Co.</a:t>
                      </a:r>
                      <a:endParaRPr lang="en-US" sz="1400" dirty="0"/>
                    </a:p>
                  </a:txBody>
                  <a:tcPr/>
                </a:tc>
                <a:tc>
                  <a:txBody>
                    <a:bodyPr/>
                    <a:lstStyle/>
                    <a:p>
                      <a:r>
                        <a:rPr lang="en-US" sz="1400" dirty="0" smtClean="0"/>
                        <a:t>GR</a:t>
                      </a:r>
                      <a:endParaRPr lang="en-US" sz="1400" dirty="0"/>
                    </a:p>
                  </a:txBody>
                  <a:tcPr/>
                </a:tc>
                <a:tc>
                  <a:txBody>
                    <a:bodyPr/>
                    <a:lstStyle/>
                    <a:p>
                      <a:r>
                        <a:rPr lang="en-US" sz="1400" dirty="0" smtClean="0"/>
                        <a:t>Manufacturing</a:t>
                      </a:r>
                      <a:endParaRPr lang="en-US" sz="1400" dirty="0"/>
                    </a:p>
                  </a:txBody>
                  <a:tcPr/>
                </a:tc>
                <a:tc>
                  <a:txBody>
                    <a:bodyPr/>
                    <a:lstStyle/>
                    <a:p>
                      <a:pPr algn="r"/>
                      <a:r>
                        <a:rPr lang="en-US" sz="1400" dirty="0" smtClean="0"/>
                        <a:t>720</a:t>
                      </a:r>
                      <a:endParaRPr lang="en-US" sz="1400" dirty="0"/>
                    </a:p>
                  </a:txBody>
                  <a:tcPr/>
                </a:tc>
                <a:extLst>
                  <a:ext uri="{0D108BD9-81ED-4DB2-BD59-A6C34878D82A}">
                    <a16:rowId xmlns:a16="http://schemas.microsoft.com/office/drawing/2014/main" val="1272868786"/>
                  </a:ext>
                </a:extLst>
              </a:tr>
              <a:tr h="349866">
                <a:tc>
                  <a:txBody>
                    <a:bodyPr/>
                    <a:lstStyle/>
                    <a:p>
                      <a:r>
                        <a:rPr lang="en-US" sz="1400" dirty="0" smtClean="0"/>
                        <a:t>…</a:t>
                      </a: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535091990"/>
                  </a:ext>
                </a:extLst>
              </a:tr>
            </a:tbl>
          </a:graphicData>
        </a:graphic>
      </p:graphicFrame>
      <p:sp>
        <p:nvSpPr>
          <p:cNvPr id="7" name="TextBox 6"/>
          <p:cNvSpPr txBox="1"/>
          <p:nvPr/>
        </p:nvSpPr>
        <p:spPr>
          <a:xfrm>
            <a:off x="690126" y="5666493"/>
            <a:ext cx="7941533" cy="400110"/>
          </a:xfrm>
          <a:prstGeom prst="rect">
            <a:avLst/>
          </a:prstGeom>
          <a:noFill/>
        </p:spPr>
        <p:txBody>
          <a:bodyPr wrap="none" rtlCol="0">
            <a:spAutoFit/>
          </a:bodyPr>
          <a:lstStyle/>
          <a:p>
            <a:r>
              <a:rPr lang="en-US" sz="2000" dirty="0" smtClean="0"/>
              <a:t>Here, our sensitivity will be based on the inclusion/exclusion of 1 business.</a:t>
            </a:r>
            <a:endParaRPr lang="en-US" sz="2000" dirty="0"/>
          </a:p>
        </p:txBody>
      </p:sp>
    </p:spTree>
    <p:extLst>
      <p:ext uri="{BB962C8B-B14F-4D97-AF65-F5344CB8AC3E}">
        <p14:creationId xmlns:p14="http://schemas.microsoft.com/office/powerpoint/2010/main" val="39746292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High-Sensitivity Queries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en-US" dirty="0" smtClean="0"/>
                  <a:t>If we want to count </a:t>
                </a:r>
                <a:r>
                  <a:rPr lang="en-US" i="1" dirty="0" smtClean="0"/>
                  <a:t>businesses</a:t>
                </a:r>
                <a:r>
                  <a:rPr lang="en-US" dirty="0" smtClean="0"/>
                  <a:t>, then out sensitivity is 1. (Including or excluding 1 business from the database can change these queries by a max of 1.)</a:t>
                </a:r>
              </a:p>
              <a:p>
                <a:r>
                  <a:rPr lang="en-US" dirty="0" smtClean="0"/>
                  <a:t>If we want to count </a:t>
                </a:r>
                <a:r>
                  <a:rPr lang="en-US" i="1" dirty="0" smtClean="0"/>
                  <a:t>employment</a:t>
                </a:r>
                <a:r>
                  <a:rPr lang="en-US" dirty="0" smtClean="0"/>
                  <a:t>, then our sensitivity is… large?</a:t>
                </a:r>
              </a:p>
              <a:p>
                <a:pPr lvl="1"/>
                <a:r>
                  <a:rPr lang="en-US" dirty="0" smtClean="0"/>
                  <a:t>What’s the maximum size a business could be?</a:t>
                </a:r>
              </a:p>
              <a:p>
                <a:pPr lvl="1"/>
                <a:r>
                  <a:rPr lang="en-US" dirty="0" smtClean="0"/>
                  <a:t>We cannot use the maximum size </a:t>
                </a:r>
                <a:r>
                  <a:rPr lang="en-US" i="1" dirty="0" smtClean="0"/>
                  <a:t>in</a:t>
                </a:r>
                <a:r>
                  <a:rPr lang="en-US" dirty="0" smtClean="0"/>
                  <a:t> the database because there could be a business </a:t>
                </a:r>
                <a:r>
                  <a:rPr lang="en-US" i="1" dirty="0" smtClean="0"/>
                  <a:t>out</a:t>
                </a:r>
                <a:r>
                  <a:rPr lang="en-US" dirty="0" smtClean="0"/>
                  <a:t> of the database whose status needs protecting.</a:t>
                </a:r>
              </a:p>
              <a:p>
                <a:r>
                  <a:rPr lang="en-US" dirty="0" smtClean="0"/>
                  <a:t>Let’s say in this case,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=100,000</m:t>
                    </m:r>
                  </m:oMath>
                </a14:m>
                <a:r>
                  <a:rPr lang="en-US" dirty="0" smtClean="0"/>
                  <a:t> just to try.</a:t>
                </a:r>
              </a:p>
              <a:p>
                <a:r>
                  <a:rPr lang="en-US" dirty="0" smtClean="0"/>
                  <a:t>Then trying to add Laplace noise would probably swamp many of the counts we want to publish.</a:t>
                </a:r>
                <a:br>
                  <a:rPr lang="en-US" dirty="0" smtClean="0"/>
                </a:br>
                <a:r>
                  <a:rPr lang="en-US" dirty="0" smtClean="0"/>
                  <a:t>For example</a:t>
                </a:r>
                <a:r>
                  <a:rPr lang="en-US" dirty="0"/>
                  <a:t>: </a:t>
                </a:r>
                <a:r>
                  <a:rPr lang="en-US" dirty="0" smtClean="0"/>
                  <a:t>(-54,281; </a:t>
                </a:r>
                <a:r>
                  <a:rPr lang="en-US" dirty="0"/>
                  <a:t>-</a:t>
                </a:r>
                <a:r>
                  <a:rPr lang="en-US" dirty="0" smtClean="0"/>
                  <a:t>474,875; 33,331) were the first 3 draws from generating Laplace noise with </a:t>
                </a:r>
                <a14:m>
                  <m:oMath xmlns:m="http://schemas.openxmlformats.org/officeDocument/2006/math">
                    <m:r>
                      <a:rPr lang="en-US"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=1</m:t>
                    </m:r>
                  </m:oMath>
                </a14:m>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05" t="-322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a:t>Extra </a:t>
            </a:r>
            <a:r>
              <a:rPr lang="en-US" dirty="0" smtClean="0"/>
              <a:t>Material</a:t>
            </a:r>
            <a:endParaRPr lang="en-US" dirty="0"/>
          </a:p>
        </p:txBody>
      </p:sp>
      <p:sp>
        <p:nvSpPr>
          <p:cNvPr id="5" name="Slide Number Placeholder 4"/>
          <p:cNvSpPr>
            <a:spLocks noGrp="1"/>
          </p:cNvSpPr>
          <p:nvPr>
            <p:ph type="sldNum" sz="quarter" idx="12"/>
          </p:nvPr>
        </p:nvSpPr>
        <p:spPr/>
        <p:txBody>
          <a:bodyPr/>
          <a:lstStyle/>
          <a:p>
            <a:fld id="{64414A74-74EC-4CFA-8EE5-79434797E2DC}" type="slidenum">
              <a:rPr lang="en-US" smtClean="0"/>
              <a:t>32</a:t>
            </a:fld>
            <a:endParaRPr lang="en-US"/>
          </a:p>
        </p:txBody>
      </p:sp>
    </p:spTree>
    <p:extLst>
      <p:ext uri="{BB962C8B-B14F-4D97-AF65-F5344CB8AC3E}">
        <p14:creationId xmlns:p14="http://schemas.microsoft.com/office/powerpoint/2010/main" val="5694311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14:m>
                  <m:oMath xmlns:m="http://schemas.openxmlformats.org/officeDocument/2006/math">
                    <m:d>
                      <m:dPr>
                        <m:ctrlPr>
                          <a:rPr lang="en-US" i="1" smtClean="0">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e>
                    </m:d>
                  </m:oMath>
                </a14:m>
                <a:r>
                  <a:rPr lang="en-US" dirty="0" smtClean="0"/>
                  <a:t>-</a:t>
                </a:r>
                <a:r>
                  <a:rPr lang="en-US" dirty="0" smtClean="0"/>
                  <a:t>ER-EE </a:t>
                </a:r>
                <a:r>
                  <a:rPr lang="en-US" dirty="0" smtClean="0"/>
                  <a:t>Privacy</a:t>
                </a:r>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r>
                  <a:rPr lang="en-US" dirty="0" smtClean="0"/>
                  <a:t>A more complex approach that was developed for a different privacy setup is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𝜀</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𝛿</m:t>
                        </m:r>
                      </m:e>
                    </m:d>
                  </m:oMath>
                </a14:m>
                <a:r>
                  <a:rPr lang="en-US" dirty="0" smtClean="0"/>
                  <a:t>-employer-employee privacy.</a:t>
                </a:r>
              </a:p>
              <a:p>
                <a:r>
                  <a:rPr lang="en-US" dirty="0" smtClean="0"/>
                  <a:t>In this case, the goal was to </a:t>
                </a:r>
                <a:r>
                  <a:rPr lang="en-US" dirty="0" smtClean="0"/>
                  <a:t>publish employment count queries that have a high global sensitivity.</a:t>
                </a:r>
              </a:p>
              <a:p>
                <a:r>
                  <a:rPr lang="en-US" dirty="0" smtClean="0"/>
                  <a:t>Uses the concept of local sensitivity and an approach that does not seek to protect the existence of a business in the database, but rather its exact employment.</a:t>
                </a:r>
              </a:p>
              <a:p>
                <a:r>
                  <a:rPr lang="en-US" dirty="0"/>
                  <a:t>For more, see: </a:t>
                </a:r>
                <a:r>
                  <a:rPr lang="en-US" dirty="0">
                    <a:hlinkClick r:id="rId4"/>
                  </a:rPr>
                  <a:t>https://digitalcommons.ilr.cornell.edu/ldi/36</a:t>
                </a:r>
                <a:r>
                  <a:rPr lang="en-US" dirty="0" smtClean="0">
                    <a:hlinkClick r:id="rId4"/>
                  </a:rPr>
                  <a:t>/</a:t>
                </a:r>
                <a:r>
                  <a:rPr lang="en-US" dirty="0"/>
                  <a:t> or </a:t>
                </a:r>
                <a:r>
                  <a:rPr lang="en-US" dirty="0">
                    <a:hlinkClick r:id="rId5"/>
                  </a:rPr>
                  <a:t>https://</a:t>
                </a:r>
                <a:r>
                  <a:rPr lang="en-US" dirty="0" smtClean="0">
                    <a:hlinkClick r:id="rId5"/>
                  </a:rPr>
                  <a:t>dl.acm.org/doi/10.1145/3035918.3035940</a:t>
                </a:r>
                <a:r>
                  <a:rPr lang="en-US" dirty="0" smtClean="0"/>
                  <a:t>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6"/>
                <a:stretch>
                  <a:fillRect l="-1159" t="-2801" r="-696" b="-224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a:t>Extra </a:t>
            </a:r>
            <a:r>
              <a:rPr lang="en-US" dirty="0" smtClean="0"/>
              <a:t>Material</a:t>
            </a:r>
            <a:endParaRPr lang="en-US" dirty="0"/>
          </a:p>
        </p:txBody>
      </p:sp>
      <p:sp>
        <p:nvSpPr>
          <p:cNvPr id="5" name="Slide Number Placeholder 4"/>
          <p:cNvSpPr>
            <a:spLocks noGrp="1"/>
          </p:cNvSpPr>
          <p:nvPr>
            <p:ph type="sldNum" sz="quarter" idx="12"/>
          </p:nvPr>
        </p:nvSpPr>
        <p:spPr/>
        <p:txBody>
          <a:bodyPr/>
          <a:lstStyle/>
          <a:p>
            <a:fld id="{64414A74-74EC-4CFA-8EE5-79434797E2DC}" type="slidenum">
              <a:rPr lang="en-US" smtClean="0"/>
              <a:t>33</a:t>
            </a:fld>
            <a:endParaRPr lang="en-US"/>
          </a:p>
        </p:txBody>
      </p:sp>
    </p:spTree>
    <p:extLst>
      <p:ext uri="{BB962C8B-B14F-4D97-AF65-F5344CB8AC3E}">
        <p14:creationId xmlns:p14="http://schemas.microsoft.com/office/powerpoint/2010/main" val="11684285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Webinar</a:t>
            </a:r>
            <a:endParaRPr lang="en-US" dirty="0"/>
          </a:p>
        </p:txBody>
      </p:sp>
      <p:sp>
        <p:nvSpPr>
          <p:cNvPr id="3" name="Content Placeholder 2"/>
          <p:cNvSpPr>
            <a:spLocks noGrp="1"/>
          </p:cNvSpPr>
          <p:nvPr>
            <p:ph idx="1"/>
          </p:nvPr>
        </p:nvSpPr>
        <p:spPr/>
        <p:txBody>
          <a:bodyPr/>
          <a:lstStyle/>
          <a:p>
            <a:r>
              <a:rPr lang="en-US" dirty="0" smtClean="0"/>
              <a:t>What Will We Cover</a:t>
            </a:r>
          </a:p>
          <a:p>
            <a:pPr lvl="1"/>
            <a:r>
              <a:rPr lang="en-US" dirty="0" smtClean="0"/>
              <a:t>Foundational Ideas </a:t>
            </a:r>
          </a:p>
          <a:p>
            <a:pPr lvl="1"/>
            <a:r>
              <a:rPr lang="en-US" dirty="0" smtClean="0"/>
              <a:t>Terminology</a:t>
            </a:r>
          </a:p>
          <a:p>
            <a:pPr lvl="1"/>
            <a:r>
              <a:rPr lang="en-US" dirty="0" smtClean="0"/>
              <a:t>A Look at the Basic Math and its Semantics</a:t>
            </a:r>
          </a:p>
          <a:p>
            <a:pPr lvl="1"/>
            <a:r>
              <a:rPr lang="en-US" dirty="0" smtClean="0"/>
              <a:t>Some Solutions</a:t>
            </a:r>
            <a:r>
              <a:rPr lang="en-US" dirty="0"/>
              <a:t> </a:t>
            </a:r>
            <a:r>
              <a:rPr lang="en-US" dirty="0" smtClean="0"/>
              <a:t>and Worked Examples</a:t>
            </a:r>
            <a:endParaRPr lang="en-US" dirty="0"/>
          </a:p>
          <a:p>
            <a:r>
              <a:rPr lang="en-US" dirty="0" smtClean="0"/>
              <a:t>What Won’t We Cover</a:t>
            </a:r>
          </a:p>
          <a:p>
            <a:pPr lvl="1"/>
            <a:r>
              <a:rPr lang="en-US" dirty="0" smtClean="0"/>
              <a:t>Proofs</a:t>
            </a:r>
          </a:p>
          <a:p>
            <a:pPr lvl="1"/>
            <a:r>
              <a:rPr lang="en-US" dirty="0" smtClean="0"/>
              <a:t>Specific Census Bureau </a:t>
            </a:r>
            <a:r>
              <a:rPr lang="en-US" dirty="0" smtClean="0"/>
              <a:t>Products</a:t>
            </a:r>
            <a:endParaRPr lang="en-US" dirty="0"/>
          </a:p>
        </p:txBody>
      </p:sp>
      <p:sp>
        <p:nvSpPr>
          <p:cNvPr id="4" name="Footer Placeholder 3"/>
          <p:cNvSpPr>
            <a:spLocks noGrp="1"/>
          </p:cNvSpPr>
          <p:nvPr>
            <p:ph type="ftr" sz="quarter" idx="11"/>
          </p:nvPr>
        </p:nvSpPr>
        <p:spPr/>
        <p:txBody>
          <a:bodyPr/>
          <a:lstStyle/>
          <a:p>
            <a:r>
              <a:rPr lang="en-US" dirty="0" smtClean="0"/>
              <a:t>Introduction</a:t>
            </a:r>
            <a:endParaRPr lang="en-US" dirty="0"/>
          </a:p>
        </p:txBody>
      </p:sp>
      <p:sp>
        <p:nvSpPr>
          <p:cNvPr id="5" name="Slide Number Placeholder 4"/>
          <p:cNvSpPr>
            <a:spLocks noGrp="1"/>
          </p:cNvSpPr>
          <p:nvPr>
            <p:ph type="sldNum" sz="quarter" idx="12"/>
          </p:nvPr>
        </p:nvSpPr>
        <p:spPr/>
        <p:txBody>
          <a:bodyPr/>
          <a:lstStyle/>
          <a:p>
            <a:fld id="{64414A74-74EC-4CFA-8EE5-79434797E2DC}" type="slidenum">
              <a:rPr lang="en-US" smtClean="0"/>
              <a:t>4</a:t>
            </a:fld>
            <a:endParaRPr lang="en-US"/>
          </a:p>
        </p:txBody>
      </p:sp>
    </p:spTree>
    <p:extLst>
      <p:ext uri="{BB962C8B-B14F-4D97-AF65-F5344CB8AC3E}">
        <p14:creationId xmlns:p14="http://schemas.microsoft.com/office/powerpoint/2010/main" val="237397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413766" y="4320860"/>
            <a:ext cx="3856482" cy="1101532"/>
          </a:xfrm>
          <a:prstGeom prst="ellipse">
            <a:avLst/>
          </a:prstGeom>
          <a:noFill/>
          <a:ln w="317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 Basic Setup</a:t>
            </a:r>
            <a:endParaRPr lang="en-US" dirty="0"/>
          </a:p>
        </p:txBody>
      </p:sp>
      <p:sp>
        <p:nvSpPr>
          <p:cNvPr id="3" name="Footer Placeholder 2"/>
          <p:cNvSpPr>
            <a:spLocks noGrp="1"/>
          </p:cNvSpPr>
          <p:nvPr>
            <p:ph type="ftr" sz="quarter" idx="11"/>
          </p:nvPr>
        </p:nvSpPr>
        <p:spPr/>
        <p:txBody>
          <a:bodyPr/>
          <a:lstStyle/>
          <a:p>
            <a:r>
              <a:rPr lang="en-US" dirty="0" smtClean="0"/>
              <a:t>Introduction</a:t>
            </a:r>
            <a:endParaRPr lang="en-US" dirty="0"/>
          </a:p>
        </p:txBody>
      </p:sp>
      <p:sp>
        <p:nvSpPr>
          <p:cNvPr id="4" name="Slide Number Placeholder 3"/>
          <p:cNvSpPr>
            <a:spLocks noGrp="1"/>
          </p:cNvSpPr>
          <p:nvPr>
            <p:ph type="sldNum" sz="quarter" idx="12"/>
          </p:nvPr>
        </p:nvSpPr>
        <p:spPr/>
        <p:txBody>
          <a:bodyPr/>
          <a:lstStyle/>
          <a:p>
            <a:fld id="{64414A74-74EC-4CFA-8EE5-79434797E2DC}" type="slidenum">
              <a:rPr lang="en-US" smtClean="0"/>
              <a:t>5</a:t>
            </a:fld>
            <a:endParaRPr lang="en-US"/>
          </a:p>
        </p:txBody>
      </p:sp>
      <p:sp>
        <p:nvSpPr>
          <p:cNvPr id="5" name="Flowchart: Magnetic Disk 4"/>
          <p:cNvSpPr/>
          <p:nvPr/>
        </p:nvSpPr>
        <p:spPr>
          <a:xfrm>
            <a:off x="413766" y="2130552"/>
            <a:ext cx="3856482" cy="3291840"/>
          </a:xfrm>
          <a:prstGeom prst="flowChartMagneticDisk">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646990367"/>
              </p:ext>
            </p:extLst>
          </p:nvPr>
        </p:nvGraphicFramePr>
        <p:xfrm>
          <a:off x="921067" y="3324481"/>
          <a:ext cx="2841880" cy="1709928"/>
        </p:xfrm>
        <a:graphic>
          <a:graphicData uri="http://schemas.openxmlformats.org/drawingml/2006/table">
            <a:tbl>
              <a:tblPr firstRow="1" bandRow="1">
                <a:tableStyleId>{073A0DAA-6AF3-43AB-8588-CEC1D06C72B9}</a:tableStyleId>
              </a:tblPr>
              <a:tblGrid>
                <a:gridCol w="710470">
                  <a:extLst>
                    <a:ext uri="{9D8B030D-6E8A-4147-A177-3AD203B41FA5}">
                      <a16:colId xmlns:a16="http://schemas.microsoft.com/office/drawing/2014/main" val="2222479149"/>
                    </a:ext>
                  </a:extLst>
                </a:gridCol>
                <a:gridCol w="710470">
                  <a:extLst>
                    <a:ext uri="{9D8B030D-6E8A-4147-A177-3AD203B41FA5}">
                      <a16:colId xmlns:a16="http://schemas.microsoft.com/office/drawing/2014/main" val="2390759401"/>
                    </a:ext>
                  </a:extLst>
                </a:gridCol>
                <a:gridCol w="710470">
                  <a:extLst>
                    <a:ext uri="{9D8B030D-6E8A-4147-A177-3AD203B41FA5}">
                      <a16:colId xmlns:a16="http://schemas.microsoft.com/office/drawing/2014/main" val="2747472425"/>
                    </a:ext>
                  </a:extLst>
                </a:gridCol>
                <a:gridCol w="710470">
                  <a:extLst>
                    <a:ext uri="{9D8B030D-6E8A-4147-A177-3AD203B41FA5}">
                      <a16:colId xmlns:a16="http://schemas.microsoft.com/office/drawing/2014/main" val="1508172219"/>
                    </a:ext>
                  </a:extLst>
                </a:gridCol>
              </a:tblGrid>
              <a:tr h="284988">
                <a:tc>
                  <a:txBody>
                    <a:bodyPr/>
                    <a:lstStyle/>
                    <a:p>
                      <a:pPr algn="ctr"/>
                      <a:r>
                        <a:rPr lang="en-US" sz="1200" dirty="0" smtClean="0"/>
                        <a:t>Ḁ</a:t>
                      </a:r>
                      <a:endParaRPr lang="en-US" sz="1200" dirty="0"/>
                    </a:p>
                  </a:txBody>
                  <a:tcPr/>
                </a:tc>
                <a:tc>
                  <a:txBody>
                    <a:bodyPr/>
                    <a:lstStyle/>
                    <a:p>
                      <a:pPr algn="ctr"/>
                      <a:r>
                        <a:rPr lang="en-US" sz="1200" dirty="0" smtClean="0"/>
                        <a:t>Ḇ</a:t>
                      </a:r>
                      <a:endParaRPr lang="en-US" sz="1200" dirty="0"/>
                    </a:p>
                  </a:txBody>
                  <a:tcPr/>
                </a:tc>
                <a:tc>
                  <a:txBody>
                    <a:bodyPr/>
                    <a:lstStyle/>
                    <a:p>
                      <a:pPr algn="ctr"/>
                      <a:r>
                        <a:rPr lang="en-US" sz="1200" dirty="0" smtClean="0"/>
                        <a:t>Ḉ</a:t>
                      </a:r>
                      <a:endParaRPr lang="en-US" sz="1200" dirty="0"/>
                    </a:p>
                  </a:txBody>
                  <a:tcPr/>
                </a:tc>
                <a:tc>
                  <a:txBody>
                    <a:bodyPr/>
                    <a:lstStyle/>
                    <a:p>
                      <a:pPr algn="ctr"/>
                      <a:r>
                        <a:rPr lang="en-US" sz="1200" dirty="0" smtClean="0"/>
                        <a:t>Ḓ</a:t>
                      </a:r>
                      <a:endParaRPr lang="en-US" sz="1200" dirty="0"/>
                    </a:p>
                  </a:txBody>
                  <a:tcPr/>
                </a:tc>
                <a:extLst>
                  <a:ext uri="{0D108BD9-81ED-4DB2-BD59-A6C34878D82A}">
                    <a16:rowId xmlns:a16="http://schemas.microsoft.com/office/drawing/2014/main" val="1113471011"/>
                  </a:ext>
                </a:extLst>
              </a:tr>
              <a:tr h="284988">
                <a:tc>
                  <a:txBody>
                    <a:bodyPr/>
                    <a:lstStyle/>
                    <a:p>
                      <a:pPr algn="ctr"/>
                      <a:r>
                        <a:rPr lang="el-GR" sz="1200" dirty="0" smtClean="0"/>
                        <a:t>ΘΛ</a:t>
                      </a:r>
                      <a:endParaRPr lang="en-US" sz="1200" dirty="0"/>
                    </a:p>
                  </a:txBody>
                  <a:tcPr/>
                </a:tc>
                <a:tc>
                  <a:txBody>
                    <a:bodyPr/>
                    <a:lstStyle/>
                    <a:p>
                      <a:pPr algn="ctr"/>
                      <a:r>
                        <a:rPr lang="el-GR" sz="1200" dirty="0" smtClean="0"/>
                        <a:t>αβγ</a:t>
                      </a:r>
                      <a:endParaRPr lang="en-US" sz="1200" dirty="0"/>
                    </a:p>
                  </a:txBody>
                  <a:tcPr/>
                </a:tc>
                <a:tc>
                  <a:txBody>
                    <a:bodyPr/>
                    <a:lstStyle/>
                    <a:p>
                      <a:pPr algn="ctr"/>
                      <a:r>
                        <a:rPr lang="en-US" sz="1200" dirty="0" smtClean="0"/>
                        <a:t>4</a:t>
                      </a:r>
                    </a:p>
                  </a:txBody>
                  <a:tcPr/>
                </a:tc>
                <a:tc>
                  <a:txBody>
                    <a:bodyPr/>
                    <a:lstStyle/>
                    <a:p>
                      <a:pPr algn="ctr"/>
                      <a:r>
                        <a:rPr lang="en-US" sz="1200" dirty="0" smtClean="0"/>
                        <a:t>1.324</a:t>
                      </a:r>
                      <a:endParaRPr lang="en-US" sz="1200" dirty="0"/>
                    </a:p>
                  </a:txBody>
                  <a:tcPr/>
                </a:tc>
                <a:extLst>
                  <a:ext uri="{0D108BD9-81ED-4DB2-BD59-A6C34878D82A}">
                    <a16:rowId xmlns:a16="http://schemas.microsoft.com/office/drawing/2014/main" val="218431961"/>
                  </a:ext>
                </a:extLst>
              </a:tr>
              <a:tr h="284988">
                <a:tc>
                  <a:txBody>
                    <a:bodyPr/>
                    <a:lstStyle/>
                    <a:p>
                      <a:pPr algn="ctr"/>
                      <a:r>
                        <a:rPr lang="el-GR" sz="1200" dirty="0" smtClean="0"/>
                        <a:t>ΞΠ</a:t>
                      </a:r>
                      <a:endParaRPr lang="en-US" sz="1200" dirty="0"/>
                    </a:p>
                  </a:txBody>
                  <a:tcPr/>
                </a:tc>
                <a:tc>
                  <a:txBody>
                    <a:bodyPr/>
                    <a:lstStyle/>
                    <a:p>
                      <a:pPr algn="ctr"/>
                      <a:r>
                        <a:rPr lang="el-GR" sz="1200" dirty="0" smtClean="0"/>
                        <a:t>δεζ</a:t>
                      </a:r>
                      <a:endParaRPr lang="en-US" sz="1200" dirty="0"/>
                    </a:p>
                  </a:txBody>
                  <a:tcPr/>
                </a:tc>
                <a:tc>
                  <a:txBody>
                    <a:bodyPr/>
                    <a:lstStyle/>
                    <a:p>
                      <a:pPr algn="ctr"/>
                      <a:r>
                        <a:rPr lang="en-US" sz="1200" dirty="0" smtClean="0"/>
                        <a:t>35</a:t>
                      </a:r>
                      <a:endParaRPr lang="en-US" sz="1200" dirty="0"/>
                    </a:p>
                  </a:txBody>
                  <a:tcPr/>
                </a:tc>
                <a:tc>
                  <a:txBody>
                    <a:bodyPr/>
                    <a:lstStyle/>
                    <a:p>
                      <a:pPr algn="ctr"/>
                      <a:r>
                        <a:rPr lang="en-US" sz="1200" dirty="0" smtClean="0"/>
                        <a:t>-2.333</a:t>
                      </a:r>
                      <a:endParaRPr lang="en-US" sz="1200" dirty="0"/>
                    </a:p>
                  </a:txBody>
                  <a:tcPr/>
                </a:tc>
                <a:extLst>
                  <a:ext uri="{0D108BD9-81ED-4DB2-BD59-A6C34878D82A}">
                    <a16:rowId xmlns:a16="http://schemas.microsoft.com/office/drawing/2014/main" val="221383199"/>
                  </a:ext>
                </a:extLst>
              </a:tr>
              <a:tr h="284988">
                <a:tc>
                  <a:txBody>
                    <a:bodyPr/>
                    <a:lstStyle/>
                    <a:p>
                      <a:pPr algn="ctr"/>
                      <a:r>
                        <a:rPr lang="el-GR" sz="1200" dirty="0" smtClean="0"/>
                        <a:t>ΣΦ</a:t>
                      </a:r>
                      <a:endParaRPr lang="en-US" sz="1200" dirty="0"/>
                    </a:p>
                  </a:txBody>
                  <a:tcPr/>
                </a:tc>
                <a:tc>
                  <a:txBody>
                    <a:bodyPr/>
                    <a:lstStyle/>
                    <a:p>
                      <a:pPr algn="ctr"/>
                      <a:r>
                        <a:rPr lang="el-GR" sz="1200" dirty="0" smtClean="0"/>
                        <a:t>ηθι</a:t>
                      </a:r>
                      <a:endParaRPr lang="en-US" sz="1200" dirty="0"/>
                    </a:p>
                  </a:txBody>
                  <a:tcPr/>
                </a:tc>
                <a:tc>
                  <a:txBody>
                    <a:bodyPr/>
                    <a:lstStyle/>
                    <a:p>
                      <a:pPr algn="ctr"/>
                      <a:r>
                        <a:rPr lang="en-US" sz="1200" dirty="0" smtClean="0"/>
                        <a:t>56</a:t>
                      </a:r>
                      <a:endParaRPr lang="en-US" sz="1200" dirty="0"/>
                    </a:p>
                  </a:txBody>
                  <a:tcPr/>
                </a:tc>
                <a:tc>
                  <a:txBody>
                    <a:bodyPr/>
                    <a:lstStyle/>
                    <a:p>
                      <a:pPr algn="ctr"/>
                      <a:r>
                        <a:rPr lang="en-US" sz="1200" dirty="0" smtClean="0"/>
                        <a:t>12.091</a:t>
                      </a:r>
                      <a:endParaRPr lang="en-US" sz="1200" dirty="0"/>
                    </a:p>
                  </a:txBody>
                  <a:tcPr/>
                </a:tc>
                <a:extLst>
                  <a:ext uri="{0D108BD9-81ED-4DB2-BD59-A6C34878D82A}">
                    <a16:rowId xmlns:a16="http://schemas.microsoft.com/office/drawing/2014/main" val="3887668629"/>
                  </a:ext>
                </a:extLst>
              </a:tr>
              <a:tr h="284988">
                <a:tc>
                  <a:txBody>
                    <a:bodyPr/>
                    <a:lstStyle/>
                    <a:p>
                      <a:pPr algn="ctr"/>
                      <a:r>
                        <a:rPr lang="el-GR" sz="1200" dirty="0" smtClean="0"/>
                        <a:t>ΨΩ</a:t>
                      </a:r>
                      <a:endParaRPr lang="en-US" sz="1200" dirty="0"/>
                    </a:p>
                  </a:txBody>
                  <a:tcPr/>
                </a:tc>
                <a:tc>
                  <a:txBody>
                    <a:bodyPr/>
                    <a:lstStyle/>
                    <a:p>
                      <a:pPr algn="ctr"/>
                      <a:r>
                        <a:rPr lang="el-GR" sz="1200" dirty="0" smtClean="0"/>
                        <a:t>κλμ</a:t>
                      </a:r>
                      <a:endParaRPr lang="en-US" sz="1200" dirty="0"/>
                    </a:p>
                  </a:txBody>
                  <a:tcPr/>
                </a:tc>
                <a:tc>
                  <a:txBody>
                    <a:bodyPr/>
                    <a:lstStyle/>
                    <a:p>
                      <a:pPr algn="ctr"/>
                      <a:r>
                        <a:rPr lang="en-US" sz="1200" dirty="0" smtClean="0"/>
                        <a:t>1</a:t>
                      </a:r>
                      <a:endParaRPr lang="en-US" sz="1200" dirty="0"/>
                    </a:p>
                  </a:txBody>
                  <a:tcPr/>
                </a:tc>
                <a:tc>
                  <a:txBody>
                    <a:bodyPr/>
                    <a:lstStyle/>
                    <a:p>
                      <a:pPr algn="ctr"/>
                      <a:r>
                        <a:rPr lang="en-US" sz="1200" dirty="0" smtClean="0"/>
                        <a:t>6.777</a:t>
                      </a:r>
                      <a:endParaRPr lang="en-US" sz="1200" dirty="0"/>
                    </a:p>
                  </a:txBody>
                  <a:tcPr/>
                </a:tc>
                <a:extLst>
                  <a:ext uri="{0D108BD9-81ED-4DB2-BD59-A6C34878D82A}">
                    <a16:rowId xmlns:a16="http://schemas.microsoft.com/office/drawing/2014/main" val="2146750466"/>
                  </a:ext>
                </a:extLst>
              </a:tr>
              <a:tr h="284988">
                <a:tc>
                  <a:txBody>
                    <a:bodyPr/>
                    <a:lstStyle/>
                    <a:p>
                      <a:pPr algn="ctr"/>
                      <a:r>
                        <a:rPr lang="en-US" sz="1200" dirty="0" smtClean="0"/>
                        <a:t>…</a:t>
                      </a:r>
                      <a:endParaRPr lang="en-US" sz="1200" dirty="0"/>
                    </a:p>
                  </a:txBody>
                  <a:tcPr/>
                </a:tc>
                <a:tc>
                  <a:txBody>
                    <a:bodyPr/>
                    <a:lstStyle/>
                    <a:p>
                      <a:pPr algn="ctr"/>
                      <a:r>
                        <a:rPr lang="en-US" sz="1200" dirty="0" smtClean="0"/>
                        <a:t>…</a:t>
                      </a:r>
                      <a:endParaRPr lang="en-US" sz="1200" dirty="0"/>
                    </a:p>
                  </a:txBody>
                  <a:tcPr/>
                </a:tc>
                <a:tc>
                  <a:txBody>
                    <a:bodyPr/>
                    <a:lstStyle/>
                    <a:p>
                      <a:pPr algn="ctr"/>
                      <a:r>
                        <a:rPr lang="en-US" sz="1200" dirty="0" smtClean="0"/>
                        <a:t>…</a:t>
                      </a:r>
                      <a:endParaRPr lang="en-US" sz="1200" dirty="0"/>
                    </a:p>
                  </a:txBody>
                  <a:tcPr/>
                </a:tc>
                <a:tc>
                  <a:txBody>
                    <a:bodyPr/>
                    <a:lstStyle/>
                    <a:p>
                      <a:pPr algn="ctr"/>
                      <a:r>
                        <a:rPr lang="en-US" sz="1200" dirty="0" smtClean="0"/>
                        <a:t>…</a:t>
                      </a:r>
                      <a:endParaRPr lang="en-US" sz="1200" dirty="0"/>
                    </a:p>
                  </a:txBody>
                  <a:tcPr/>
                </a:tc>
                <a:extLst>
                  <a:ext uri="{0D108BD9-81ED-4DB2-BD59-A6C34878D82A}">
                    <a16:rowId xmlns:a16="http://schemas.microsoft.com/office/drawing/2014/main" val="4239855253"/>
                  </a:ext>
                </a:extLst>
              </a:tr>
            </a:tbl>
          </a:graphicData>
        </a:graphic>
      </p:graphicFrame>
      <p:sp>
        <p:nvSpPr>
          <p:cNvPr id="7" name="TextBox 6"/>
          <p:cNvSpPr txBox="1"/>
          <p:nvPr/>
        </p:nvSpPr>
        <p:spPr>
          <a:xfrm>
            <a:off x="1196821" y="2515288"/>
            <a:ext cx="2517997" cy="369332"/>
          </a:xfrm>
          <a:prstGeom prst="rect">
            <a:avLst/>
          </a:prstGeom>
          <a:noFill/>
        </p:spPr>
        <p:txBody>
          <a:bodyPr wrap="none" rtlCol="0">
            <a:spAutoFit/>
          </a:bodyPr>
          <a:lstStyle/>
          <a:p>
            <a:r>
              <a:rPr lang="en-US" dirty="0" smtClean="0"/>
              <a:t>1. You have a set of data.</a:t>
            </a:r>
            <a:endParaRPr lang="en-US" dirty="0"/>
          </a:p>
        </p:txBody>
      </p:sp>
      <p:sp>
        <p:nvSpPr>
          <p:cNvPr id="11" name="Rectangle 10"/>
          <p:cNvSpPr/>
          <p:nvPr/>
        </p:nvSpPr>
        <p:spPr>
          <a:xfrm>
            <a:off x="109728" y="1527048"/>
            <a:ext cx="5888736" cy="4251960"/>
          </a:xfrm>
          <a:prstGeom prst="rect">
            <a:avLst/>
          </a:prstGeom>
          <a:noFill/>
          <a:ln w="127000" cmpd="tri">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92760" y="1610031"/>
            <a:ext cx="5548698" cy="369332"/>
          </a:xfrm>
          <a:prstGeom prst="rect">
            <a:avLst/>
          </a:prstGeom>
          <a:noFill/>
        </p:spPr>
        <p:txBody>
          <a:bodyPr wrap="none" rtlCol="0">
            <a:spAutoFit/>
          </a:bodyPr>
          <a:lstStyle/>
          <a:p>
            <a:r>
              <a:rPr lang="en-US" dirty="0" smtClean="0"/>
              <a:t>2. You are required to protect some aspect(s) of the data.</a:t>
            </a:r>
            <a:endParaRPr lang="en-US" dirty="0"/>
          </a:p>
        </p:txBody>
      </p:sp>
      <p:pic>
        <p:nvPicPr>
          <p:cNvPr id="14" name="Picture 13" descr="Earth Globe Planet · Free vector graphic on Pixab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7525" y="2884620"/>
            <a:ext cx="2407415" cy="2407415"/>
          </a:xfrm>
          <a:prstGeom prst="rect">
            <a:avLst/>
          </a:prstGeom>
        </p:spPr>
      </p:pic>
      <p:grpSp>
        <p:nvGrpSpPr>
          <p:cNvPr id="20" name="Group 19"/>
          <p:cNvGrpSpPr/>
          <p:nvPr/>
        </p:nvGrpSpPr>
        <p:grpSpPr>
          <a:xfrm>
            <a:off x="4270248" y="3067859"/>
            <a:ext cx="1096713" cy="1911326"/>
            <a:chOff x="4551787" y="2603188"/>
            <a:chExt cx="1096713" cy="1911326"/>
          </a:xfrm>
        </p:grpSpPr>
        <mc:AlternateContent xmlns:mc="http://schemas.openxmlformats.org/markup-compatibility/2006" xmlns:a14="http://schemas.microsoft.com/office/drawing/2010/main">
          <mc:Choice Requires="a14">
            <p:sp>
              <p:nvSpPr>
                <p:cNvPr id="15" name="TextBox 14"/>
                <p:cNvSpPr txBox="1"/>
                <p:nvPr/>
              </p:nvSpPr>
              <p:spPr>
                <a:xfrm>
                  <a:off x="4574286" y="3255133"/>
                  <a:ext cx="608949" cy="670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i="1" smtClean="0">
                                <a:latin typeface="Cambria Math" panose="02040503050406030204" pitchFamily="18" charset="0"/>
                              </a:rPr>
                            </m:ctrlPr>
                          </m:naryPr>
                          <m:sub/>
                          <m:sup/>
                          <m:e/>
                        </m:nary>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4574286" y="3255133"/>
                  <a:ext cx="608949" cy="67076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634173" y="2603188"/>
                  <a:ext cx="489173" cy="7265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lang="en-US" i="1" smtClean="0">
                                <a:latin typeface="Cambria Math" panose="02040503050406030204" pitchFamily="18" charset="0"/>
                              </a:rPr>
                            </m:ctrlPr>
                          </m:naryPr>
                          <m:sub/>
                          <m:sup/>
                          <m:e/>
                        </m:nary>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4634173" y="2603188"/>
                  <a:ext cx="489173" cy="72654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551787" y="3843753"/>
                  <a:ext cx="651269" cy="670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i="1" smtClean="0">
                                <a:latin typeface="Cambria Math" panose="02040503050406030204" pitchFamily="18" charset="0"/>
                              </a:rPr>
                            </m:ctrlPr>
                          </m:naryPr>
                          <m:sub/>
                          <m:sup/>
                          <m:e/>
                        </m:nary>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4551787" y="3843753"/>
                  <a:ext cx="651269" cy="67076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928751" y="3695577"/>
                  <a:ext cx="719749" cy="3672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limLow>
                          </m:fName>
                          <m:e/>
                        </m:func>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4928751" y="3695577"/>
                  <a:ext cx="719749" cy="367216"/>
                </a:xfrm>
                <a:prstGeom prst="rect">
                  <a:avLst/>
                </a:prstGeom>
                <a:blipFill>
                  <a:blip r:embed="rId7"/>
                  <a:stretch>
                    <a:fillRect l="-42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4899277" y="3080083"/>
                  <a:ext cx="687689" cy="3654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min</m:t>
                                </m:r>
                              </m:e>
                              <m:lim/>
                            </m:limLow>
                          </m:fName>
                          <m:e/>
                        </m:func>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4899277" y="3080083"/>
                  <a:ext cx="687689" cy="365421"/>
                </a:xfrm>
                <a:prstGeom prst="rect">
                  <a:avLst/>
                </a:prstGeom>
                <a:blipFill>
                  <a:blip r:embed="rId8"/>
                  <a:stretch>
                    <a:fillRect l="-8036"/>
                  </a:stretch>
                </a:blipFill>
              </p:spPr>
              <p:txBody>
                <a:bodyPr/>
                <a:lstStyle/>
                <a:p>
                  <a:r>
                    <a:rPr lang="en-US">
                      <a:noFill/>
                    </a:rPr>
                    <a:t> </a:t>
                  </a:r>
                </a:p>
              </p:txBody>
            </p:sp>
          </mc:Fallback>
        </mc:AlternateContent>
      </p:grpSp>
      <p:sp>
        <p:nvSpPr>
          <p:cNvPr id="21" name="Right Brace 20"/>
          <p:cNvSpPr/>
          <p:nvPr/>
        </p:nvSpPr>
        <p:spPr>
          <a:xfrm>
            <a:off x="4919309" y="2974795"/>
            <a:ext cx="463620" cy="2094565"/>
          </a:xfrm>
          <a:prstGeom prst="rightBrace">
            <a:avLst>
              <a:gd name="adj1" fmla="val 155987"/>
              <a:gd name="adj2" fmla="val 50000"/>
            </a:avLst>
          </a:prstGeom>
          <a:ln w="508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ight Arrow 21"/>
          <p:cNvSpPr/>
          <p:nvPr/>
        </p:nvSpPr>
        <p:spPr>
          <a:xfrm>
            <a:off x="5446865" y="3882742"/>
            <a:ext cx="1200660" cy="268361"/>
          </a:xfrm>
          <a:prstGeom prst="rightArrow">
            <a:avLst/>
          </a:prstGeom>
          <a:solidFill>
            <a:srgbClr val="7030A0"/>
          </a:solidFill>
          <a:ln>
            <a:solidFill>
              <a:srgbClr val="BF95D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TextBox 22"/>
          <p:cNvSpPr txBox="1"/>
          <p:nvPr/>
        </p:nvSpPr>
        <p:spPr>
          <a:xfrm>
            <a:off x="6383867" y="2140385"/>
            <a:ext cx="2809297" cy="646331"/>
          </a:xfrm>
          <a:prstGeom prst="rect">
            <a:avLst/>
          </a:prstGeom>
          <a:noFill/>
        </p:spPr>
        <p:txBody>
          <a:bodyPr wrap="square" rtlCol="0">
            <a:spAutoFit/>
          </a:bodyPr>
          <a:lstStyle/>
          <a:p>
            <a:pPr algn="ctr"/>
            <a:r>
              <a:rPr lang="en-US" dirty="0" smtClean="0"/>
              <a:t>3. You want/need to publish statistics from that data.</a:t>
            </a:r>
            <a:endParaRPr lang="en-US" dirty="0"/>
          </a:p>
        </p:txBody>
      </p:sp>
      <p:sp>
        <p:nvSpPr>
          <p:cNvPr id="24" name="Smiley Face 23"/>
          <p:cNvSpPr/>
          <p:nvPr/>
        </p:nvSpPr>
        <p:spPr>
          <a:xfrm>
            <a:off x="7208520" y="3629813"/>
            <a:ext cx="164592" cy="164592"/>
          </a:xfrm>
          <a:prstGeom prst="smileyFace">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5" name="Smiley Face 24"/>
          <p:cNvSpPr/>
          <p:nvPr/>
        </p:nvSpPr>
        <p:spPr>
          <a:xfrm>
            <a:off x="8763000" y="3894373"/>
            <a:ext cx="164592" cy="164592"/>
          </a:xfrm>
          <a:prstGeom prst="smileyFace">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Smiley Face 25"/>
          <p:cNvSpPr/>
          <p:nvPr/>
        </p:nvSpPr>
        <p:spPr>
          <a:xfrm>
            <a:off x="8010144" y="3226317"/>
            <a:ext cx="164592" cy="164592"/>
          </a:xfrm>
          <a:prstGeom prst="smileyFace">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7" name="Smiley Face 26"/>
          <p:cNvSpPr/>
          <p:nvPr/>
        </p:nvSpPr>
        <p:spPr>
          <a:xfrm>
            <a:off x="8592312" y="3466441"/>
            <a:ext cx="164592" cy="164592"/>
          </a:xfrm>
          <a:prstGeom prst="smileyFace">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Smiley Face 27"/>
          <p:cNvSpPr/>
          <p:nvPr/>
        </p:nvSpPr>
        <p:spPr>
          <a:xfrm>
            <a:off x="7936992" y="4722274"/>
            <a:ext cx="164592" cy="164592"/>
          </a:xfrm>
          <a:prstGeom prst="smileyFace">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9" name="Smiley Face 28"/>
          <p:cNvSpPr/>
          <p:nvPr/>
        </p:nvSpPr>
        <p:spPr>
          <a:xfrm>
            <a:off x="7498404" y="3814360"/>
            <a:ext cx="164592" cy="164592"/>
          </a:xfrm>
          <a:prstGeom prst="smileyFace">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0" name="Smiley Face 29"/>
          <p:cNvSpPr/>
          <p:nvPr/>
        </p:nvSpPr>
        <p:spPr>
          <a:xfrm>
            <a:off x="8186166" y="4910995"/>
            <a:ext cx="164592" cy="164592"/>
          </a:xfrm>
          <a:prstGeom prst="smileyFace">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1" name="Smiley Face 30"/>
          <p:cNvSpPr/>
          <p:nvPr/>
        </p:nvSpPr>
        <p:spPr>
          <a:xfrm>
            <a:off x="8350758" y="3087841"/>
            <a:ext cx="164592" cy="164592"/>
          </a:xfrm>
          <a:prstGeom prst="smileyFace">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2" name="Smiley Face 31"/>
          <p:cNvSpPr/>
          <p:nvPr/>
        </p:nvSpPr>
        <p:spPr>
          <a:xfrm>
            <a:off x="7245420" y="3348836"/>
            <a:ext cx="164592" cy="164592"/>
          </a:xfrm>
          <a:prstGeom prst="smileyFace">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3" name="Smiley Face 32"/>
          <p:cNvSpPr/>
          <p:nvPr/>
        </p:nvSpPr>
        <p:spPr>
          <a:xfrm>
            <a:off x="7208520" y="4055184"/>
            <a:ext cx="164592" cy="164592"/>
          </a:xfrm>
          <a:prstGeom prst="smileyFace">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4" name="Smiley Face 33"/>
          <p:cNvSpPr/>
          <p:nvPr/>
        </p:nvSpPr>
        <p:spPr>
          <a:xfrm>
            <a:off x="7513644" y="3525722"/>
            <a:ext cx="164592" cy="164592"/>
          </a:xfrm>
          <a:prstGeom prst="smileyFace">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5" name="TextBox 34"/>
          <p:cNvSpPr txBox="1"/>
          <p:nvPr/>
        </p:nvSpPr>
        <p:spPr>
          <a:xfrm>
            <a:off x="6509300" y="5344491"/>
            <a:ext cx="2683864" cy="923330"/>
          </a:xfrm>
          <a:prstGeom prst="rect">
            <a:avLst/>
          </a:prstGeom>
          <a:noFill/>
        </p:spPr>
        <p:txBody>
          <a:bodyPr wrap="square" rtlCol="0">
            <a:spAutoFit/>
          </a:bodyPr>
          <a:lstStyle/>
          <a:p>
            <a:pPr algn="ctr"/>
            <a:r>
              <a:rPr lang="en-US" dirty="0" smtClean="0"/>
              <a:t>4. You (and customers!) want the statistics to be of good quality.</a:t>
            </a:r>
            <a:endParaRPr lang="en-US" dirty="0"/>
          </a:p>
        </p:txBody>
      </p:sp>
    </p:spTree>
    <p:extLst>
      <p:ext uri="{BB962C8B-B14F-4D97-AF65-F5344CB8AC3E}">
        <p14:creationId xmlns:p14="http://schemas.microsoft.com/office/powerpoint/2010/main" val="365669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2000"/>
                                  </p:stCondLst>
                                  <p:childTnLst>
                                    <p:set>
                                      <p:cBhvr>
                                        <p:cTn id="37" dur="1" fill="hold">
                                          <p:stCondLst>
                                            <p:cond delay="0"/>
                                          </p:stCondLst>
                                        </p:cTn>
                                        <p:tgtEl>
                                          <p:spTgt spid="33"/>
                                        </p:tgtEl>
                                        <p:attrNameLst>
                                          <p:attrName>style.visibility</p:attrName>
                                        </p:attrNameLst>
                                      </p:cBhvr>
                                      <p:to>
                                        <p:strVal val="visible"/>
                                      </p:to>
                                    </p:set>
                                  </p:childTnLst>
                                </p:cTn>
                              </p:par>
                            </p:childTnLst>
                          </p:cTn>
                        </p:par>
                        <p:par>
                          <p:cTn id="38" fill="hold">
                            <p:stCondLst>
                              <p:cond delay="2000"/>
                            </p:stCondLst>
                            <p:childTnLst>
                              <p:par>
                                <p:cTn id="39" presetID="1" presetClass="entr" presetSubtype="0" fill="hold" grpId="0" nodeType="afterEffect">
                                  <p:stCondLst>
                                    <p:cond delay="200"/>
                                  </p:stCondLst>
                                  <p:childTnLst>
                                    <p:set>
                                      <p:cBhvr>
                                        <p:cTn id="40" dur="1" fill="hold">
                                          <p:stCondLst>
                                            <p:cond delay="0"/>
                                          </p:stCondLst>
                                        </p:cTn>
                                        <p:tgtEl>
                                          <p:spTgt spid="31"/>
                                        </p:tgtEl>
                                        <p:attrNameLst>
                                          <p:attrName>style.visibility</p:attrName>
                                        </p:attrNameLst>
                                      </p:cBhvr>
                                      <p:to>
                                        <p:strVal val="visible"/>
                                      </p:to>
                                    </p:set>
                                  </p:childTnLst>
                                </p:cTn>
                              </p:par>
                            </p:childTnLst>
                          </p:cTn>
                        </p:par>
                        <p:par>
                          <p:cTn id="41" fill="hold">
                            <p:stCondLst>
                              <p:cond delay="2200"/>
                            </p:stCondLst>
                            <p:childTnLst>
                              <p:par>
                                <p:cTn id="42" presetID="1" presetClass="entr" presetSubtype="0" fill="hold" grpId="0" nodeType="afterEffect">
                                  <p:stCondLst>
                                    <p:cond delay="200"/>
                                  </p:stCondLst>
                                  <p:childTnLst>
                                    <p:set>
                                      <p:cBhvr>
                                        <p:cTn id="43" dur="1" fill="hold">
                                          <p:stCondLst>
                                            <p:cond delay="0"/>
                                          </p:stCondLst>
                                        </p:cTn>
                                        <p:tgtEl>
                                          <p:spTgt spid="29"/>
                                        </p:tgtEl>
                                        <p:attrNameLst>
                                          <p:attrName>style.visibility</p:attrName>
                                        </p:attrNameLst>
                                      </p:cBhvr>
                                      <p:to>
                                        <p:strVal val="visible"/>
                                      </p:to>
                                    </p:set>
                                  </p:childTnLst>
                                </p:cTn>
                              </p:par>
                            </p:childTnLst>
                          </p:cTn>
                        </p:par>
                        <p:par>
                          <p:cTn id="44" fill="hold">
                            <p:stCondLst>
                              <p:cond delay="2400"/>
                            </p:stCondLst>
                            <p:childTnLst>
                              <p:par>
                                <p:cTn id="45" presetID="1" presetClass="entr" presetSubtype="0" fill="hold" grpId="0" nodeType="afterEffect">
                                  <p:stCondLst>
                                    <p:cond delay="200"/>
                                  </p:stCondLst>
                                  <p:childTnLst>
                                    <p:set>
                                      <p:cBhvr>
                                        <p:cTn id="46" dur="1" fill="hold">
                                          <p:stCondLst>
                                            <p:cond delay="0"/>
                                          </p:stCondLst>
                                        </p:cTn>
                                        <p:tgtEl>
                                          <p:spTgt spid="26"/>
                                        </p:tgtEl>
                                        <p:attrNameLst>
                                          <p:attrName>style.visibility</p:attrName>
                                        </p:attrNameLst>
                                      </p:cBhvr>
                                      <p:to>
                                        <p:strVal val="visible"/>
                                      </p:to>
                                    </p:set>
                                  </p:childTnLst>
                                </p:cTn>
                              </p:par>
                            </p:childTnLst>
                          </p:cTn>
                        </p:par>
                        <p:par>
                          <p:cTn id="47" fill="hold">
                            <p:stCondLst>
                              <p:cond delay="2600"/>
                            </p:stCondLst>
                            <p:childTnLst>
                              <p:par>
                                <p:cTn id="48" presetID="1" presetClass="entr" presetSubtype="0" fill="hold" grpId="0" nodeType="afterEffect">
                                  <p:stCondLst>
                                    <p:cond delay="200"/>
                                  </p:stCondLst>
                                  <p:childTnLst>
                                    <p:set>
                                      <p:cBhvr>
                                        <p:cTn id="49" dur="1" fill="hold">
                                          <p:stCondLst>
                                            <p:cond delay="0"/>
                                          </p:stCondLst>
                                        </p:cTn>
                                        <p:tgtEl>
                                          <p:spTgt spid="28"/>
                                        </p:tgtEl>
                                        <p:attrNameLst>
                                          <p:attrName>style.visibility</p:attrName>
                                        </p:attrNameLst>
                                      </p:cBhvr>
                                      <p:to>
                                        <p:strVal val="visible"/>
                                      </p:to>
                                    </p:set>
                                  </p:childTnLst>
                                </p:cTn>
                              </p:par>
                            </p:childTnLst>
                          </p:cTn>
                        </p:par>
                        <p:par>
                          <p:cTn id="50" fill="hold">
                            <p:stCondLst>
                              <p:cond delay="2800"/>
                            </p:stCondLst>
                            <p:childTnLst>
                              <p:par>
                                <p:cTn id="51" presetID="1" presetClass="entr" presetSubtype="0" fill="hold" grpId="0" nodeType="afterEffect">
                                  <p:stCondLst>
                                    <p:cond delay="200"/>
                                  </p:stCondLst>
                                  <p:childTnLst>
                                    <p:set>
                                      <p:cBhvr>
                                        <p:cTn id="52" dur="1" fill="hold">
                                          <p:stCondLst>
                                            <p:cond delay="0"/>
                                          </p:stCondLst>
                                        </p:cTn>
                                        <p:tgtEl>
                                          <p:spTgt spid="30"/>
                                        </p:tgtEl>
                                        <p:attrNameLst>
                                          <p:attrName>style.visibility</p:attrName>
                                        </p:attrNameLst>
                                      </p:cBhvr>
                                      <p:to>
                                        <p:strVal val="visible"/>
                                      </p:to>
                                    </p:set>
                                  </p:childTnLst>
                                </p:cTn>
                              </p:par>
                            </p:childTnLst>
                          </p:cTn>
                        </p:par>
                        <p:par>
                          <p:cTn id="53" fill="hold">
                            <p:stCondLst>
                              <p:cond delay="3000"/>
                            </p:stCondLst>
                            <p:childTnLst>
                              <p:par>
                                <p:cTn id="54" presetID="1" presetClass="entr" presetSubtype="0" fill="hold" grpId="0" nodeType="afterEffect">
                                  <p:stCondLst>
                                    <p:cond delay="200"/>
                                  </p:stCondLst>
                                  <p:childTnLst>
                                    <p:set>
                                      <p:cBhvr>
                                        <p:cTn id="55" dur="1" fill="hold">
                                          <p:stCondLst>
                                            <p:cond delay="0"/>
                                          </p:stCondLst>
                                        </p:cTn>
                                        <p:tgtEl>
                                          <p:spTgt spid="25"/>
                                        </p:tgtEl>
                                        <p:attrNameLst>
                                          <p:attrName>style.visibility</p:attrName>
                                        </p:attrNameLst>
                                      </p:cBhvr>
                                      <p:to>
                                        <p:strVal val="visible"/>
                                      </p:to>
                                    </p:set>
                                  </p:childTnLst>
                                </p:cTn>
                              </p:par>
                            </p:childTnLst>
                          </p:cTn>
                        </p:par>
                        <p:par>
                          <p:cTn id="56" fill="hold">
                            <p:stCondLst>
                              <p:cond delay="3200"/>
                            </p:stCondLst>
                            <p:childTnLst>
                              <p:par>
                                <p:cTn id="57" presetID="1" presetClass="entr" presetSubtype="0" fill="hold" grpId="0" nodeType="afterEffect">
                                  <p:stCondLst>
                                    <p:cond delay="200"/>
                                  </p:stCondLst>
                                  <p:childTnLst>
                                    <p:set>
                                      <p:cBhvr>
                                        <p:cTn id="58" dur="1" fill="hold">
                                          <p:stCondLst>
                                            <p:cond delay="0"/>
                                          </p:stCondLst>
                                        </p:cTn>
                                        <p:tgtEl>
                                          <p:spTgt spid="34"/>
                                        </p:tgtEl>
                                        <p:attrNameLst>
                                          <p:attrName>style.visibility</p:attrName>
                                        </p:attrNameLst>
                                      </p:cBhvr>
                                      <p:to>
                                        <p:strVal val="visible"/>
                                      </p:to>
                                    </p:set>
                                  </p:childTnLst>
                                </p:cTn>
                              </p:par>
                            </p:childTnLst>
                          </p:cTn>
                        </p:par>
                        <p:par>
                          <p:cTn id="59" fill="hold">
                            <p:stCondLst>
                              <p:cond delay="3400"/>
                            </p:stCondLst>
                            <p:childTnLst>
                              <p:par>
                                <p:cTn id="60" presetID="1" presetClass="entr" presetSubtype="0" fill="hold" grpId="0" nodeType="afterEffect">
                                  <p:stCondLst>
                                    <p:cond delay="200"/>
                                  </p:stCondLst>
                                  <p:childTnLst>
                                    <p:set>
                                      <p:cBhvr>
                                        <p:cTn id="61" dur="1" fill="hold">
                                          <p:stCondLst>
                                            <p:cond delay="0"/>
                                          </p:stCondLst>
                                        </p:cTn>
                                        <p:tgtEl>
                                          <p:spTgt spid="24"/>
                                        </p:tgtEl>
                                        <p:attrNameLst>
                                          <p:attrName>style.visibility</p:attrName>
                                        </p:attrNameLst>
                                      </p:cBhvr>
                                      <p:to>
                                        <p:strVal val="visible"/>
                                      </p:to>
                                    </p:set>
                                  </p:childTnLst>
                                </p:cTn>
                              </p:par>
                            </p:childTnLst>
                          </p:cTn>
                        </p:par>
                        <p:par>
                          <p:cTn id="62" fill="hold">
                            <p:stCondLst>
                              <p:cond delay="3600"/>
                            </p:stCondLst>
                            <p:childTnLst>
                              <p:par>
                                <p:cTn id="63" presetID="1" presetClass="entr" presetSubtype="0" fill="hold" grpId="0" nodeType="afterEffect">
                                  <p:stCondLst>
                                    <p:cond delay="200"/>
                                  </p:stCondLst>
                                  <p:childTnLst>
                                    <p:set>
                                      <p:cBhvr>
                                        <p:cTn id="64" dur="1" fill="hold">
                                          <p:stCondLst>
                                            <p:cond delay="0"/>
                                          </p:stCondLst>
                                        </p:cTn>
                                        <p:tgtEl>
                                          <p:spTgt spid="32"/>
                                        </p:tgtEl>
                                        <p:attrNameLst>
                                          <p:attrName>style.visibility</p:attrName>
                                        </p:attrNameLst>
                                      </p:cBhvr>
                                      <p:to>
                                        <p:strVal val="visible"/>
                                      </p:to>
                                    </p:set>
                                  </p:childTnLst>
                                </p:cTn>
                              </p:par>
                            </p:childTnLst>
                          </p:cTn>
                        </p:par>
                        <p:par>
                          <p:cTn id="65" fill="hold">
                            <p:stCondLst>
                              <p:cond delay="3800"/>
                            </p:stCondLst>
                            <p:childTnLst>
                              <p:par>
                                <p:cTn id="66" presetID="1" presetClass="entr" presetSubtype="0" fill="hold" grpId="0" nodeType="afterEffect">
                                  <p:stCondLst>
                                    <p:cond delay="200"/>
                                  </p:stCondLst>
                                  <p:childTnLst>
                                    <p:set>
                                      <p:cBhvr>
                                        <p:cTn id="67"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animBg="1"/>
      <p:bldP spid="7" grpId="0"/>
      <p:bldP spid="11" grpId="0" animBg="1"/>
      <p:bldP spid="12" grpId="0"/>
      <p:bldP spid="21" grpId="0" animBg="1"/>
      <p:bldP spid="22" grpId="0" animBg="1"/>
      <p:bldP spid="23" grpId="0"/>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Questions</a:t>
            </a:r>
            <a:endParaRPr lang="en-US" dirty="0"/>
          </a:p>
        </p:txBody>
      </p:sp>
      <p:sp>
        <p:nvSpPr>
          <p:cNvPr id="5" name="Content Placeholder 4"/>
          <p:cNvSpPr>
            <a:spLocks noGrp="1"/>
          </p:cNvSpPr>
          <p:nvPr>
            <p:ph idx="1"/>
          </p:nvPr>
        </p:nvSpPr>
        <p:spPr/>
        <p:txBody>
          <a:bodyPr>
            <a:normAutofit/>
          </a:bodyPr>
          <a:lstStyle/>
          <a:p>
            <a:pPr marL="514350" indent="-514350">
              <a:buFont typeface="+mj-lt"/>
              <a:buAutoNum type="arabicPeriod"/>
            </a:pPr>
            <a:r>
              <a:rPr lang="en-US" dirty="0"/>
              <a:t>Exactly what aspects of the </a:t>
            </a:r>
            <a:r>
              <a:rPr lang="en-US" dirty="0" smtClean="0"/>
              <a:t>data (entities or </a:t>
            </a:r>
            <a:r>
              <a:rPr lang="en-US" dirty="0"/>
              <a:t>their characteristics) are you required to protect (by current </a:t>
            </a:r>
            <a:r>
              <a:rPr lang="en-US" dirty="0" smtClean="0"/>
              <a:t>law/policy/agreement</a:t>
            </a:r>
            <a:r>
              <a:rPr lang="en-US" dirty="0"/>
              <a:t>)?</a:t>
            </a:r>
          </a:p>
          <a:p>
            <a:pPr marL="514350" indent="-514350">
              <a:buFont typeface="+mj-lt"/>
              <a:buAutoNum type="arabicPeriod"/>
            </a:pPr>
            <a:r>
              <a:rPr lang="en-US" dirty="0"/>
              <a:t>What does “good quality” mean to you? To the people who will consume the statistics?</a:t>
            </a:r>
          </a:p>
          <a:p>
            <a:pPr marL="0" indent="0">
              <a:buNone/>
            </a:pPr>
            <a:endParaRPr lang="en-US" dirty="0" smtClean="0"/>
          </a:p>
          <a:p>
            <a:pPr marL="0" indent="0">
              <a:buNone/>
            </a:pPr>
            <a:r>
              <a:rPr lang="en-US" sz="3000" dirty="0" smtClean="0"/>
              <a:t>These two questions get at the central tension:</a:t>
            </a:r>
          </a:p>
          <a:p>
            <a:pPr marL="0" indent="0" algn="ctr">
              <a:buNone/>
            </a:pPr>
            <a:r>
              <a:rPr lang="en-US" sz="3000" b="1" dirty="0" smtClean="0"/>
              <a:t>Privacy vs. Quality</a:t>
            </a:r>
          </a:p>
        </p:txBody>
      </p:sp>
      <p:sp>
        <p:nvSpPr>
          <p:cNvPr id="3" name="Footer Placeholder 2"/>
          <p:cNvSpPr>
            <a:spLocks noGrp="1"/>
          </p:cNvSpPr>
          <p:nvPr>
            <p:ph type="ftr" sz="quarter" idx="11"/>
          </p:nvPr>
        </p:nvSpPr>
        <p:spPr/>
        <p:txBody>
          <a:bodyPr/>
          <a:lstStyle/>
          <a:p>
            <a:r>
              <a:rPr lang="en-US" dirty="0" smtClean="0"/>
              <a:t>Introduction</a:t>
            </a:r>
            <a:endParaRPr lang="en-US" dirty="0"/>
          </a:p>
        </p:txBody>
      </p:sp>
      <p:sp>
        <p:nvSpPr>
          <p:cNvPr id="4" name="Slide Number Placeholder 3"/>
          <p:cNvSpPr>
            <a:spLocks noGrp="1"/>
          </p:cNvSpPr>
          <p:nvPr>
            <p:ph type="sldNum" sz="quarter" idx="12"/>
          </p:nvPr>
        </p:nvSpPr>
        <p:spPr/>
        <p:txBody>
          <a:bodyPr/>
          <a:lstStyle/>
          <a:p>
            <a:fld id="{64414A74-74EC-4CFA-8EE5-79434797E2DC}" type="slidenum">
              <a:rPr lang="en-US" smtClean="0"/>
              <a:t>6</a:t>
            </a:fld>
            <a:endParaRPr lang="en-US"/>
          </a:p>
        </p:txBody>
      </p:sp>
    </p:spTree>
    <p:extLst>
      <p:ext uri="{BB962C8B-B14F-4D97-AF65-F5344CB8AC3E}">
        <p14:creationId xmlns:p14="http://schemas.microsoft.com/office/powerpoint/2010/main" val="113406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 Privacy Is…</a:t>
            </a:r>
            <a:endParaRPr lang="en-US" dirty="0"/>
          </a:p>
        </p:txBody>
      </p:sp>
      <p:sp>
        <p:nvSpPr>
          <p:cNvPr id="4" name="Footer Placeholder 3"/>
          <p:cNvSpPr>
            <a:spLocks noGrp="1"/>
          </p:cNvSpPr>
          <p:nvPr>
            <p:ph type="ftr" sz="quarter" idx="11"/>
          </p:nvPr>
        </p:nvSpPr>
        <p:spPr/>
        <p:txBody>
          <a:bodyPr/>
          <a:lstStyle/>
          <a:p>
            <a:r>
              <a:rPr lang="en-US" dirty="0" smtClean="0"/>
              <a:t>Introduction</a:t>
            </a:r>
            <a:endParaRPr lang="en-US" dirty="0"/>
          </a:p>
        </p:txBody>
      </p:sp>
      <p:sp>
        <p:nvSpPr>
          <p:cNvPr id="5" name="Slide Number Placeholder 4"/>
          <p:cNvSpPr>
            <a:spLocks noGrp="1"/>
          </p:cNvSpPr>
          <p:nvPr>
            <p:ph type="sldNum" sz="quarter" idx="12"/>
          </p:nvPr>
        </p:nvSpPr>
        <p:spPr/>
        <p:txBody>
          <a:bodyPr/>
          <a:lstStyle/>
          <a:p>
            <a:fld id="{64414A74-74EC-4CFA-8EE5-79434797E2DC}" type="slidenum">
              <a:rPr lang="en-US" smtClean="0"/>
              <a:t>7</a:t>
            </a:fld>
            <a:endParaRPr lang="en-US"/>
          </a:p>
        </p:txBody>
      </p:sp>
      <p:sp>
        <p:nvSpPr>
          <p:cNvPr id="7" name="TextBox 6"/>
          <p:cNvSpPr txBox="1"/>
          <p:nvPr/>
        </p:nvSpPr>
        <p:spPr>
          <a:xfrm>
            <a:off x="842228" y="2180280"/>
            <a:ext cx="2012218" cy="523220"/>
          </a:xfrm>
          <a:prstGeom prst="rect">
            <a:avLst/>
          </a:prstGeom>
          <a:noFill/>
        </p:spPr>
        <p:txBody>
          <a:bodyPr wrap="none" rtlCol="0">
            <a:spAutoFit/>
          </a:bodyPr>
          <a:lstStyle/>
          <a:p>
            <a:r>
              <a:rPr lang="en-US" sz="2800" dirty="0" smtClean="0">
                <a:solidFill>
                  <a:schemeClr val="accent2"/>
                </a:solidFill>
                <a:latin typeface="Franklin Gothic Demi Cond" panose="020B0706030402020204" pitchFamily="34" charset="0"/>
              </a:rPr>
              <a:t>A guarantee?</a:t>
            </a:r>
            <a:endParaRPr lang="en-US" sz="2800" dirty="0">
              <a:solidFill>
                <a:schemeClr val="accent2"/>
              </a:solidFill>
              <a:latin typeface="Franklin Gothic Demi Cond" panose="020B0706030402020204" pitchFamily="34" charset="0"/>
            </a:endParaRPr>
          </a:p>
        </p:txBody>
      </p:sp>
      <p:sp>
        <p:nvSpPr>
          <p:cNvPr id="8" name="TextBox 7"/>
          <p:cNvSpPr txBox="1"/>
          <p:nvPr/>
        </p:nvSpPr>
        <p:spPr>
          <a:xfrm>
            <a:off x="139730" y="3574915"/>
            <a:ext cx="1327928" cy="523220"/>
          </a:xfrm>
          <a:prstGeom prst="rect">
            <a:avLst/>
          </a:prstGeom>
          <a:noFill/>
        </p:spPr>
        <p:txBody>
          <a:bodyPr wrap="none" rtlCol="0">
            <a:spAutoFit/>
          </a:bodyPr>
          <a:lstStyle/>
          <a:p>
            <a:r>
              <a:rPr lang="en-US" sz="2800" dirty="0" smtClean="0">
                <a:solidFill>
                  <a:schemeClr val="accent4"/>
                </a:solidFill>
                <a:latin typeface="Franklin Gothic Demi Cond" panose="020B0706030402020204" pitchFamily="34" charset="0"/>
              </a:rPr>
              <a:t>A proof?</a:t>
            </a:r>
            <a:endParaRPr lang="en-US" sz="2800" dirty="0">
              <a:solidFill>
                <a:schemeClr val="accent4"/>
              </a:solidFill>
              <a:latin typeface="Franklin Gothic Demi Cond" panose="020B0706030402020204" pitchFamily="34" charset="0"/>
            </a:endParaRPr>
          </a:p>
        </p:txBody>
      </p:sp>
      <p:sp>
        <p:nvSpPr>
          <p:cNvPr id="9" name="TextBox 8"/>
          <p:cNvSpPr txBox="1"/>
          <p:nvPr/>
        </p:nvSpPr>
        <p:spPr>
          <a:xfrm>
            <a:off x="4349982" y="1690691"/>
            <a:ext cx="2093843" cy="523220"/>
          </a:xfrm>
          <a:prstGeom prst="rect">
            <a:avLst/>
          </a:prstGeom>
          <a:noFill/>
        </p:spPr>
        <p:txBody>
          <a:bodyPr wrap="none" rtlCol="0">
            <a:spAutoFit/>
          </a:bodyPr>
          <a:lstStyle/>
          <a:p>
            <a:r>
              <a:rPr lang="en-US" sz="2800" dirty="0" smtClean="0">
                <a:solidFill>
                  <a:schemeClr val="accent6"/>
                </a:solidFill>
                <a:latin typeface="Franklin Gothic Demi Cond" panose="020B0706030402020204" pitchFamily="34" charset="0"/>
              </a:rPr>
              <a:t>An algorithm?</a:t>
            </a:r>
            <a:endParaRPr lang="en-US" sz="2800" dirty="0">
              <a:solidFill>
                <a:schemeClr val="accent6"/>
              </a:solidFill>
              <a:latin typeface="Franklin Gothic Demi Cond" panose="020B0706030402020204" pitchFamily="34" charset="0"/>
            </a:endParaRPr>
          </a:p>
        </p:txBody>
      </p:sp>
      <p:sp>
        <p:nvSpPr>
          <p:cNvPr id="10" name="TextBox 9"/>
          <p:cNvSpPr txBox="1"/>
          <p:nvPr/>
        </p:nvSpPr>
        <p:spPr>
          <a:xfrm>
            <a:off x="2783719" y="3113250"/>
            <a:ext cx="1733167" cy="523220"/>
          </a:xfrm>
          <a:prstGeom prst="rect">
            <a:avLst/>
          </a:prstGeom>
          <a:noFill/>
        </p:spPr>
        <p:txBody>
          <a:bodyPr wrap="none" rtlCol="0">
            <a:spAutoFit/>
          </a:bodyPr>
          <a:lstStyle/>
          <a:p>
            <a:r>
              <a:rPr lang="en-US" sz="2800" dirty="0" smtClean="0">
                <a:solidFill>
                  <a:srgbClr val="00B0F0"/>
                </a:solidFill>
                <a:latin typeface="Franklin Gothic Demi Cond" panose="020B0706030402020204" pitchFamily="34" charset="0"/>
              </a:rPr>
              <a:t>Confusing?</a:t>
            </a:r>
            <a:endParaRPr lang="en-US" sz="2800" dirty="0">
              <a:solidFill>
                <a:srgbClr val="00B0F0"/>
              </a:solidFill>
              <a:latin typeface="Franklin Gothic Demi Cond" panose="020B0706030402020204" pitchFamily="34" charset="0"/>
            </a:endParaRPr>
          </a:p>
        </p:txBody>
      </p:sp>
      <p:sp>
        <p:nvSpPr>
          <p:cNvPr id="11" name="TextBox 10"/>
          <p:cNvSpPr txBox="1"/>
          <p:nvPr/>
        </p:nvSpPr>
        <p:spPr>
          <a:xfrm>
            <a:off x="5858728" y="2890387"/>
            <a:ext cx="2558714" cy="523220"/>
          </a:xfrm>
          <a:prstGeom prst="rect">
            <a:avLst/>
          </a:prstGeom>
          <a:noFill/>
        </p:spPr>
        <p:txBody>
          <a:bodyPr wrap="none" rtlCol="0">
            <a:spAutoFit/>
          </a:bodyPr>
          <a:lstStyle/>
          <a:p>
            <a:r>
              <a:rPr lang="en-US" sz="2800" dirty="0" smtClean="0">
                <a:latin typeface="Franklin Gothic Demi Cond" panose="020B0706030402020204" pitchFamily="34" charset="0"/>
              </a:rPr>
              <a:t>Counterintuitive?</a:t>
            </a:r>
            <a:endParaRPr lang="en-US" sz="2800" dirty="0">
              <a:latin typeface="Franklin Gothic Demi Cond" panose="020B0706030402020204" pitchFamily="34" charset="0"/>
            </a:endParaRPr>
          </a:p>
        </p:txBody>
      </p:sp>
      <p:sp>
        <p:nvSpPr>
          <p:cNvPr id="12" name="TextBox 11"/>
          <p:cNvSpPr txBox="1"/>
          <p:nvPr/>
        </p:nvSpPr>
        <p:spPr>
          <a:xfrm>
            <a:off x="4159874" y="3926433"/>
            <a:ext cx="2836867" cy="523220"/>
          </a:xfrm>
          <a:prstGeom prst="rect">
            <a:avLst/>
          </a:prstGeom>
          <a:noFill/>
        </p:spPr>
        <p:txBody>
          <a:bodyPr wrap="none" rtlCol="0">
            <a:spAutoFit/>
          </a:bodyPr>
          <a:lstStyle/>
          <a:p>
            <a:r>
              <a:rPr lang="en-US" sz="2800" dirty="0" smtClean="0">
                <a:solidFill>
                  <a:srgbClr val="7030A0"/>
                </a:solidFill>
                <a:latin typeface="Franklin Gothic Demi Cond" panose="020B0706030402020204" pitchFamily="34" charset="0"/>
              </a:rPr>
              <a:t>A work in progress?</a:t>
            </a:r>
            <a:endParaRPr lang="en-US" sz="2800" dirty="0">
              <a:solidFill>
                <a:srgbClr val="7030A0"/>
              </a:solidFill>
              <a:latin typeface="Franklin Gothic Demi Cond" panose="020B0706030402020204" pitchFamily="34" charset="0"/>
            </a:endParaRPr>
          </a:p>
        </p:txBody>
      </p:sp>
      <p:sp>
        <p:nvSpPr>
          <p:cNvPr id="13" name="TextBox 12"/>
          <p:cNvSpPr txBox="1"/>
          <p:nvPr/>
        </p:nvSpPr>
        <p:spPr>
          <a:xfrm>
            <a:off x="1651914" y="4477738"/>
            <a:ext cx="2046779" cy="523220"/>
          </a:xfrm>
          <a:prstGeom prst="rect">
            <a:avLst/>
          </a:prstGeom>
          <a:noFill/>
        </p:spPr>
        <p:txBody>
          <a:bodyPr wrap="none" rtlCol="0">
            <a:spAutoFit/>
          </a:bodyPr>
          <a:lstStyle/>
          <a:p>
            <a:r>
              <a:rPr lang="en-US" sz="2800" dirty="0" smtClean="0">
                <a:solidFill>
                  <a:srgbClr val="FF0000"/>
                </a:solidFill>
                <a:latin typeface="Franklin Gothic Demi Cond" panose="020B0706030402020204" pitchFamily="34" charset="0"/>
              </a:rPr>
              <a:t>A useful tool?</a:t>
            </a:r>
            <a:endParaRPr lang="en-US" sz="2800" dirty="0">
              <a:solidFill>
                <a:srgbClr val="FF0000"/>
              </a:solidFill>
              <a:latin typeface="Franklin Gothic Demi Cond" panose="020B0706030402020204" pitchFamily="34" charset="0"/>
            </a:endParaRPr>
          </a:p>
        </p:txBody>
      </p:sp>
      <p:sp>
        <p:nvSpPr>
          <p:cNvPr id="14" name="TextBox 13"/>
          <p:cNvSpPr txBox="1"/>
          <p:nvPr/>
        </p:nvSpPr>
        <p:spPr>
          <a:xfrm>
            <a:off x="2097616" y="5397393"/>
            <a:ext cx="6952801" cy="523220"/>
          </a:xfrm>
          <a:prstGeom prst="rect">
            <a:avLst/>
          </a:prstGeom>
          <a:noFill/>
        </p:spPr>
        <p:txBody>
          <a:bodyPr wrap="none" rtlCol="0">
            <a:spAutoFit/>
          </a:bodyPr>
          <a:lstStyle/>
          <a:p>
            <a:r>
              <a:rPr lang="en-US" sz="2800" dirty="0" smtClean="0">
                <a:solidFill>
                  <a:srgbClr val="0070C0"/>
                </a:solidFill>
                <a:latin typeface="Franklin Gothic Demi Cond" panose="020B0706030402020204" pitchFamily="34" charset="0"/>
              </a:rPr>
              <a:t>Denoted as “DP” for the rest of this presentation?</a:t>
            </a:r>
            <a:endParaRPr lang="en-US" sz="2800" dirty="0">
              <a:solidFill>
                <a:srgbClr val="0070C0"/>
              </a:solidFill>
              <a:latin typeface="Franklin Gothic Demi Cond" panose="020B0706030402020204" pitchFamily="34" charset="0"/>
            </a:endParaRPr>
          </a:p>
        </p:txBody>
      </p:sp>
      <p:sp>
        <p:nvSpPr>
          <p:cNvPr id="17" name="Rectangle 16"/>
          <p:cNvSpPr/>
          <p:nvPr/>
        </p:nvSpPr>
        <p:spPr>
          <a:xfrm>
            <a:off x="0" y="1325898"/>
            <a:ext cx="9144000" cy="5035553"/>
          </a:xfrm>
          <a:prstGeom prst="rect">
            <a:avLst/>
          </a:pr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061152" y="2659919"/>
            <a:ext cx="5021696" cy="1569660"/>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pPr algn="ctr"/>
            <a:r>
              <a:rPr lang="en-US" sz="4800" b="1" dirty="0" smtClean="0">
                <a:latin typeface="+mj-lt"/>
              </a:rPr>
              <a:t>To some extent,</a:t>
            </a:r>
            <a:br>
              <a:rPr lang="en-US" sz="4800" b="1" dirty="0" smtClean="0">
                <a:latin typeface="+mj-lt"/>
              </a:rPr>
            </a:br>
            <a:r>
              <a:rPr lang="en-US" sz="4800" b="1" dirty="0" smtClean="0">
                <a:latin typeface="+mj-lt"/>
              </a:rPr>
              <a:t>maybe all of these…</a:t>
            </a:r>
            <a:endParaRPr lang="en-US" sz="4800" b="1" dirty="0">
              <a:latin typeface="+mj-lt"/>
            </a:endParaRPr>
          </a:p>
        </p:txBody>
      </p:sp>
    </p:spTree>
    <p:extLst>
      <p:ext uri="{BB962C8B-B14F-4D97-AF65-F5344CB8AC3E}">
        <p14:creationId xmlns:p14="http://schemas.microsoft.com/office/powerpoint/2010/main" val="320503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1"/>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12"/>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13"/>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500"/>
                                  </p:stCondLst>
                                  <p:childTnLst>
                                    <p:set>
                                      <p:cBhvr>
                                        <p:cTn id="24" dur="1" fill="hold">
                                          <p:stCondLst>
                                            <p:cond delay="0"/>
                                          </p:stCondLst>
                                        </p:cTn>
                                        <p:tgtEl>
                                          <p:spTgt spid="10"/>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grpId="0" nodeType="afterEffect">
                                  <p:stCondLst>
                                    <p:cond delay="50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7"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DP as a Guarantee</a:t>
            </a:r>
            <a:endParaRPr lang="en-US" dirty="0"/>
          </a:p>
        </p:txBody>
      </p:sp>
      <p:sp>
        <p:nvSpPr>
          <p:cNvPr id="3" name="Content Placeholder 2"/>
          <p:cNvSpPr>
            <a:spLocks noGrp="1"/>
          </p:cNvSpPr>
          <p:nvPr>
            <p:ph idx="1"/>
          </p:nvPr>
        </p:nvSpPr>
        <p:spPr/>
        <p:txBody>
          <a:bodyPr/>
          <a:lstStyle/>
          <a:p>
            <a:pPr marL="0" indent="0">
              <a:buNone/>
            </a:pPr>
            <a:r>
              <a:rPr lang="en-US" dirty="0" smtClean="0"/>
              <a:t>We want:</a:t>
            </a:r>
          </a:p>
          <a:p>
            <a:pPr marL="0" indent="0">
              <a:buNone/>
            </a:pPr>
            <a:r>
              <a:rPr lang="en-US" dirty="0"/>
              <a:t>	P</a:t>
            </a:r>
            <a:r>
              <a:rPr lang="en-US" dirty="0" smtClean="0"/>
              <a:t>ublished statistics and</a:t>
            </a:r>
          </a:p>
          <a:p>
            <a:pPr marL="0" indent="0">
              <a:buNone/>
            </a:pPr>
            <a:r>
              <a:rPr lang="en-US" dirty="0" smtClean="0"/>
              <a:t>	Privacy for </a:t>
            </a:r>
            <a:r>
              <a:rPr lang="en-US" dirty="0"/>
              <a:t>an individual </a:t>
            </a:r>
            <a:r>
              <a:rPr lang="en-US" dirty="0" smtClean="0"/>
              <a:t>entity; </a:t>
            </a:r>
          </a:p>
          <a:p>
            <a:pPr marL="0" indent="0">
              <a:buNone/>
            </a:pPr>
            <a:r>
              <a:rPr lang="en-US" dirty="0" smtClean="0"/>
              <a:t>Then:</a:t>
            </a:r>
          </a:p>
          <a:p>
            <a:pPr marL="0" indent="0">
              <a:buNone/>
            </a:pPr>
            <a:r>
              <a:rPr lang="en-US" dirty="0"/>
              <a:t>	S</a:t>
            </a:r>
            <a:r>
              <a:rPr lang="en-US" dirty="0" smtClean="0"/>
              <a:t>tatistics </a:t>
            </a:r>
            <a:r>
              <a:rPr lang="en-US" dirty="0"/>
              <a:t>should not change much </a:t>
            </a:r>
            <a:endParaRPr lang="en-US" dirty="0" smtClean="0"/>
          </a:p>
          <a:p>
            <a:pPr marL="0" indent="0">
              <a:buNone/>
            </a:pPr>
            <a:r>
              <a:rPr lang="en-US" dirty="0" smtClean="0"/>
              <a:t>	With/without the </a:t>
            </a:r>
            <a:r>
              <a:rPr lang="en-US" dirty="0" smtClean="0"/>
              <a:t>entity</a:t>
            </a:r>
            <a:r>
              <a:rPr lang="en-US" dirty="0"/>
              <a:t>;</a:t>
            </a:r>
            <a:endParaRPr lang="en-US" dirty="0" smtClean="0"/>
          </a:p>
          <a:p>
            <a:pPr marL="0" indent="0">
              <a:buNone/>
            </a:pPr>
            <a:r>
              <a:rPr lang="en-US" dirty="0" smtClean="0"/>
              <a:t>And:</a:t>
            </a:r>
          </a:p>
          <a:p>
            <a:pPr marL="0" indent="0">
              <a:buNone/>
            </a:pPr>
            <a:r>
              <a:rPr lang="en-US" dirty="0"/>
              <a:t>	</a:t>
            </a:r>
            <a:r>
              <a:rPr lang="en-US" dirty="0" smtClean="0"/>
              <a:t>It should be mathematicall</a:t>
            </a:r>
            <a:r>
              <a:rPr lang="en-US" dirty="0" smtClean="0"/>
              <a:t>y provable.</a:t>
            </a:r>
            <a:endParaRPr lang="en-US" dirty="0"/>
          </a:p>
        </p:txBody>
      </p:sp>
      <p:sp>
        <p:nvSpPr>
          <p:cNvPr id="4" name="Footer Placeholder 3"/>
          <p:cNvSpPr>
            <a:spLocks noGrp="1"/>
          </p:cNvSpPr>
          <p:nvPr>
            <p:ph type="ftr" sz="quarter" idx="11"/>
          </p:nvPr>
        </p:nvSpPr>
        <p:spPr/>
        <p:txBody>
          <a:bodyPr/>
          <a:lstStyle/>
          <a:p>
            <a:r>
              <a:rPr lang="en-US" dirty="0"/>
              <a:t>Introduction</a:t>
            </a:r>
          </a:p>
        </p:txBody>
      </p:sp>
      <p:sp>
        <p:nvSpPr>
          <p:cNvPr id="5" name="Slide Number Placeholder 4"/>
          <p:cNvSpPr>
            <a:spLocks noGrp="1"/>
          </p:cNvSpPr>
          <p:nvPr>
            <p:ph type="sldNum" sz="quarter" idx="12"/>
          </p:nvPr>
        </p:nvSpPr>
        <p:spPr/>
        <p:txBody>
          <a:bodyPr/>
          <a:lstStyle/>
          <a:p>
            <a:fld id="{64414A74-74EC-4CFA-8EE5-79434797E2DC}" type="slidenum">
              <a:rPr lang="en-US" smtClean="0"/>
              <a:t>8</a:t>
            </a:fld>
            <a:endParaRPr lang="en-US"/>
          </a:p>
        </p:txBody>
      </p:sp>
    </p:spTree>
    <p:extLst>
      <p:ext uri="{BB962C8B-B14F-4D97-AF65-F5344CB8AC3E}">
        <p14:creationId xmlns:p14="http://schemas.microsoft.com/office/powerpoint/2010/main" val="2094746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Terminology</a:t>
            </a:r>
            <a:endParaRPr lang="en-US" dirty="0"/>
          </a:p>
        </p:txBody>
      </p:sp>
      <p:sp>
        <p:nvSpPr>
          <p:cNvPr id="3" name="Content Placeholder 2"/>
          <p:cNvSpPr>
            <a:spLocks noGrp="1"/>
          </p:cNvSpPr>
          <p:nvPr>
            <p:ph idx="1"/>
          </p:nvPr>
        </p:nvSpPr>
        <p:spPr/>
        <p:txBody>
          <a:bodyPr>
            <a:normAutofit/>
          </a:bodyPr>
          <a:lstStyle/>
          <a:p>
            <a:r>
              <a:rPr lang="en-US" b="1" dirty="0"/>
              <a:t>Database</a:t>
            </a:r>
            <a:r>
              <a:rPr lang="en-US" dirty="0"/>
              <a:t> – Any </a:t>
            </a:r>
            <a:r>
              <a:rPr lang="en-US" dirty="0" smtClean="0"/>
              <a:t>set of data </a:t>
            </a:r>
            <a:r>
              <a:rPr lang="en-US" dirty="0"/>
              <a:t>(simple or complex) from which we are producing statistics to be protected.</a:t>
            </a:r>
          </a:p>
          <a:p>
            <a:r>
              <a:rPr lang="en-US" b="1" dirty="0"/>
              <a:t>Neighbors</a:t>
            </a:r>
            <a:r>
              <a:rPr lang="en-US" dirty="0"/>
              <a:t> – Two databases that are different by a definable quantity (e.g. 1 record).</a:t>
            </a:r>
          </a:p>
          <a:p>
            <a:r>
              <a:rPr lang="en-US" b="1" dirty="0"/>
              <a:t>Query</a:t>
            </a:r>
            <a:r>
              <a:rPr lang="en-US" dirty="0"/>
              <a:t> – A statistic </a:t>
            </a:r>
            <a:r>
              <a:rPr lang="en-US" dirty="0" smtClean="0"/>
              <a:t>(e.g. sum count) to </a:t>
            </a:r>
            <a:r>
              <a:rPr lang="en-US" dirty="0"/>
              <a:t>be produced from the database, with the Query Response being its </a:t>
            </a:r>
            <a:r>
              <a:rPr lang="en-US" dirty="0" smtClean="0"/>
              <a:t>value</a:t>
            </a:r>
            <a:r>
              <a:rPr lang="en-US" dirty="0"/>
              <a:t>.</a:t>
            </a:r>
          </a:p>
          <a:p>
            <a:r>
              <a:rPr lang="en-US" b="1" dirty="0"/>
              <a:t>Sensitivity</a:t>
            </a:r>
            <a:r>
              <a:rPr lang="en-US" dirty="0"/>
              <a:t> – A measure of the impact on a query resulting from a change in a database’s content</a:t>
            </a:r>
            <a:r>
              <a:rPr lang="en-US" dirty="0" smtClean="0"/>
              <a:t>.</a:t>
            </a:r>
          </a:p>
        </p:txBody>
      </p:sp>
      <p:sp>
        <p:nvSpPr>
          <p:cNvPr id="4" name="Footer Placeholder 3"/>
          <p:cNvSpPr>
            <a:spLocks noGrp="1"/>
          </p:cNvSpPr>
          <p:nvPr>
            <p:ph type="ftr" sz="quarter" idx="11"/>
          </p:nvPr>
        </p:nvSpPr>
        <p:spPr/>
        <p:txBody>
          <a:bodyPr/>
          <a:lstStyle/>
          <a:p>
            <a:r>
              <a:rPr lang="en-US" dirty="0"/>
              <a:t>Introduction</a:t>
            </a:r>
          </a:p>
        </p:txBody>
      </p:sp>
      <p:sp>
        <p:nvSpPr>
          <p:cNvPr id="5" name="Slide Number Placeholder 4"/>
          <p:cNvSpPr>
            <a:spLocks noGrp="1"/>
          </p:cNvSpPr>
          <p:nvPr>
            <p:ph type="sldNum" sz="quarter" idx="12"/>
          </p:nvPr>
        </p:nvSpPr>
        <p:spPr/>
        <p:txBody>
          <a:bodyPr/>
          <a:lstStyle/>
          <a:p>
            <a:fld id="{64414A74-74EC-4CFA-8EE5-79434797E2DC}" type="slidenum">
              <a:rPr lang="en-US" smtClean="0"/>
              <a:t>9</a:t>
            </a:fld>
            <a:endParaRPr lang="en-US"/>
          </a:p>
        </p:txBody>
      </p:sp>
    </p:spTree>
    <p:extLst>
      <p:ext uri="{BB962C8B-B14F-4D97-AF65-F5344CB8AC3E}">
        <p14:creationId xmlns:p14="http://schemas.microsoft.com/office/powerpoint/2010/main" val="178685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ix Stupid Default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x Stupid Default Theme" id="{54A7373C-455A-44FA-8F9A-DA74513F4851}" vid="{88CB8758-E49B-4282-ABAE-C8F15E7420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5077</TotalTime>
  <Words>3862</Words>
  <Application>Microsoft Office PowerPoint</Application>
  <PresentationFormat>On-screen Show (4:3)</PresentationFormat>
  <Paragraphs>442</Paragraphs>
  <Slides>33</Slides>
  <Notes>32</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Calibri Light</vt:lpstr>
      <vt:lpstr>Cambria Math</vt:lpstr>
      <vt:lpstr>Courier New</vt:lpstr>
      <vt:lpstr>Franklin Gothic Demi Cond</vt:lpstr>
      <vt:lpstr>Wingdings</vt:lpstr>
      <vt:lpstr>Fix Stupid Default Theme</vt:lpstr>
      <vt:lpstr>A Practitioner’s Intro to Differential Privacy</vt:lpstr>
      <vt:lpstr>Desiderata</vt:lpstr>
      <vt:lpstr>Introduction</vt:lpstr>
      <vt:lpstr>Today’s Webinar</vt:lpstr>
      <vt:lpstr>A Basic Setup</vt:lpstr>
      <vt:lpstr>Key Questions</vt:lpstr>
      <vt:lpstr>Differential Privacy Is…</vt:lpstr>
      <vt:lpstr>DP as a Guarantee</vt:lpstr>
      <vt:lpstr>Common Terminology</vt:lpstr>
      <vt:lpstr>Basic ε-DP</vt:lpstr>
      <vt:lpstr>Basic Setup for ε-DP</vt:lpstr>
      <vt:lpstr>ε-Differential Privacy</vt:lpstr>
      <vt:lpstr>ε-Differential Privacy</vt:lpstr>
      <vt:lpstr>Sensitivity</vt:lpstr>
      <vt:lpstr>Laplace Mechanism</vt:lpstr>
      <vt:lpstr>Data Quality</vt:lpstr>
      <vt:lpstr>Getting a Sense of Privacy Loss</vt:lpstr>
      <vt:lpstr>Privacy Loss vs. Quality</vt:lpstr>
      <vt:lpstr>Worked Examples</vt:lpstr>
      <vt:lpstr>Beyond the Basics</vt:lpstr>
      <vt:lpstr>Parallel Composition</vt:lpstr>
      <vt:lpstr>Sequential Composition</vt:lpstr>
      <vt:lpstr>Privacy-Loss Budgets</vt:lpstr>
      <vt:lpstr>Tradeoffs</vt:lpstr>
      <vt:lpstr>Wrap-Up</vt:lpstr>
      <vt:lpstr>Summary</vt:lpstr>
      <vt:lpstr>References</vt:lpstr>
      <vt:lpstr>Thank You</vt:lpstr>
      <vt:lpstr>Extra Material</vt:lpstr>
      <vt:lpstr>Geometric Mechanism</vt:lpstr>
      <vt:lpstr>High-Sensitivity Queries</vt:lpstr>
      <vt:lpstr>High-Sensitivity Queries</vt:lpstr>
      <vt:lpstr>(α,ε,δ)-ER-EE Privacy</vt:lpstr>
    </vt:vector>
  </TitlesOfParts>
  <Company>Bureau of the Census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Hitchhiker’s Guide to Differential Privacy</dc:title>
  <dc:creator>Matthew Graham (CENSUS/CES FED)</dc:creator>
  <cp:lastModifiedBy>Matthew Graham (CENSUS/CES FED)</cp:lastModifiedBy>
  <cp:revision>214</cp:revision>
  <cp:lastPrinted>2020-03-09T20:31:52Z</cp:lastPrinted>
  <dcterms:created xsi:type="dcterms:W3CDTF">2018-11-01T13:14:23Z</dcterms:created>
  <dcterms:modified xsi:type="dcterms:W3CDTF">2020-03-12T01:59:17Z</dcterms:modified>
</cp:coreProperties>
</file>