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handoutMasterIdLst>
    <p:handoutMasterId r:id="rId38"/>
  </p:handoutMasterIdLst>
  <p:sldIdLst>
    <p:sldId id="256" r:id="rId2"/>
    <p:sldId id="257" r:id="rId3"/>
    <p:sldId id="258" r:id="rId4"/>
    <p:sldId id="290" r:id="rId5"/>
    <p:sldId id="291" r:id="rId6"/>
    <p:sldId id="260" r:id="rId7"/>
    <p:sldId id="264" r:id="rId8"/>
    <p:sldId id="265" r:id="rId9"/>
    <p:sldId id="266" r:id="rId10"/>
    <p:sldId id="267" r:id="rId11"/>
    <p:sldId id="268" r:id="rId12"/>
    <p:sldId id="269" r:id="rId13"/>
    <p:sldId id="270" r:id="rId14"/>
    <p:sldId id="271" r:id="rId15"/>
    <p:sldId id="273" r:id="rId16"/>
    <p:sldId id="275" r:id="rId17"/>
    <p:sldId id="276" r:id="rId18"/>
    <p:sldId id="278" r:id="rId19"/>
    <p:sldId id="279" r:id="rId20"/>
    <p:sldId id="280" r:id="rId21"/>
    <p:sldId id="281" r:id="rId22"/>
    <p:sldId id="282" r:id="rId23"/>
    <p:sldId id="306" r:id="rId24"/>
    <p:sldId id="292" r:id="rId25"/>
    <p:sldId id="293" r:id="rId26"/>
    <p:sldId id="259" r:id="rId27"/>
    <p:sldId id="294" r:id="rId28"/>
    <p:sldId id="261" r:id="rId29"/>
    <p:sldId id="262" r:id="rId30"/>
    <p:sldId id="263" r:id="rId31"/>
    <p:sldId id="295" r:id="rId32"/>
    <p:sldId id="296" r:id="rId33"/>
    <p:sldId id="297" r:id="rId34"/>
    <p:sldId id="298" r:id="rId35"/>
    <p:sldId id="30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1FA9CC-8AB9-4029-B12A-379789760CCC}">
          <p14:sldIdLst>
            <p14:sldId id="256"/>
            <p14:sldId id="257"/>
            <p14:sldId id="258"/>
            <p14:sldId id="290"/>
            <p14:sldId id="291"/>
            <p14:sldId id="260"/>
            <p14:sldId id="264"/>
            <p14:sldId id="265"/>
            <p14:sldId id="266"/>
            <p14:sldId id="267"/>
            <p14:sldId id="268"/>
            <p14:sldId id="269"/>
            <p14:sldId id="270"/>
            <p14:sldId id="271"/>
            <p14:sldId id="273"/>
            <p14:sldId id="275"/>
            <p14:sldId id="276"/>
            <p14:sldId id="278"/>
            <p14:sldId id="279"/>
            <p14:sldId id="280"/>
            <p14:sldId id="281"/>
            <p14:sldId id="282"/>
            <p14:sldId id="306"/>
            <p14:sldId id="292"/>
            <p14:sldId id="293"/>
            <p14:sldId id="259"/>
            <p14:sldId id="294"/>
            <p14:sldId id="261"/>
            <p14:sldId id="262"/>
            <p14:sldId id="263"/>
            <p14:sldId id="295"/>
            <p14:sldId id="296"/>
            <p14:sldId id="297"/>
            <p14:sldId id="298"/>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w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Math 441: Topic 1 - Intro. to Statistical Learning</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2/11/20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Math 441: Topic 1 - Intro. to Statistical Learning</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2/11/20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 response and exponential values</a:t>
            </a:r>
          </a:p>
        </p:txBody>
      </p:sp>
      <p:sp>
        <p:nvSpPr>
          <p:cNvPr id="4" name="Header Placeholder 3"/>
          <p:cNvSpPr>
            <a:spLocks noGrp="1"/>
          </p:cNvSpPr>
          <p:nvPr>
            <p:ph type="hdr" sz="quarter"/>
          </p:nvPr>
        </p:nvSpPr>
        <p:spPr/>
        <p:txBody>
          <a:bodyPr/>
          <a:lstStyle/>
          <a:p>
            <a:r>
              <a:rPr lang="en-US"/>
              <a:t>Math 441: Topic 1 - Intro. to Statistical Learning</a:t>
            </a:r>
          </a:p>
        </p:txBody>
      </p:sp>
      <p:sp>
        <p:nvSpPr>
          <p:cNvPr id="5" name="Slide Number Placeholder 4"/>
          <p:cNvSpPr>
            <a:spLocks noGrp="1"/>
          </p:cNvSpPr>
          <p:nvPr>
            <p:ph type="sldNum" sz="quarter" idx="5"/>
          </p:nvPr>
        </p:nvSpPr>
        <p:spPr/>
        <p:txBody>
          <a:bodyPr/>
          <a:lstStyle/>
          <a:p>
            <a:fld id="{87ECB1AF-59EE-F24F-A58C-F1DD8DEE8755}" type="slidenum">
              <a:rPr lang="en-US" smtClean="0"/>
              <a:t>2</a:t>
            </a:fld>
            <a:endParaRPr lang="en-US"/>
          </a:p>
        </p:txBody>
      </p:sp>
    </p:spTree>
    <p:extLst>
      <p:ext uri="{BB962C8B-B14F-4D97-AF65-F5344CB8AC3E}">
        <p14:creationId xmlns:p14="http://schemas.microsoft.com/office/powerpoint/2010/main" val="197992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54C633-2F4E-4645-A8B7-6955D4BADADA}" type="datetime1">
              <a:rPr lang="en-US" smtClean="0"/>
              <a:t>2/11/20</a:t>
            </a:fld>
            <a:endParaRPr lang="en-US"/>
          </a:p>
        </p:txBody>
      </p:sp>
      <p:sp>
        <p:nvSpPr>
          <p:cNvPr id="5" name="Footer Placeholder 4"/>
          <p:cNvSpPr>
            <a:spLocks noGrp="1"/>
          </p:cNvSpPr>
          <p:nvPr>
            <p:ph type="ftr" sz="quarter" idx="11"/>
          </p:nvPr>
        </p:nvSpPr>
        <p:spPr/>
        <p:txBody>
          <a:bodyPr/>
          <a:lstStyle/>
          <a:p>
            <a:r>
              <a:rPr lang="en-US"/>
              <a:t>Math 441: Topic 1 -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BB4CCF-CC69-4FB5-B363-BD6DA6847390}" type="datetime1">
              <a:rPr lang="en-US" smtClean="0"/>
              <a:t>2/11/20</a:t>
            </a:fld>
            <a:endParaRPr lang="en-US"/>
          </a:p>
        </p:txBody>
      </p:sp>
      <p:sp>
        <p:nvSpPr>
          <p:cNvPr id="5" name="Footer Placeholder 4"/>
          <p:cNvSpPr>
            <a:spLocks noGrp="1"/>
          </p:cNvSpPr>
          <p:nvPr>
            <p:ph type="ftr" sz="quarter" idx="11"/>
          </p:nvPr>
        </p:nvSpPr>
        <p:spPr/>
        <p:txBody>
          <a:bodyPr/>
          <a:lstStyle/>
          <a:p>
            <a:r>
              <a:rPr lang="en-US"/>
              <a:t>Math 441: Topic 1 -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83B01-0E2B-400B-B376-E61B6915CCAF}" type="datetime1">
              <a:rPr lang="en-US" smtClean="0"/>
              <a:t>2/11/20</a:t>
            </a:fld>
            <a:endParaRPr lang="en-US"/>
          </a:p>
        </p:txBody>
      </p:sp>
      <p:sp>
        <p:nvSpPr>
          <p:cNvPr id="5" name="Footer Placeholder 4"/>
          <p:cNvSpPr>
            <a:spLocks noGrp="1"/>
          </p:cNvSpPr>
          <p:nvPr>
            <p:ph type="ftr" sz="quarter" idx="11"/>
          </p:nvPr>
        </p:nvSpPr>
        <p:spPr/>
        <p:txBody>
          <a:bodyPr/>
          <a:lstStyle/>
          <a:p>
            <a:r>
              <a:rPr lang="en-US"/>
              <a:t>Math 441: Topic 1 -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B007F0-AE36-4D6A-9A8C-1B7E3A651797}" type="datetime1">
              <a:rPr lang="en-US" smtClean="0"/>
              <a:t>2/11/20</a:t>
            </a:fld>
            <a:endParaRPr lang="en-US"/>
          </a:p>
        </p:txBody>
      </p:sp>
      <p:sp>
        <p:nvSpPr>
          <p:cNvPr id="5" name="Footer Placeholder 4"/>
          <p:cNvSpPr>
            <a:spLocks noGrp="1"/>
          </p:cNvSpPr>
          <p:nvPr>
            <p:ph type="ftr" sz="quarter" idx="11"/>
          </p:nvPr>
        </p:nvSpPr>
        <p:spPr/>
        <p:txBody>
          <a:bodyPr/>
          <a:lstStyle/>
          <a:p>
            <a:r>
              <a:rPr lang="en-US"/>
              <a:t>Math 441: Topic 1 -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F0A3A-574F-4D30-AA4C-D56C72D00736}" type="datetime1">
              <a:rPr lang="en-US" smtClean="0"/>
              <a:t>2/11/20</a:t>
            </a:fld>
            <a:endParaRPr lang="en-US"/>
          </a:p>
        </p:txBody>
      </p:sp>
      <p:sp>
        <p:nvSpPr>
          <p:cNvPr id="5" name="Footer Placeholder 4"/>
          <p:cNvSpPr>
            <a:spLocks noGrp="1"/>
          </p:cNvSpPr>
          <p:nvPr>
            <p:ph type="ftr" sz="quarter" idx="11"/>
          </p:nvPr>
        </p:nvSpPr>
        <p:spPr/>
        <p:txBody>
          <a:bodyPr/>
          <a:lstStyle/>
          <a:p>
            <a:r>
              <a:rPr lang="en-US"/>
              <a:t>Math 441: Topic 1 -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D8B0B-BF76-45B0-B643-8A495AAAC74B}" type="datetime1">
              <a:rPr lang="en-US" smtClean="0"/>
              <a:t>2/11/20</a:t>
            </a:fld>
            <a:endParaRPr lang="en-US"/>
          </a:p>
        </p:txBody>
      </p:sp>
      <p:sp>
        <p:nvSpPr>
          <p:cNvPr id="6" name="Footer Placeholder 5"/>
          <p:cNvSpPr>
            <a:spLocks noGrp="1"/>
          </p:cNvSpPr>
          <p:nvPr>
            <p:ph type="ftr" sz="quarter" idx="11"/>
          </p:nvPr>
        </p:nvSpPr>
        <p:spPr/>
        <p:txBody>
          <a:bodyPr/>
          <a:lstStyle/>
          <a:p>
            <a:r>
              <a:rPr lang="en-US"/>
              <a:t>Math 441: Topic 1 - Intro. to Statistical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425DD2-2827-46AE-A8F2-13A4F3C98D15}" type="datetime1">
              <a:rPr lang="en-US" smtClean="0"/>
              <a:t>2/11/20</a:t>
            </a:fld>
            <a:endParaRPr lang="en-US"/>
          </a:p>
        </p:txBody>
      </p:sp>
      <p:sp>
        <p:nvSpPr>
          <p:cNvPr id="8" name="Footer Placeholder 7"/>
          <p:cNvSpPr>
            <a:spLocks noGrp="1"/>
          </p:cNvSpPr>
          <p:nvPr>
            <p:ph type="ftr" sz="quarter" idx="11"/>
          </p:nvPr>
        </p:nvSpPr>
        <p:spPr/>
        <p:txBody>
          <a:bodyPr/>
          <a:lstStyle/>
          <a:p>
            <a:r>
              <a:rPr lang="en-US"/>
              <a:t>Math 441: Topic 1 - Intro. to Statistical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0B6F1E-A7BB-4A1D-9078-9F8085ECB4A0}" type="datetime1">
              <a:rPr lang="en-US" smtClean="0"/>
              <a:t>2/11/20</a:t>
            </a:fld>
            <a:endParaRPr lang="en-US"/>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933EA-204E-472E-90A9-2EE0794FF785}" type="datetime1">
              <a:rPr lang="en-US" smtClean="0"/>
              <a:t>2/11/20</a:t>
            </a:fld>
            <a:endParaRPr lang="en-US"/>
          </a:p>
        </p:txBody>
      </p:sp>
      <p:sp>
        <p:nvSpPr>
          <p:cNvPr id="3" name="Footer Placeholder 2"/>
          <p:cNvSpPr>
            <a:spLocks noGrp="1"/>
          </p:cNvSpPr>
          <p:nvPr>
            <p:ph type="ftr" sz="quarter" idx="11"/>
          </p:nvPr>
        </p:nvSpPr>
        <p:spPr/>
        <p:txBody>
          <a:bodyPr/>
          <a:lstStyle/>
          <a:p>
            <a:r>
              <a:rPr lang="en-US"/>
              <a:t>Math 441: Topic 1 - Intro. to Statistical Learning</a:t>
            </a:r>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DF2903-546F-46F1-91F8-977C8EE1FE9C}" type="datetime1">
              <a:rPr lang="en-US" smtClean="0"/>
              <a:t>2/11/20</a:t>
            </a:fld>
            <a:endParaRPr lang="en-US"/>
          </a:p>
        </p:txBody>
      </p:sp>
      <p:sp>
        <p:nvSpPr>
          <p:cNvPr id="6" name="Footer Placeholder 5"/>
          <p:cNvSpPr>
            <a:spLocks noGrp="1"/>
          </p:cNvSpPr>
          <p:nvPr>
            <p:ph type="ftr" sz="quarter" idx="11"/>
          </p:nvPr>
        </p:nvSpPr>
        <p:spPr/>
        <p:txBody>
          <a:bodyPr/>
          <a:lstStyle/>
          <a:p>
            <a:r>
              <a:rPr lang="en-US"/>
              <a:t>Math 441: Topic 1 - Intro. to Statistical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AF644-AD78-4CB4-BFA9-46CD0EDDC04B}" type="datetime1">
              <a:rPr lang="en-US" smtClean="0"/>
              <a:t>2/11/20</a:t>
            </a:fld>
            <a:endParaRPr lang="en-US"/>
          </a:p>
        </p:txBody>
      </p:sp>
      <p:sp>
        <p:nvSpPr>
          <p:cNvPr id="6" name="Footer Placeholder 5"/>
          <p:cNvSpPr>
            <a:spLocks noGrp="1"/>
          </p:cNvSpPr>
          <p:nvPr>
            <p:ph type="ftr" sz="quarter" idx="11"/>
          </p:nvPr>
        </p:nvSpPr>
        <p:spPr/>
        <p:txBody>
          <a:bodyPr/>
          <a:lstStyle/>
          <a:p>
            <a:r>
              <a:rPr lang="en-US"/>
              <a:t>Math 441: Topic 1 - Intro. to Statistical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9CAE160-C465-4502-B8C4-F708048CA0A2}" type="datetime1">
              <a:rPr lang="en-US" smtClean="0"/>
              <a:t>2/11/20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Math 441: Topic 1 - Intro. to Statistical Learning</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05212"/>
            <a:ext cx="7848600" cy="1927225"/>
          </a:xfrm>
        </p:spPr>
        <p:txBody>
          <a:bodyPr/>
          <a:lstStyle/>
          <a:p>
            <a:r>
              <a:rPr lang="en-US" sz="4600" dirty="0"/>
              <a:t>INTRODUCTION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
        <p:nvSpPr>
          <p:cNvPr id="6" name="Title 1">
            <a:extLst>
              <a:ext uri="{FF2B5EF4-FFF2-40B4-BE49-F238E27FC236}">
                <a16:creationId xmlns:a16="http://schemas.microsoft.com/office/drawing/2014/main" id="{CEA82349-40DE-4CBB-BCB3-78769CB02CD1}"/>
              </a:ext>
            </a:extLst>
          </p:cNvPr>
          <p:cNvSpPr txBox="1">
            <a:spLocks/>
          </p:cNvSpPr>
          <p:nvPr/>
        </p:nvSpPr>
        <p:spPr>
          <a:xfrm>
            <a:off x="685800" y="1388533"/>
            <a:ext cx="7848600" cy="192722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sz="4600" dirty="0"/>
              <a:t>MATH 441: Topic 01</a:t>
            </a:r>
          </a:p>
        </p:txBody>
      </p:sp>
      <p:sp>
        <p:nvSpPr>
          <p:cNvPr id="3" name="Footer Placeholder 2">
            <a:extLst>
              <a:ext uri="{FF2B5EF4-FFF2-40B4-BE49-F238E27FC236}">
                <a16:creationId xmlns:a16="http://schemas.microsoft.com/office/drawing/2014/main" id="{1B4441A6-63E8-41BC-9CBB-61333FD5898A}"/>
              </a:ext>
            </a:extLst>
          </p:cNvPr>
          <p:cNvSpPr>
            <a:spLocks noGrp="1"/>
          </p:cNvSpPr>
          <p:nvPr>
            <p:ph type="ftr" sz="quarter" idx="11"/>
          </p:nvPr>
        </p:nvSpPr>
        <p:spPr/>
        <p:txBody>
          <a:bodyPr/>
          <a:lstStyle/>
          <a:p>
            <a:r>
              <a:rPr lang="en-US"/>
              <a:t>Math 441: Topic 1 - Intro. to Statistical Learning</a:t>
            </a:r>
          </a:p>
        </p:txBody>
      </p:sp>
    </p:spTree>
    <p:extLst>
      <p:ext uri="{BB962C8B-B14F-4D97-AF65-F5344CB8AC3E}">
        <p14:creationId xmlns:p14="http://schemas.microsoft.com/office/powerpoint/2010/main" val="220562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Why Do We Estimate f ? </a:t>
            </a:r>
            <a:br>
              <a:rPr lang="en-US" sz="3200" dirty="0"/>
            </a:br>
            <a:r>
              <a:rPr lang="en-US" sz="3200" dirty="0"/>
              <a:t>               2. Inference</a:t>
            </a:r>
          </a:p>
        </p:txBody>
      </p:sp>
      <p:sp>
        <p:nvSpPr>
          <p:cNvPr id="3" name="Content Placeholder 2"/>
          <p:cNvSpPr>
            <a:spLocks noGrp="1"/>
          </p:cNvSpPr>
          <p:nvPr>
            <p:ph idx="1"/>
          </p:nvPr>
        </p:nvSpPr>
        <p:spPr>
          <a:xfrm>
            <a:off x="457200" y="1600200"/>
            <a:ext cx="8229600" cy="4432110"/>
          </a:xfrm>
        </p:spPr>
        <p:txBody>
          <a:bodyPr/>
          <a:lstStyle/>
          <a:p>
            <a:pPr>
              <a:buFont typeface="Wingdings" charset="2"/>
              <a:buChar char="Ø"/>
            </a:pPr>
            <a:r>
              <a:rPr lang="en-US" sz="2800" dirty="0"/>
              <a:t>Alternatively, we may also be interested in the type of relationship between Y and the X’s. </a:t>
            </a:r>
          </a:p>
          <a:p>
            <a:pPr marL="0" indent="0">
              <a:buNone/>
            </a:pPr>
            <a:endParaRPr lang="en-US" sz="2800" dirty="0"/>
          </a:p>
          <a:p>
            <a:pPr>
              <a:buFont typeface="Wingdings" charset="2"/>
              <a:buChar char="Ø"/>
            </a:pPr>
            <a:r>
              <a:rPr lang="en-US" sz="2800" dirty="0"/>
              <a:t>For example, </a:t>
            </a:r>
          </a:p>
          <a:p>
            <a:pPr lvl="1">
              <a:buFont typeface="Wingdings" charset="2"/>
              <a:buChar char="Ø"/>
            </a:pPr>
            <a:r>
              <a:rPr lang="en-US" sz="2800" dirty="0"/>
              <a:t>Which particular predictors actually affect the response? </a:t>
            </a:r>
          </a:p>
          <a:p>
            <a:pPr lvl="1">
              <a:buFont typeface="Wingdings" charset="2"/>
              <a:buChar char="Ø"/>
            </a:pPr>
            <a:r>
              <a:rPr lang="en-US" sz="2800" dirty="0"/>
              <a:t>Is the relationship positive or negative? </a:t>
            </a:r>
          </a:p>
          <a:p>
            <a:pPr lvl="1">
              <a:buFont typeface="Wingdings" charset="2"/>
              <a:buChar char="Ø"/>
            </a:pPr>
            <a:r>
              <a:rPr lang="en-US" sz="2800" dirty="0"/>
              <a:t>Is the relationship a simple linear one or is it more complicated etc.?</a:t>
            </a:r>
          </a:p>
          <a:p>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422176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Housing Inference</a:t>
            </a:r>
          </a:p>
        </p:txBody>
      </p:sp>
      <p:sp>
        <p:nvSpPr>
          <p:cNvPr id="3" name="Content Placeholder 2"/>
          <p:cNvSpPr>
            <a:spLocks noGrp="1"/>
          </p:cNvSpPr>
          <p:nvPr>
            <p:ph idx="1"/>
          </p:nvPr>
        </p:nvSpPr>
        <p:spPr/>
        <p:txBody>
          <a:bodyPr/>
          <a:lstStyle/>
          <a:p>
            <a:pPr>
              <a:buFont typeface="Wingdings" charset="2"/>
              <a:buChar char="Ø"/>
            </a:pPr>
            <a:r>
              <a:rPr lang="en-US" sz="3200" dirty="0"/>
              <a:t>Wish to predict median house price based on 14 variables.</a:t>
            </a:r>
          </a:p>
          <a:p>
            <a:pPr>
              <a:buFont typeface="Wingdings" charset="2"/>
              <a:buChar char="Ø"/>
            </a:pPr>
            <a:r>
              <a:rPr lang="en-US" sz="3200" dirty="0"/>
              <a:t>Probably want to understand which factors have the biggest effect on the response and how big the effect is.</a:t>
            </a:r>
          </a:p>
          <a:p>
            <a:pPr>
              <a:buFont typeface="Wingdings" charset="2"/>
              <a:buChar char="Ø"/>
            </a:pPr>
            <a:r>
              <a:rPr lang="en-US" sz="3200" dirty="0"/>
              <a:t>For example how much impact does a river view have on the house value etc. </a:t>
            </a:r>
          </a:p>
          <a:p>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spTree>
    <p:extLst>
      <p:ext uri="{BB962C8B-B14F-4D97-AF65-F5344CB8AC3E}">
        <p14:creationId xmlns:p14="http://schemas.microsoft.com/office/powerpoint/2010/main" val="30689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Statistical Learning: </a:t>
            </a:r>
            <a:br>
              <a:rPr lang="en-US" b="1" dirty="0"/>
            </a:br>
            <a:r>
              <a:rPr lang="en-US" dirty="0"/>
              <a:t>How Do We Estimate f?</a:t>
            </a:r>
          </a:p>
        </p:txBody>
      </p:sp>
      <p:sp>
        <p:nvSpPr>
          <p:cNvPr id="3" name="Content Placeholder 2"/>
          <p:cNvSpPr>
            <a:spLocks noGrp="1"/>
          </p:cNvSpPr>
          <p:nvPr>
            <p:ph idx="1"/>
          </p:nvPr>
        </p:nvSpPr>
        <p:spPr>
          <a:xfrm>
            <a:off x="457200" y="1883390"/>
            <a:ext cx="8229600" cy="4593609"/>
          </a:xfrm>
        </p:spPr>
        <p:txBody>
          <a:bodyPr>
            <a:normAutofit lnSpcReduction="10000"/>
          </a:bodyPr>
          <a:lstStyle/>
          <a:p>
            <a:pPr marL="0" indent="0">
              <a:buNone/>
            </a:pPr>
            <a:r>
              <a:rPr lang="en-US" sz="2800" dirty="0"/>
              <a:t>We will assume we have observed a set of </a:t>
            </a:r>
            <a:r>
              <a:rPr lang="en-US" sz="2800" b="1" dirty="0"/>
              <a:t>training data</a:t>
            </a:r>
          </a:p>
          <a:p>
            <a:pPr marL="0" indent="0">
              <a:buNone/>
            </a:pPr>
            <a:endParaRPr lang="en-US" sz="2800" dirty="0"/>
          </a:p>
          <a:p>
            <a:pPr marL="0" indent="0">
              <a:buNone/>
            </a:pPr>
            <a:endParaRPr lang="en-US" sz="2800" dirty="0"/>
          </a:p>
          <a:p>
            <a:pPr marL="0" indent="0">
              <a:buNone/>
            </a:pPr>
            <a:r>
              <a:rPr lang="en-US" sz="2800" dirty="0"/>
              <a:t>We must then use the training data and a statistical method to estimate f.</a:t>
            </a:r>
          </a:p>
          <a:p>
            <a:pPr marL="0" indent="0">
              <a:buNone/>
            </a:pPr>
            <a:endParaRPr lang="en-US" sz="2800" dirty="0"/>
          </a:p>
          <a:p>
            <a:pPr marL="0" indent="0">
              <a:buNone/>
            </a:pPr>
            <a:r>
              <a:rPr lang="en-US" sz="2800" dirty="0"/>
              <a:t>Statistical Learning Methods: </a:t>
            </a:r>
          </a:p>
          <a:p>
            <a:pPr lvl="3">
              <a:buClrTx/>
            </a:pPr>
            <a:r>
              <a:rPr lang="en-US" sz="2400" dirty="0"/>
              <a:t>Parametric Methods</a:t>
            </a:r>
          </a:p>
          <a:p>
            <a:pPr lvl="3">
              <a:buClrTx/>
            </a:pPr>
            <a:r>
              <a:rPr lang="en-US" sz="2400" dirty="0"/>
              <a:t>Non-parametric Methods</a:t>
            </a:r>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94181892"/>
              </p:ext>
            </p:extLst>
          </p:nvPr>
        </p:nvGraphicFramePr>
        <p:xfrm>
          <a:off x="2388358" y="2786491"/>
          <a:ext cx="4926842" cy="602727"/>
        </p:xfrm>
        <a:graphic>
          <a:graphicData uri="http://schemas.openxmlformats.org/presentationml/2006/ole">
            <mc:AlternateContent xmlns:mc="http://schemas.openxmlformats.org/markup-compatibility/2006">
              <mc:Choice xmlns:v="urn:schemas-microsoft-com:vml" Requires="v">
                <p:oleObj spid="_x0000_s3171" name="Equation" r:id="rId3" imgW="1866900" imgH="228600" progId="Equation.3">
                  <p:embed/>
                </p:oleObj>
              </mc:Choice>
              <mc:Fallback>
                <p:oleObj name="Equation" r:id="rId3" imgW="1866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358" y="2786491"/>
                        <a:ext cx="4926842" cy="6027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Footer Placeholder 4"/>
          <p:cNvSpPr>
            <a:spLocks noGrp="1"/>
          </p:cNvSpPr>
          <p:nvPr>
            <p:ph type="ftr" sz="quarter" idx="11"/>
          </p:nvPr>
        </p:nvSpPr>
        <p:spPr/>
        <p:txBody>
          <a:bodyPr/>
          <a:lstStyle/>
          <a:p>
            <a:r>
              <a:rPr lang="en-US"/>
              <a:t>Math 441: Topic 1 -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337956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1023582"/>
            <a:ext cx="4960961" cy="609599"/>
          </a:xfrm>
        </p:spPr>
        <p:txBody>
          <a:bodyPr>
            <a:normAutofit fontScale="90000"/>
          </a:bodyPr>
          <a:lstStyle/>
          <a:p>
            <a:r>
              <a:rPr lang="en-US" sz="3600" dirty="0"/>
              <a:t>Parametric Methods</a:t>
            </a:r>
          </a:p>
        </p:txBody>
      </p:sp>
      <p:sp>
        <p:nvSpPr>
          <p:cNvPr id="3" name="Content Placeholder 2"/>
          <p:cNvSpPr>
            <a:spLocks noGrp="1"/>
          </p:cNvSpPr>
          <p:nvPr>
            <p:ph idx="1"/>
          </p:nvPr>
        </p:nvSpPr>
        <p:spPr>
          <a:xfrm>
            <a:off x="116006" y="1815151"/>
            <a:ext cx="8449733" cy="4312694"/>
          </a:xfrm>
        </p:spPr>
        <p:txBody>
          <a:bodyPr>
            <a:normAutofit/>
          </a:bodyPr>
          <a:lstStyle/>
          <a:p>
            <a:pPr marL="0" indent="0">
              <a:buNone/>
            </a:pPr>
            <a:r>
              <a:rPr lang="en-US" dirty="0"/>
              <a:t>It reduces the problem of estimating f down to one of estimating a set of parameters.</a:t>
            </a:r>
          </a:p>
          <a:p>
            <a:pPr marL="0" indent="0">
              <a:buNone/>
            </a:pPr>
            <a:r>
              <a:rPr lang="en-US" dirty="0"/>
              <a:t>They involve a two-step model based approach</a:t>
            </a:r>
          </a:p>
          <a:p>
            <a:pPr marL="274320" lvl="1" indent="0">
              <a:buNone/>
            </a:pPr>
            <a:endParaRPr lang="en-US" dirty="0"/>
          </a:p>
          <a:p>
            <a:pPr marL="274320" lvl="1" indent="0">
              <a:buNone/>
            </a:pPr>
            <a:r>
              <a:rPr lang="en-US" u="sng" dirty="0"/>
              <a:t>STEP 1:</a:t>
            </a:r>
          </a:p>
          <a:p>
            <a:pPr marL="274320" lvl="1" indent="0">
              <a:buNone/>
            </a:pPr>
            <a:r>
              <a:rPr lang="en-US" dirty="0"/>
              <a:t>Make some assumption about the functional form of </a:t>
            </a:r>
            <a:r>
              <a:rPr lang="en-US" i="1" dirty="0"/>
              <a:t>f</a:t>
            </a:r>
            <a:r>
              <a:rPr lang="en-US" dirty="0"/>
              <a:t>, i.e. come up with a model. The most common example is a linear model i.e.</a:t>
            </a:r>
          </a:p>
          <a:p>
            <a:pPr marL="609600" indent="-609600">
              <a:buFont typeface="Wingdings" pitchFamily="2" charset="2"/>
              <a:buAutoNum type="arabicPeriod"/>
            </a:pPr>
            <a:endParaRPr lang="en-US" sz="2000" dirty="0"/>
          </a:p>
          <a:p>
            <a:pPr marL="609600" indent="-609600">
              <a:buNone/>
            </a:pPr>
            <a:r>
              <a:rPr lang="en-US" sz="2000" dirty="0"/>
              <a:t>	</a:t>
            </a:r>
          </a:p>
          <a:p>
            <a:pPr marL="609600" indent="-609600">
              <a:buNone/>
            </a:pPr>
            <a:r>
              <a:rPr lang="en-US" sz="2000" dirty="0"/>
              <a:t>However, we will also examine several non-linear flexible, models for </a:t>
            </a:r>
            <a:r>
              <a:rPr lang="en-US" sz="2000" i="1" dirty="0"/>
              <a:t>f</a:t>
            </a:r>
            <a:r>
              <a:rPr lang="en-US" sz="2000" dirty="0"/>
              <a:t>. </a:t>
            </a:r>
          </a:p>
          <a:p>
            <a:pPr marL="609600" indent="-609600">
              <a:buNone/>
            </a:pPr>
            <a:r>
              <a:rPr lang="en-US" sz="2000" dirty="0"/>
              <a:t>In a sense the more flexible the model the more realistic it is.</a:t>
            </a:r>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156514420"/>
              </p:ext>
            </p:extLst>
          </p:nvPr>
        </p:nvGraphicFramePr>
        <p:xfrm>
          <a:off x="1651378" y="4492625"/>
          <a:ext cx="5892421" cy="579189"/>
        </p:xfrm>
        <a:graphic>
          <a:graphicData uri="http://schemas.openxmlformats.org/presentationml/2006/ole">
            <mc:AlternateContent xmlns:mc="http://schemas.openxmlformats.org/markup-compatibility/2006">
              <mc:Choice xmlns:v="urn:schemas-microsoft-com:vml" Requires="v">
                <p:oleObj spid="_x0000_s4194" name="Equation" r:id="rId3" imgW="2451100" imgH="241300" progId="Equation.3">
                  <p:embed/>
                </p:oleObj>
              </mc:Choice>
              <mc:Fallback>
                <p:oleObj name="Equation" r:id="rId3" imgW="2451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378" y="4492625"/>
                        <a:ext cx="5892421" cy="57918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Footer Placeholder 4"/>
          <p:cNvSpPr>
            <a:spLocks noGrp="1"/>
          </p:cNvSpPr>
          <p:nvPr>
            <p:ph type="ftr" sz="quarter" idx="11"/>
          </p:nvPr>
        </p:nvSpPr>
        <p:spPr/>
        <p:txBody>
          <a:bodyPr/>
          <a:lstStyle/>
          <a:p>
            <a:r>
              <a:rPr lang="en-US"/>
              <a:t>Math 441: Topic 1 -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13</a:t>
            </a:fld>
            <a:endParaRPr lang="en-US"/>
          </a:p>
        </p:txBody>
      </p:sp>
      <p:sp>
        <p:nvSpPr>
          <p:cNvPr id="7" name="Title 1">
            <a:extLst>
              <a:ext uri="{FF2B5EF4-FFF2-40B4-BE49-F238E27FC236}">
                <a16:creationId xmlns:a16="http://schemas.microsoft.com/office/drawing/2014/main" id="{78BB8F63-1AB2-4969-9826-390EAAA9B606}"/>
              </a:ext>
            </a:extLst>
          </p:cNvPr>
          <p:cNvSpPr txBox="1">
            <a:spLocks/>
          </p:cNvSpPr>
          <p:nvPr/>
        </p:nvSpPr>
        <p:spPr>
          <a:xfrm>
            <a:off x="116006" y="337236"/>
            <a:ext cx="7908878" cy="57716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b="1" dirty="0"/>
              <a:t>Statistical Learning: </a:t>
            </a:r>
            <a:r>
              <a:rPr lang="en-US" sz="3200" dirty="0"/>
              <a:t>How Do We Estimate f?</a:t>
            </a:r>
          </a:p>
        </p:txBody>
      </p:sp>
    </p:spTree>
    <p:extLst>
      <p:ext uri="{BB962C8B-B14F-4D97-AF65-F5344CB8AC3E}">
        <p14:creationId xmlns:p14="http://schemas.microsoft.com/office/powerpoint/2010/main" val="110110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Methods (cont.)</a:t>
            </a:r>
          </a:p>
        </p:txBody>
      </p:sp>
      <p:sp>
        <p:nvSpPr>
          <p:cNvPr id="3" name="Content Placeholder 2"/>
          <p:cNvSpPr>
            <a:spLocks noGrp="1"/>
          </p:cNvSpPr>
          <p:nvPr>
            <p:ph idx="1"/>
          </p:nvPr>
        </p:nvSpPr>
        <p:spPr/>
        <p:txBody>
          <a:bodyPr/>
          <a:lstStyle/>
          <a:p>
            <a:pPr marL="0" indent="0">
              <a:lnSpc>
                <a:spcPct val="90000"/>
              </a:lnSpc>
              <a:buNone/>
            </a:pPr>
            <a:r>
              <a:rPr lang="en-US" sz="2000" u="sng" dirty="0"/>
              <a:t>STEP 2:</a:t>
            </a:r>
          </a:p>
          <a:p>
            <a:pPr marL="0" indent="0">
              <a:lnSpc>
                <a:spcPct val="90000"/>
              </a:lnSpc>
              <a:buNone/>
            </a:pPr>
            <a:endParaRPr lang="en-US" sz="2000" u="sng" dirty="0"/>
          </a:p>
          <a:p>
            <a:pPr marL="0" indent="0">
              <a:lnSpc>
                <a:spcPct val="90000"/>
              </a:lnSpc>
              <a:buNone/>
            </a:pPr>
            <a:r>
              <a:rPr lang="en-US" sz="2000" dirty="0"/>
              <a:t>Use the training data to fit the model i.e. estimate </a:t>
            </a:r>
            <a:r>
              <a:rPr lang="en-US" sz="2000" i="1" dirty="0"/>
              <a:t>f</a:t>
            </a:r>
            <a:r>
              <a:rPr lang="en-US" sz="2000" dirty="0"/>
              <a:t> or equivalently the unknown parameters such as </a:t>
            </a:r>
            <a:r>
              <a:rPr lang="el-GR" sz="2000" dirty="0"/>
              <a:t>β</a:t>
            </a:r>
            <a:r>
              <a:rPr lang="en-US" sz="2000" baseline="-25000" dirty="0"/>
              <a:t>0</a:t>
            </a:r>
            <a:r>
              <a:rPr lang="en-US" sz="2000" dirty="0"/>
              <a:t>,</a:t>
            </a:r>
            <a:r>
              <a:rPr lang="el-GR" sz="2000" dirty="0"/>
              <a:t> β</a:t>
            </a:r>
            <a:r>
              <a:rPr lang="en-US" sz="2000" baseline="-25000" dirty="0"/>
              <a:t>1</a:t>
            </a:r>
            <a:r>
              <a:rPr lang="en-US" sz="2000" dirty="0"/>
              <a:t>,</a:t>
            </a:r>
            <a:r>
              <a:rPr lang="el-GR" sz="2000" dirty="0"/>
              <a:t> β</a:t>
            </a:r>
            <a:r>
              <a:rPr lang="en-US" sz="2000" baseline="-25000" dirty="0"/>
              <a:t>2</a:t>
            </a:r>
            <a:r>
              <a:rPr lang="en-US" sz="2000" dirty="0"/>
              <a:t>,…,</a:t>
            </a:r>
            <a:r>
              <a:rPr lang="el-GR" sz="2000" dirty="0"/>
              <a:t> β</a:t>
            </a:r>
            <a:r>
              <a:rPr lang="en-US" sz="2000" baseline="-25000" dirty="0"/>
              <a:t>p</a:t>
            </a:r>
            <a:r>
              <a:rPr lang="en-US" sz="2000" dirty="0"/>
              <a:t>.</a:t>
            </a:r>
          </a:p>
          <a:p>
            <a:pPr marL="0" indent="0">
              <a:lnSpc>
                <a:spcPct val="90000"/>
              </a:lnSpc>
              <a:buNone/>
            </a:pPr>
            <a:r>
              <a:rPr lang="en-US" dirty="0"/>
              <a:t>	</a:t>
            </a:r>
          </a:p>
          <a:p>
            <a:pPr lvl="2">
              <a:lnSpc>
                <a:spcPct val="90000"/>
              </a:lnSpc>
              <a:buFont typeface="Wingdings" charset="2"/>
              <a:buChar char="Ø"/>
            </a:pPr>
            <a:r>
              <a:rPr lang="en-US" sz="2000" dirty="0"/>
              <a:t>The most common approach for estimating the parameters in a linear model is ordinary least squares (OLS).</a:t>
            </a:r>
          </a:p>
          <a:p>
            <a:pPr lvl="2">
              <a:lnSpc>
                <a:spcPct val="90000"/>
              </a:lnSpc>
              <a:buFont typeface="Wingdings" charset="2"/>
              <a:buChar char="Ø"/>
            </a:pPr>
            <a:r>
              <a:rPr lang="en-US" sz="2000" dirty="0"/>
              <a:t>However, this is only one way.</a:t>
            </a:r>
          </a:p>
          <a:p>
            <a:pPr lvl="2">
              <a:lnSpc>
                <a:spcPct val="90000"/>
              </a:lnSpc>
              <a:buFont typeface="Wingdings" charset="2"/>
              <a:buChar char="Ø"/>
            </a:pPr>
            <a:r>
              <a:rPr lang="en-US" sz="2000" dirty="0"/>
              <a:t>We will see that there are often superior approaches.</a:t>
            </a:r>
          </a:p>
          <a:p>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spTree>
    <p:extLst>
      <p:ext uri="{BB962C8B-B14F-4D97-AF65-F5344CB8AC3E}">
        <p14:creationId xmlns:p14="http://schemas.microsoft.com/office/powerpoint/2010/main" val="343491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337" y="1191313"/>
            <a:ext cx="6025487" cy="990600"/>
          </a:xfrm>
        </p:spPr>
        <p:txBody>
          <a:bodyPr/>
          <a:lstStyle/>
          <a:p>
            <a:r>
              <a:rPr lang="en-US" dirty="0"/>
              <a:t>Non-parametric Methods</a:t>
            </a:r>
          </a:p>
        </p:txBody>
      </p:sp>
      <p:sp>
        <p:nvSpPr>
          <p:cNvPr id="3" name="Content Placeholder 2"/>
          <p:cNvSpPr>
            <a:spLocks noGrp="1"/>
          </p:cNvSpPr>
          <p:nvPr>
            <p:ph idx="1"/>
          </p:nvPr>
        </p:nvSpPr>
        <p:spPr>
          <a:xfrm>
            <a:off x="252484" y="2383809"/>
            <a:ext cx="8229600" cy="2685197"/>
          </a:xfrm>
        </p:spPr>
        <p:txBody>
          <a:bodyPr/>
          <a:lstStyle/>
          <a:p>
            <a:pPr>
              <a:buFont typeface="Wingdings" charset="2"/>
              <a:buChar char="Ø"/>
            </a:pPr>
            <a:r>
              <a:rPr lang="en-US" dirty="0"/>
              <a:t>They do not make explicit assumptions about the functional form of f.</a:t>
            </a:r>
          </a:p>
          <a:p>
            <a:pPr>
              <a:buFont typeface="Wingdings" charset="2"/>
              <a:buChar char="Ø"/>
            </a:pPr>
            <a:r>
              <a:rPr lang="en-US" u="sng" dirty="0"/>
              <a:t>Advantages: </a:t>
            </a:r>
            <a:r>
              <a:rPr lang="en-US" dirty="0"/>
              <a:t>They accurately fit a wider range of possible shapes of f.</a:t>
            </a:r>
          </a:p>
          <a:p>
            <a:pPr>
              <a:buFont typeface="Wingdings" charset="2"/>
              <a:buChar char="Ø"/>
            </a:pPr>
            <a:r>
              <a:rPr lang="en-US" u="sng" dirty="0"/>
              <a:t>Disadvantages:</a:t>
            </a:r>
            <a:r>
              <a:rPr lang="en-US" dirty="0"/>
              <a:t> A very large number of observations is required to obtain an accurate estimate of f</a:t>
            </a:r>
          </a:p>
          <a:p>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15</a:t>
            </a:fld>
            <a:endParaRPr lang="en-US"/>
          </a:p>
        </p:txBody>
      </p:sp>
      <p:sp>
        <p:nvSpPr>
          <p:cNvPr id="6" name="Title 1">
            <a:extLst>
              <a:ext uri="{FF2B5EF4-FFF2-40B4-BE49-F238E27FC236}">
                <a16:creationId xmlns:a16="http://schemas.microsoft.com/office/drawing/2014/main" id="{1E0C395F-454C-4676-AE7E-5DBEAEC776F4}"/>
              </a:ext>
            </a:extLst>
          </p:cNvPr>
          <p:cNvSpPr txBox="1">
            <a:spLocks/>
          </p:cNvSpPr>
          <p:nvPr/>
        </p:nvSpPr>
        <p:spPr>
          <a:xfrm>
            <a:off x="252484" y="625818"/>
            <a:ext cx="7908878" cy="57716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b="1" dirty="0"/>
              <a:t>Statistical Learning: </a:t>
            </a:r>
            <a:r>
              <a:rPr lang="en-US" sz="3200" dirty="0"/>
              <a:t>How Do We Estimate f?</a:t>
            </a:r>
          </a:p>
        </p:txBody>
      </p:sp>
    </p:spTree>
    <p:extLst>
      <p:ext uri="{BB962C8B-B14F-4D97-AF65-F5344CB8AC3E}">
        <p14:creationId xmlns:p14="http://schemas.microsoft.com/office/powerpoint/2010/main" val="41222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 Between Prediction Accuracy and Model Interpretability</a:t>
            </a:r>
          </a:p>
        </p:txBody>
      </p:sp>
      <p:sp>
        <p:nvSpPr>
          <p:cNvPr id="3" name="Content Placeholder 2"/>
          <p:cNvSpPr>
            <a:spLocks noGrp="1"/>
          </p:cNvSpPr>
          <p:nvPr>
            <p:ph idx="1"/>
          </p:nvPr>
        </p:nvSpPr>
        <p:spPr/>
        <p:txBody>
          <a:bodyPr/>
          <a:lstStyle/>
          <a:p>
            <a:pPr>
              <a:buFont typeface="Wingdings" charset="2"/>
              <a:buChar char="Ø"/>
            </a:pPr>
            <a:r>
              <a:rPr lang="en-US" dirty="0"/>
              <a:t>Why not just use a more flexible method if it is more realistic?</a:t>
            </a:r>
          </a:p>
          <a:p>
            <a:pPr>
              <a:buFont typeface="Wingdings" charset="2"/>
              <a:buChar char="Ø"/>
            </a:pPr>
            <a:r>
              <a:rPr lang="en-US" dirty="0"/>
              <a:t>There are two reasons</a:t>
            </a:r>
          </a:p>
          <a:p>
            <a:pPr marL="0" indent="0">
              <a:buNone/>
            </a:pPr>
            <a:endParaRPr lang="en-US" u="sng" dirty="0"/>
          </a:p>
          <a:p>
            <a:pPr marL="0" indent="0">
              <a:buNone/>
            </a:pPr>
            <a:r>
              <a:rPr lang="en-US" u="sng" dirty="0"/>
              <a:t>Reason 1:</a:t>
            </a:r>
            <a:r>
              <a:rPr lang="en-US" dirty="0"/>
              <a:t> Easy interpretation</a:t>
            </a:r>
          </a:p>
          <a:p>
            <a:pPr marL="0" indent="0">
              <a:buNone/>
            </a:pPr>
            <a:r>
              <a:rPr lang="en-US" dirty="0"/>
              <a:t>A simple method such as linear regression produces a model which is much easier to interpret (the Inference part is better). </a:t>
            </a:r>
          </a:p>
          <a:p>
            <a:pPr marL="0" indent="0">
              <a:buNone/>
            </a:pPr>
            <a:r>
              <a:rPr lang="en-US" dirty="0"/>
              <a:t>For example, in a linear model, </a:t>
            </a:r>
            <a:r>
              <a:rPr lang="el-GR" sz="1600" dirty="0"/>
              <a:t>β</a:t>
            </a:r>
            <a:r>
              <a:rPr lang="en-US" sz="1600" baseline="-25000" dirty="0"/>
              <a:t>j</a:t>
            </a:r>
            <a:r>
              <a:rPr lang="en-US" sz="1600" dirty="0"/>
              <a:t> </a:t>
            </a:r>
            <a:r>
              <a:rPr lang="en-US" dirty="0"/>
              <a:t>is the average increase in Y for a one unit increase in </a:t>
            </a:r>
            <a:r>
              <a:rPr lang="en-US" dirty="0" err="1"/>
              <a:t>X</a:t>
            </a:r>
            <a:r>
              <a:rPr lang="en-US" baseline="-25000" dirty="0" err="1"/>
              <a:t>j</a:t>
            </a:r>
            <a:r>
              <a:rPr lang="en-US" dirty="0"/>
              <a:t> holding all other variables constant.</a:t>
            </a:r>
          </a:p>
          <a:p>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spTree>
    <p:extLst>
      <p:ext uri="{BB962C8B-B14F-4D97-AF65-F5344CB8AC3E}">
        <p14:creationId xmlns:p14="http://schemas.microsoft.com/office/powerpoint/2010/main" val="95666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1845860"/>
            <a:ext cx="8432800" cy="2904067"/>
          </a:xfrm>
        </p:spPr>
        <p:txBody>
          <a:bodyPr/>
          <a:lstStyle/>
          <a:p>
            <a:pPr lvl="1" indent="0">
              <a:buNone/>
            </a:pPr>
            <a:r>
              <a:rPr lang="en-US" sz="2400" u="sng" dirty="0"/>
              <a:t>Reason 2:</a:t>
            </a:r>
            <a:r>
              <a:rPr lang="en-US" sz="2400" dirty="0"/>
              <a:t> Satisfactory predictions</a:t>
            </a:r>
          </a:p>
          <a:p>
            <a:pPr lvl="1" indent="0">
              <a:buNone/>
            </a:pPr>
            <a:r>
              <a:rPr lang="en-US" sz="2400" dirty="0"/>
              <a:t>It is often possible to get satisfactory or more accurate predictions with a simple, instead of a complicated model. </a:t>
            </a:r>
          </a:p>
          <a:p>
            <a:pPr lvl="1" indent="0">
              <a:buNone/>
            </a:pPr>
            <a:endParaRPr lang="en-US" sz="2400" dirty="0"/>
          </a:p>
          <a:p>
            <a:pPr lvl="1" indent="0">
              <a:buNone/>
            </a:pPr>
            <a:r>
              <a:rPr lang="en-US" sz="2400" dirty="0"/>
              <a:t>This seems counter intuitive but has to do with the fact that it is harder to fit a more flexible model.</a:t>
            </a:r>
          </a:p>
          <a:p>
            <a:pPr marL="0" indent="0">
              <a:buNone/>
            </a:pPr>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spTree>
    <p:extLst>
      <p:ext uri="{BB962C8B-B14F-4D97-AF65-F5344CB8AC3E}">
        <p14:creationId xmlns:p14="http://schemas.microsoft.com/office/powerpoint/2010/main" val="336684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88" y="387847"/>
            <a:ext cx="8229600" cy="990600"/>
          </a:xfrm>
        </p:spPr>
        <p:txBody>
          <a:bodyPr>
            <a:normAutofit fontScale="90000"/>
          </a:bodyPr>
          <a:lstStyle/>
          <a:p>
            <a:r>
              <a:rPr lang="en-US" dirty="0"/>
              <a:t>General modeling problems and methods</a:t>
            </a:r>
            <a:br>
              <a:rPr lang="en-US" dirty="0"/>
            </a:br>
            <a:r>
              <a:rPr lang="en-US" dirty="0"/>
              <a:t>      </a:t>
            </a:r>
            <a:r>
              <a:rPr lang="en-US" sz="3600" dirty="0"/>
              <a:t>Supervised vs. Unsupervised Learning</a:t>
            </a:r>
          </a:p>
        </p:txBody>
      </p:sp>
      <p:sp>
        <p:nvSpPr>
          <p:cNvPr id="3" name="Content Placeholder 2"/>
          <p:cNvSpPr>
            <a:spLocks noGrp="1"/>
          </p:cNvSpPr>
          <p:nvPr>
            <p:ph idx="1"/>
          </p:nvPr>
        </p:nvSpPr>
        <p:spPr>
          <a:xfrm>
            <a:off x="225189" y="1801504"/>
            <a:ext cx="8755038" cy="4148920"/>
          </a:xfrm>
        </p:spPr>
        <p:txBody>
          <a:bodyPr>
            <a:normAutofit/>
          </a:bodyPr>
          <a:lstStyle/>
          <a:p>
            <a:pPr marL="0" indent="0">
              <a:buNone/>
            </a:pPr>
            <a:r>
              <a:rPr lang="en-US" sz="2800" dirty="0"/>
              <a:t>We can divide all learning problems into Supervised and Unsupervised situations</a:t>
            </a:r>
          </a:p>
          <a:p>
            <a:pPr marL="0" indent="0">
              <a:buNone/>
            </a:pPr>
            <a:endParaRPr lang="en-US" sz="2800" dirty="0"/>
          </a:p>
          <a:p>
            <a:pPr marL="0" indent="0">
              <a:buNone/>
            </a:pPr>
            <a:r>
              <a:rPr lang="en-US" sz="2800" u="sng" dirty="0"/>
              <a:t>Supervised Learning:</a:t>
            </a:r>
            <a:r>
              <a:rPr lang="en-US" sz="2800" dirty="0"/>
              <a:t> </a:t>
            </a:r>
          </a:p>
          <a:p>
            <a:pPr marL="274320" lvl="1" indent="0">
              <a:buNone/>
            </a:pPr>
            <a:r>
              <a:rPr lang="en-US" sz="2800" dirty="0"/>
              <a:t>Supervised Learning is where both the predictors, </a:t>
            </a:r>
            <a:r>
              <a:rPr lang="en-US" sz="2800" b="1" dirty="0"/>
              <a:t>X</a:t>
            </a:r>
            <a:r>
              <a:rPr lang="en-US" sz="2800" baseline="-25000" dirty="0"/>
              <a:t>i</a:t>
            </a:r>
            <a:r>
              <a:rPr lang="en-US" sz="2800" dirty="0"/>
              <a:t>, and the response, Y</a:t>
            </a:r>
            <a:r>
              <a:rPr lang="en-US" sz="2800" baseline="-25000" dirty="0"/>
              <a:t>i</a:t>
            </a:r>
            <a:r>
              <a:rPr lang="en-US" sz="2800" dirty="0"/>
              <a:t>, are observed.</a:t>
            </a:r>
          </a:p>
          <a:p>
            <a:pPr marL="274320" lvl="1" indent="0">
              <a:buNone/>
            </a:pPr>
            <a:endParaRPr lang="en-US" sz="2800" dirty="0"/>
          </a:p>
          <a:p>
            <a:pPr marL="274320" lvl="1" indent="0">
              <a:buNone/>
            </a:pPr>
            <a:r>
              <a:rPr lang="en-US" sz="2800" dirty="0"/>
              <a:t>Typical examples are Linear Regressions.</a:t>
            </a:r>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spTree>
    <p:extLst>
      <p:ext uri="{BB962C8B-B14F-4D97-AF65-F5344CB8AC3E}">
        <p14:creationId xmlns:p14="http://schemas.microsoft.com/office/powerpoint/2010/main" val="202078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188" y="2146364"/>
            <a:ext cx="8229600" cy="3694879"/>
          </a:xfrm>
        </p:spPr>
        <p:txBody>
          <a:bodyPr/>
          <a:lstStyle/>
          <a:p>
            <a:pPr marL="0" indent="0">
              <a:lnSpc>
                <a:spcPct val="90000"/>
              </a:lnSpc>
              <a:buNone/>
            </a:pPr>
            <a:r>
              <a:rPr lang="en-US" sz="3200" u="sng" dirty="0"/>
              <a:t>Unsupervised Learning:</a:t>
            </a:r>
          </a:p>
          <a:p>
            <a:pPr lvl="1">
              <a:lnSpc>
                <a:spcPct val="90000"/>
              </a:lnSpc>
              <a:buClrTx/>
            </a:pPr>
            <a:r>
              <a:rPr lang="en-US" sz="2800" dirty="0"/>
              <a:t>Here, only the </a:t>
            </a:r>
            <a:r>
              <a:rPr lang="en-US" sz="2800" b="1" dirty="0"/>
              <a:t>X</a:t>
            </a:r>
            <a:r>
              <a:rPr lang="en-US" sz="2800" baseline="-25000" dirty="0"/>
              <a:t>i</a:t>
            </a:r>
            <a:r>
              <a:rPr lang="en-US" sz="2800" dirty="0"/>
              <a:t>’s are observed. </a:t>
            </a:r>
          </a:p>
          <a:p>
            <a:pPr lvl="1">
              <a:lnSpc>
                <a:spcPct val="90000"/>
              </a:lnSpc>
              <a:buClrTx/>
            </a:pPr>
            <a:r>
              <a:rPr lang="en-US" sz="2800" dirty="0"/>
              <a:t>We need to use the </a:t>
            </a:r>
            <a:r>
              <a:rPr lang="en-US" sz="2800" b="1" dirty="0"/>
              <a:t>X</a:t>
            </a:r>
            <a:r>
              <a:rPr lang="en-US" sz="2800" baseline="-25000" dirty="0"/>
              <a:t>i</a:t>
            </a:r>
            <a:r>
              <a:rPr lang="en-US" sz="2800" dirty="0"/>
              <a:t>’s to guess what Y would have been and build a model from there.</a:t>
            </a:r>
          </a:p>
          <a:p>
            <a:pPr lvl="1">
              <a:lnSpc>
                <a:spcPct val="90000"/>
              </a:lnSpc>
              <a:buClrTx/>
            </a:pPr>
            <a:r>
              <a:rPr lang="en-US" sz="2800" dirty="0"/>
              <a:t>A common example is market segmentation where we try to divide potential customers into groups based on their characteristics.</a:t>
            </a:r>
          </a:p>
          <a:p>
            <a:pPr lvl="1">
              <a:lnSpc>
                <a:spcPct val="90000"/>
              </a:lnSpc>
              <a:buClrTx/>
            </a:pPr>
            <a:r>
              <a:rPr lang="en-US" sz="2800" dirty="0"/>
              <a:t>A typical approach is clustering.</a:t>
            </a:r>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sp>
        <p:nvSpPr>
          <p:cNvPr id="6" name="Title 1">
            <a:extLst>
              <a:ext uri="{FF2B5EF4-FFF2-40B4-BE49-F238E27FC236}">
                <a16:creationId xmlns:a16="http://schemas.microsoft.com/office/drawing/2014/main" id="{545898E1-FA21-48A1-9E7C-292D59655E15}"/>
              </a:ext>
            </a:extLst>
          </p:cNvPr>
          <p:cNvSpPr>
            <a:spLocks noGrp="1"/>
          </p:cNvSpPr>
          <p:nvPr>
            <p:ph type="title"/>
          </p:nvPr>
        </p:nvSpPr>
        <p:spPr>
          <a:xfrm>
            <a:off x="225188" y="387847"/>
            <a:ext cx="8229600" cy="990600"/>
          </a:xfrm>
        </p:spPr>
        <p:txBody>
          <a:bodyPr>
            <a:normAutofit fontScale="90000"/>
          </a:bodyPr>
          <a:lstStyle/>
          <a:p>
            <a:r>
              <a:rPr lang="en-US" dirty="0"/>
              <a:t>General modeling problems and methods</a:t>
            </a:r>
            <a:br>
              <a:rPr lang="en-US" dirty="0"/>
            </a:br>
            <a:r>
              <a:rPr lang="en-US" dirty="0"/>
              <a:t>      </a:t>
            </a:r>
            <a:r>
              <a:rPr lang="en-US" sz="3600" dirty="0"/>
              <a:t>Supervised vs. Unsupervised Learning</a:t>
            </a:r>
          </a:p>
        </p:txBody>
      </p:sp>
    </p:spTree>
    <p:extLst>
      <p:ext uri="{BB962C8B-B14F-4D97-AF65-F5344CB8AC3E}">
        <p14:creationId xmlns:p14="http://schemas.microsoft.com/office/powerpoint/2010/main" val="17477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5" y="348609"/>
            <a:ext cx="8229600" cy="651933"/>
          </a:xfrm>
        </p:spPr>
        <p:txBody>
          <a:bodyPr>
            <a:normAutofit fontScale="90000"/>
          </a:bodyPr>
          <a:lstStyle/>
          <a:p>
            <a:r>
              <a:rPr lang="en-US" dirty="0"/>
              <a:t>Outline</a:t>
            </a:r>
          </a:p>
        </p:txBody>
      </p:sp>
      <p:sp>
        <p:nvSpPr>
          <p:cNvPr id="3" name="Content Placeholder 2"/>
          <p:cNvSpPr>
            <a:spLocks noGrp="1"/>
          </p:cNvSpPr>
          <p:nvPr>
            <p:ph idx="1"/>
          </p:nvPr>
        </p:nvSpPr>
        <p:spPr>
          <a:xfrm>
            <a:off x="279779" y="1004797"/>
            <a:ext cx="8229600" cy="4876800"/>
          </a:xfrm>
        </p:spPr>
        <p:txBody>
          <a:bodyPr>
            <a:normAutofit/>
          </a:bodyPr>
          <a:lstStyle/>
          <a:p>
            <a:pPr marL="514350" indent="-514350">
              <a:buClr>
                <a:schemeClr val="tx1"/>
              </a:buClr>
              <a:buFont typeface="+mj-lt"/>
              <a:buAutoNum type="romanUcPeriod"/>
            </a:pPr>
            <a:r>
              <a:rPr lang="en-US" b="1" dirty="0"/>
              <a:t>What Is Statistical Learning</a:t>
            </a:r>
            <a:r>
              <a:rPr lang="en-US" dirty="0"/>
              <a:t>?</a:t>
            </a:r>
          </a:p>
          <a:p>
            <a:pPr marL="788670" lvl="1" indent="-514350">
              <a:buClr>
                <a:schemeClr val="tx1"/>
              </a:buClr>
              <a:buFont typeface="+mj-lt"/>
              <a:buAutoNum type="arabicParenR"/>
            </a:pPr>
            <a:r>
              <a:rPr lang="en-US" dirty="0"/>
              <a:t>Why estimate f?</a:t>
            </a:r>
          </a:p>
          <a:p>
            <a:pPr marL="788670" lvl="1" indent="-514350">
              <a:buClr>
                <a:schemeClr val="tx1"/>
              </a:buClr>
              <a:buFont typeface="+mj-lt"/>
              <a:buAutoNum type="arabicParenR"/>
            </a:pPr>
            <a:r>
              <a:rPr lang="en-US" dirty="0"/>
              <a:t>How do we estimate f?</a:t>
            </a:r>
          </a:p>
          <a:p>
            <a:pPr marL="788670" lvl="1" indent="-514350">
              <a:buClr>
                <a:schemeClr val="tx1"/>
              </a:buClr>
              <a:buFont typeface="+mj-lt"/>
              <a:buAutoNum type="arabicParenR"/>
            </a:pPr>
            <a:r>
              <a:rPr lang="en-US" dirty="0"/>
              <a:t>The trade-off between prediction accuracy and model interpretability</a:t>
            </a:r>
          </a:p>
          <a:p>
            <a:pPr marL="514350" indent="-514350">
              <a:buClrTx/>
              <a:buFont typeface="+mj-lt"/>
              <a:buAutoNum type="romanUcPeriod"/>
            </a:pPr>
            <a:r>
              <a:rPr lang="en-US" b="1" dirty="0"/>
              <a:t>General modeling problems and methods</a:t>
            </a:r>
          </a:p>
          <a:p>
            <a:pPr marL="788670" lvl="1" indent="-514350">
              <a:buClrTx/>
              <a:buFont typeface="+mj-lt"/>
              <a:buAutoNum type="arabicParenR"/>
            </a:pPr>
            <a:r>
              <a:rPr lang="en-US" dirty="0"/>
              <a:t>Supervised versus unsupervised learning</a:t>
            </a:r>
          </a:p>
          <a:p>
            <a:pPr marL="788670" lvl="1" indent="-514350">
              <a:buClrTx/>
              <a:buFont typeface="+mj-lt"/>
              <a:buAutoNum type="arabicParenR"/>
            </a:pPr>
            <a:r>
              <a:rPr lang="en-US" dirty="0"/>
              <a:t>Regression versus classification</a:t>
            </a:r>
          </a:p>
          <a:p>
            <a:pPr marL="788670" lvl="1" indent="-514350">
              <a:buClrTx/>
              <a:buFont typeface="+mj-lt"/>
              <a:buAutoNum type="arabicParenR"/>
            </a:pPr>
            <a:endParaRPr lang="en-US" dirty="0"/>
          </a:p>
          <a:p>
            <a:pPr marL="514350" indent="-514350">
              <a:buClrTx/>
              <a:buFont typeface="+mj-lt"/>
              <a:buAutoNum type="romanUcPeriod"/>
            </a:pPr>
            <a:r>
              <a:rPr lang="en-US" b="1" dirty="0"/>
              <a:t>Common methods of assessing model accuracy</a:t>
            </a:r>
          </a:p>
          <a:p>
            <a:pPr marL="514350" indent="-514350">
              <a:buClrTx/>
              <a:buFont typeface="+mj-lt"/>
              <a:buAutoNum type="romanUcPeriod"/>
            </a:pPr>
            <a:r>
              <a:rPr lang="en-US" b="1" dirty="0"/>
              <a:t>Basic methods for data exploration, data checking and validation</a:t>
            </a:r>
          </a:p>
        </p:txBody>
      </p:sp>
      <p:sp>
        <p:nvSpPr>
          <p:cNvPr id="4" name="Footer Placeholder 3"/>
          <p:cNvSpPr>
            <a:spLocks noGrp="1"/>
          </p:cNvSpPr>
          <p:nvPr>
            <p:ph type="ftr" sz="quarter" idx="11"/>
          </p:nvPr>
        </p:nvSpPr>
        <p:spPr/>
        <p:txBody>
          <a:bodyPr/>
          <a:lstStyle/>
          <a:p>
            <a:r>
              <a:rPr lang="en-US">
                <a:noFill/>
              </a:rPr>
              <a:t>Math 441: Topic 1 - Intro. to Statistical Learning</a:t>
            </a:r>
            <a:endParaRPr lang="en-US" dirty="0">
              <a:noFill/>
            </a:endParaRPr>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46364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Clustering Example </a:t>
            </a:r>
          </a:p>
        </p:txBody>
      </p:sp>
      <p:pic>
        <p:nvPicPr>
          <p:cNvPr id="4" name="Content Placeholder 2" descr="clusters.png"/>
          <p:cNvPicPr>
            <a:picLocks noGrp="1" noChangeAspect="1"/>
          </p:cNvPicPr>
          <p:nvPr>
            <p:ph idx="1"/>
          </p:nvPr>
        </p:nvPicPr>
        <p:blipFill>
          <a:blip r:embed="rId2">
            <a:extLst>
              <a:ext uri="{28A0092B-C50C-407E-A947-70E740481C1C}">
                <a14:useLocalDpi xmlns:a14="http://schemas.microsoft.com/office/drawing/2010/main" val="0"/>
              </a:ext>
            </a:extLst>
          </a:blip>
          <a:srcRect l="6922" r="6922"/>
          <a:stretch>
            <a:fillRect/>
          </a:stretch>
        </p:blipFill>
        <p:spPr>
          <a:xfrm>
            <a:off x="186267" y="1600201"/>
            <a:ext cx="8500533" cy="5037353"/>
          </a:xfrm>
        </p:spPr>
      </p:pic>
      <p:sp>
        <p:nvSpPr>
          <p:cNvPr id="3" name="Footer Placeholder 2"/>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spTree>
    <p:extLst>
      <p:ext uri="{BB962C8B-B14F-4D97-AF65-F5344CB8AC3E}">
        <p14:creationId xmlns:p14="http://schemas.microsoft.com/office/powerpoint/2010/main" val="213867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078" y="845114"/>
            <a:ext cx="5875361" cy="698834"/>
          </a:xfrm>
        </p:spPr>
        <p:txBody>
          <a:bodyPr>
            <a:normAutofit fontScale="90000"/>
          </a:bodyPr>
          <a:lstStyle/>
          <a:p>
            <a:r>
              <a:rPr lang="en-US" dirty="0"/>
              <a:t>Regression vs. Classification</a:t>
            </a:r>
          </a:p>
        </p:txBody>
      </p:sp>
      <p:sp>
        <p:nvSpPr>
          <p:cNvPr id="3" name="Content Placeholder 2"/>
          <p:cNvSpPr>
            <a:spLocks noGrp="1"/>
          </p:cNvSpPr>
          <p:nvPr>
            <p:ph idx="1"/>
          </p:nvPr>
        </p:nvSpPr>
        <p:spPr>
          <a:xfrm>
            <a:off x="286603" y="1600199"/>
            <a:ext cx="8569529" cy="5100852"/>
          </a:xfrm>
        </p:spPr>
        <p:txBody>
          <a:bodyPr>
            <a:noAutofit/>
          </a:bodyPr>
          <a:lstStyle/>
          <a:p>
            <a:pPr marL="0" indent="0">
              <a:buNone/>
            </a:pPr>
            <a:r>
              <a:rPr lang="en-US" dirty="0"/>
              <a:t>Supervised learning problems can be further divided into regression and classification problems.</a:t>
            </a:r>
          </a:p>
          <a:p>
            <a:pPr marL="0" indent="0">
              <a:buNone/>
            </a:pPr>
            <a:endParaRPr lang="en-US" dirty="0"/>
          </a:p>
          <a:p>
            <a:pPr>
              <a:buClrTx/>
            </a:pPr>
            <a:r>
              <a:rPr lang="en-US" b="1" dirty="0"/>
              <a:t>Regression</a:t>
            </a:r>
            <a:r>
              <a:rPr lang="en-US" dirty="0"/>
              <a:t> covers situations where Y is continuous/numerical. e.g.</a:t>
            </a:r>
          </a:p>
          <a:p>
            <a:pPr marL="274320" lvl="1" indent="0">
              <a:buNone/>
            </a:pPr>
            <a:r>
              <a:rPr lang="en-US" sz="2400" dirty="0"/>
              <a:t>Predicting the value of the Dow in 6 months.</a:t>
            </a:r>
          </a:p>
          <a:p>
            <a:pPr marL="274320" lvl="1" indent="0">
              <a:buNone/>
            </a:pPr>
            <a:r>
              <a:rPr lang="en-US" sz="2400" dirty="0"/>
              <a:t>Predicting the value of a given house based on various inputs.</a:t>
            </a:r>
          </a:p>
          <a:p>
            <a:pPr marL="0" indent="0">
              <a:buNone/>
            </a:pPr>
            <a:endParaRPr lang="en-US" dirty="0"/>
          </a:p>
          <a:p>
            <a:pPr>
              <a:buClrTx/>
            </a:pPr>
            <a:r>
              <a:rPr lang="en-US" b="1" dirty="0"/>
              <a:t>Classification</a:t>
            </a:r>
            <a:r>
              <a:rPr lang="en-US" dirty="0"/>
              <a:t> covers situations where Y is categorical e.g.</a:t>
            </a:r>
          </a:p>
          <a:p>
            <a:pPr marL="274320" lvl="1" indent="0">
              <a:buNone/>
            </a:pPr>
            <a:r>
              <a:rPr lang="en-US" sz="2400" dirty="0"/>
              <a:t>Will the Dow be up (U) or down (D) in 6 months?</a:t>
            </a:r>
          </a:p>
          <a:p>
            <a:pPr marL="274320" lvl="1" indent="0">
              <a:buNone/>
            </a:pPr>
            <a:r>
              <a:rPr lang="en-US" sz="2400" dirty="0"/>
              <a:t>Is this email a SPAM or not?</a:t>
            </a:r>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21</a:t>
            </a:fld>
            <a:endParaRPr lang="en-US"/>
          </a:p>
        </p:txBody>
      </p:sp>
      <p:sp>
        <p:nvSpPr>
          <p:cNvPr id="6" name="Title 1">
            <a:extLst>
              <a:ext uri="{FF2B5EF4-FFF2-40B4-BE49-F238E27FC236}">
                <a16:creationId xmlns:a16="http://schemas.microsoft.com/office/drawing/2014/main" id="{9FC86C7A-C8B2-4BFC-8B42-5BAFB09C670E}"/>
              </a:ext>
            </a:extLst>
          </p:cNvPr>
          <p:cNvSpPr txBox="1">
            <a:spLocks/>
          </p:cNvSpPr>
          <p:nvPr/>
        </p:nvSpPr>
        <p:spPr>
          <a:xfrm>
            <a:off x="-116007" y="361119"/>
            <a:ext cx="8229600" cy="464047"/>
          </a:xfrm>
          <a:prstGeom prst="rect">
            <a:avLst/>
          </a:prstGeom>
        </p:spPr>
        <p:txBody>
          <a:bodyPr vert="horz" lIns="91440" tIns="45720" rIns="91440" bIns="45720" rtlCol="0" anchor="ctr">
            <a:normAutofit fontScale="7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General modeling problems and methods</a:t>
            </a:r>
            <a:endParaRPr lang="en-US" sz="3600" dirty="0"/>
          </a:p>
        </p:txBody>
      </p:sp>
    </p:spTree>
    <p:extLst>
      <p:ext uri="{BB962C8B-B14F-4D97-AF65-F5344CB8AC3E}">
        <p14:creationId xmlns:p14="http://schemas.microsoft.com/office/powerpoint/2010/main" val="242338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Approaches </a:t>
            </a:r>
          </a:p>
        </p:txBody>
      </p:sp>
      <p:sp>
        <p:nvSpPr>
          <p:cNvPr id="3" name="Content Placeholder 2"/>
          <p:cNvSpPr>
            <a:spLocks noGrp="1"/>
          </p:cNvSpPr>
          <p:nvPr>
            <p:ph idx="1"/>
          </p:nvPr>
        </p:nvSpPr>
        <p:spPr/>
        <p:txBody>
          <a:bodyPr/>
          <a:lstStyle/>
          <a:p>
            <a:pPr>
              <a:buFont typeface="Wingdings" charset="2"/>
              <a:buChar char="Ø"/>
            </a:pPr>
            <a:r>
              <a:rPr lang="en-US" dirty="0"/>
              <a:t>We will deal with both types of problems in this course.</a:t>
            </a:r>
          </a:p>
          <a:p>
            <a:pPr>
              <a:buFont typeface="Wingdings" charset="2"/>
              <a:buChar char="Ø"/>
            </a:pPr>
            <a:r>
              <a:rPr lang="en-US" dirty="0"/>
              <a:t>Some methods work well on both types of problem e.g. Neural Networks</a:t>
            </a:r>
          </a:p>
          <a:p>
            <a:pPr>
              <a:buFont typeface="Wingdings" charset="2"/>
              <a:buChar char="Ø"/>
            </a:pPr>
            <a:r>
              <a:rPr lang="en-US" dirty="0"/>
              <a:t>Other methods work best on Regression, e.g. Linear Regression, or on Classification, e.g. k-Nearest Neighbors.</a:t>
            </a:r>
          </a:p>
          <a:p>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22</a:t>
            </a:fld>
            <a:endParaRPr lang="en-US"/>
          </a:p>
        </p:txBody>
      </p:sp>
    </p:spTree>
    <p:extLst>
      <p:ext uri="{BB962C8B-B14F-4D97-AF65-F5344CB8AC3E}">
        <p14:creationId xmlns:p14="http://schemas.microsoft.com/office/powerpoint/2010/main" val="352250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a:t>Assessing model accuracy </a:t>
            </a:r>
          </a:p>
        </p:txBody>
      </p:sp>
      <p:sp>
        <p:nvSpPr>
          <p:cNvPr id="3" name="Subtitle 2"/>
          <p:cNvSpPr>
            <a:spLocks noGrp="1"/>
          </p:cNvSpPr>
          <p:nvPr>
            <p:ph type="subTitle" idx="1"/>
          </p:nvPr>
        </p:nvSpPr>
        <p:spPr/>
        <p:txBody>
          <a:bodyPr/>
          <a:lstStyle/>
          <a:p>
            <a:r>
              <a:rPr lang="en-US" dirty="0"/>
              <a:t>Topic 1  – Part II</a:t>
            </a:r>
          </a:p>
        </p:txBody>
      </p:sp>
    </p:spTree>
    <p:extLst>
      <p:ext uri="{BB962C8B-B14F-4D97-AF65-F5344CB8AC3E}">
        <p14:creationId xmlns:p14="http://schemas.microsoft.com/office/powerpoint/2010/main" val="190853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charset="2"/>
              <a:buChar char="Ø"/>
            </a:pPr>
            <a:r>
              <a:rPr lang="en-US" dirty="0"/>
              <a:t>Assessing Model Accuracy </a:t>
            </a:r>
          </a:p>
          <a:p>
            <a:pPr lvl="1">
              <a:buFont typeface="Wingdings" charset="2"/>
              <a:buChar char="Ø"/>
            </a:pPr>
            <a:r>
              <a:rPr lang="en-US" dirty="0"/>
              <a:t>Measuring the Quality of Fit </a:t>
            </a:r>
          </a:p>
          <a:p>
            <a:pPr lvl="1">
              <a:buFont typeface="Wingdings" charset="2"/>
              <a:buChar char="Ø"/>
            </a:pPr>
            <a:r>
              <a:rPr lang="en-US" dirty="0"/>
              <a:t>The Bias-Variance Trade-off</a:t>
            </a:r>
          </a:p>
          <a:p>
            <a:pPr lvl="1">
              <a:buFont typeface="Wingdings" charset="2"/>
              <a:buChar char="Ø"/>
            </a:pPr>
            <a:r>
              <a:rPr lang="en-US" dirty="0"/>
              <a:t>The Classification Setting</a:t>
            </a:r>
          </a:p>
        </p:txBody>
      </p:sp>
    </p:spTree>
    <p:extLst>
      <p:ext uri="{BB962C8B-B14F-4D97-AF65-F5344CB8AC3E}">
        <p14:creationId xmlns:p14="http://schemas.microsoft.com/office/powerpoint/2010/main" val="3363388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Quality of Fit</a:t>
            </a:r>
          </a:p>
        </p:txBody>
      </p:sp>
      <p:sp>
        <p:nvSpPr>
          <p:cNvPr id="3" name="Content Placeholder 2"/>
          <p:cNvSpPr>
            <a:spLocks noGrp="1"/>
          </p:cNvSpPr>
          <p:nvPr>
            <p:ph idx="1"/>
          </p:nvPr>
        </p:nvSpPr>
        <p:spPr/>
        <p:txBody>
          <a:bodyPr/>
          <a:lstStyle/>
          <a:p>
            <a:pPr algn="just">
              <a:buFont typeface="Wingdings" charset="2"/>
              <a:buChar char="Ø"/>
            </a:pPr>
            <a:r>
              <a:rPr lang="en-US" dirty="0"/>
              <a:t>Suppose we have a regression problem. </a:t>
            </a:r>
          </a:p>
          <a:p>
            <a:pPr algn="just">
              <a:buFont typeface="Wingdings" charset="2"/>
              <a:buChar char="Ø"/>
            </a:pPr>
            <a:r>
              <a:rPr lang="en-US" dirty="0"/>
              <a:t>One common measure of accuracy is the mean squared error (MSE) i.e.</a:t>
            </a:r>
          </a:p>
          <a:p>
            <a:pPr algn="just">
              <a:buFont typeface="Wingdings" charset="2"/>
              <a:buChar char="Ø"/>
            </a:pPr>
            <a:endParaRPr lang="en-US" dirty="0"/>
          </a:p>
          <a:p>
            <a:pPr algn="just">
              <a:buFont typeface="Wingdings" charset="2"/>
              <a:buChar char="Ø"/>
            </a:pPr>
            <a:endParaRPr lang="en-US" dirty="0"/>
          </a:p>
          <a:p>
            <a:pPr algn="just">
              <a:buFont typeface="Wingdings" charset="2"/>
              <a:buChar char="Ø"/>
            </a:pPr>
            <a:endParaRPr lang="en-US" dirty="0"/>
          </a:p>
          <a:p>
            <a:pPr algn="just">
              <a:buFont typeface="Wingdings" charset="2"/>
              <a:buChar char="Ø"/>
            </a:pPr>
            <a:r>
              <a:rPr lang="en-US" dirty="0"/>
              <a:t>Where     is the prediction our method gives for the   observation in our training data.</a:t>
            </a:r>
          </a:p>
          <a:p>
            <a:pPr>
              <a:buFont typeface="Wingdings" charset="2"/>
              <a:buChar char="Ø"/>
            </a:pPr>
            <a:endParaRPr lang="en-US" dirty="0"/>
          </a:p>
          <a:p>
            <a:pPr>
              <a:buFont typeface="Wingdings" charset="2"/>
              <a:buChar char="Ø"/>
            </a:pPr>
            <a:endParaRPr lang="en-US" dirty="0"/>
          </a:p>
        </p:txBody>
      </p:sp>
      <p:graphicFrame>
        <p:nvGraphicFramePr>
          <p:cNvPr id="4" name="Object 4"/>
          <p:cNvGraphicFramePr>
            <a:graphicFrameLocks noChangeAspect="1"/>
          </p:cNvGraphicFramePr>
          <p:nvPr/>
        </p:nvGraphicFramePr>
        <p:xfrm>
          <a:off x="2897677" y="2821679"/>
          <a:ext cx="3451225" cy="1085850"/>
        </p:xfrm>
        <a:graphic>
          <a:graphicData uri="http://schemas.openxmlformats.org/presentationml/2006/ole">
            <mc:AlternateContent xmlns:mc="http://schemas.openxmlformats.org/markup-compatibility/2006">
              <mc:Choice xmlns:v="urn:schemas-microsoft-com:vml" Requires="v">
                <p:oleObj spid="_x0000_s10258" name="Equation" r:id="rId3" imgW="1371600" imgH="431640" progId="Equation.3">
                  <p:embed/>
                </p:oleObj>
              </mc:Choice>
              <mc:Fallback>
                <p:oleObj name="Equation" r:id="rId3" imgW="1371600" imgH="431640" progId="Equation.3">
                  <p:embed/>
                  <p:pic>
                    <p:nvPicPr>
                      <p:cNvPr id="4" name="Object 4"/>
                      <p:cNvPicPr>
                        <a:picLocks noChangeAspect="1" noChangeArrowheads="1"/>
                      </p:cNvPicPr>
                      <p:nvPr/>
                    </p:nvPicPr>
                    <p:blipFill>
                      <a:blip r:embed="rId4"/>
                      <a:srcRect/>
                      <a:stretch>
                        <a:fillRect/>
                      </a:stretch>
                    </p:blipFill>
                    <p:spPr bwMode="auto">
                      <a:xfrm>
                        <a:off x="2897677" y="2821679"/>
                        <a:ext cx="3451225" cy="1085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1685845" y="3997348"/>
          <a:ext cx="414338" cy="652397"/>
        </p:xfrm>
        <a:graphic>
          <a:graphicData uri="http://schemas.openxmlformats.org/presentationml/2006/ole">
            <mc:AlternateContent xmlns:mc="http://schemas.openxmlformats.org/markup-compatibility/2006">
              <mc:Choice xmlns:v="urn:schemas-microsoft-com:vml" Requires="v">
                <p:oleObj spid="_x0000_s10259" name="Equation" r:id="rId5" imgW="165028" imgH="228501" progId="Equation.3">
                  <p:embed/>
                </p:oleObj>
              </mc:Choice>
              <mc:Fallback>
                <p:oleObj name="Equation" r:id="rId5" imgW="165028" imgH="228501"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5845" y="3997348"/>
                        <a:ext cx="414338" cy="6523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21709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a:t>
            </a:r>
          </a:p>
        </p:txBody>
      </p:sp>
      <p:sp>
        <p:nvSpPr>
          <p:cNvPr id="3" name="Content Placeholder 2"/>
          <p:cNvSpPr>
            <a:spLocks noGrp="1"/>
          </p:cNvSpPr>
          <p:nvPr>
            <p:ph idx="1"/>
          </p:nvPr>
        </p:nvSpPr>
        <p:spPr/>
        <p:txBody>
          <a:bodyPr/>
          <a:lstStyle/>
          <a:p>
            <a:pPr algn="just">
              <a:lnSpc>
                <a:spcPct val="90000"/>
              </a:lnSpc>
              <a:buFont typeface="Wingdings" charset="2"/>
              <a:buChar char="Ø"/>
            </a:pPr>
            <a:r>
              <a:rPr lang="en-US" dirty="0"/>
              <a:t>In either case our method has generally been designed to make MSE small on the training data we are looking at e.g. with linear regression we choose the line such that MSE is minimized.</a:t>
            </a:r>
          </a:p>
          <a:p>
            <a:pPr algn="just">
              <a:lnSpc>
                <a:spcPct val="90000"/>
              </a:lnSpc>
              <a:buFont typeface="Wingdings" charset="2"/>
              <a:buChar char="Ø"/>
            </a:pPr>
            <a:endParaRPr lang="en-US" dirty="0"/>
          </a:p>
          <a:p>
            <a:pPr algn="just">
              <a:lnSpc>
                <a:spcPct val="90000"/>
              </a:lnSpc>
              <a:buFont typeface="Wingdings" charset="2"/>
              <a:buChar char="Ø"/>
            </a:pPr>
            <a:r>
              <a:rPr lang="en-US" dirty="0"/>
              <a:t>What we really care about is how well the method works on new data. We call this new data “</a:t>
            </a:r>
            <a:r>
              <a:rPr lang="en-US" b="1" dirty="0"/>
              <a:t>Test Data</a:t>
            </a:r>
            <a:r>
              <a:rPr lang="en-US" dirty="0"/>
              <a:t>”.</a:t>
            </a:r>
          </a:p>
          <a:p>
            <a:pPr algn="just">
              <a:lnSpc>
                <a:spcPct val="90000"/>
              </a:lnSpc>
              <a:buFont typeface="Wingdings" charset="2"/>
              <a:buChar char="Ø"/>
            </a:pPr>
            <a:endParaRPr lang="en-US" dirty="0"/>
          </a:p>
          <a:p>
            <a:pPr algn="just">
              <a:lnSpc>
                <a:spcPct val="90000"/>
              </a:lnSpc>
              <a:buFont typeface="Wingdings" charset="2"/>
              <a:buChar char="Ø"/>
            </a:pPr>
            <a:r>
              <a:rPr lang="en-US" dirty="0"/>
              <a:t>There is no guarantee that the method with the smallest training MSE will have the smallest test (i.e. new data) MSE. </a:t>
            </a:r>
          </a:p>
          <a:p>
            <a:endParaRPr lang="en-US" dirty="0"/>
          </a:p>
        </p:txBody>
      </p:sp>
    </p:spTree>
    <p:extLst>
      <p:ext uri="{BB962C8B-B14F-4D97-AF65-F5344CB8AC3E}">
        <p14:creationId xmlns:p14="http://schemas.microsoft.com/office/powerpoint/2010/main" val="578885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vs. Test MSE’s</a:t>
            </a:r>
          </a:p>
        </p:txBody>
      </p:sp>
      <p:sp>
        <p:nvSpPr>
          <p:cNvPr id="3" name="Content Placeholder 2"/>
          <p:cNvSpPr>
            <a:spLocks noGrp="1"/>
          </p:cNvSpPr>
          <p:nvPr>
            <p:ph idx="1"/>
          </p:nvPr>
        </p:nvSpPr>
        <p:spPr/>
        <p:txBody>
          <a:bodyPr/>
          <a:lstStyle/>
          <a:p>
            <a:pPr algn="just">
              <a:buFont typeface="Wingdings" charset="2"/>
              <a:buChar char="Ø"/>
            </a:pPr>
            <a:r>
              <a:rPr lang="en-US" dirty="0"/>
              <a:t>In general the more flexible a method is the lower its training MSE will be i.e. it will “fit” or explain the training data very well.</a:t>
            </a:r>
          </a:p>
          <a:p>
            <a:pPr lvl="2" algn="just">
              <a:buFont typeface="Wingdings" charset="2"/>
              <a:buChar char="Ø"/>
            </a:pPr>
            <a:r>
              <a:rPr lang="en-US" u="sng" dirty="0"/>
              <a:t>Side Note</a:t>
            </a:r>
            <a:r>
              <a:rPr lang="en-US" dirty="0"/>
              <a:t>: More Flexible methods (such as splines) can generate a wider range of possible shapes to estimate f as compared to less flexible and more restrictive methods (such as linear regression). The less flexible the method, the easier to interpret the model. Thus, there is a trade-off between flexibility and model interpretability. </a:t>
            </a:r>
          </a:p>
          <a:p>
            <a:pPr marL="548640" lvl="2" indent="0" algn="just">
              <a:buNone/>
            </a:pPr>
            <a:endParaRPr lang="en-US" dirty="0"/>
          </a:p>
          <a:p>
            <a:pPr algn="just">
              <a:buFont typeface="Wingdings" charset="2"/>
              <a:buChar char="Ø"/>
            </a:pPr>
            <a:r>
              <a:rPr lang="en-US" dirty="0"/>
              <a:t>However, the test MSE may in fact be higher for a more flexible method than for a simple approach like linear regression. </a:t>
            </a:r>
          </a:p>
          <a:p>
            <a:endParaRPr lang="en-US" dirty="0"/>
          </a:p>
        </p:txBody>
      </p:sp>
    </p:spTree>
    <p:extLst>
      <p:ext uri="{BB962C8B-B14F-4D97-AF65-F5344CB8AC3E}">
        <p14:creationId xmlns:p14="http://schemas.microsoft.com/office/powerpoint/2010/main" val="252496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with Different Levels of Flexibility: Example 1</a:t>
            </a:r>
          </a:p>
        </p:txBody>
      </p:sp>
      <p:sp>
        <p:nvSpPr>
          <p:cNvPr id="5" name="TextBox 4"/>
          <p:cNvSpPr txBox="1"/>
          <p:nvPr/>
        </p:nvSpPr>
        <p:spPr>
          <a:xfrm>
            <a:off x="731520" y="4819472"/>
            <a:ext cx="3688080" cy="1754327"/>
          </a:xfrm>
          <a:prstGeom prst="rect">
            <a:avLst/>
          </a:prstGeom>
          <a:noFill/>
        </p:spPr>
        <p:txBody>
          <a:bodyPr wrap="square" rtlCol="0">
            <a:spAutoFit/>
          </a:bodyPr>
          <a:lstStyle/>
          <a:p>
            <a:r>
              <a:rPr lang="en-US" u="sng" dirty="0"/>
              <a:t>LEFT</a:t>
            </a:r>
          </a:p>
          <a:p>
            <a:r>
              <a:rPr lang="en-US" dirty="0"/>
              <a:t>Black: Truth</a:t>
            </a:r>
          </a:p>
          <a:p>
            <a:r>
              <a:rPr lang="en-US" dirty="0">
                <a:solidFill>
                  <a:srgbClr val="FF6600"/>
                </a:solidFill>
              </a:rPr>
              <a:t>Orange:</a:t>
            </a:r>
            <a:r>
              <a:rPr lang="en-US" dirty="0"/>
              <a:t> Linear Estimate</a:t>
            </a:r>
          </a:p>
          <a:p>
            <a:r>
              <a:rPr lang="en-US" dirty="0">
                <a:solidFill>
                  <a:srgbClr val="3366FF"/>
                </a:solidFill>
              </a:rPr>
              <a:t>Blue</a:t>
            </a:r>
            <a:r>
              <a:rPr lang="en-US" dirty="0"/>
              <a:t>:  smoothing spline </a:t>
            </a:r>
          </a:p>
          <a:p>
            <a:r>
              <a:rPr lang="en-US" dirty="0">
                <a:solidFill>
                  <a:srgbClr val="008000"/>
                </a:solidFill>
              </a:rPr>
              <a:t>Green</a:t>
            </a:r>
            <a:r>
              <a:rPr lang="en-US" dirty="0"/>
              <a:t>:  smoothing spline (more flexible)</a:t>
            </a:r>
          </a:p>
        </p:txBody>
      </p:sp>
      <p:pic>
        <p:nvPicPr>
          <p:cNvPr id="6" name="Picture 5" descr="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96" y="1524000"/>
            <a:ext cx="8190807" cy="3367332"/>
          </a:xfrm>
          <a:prstGeom prst="rect">
            <a:avLst/>
          </a:prstGeom>
        </p:spPr>
      </p:pic>
      <p:sp>
        <p:nvSpPr>
          <p:cNvPr id="7" name="TextBox 6"/>
          <p:cNvSpPr txBox="1"/>
          <p:nvPr/>
        </p:nvSpPr>
        <p:spPr>
          <a:xfrm>
            <a:off x="5181600" y="4819472"/>
            <a:ext cx="3663142" cy="1505128"/>
          </a:xfrm>
          <a:prstGeom prst="rect">
            <a:avLst/>
          </a:prstGeom>
          <a:noFill/>
        </p:spPr>
        <p:txBody>
          <a:bodyPr wrap="square" rtlCol="0">
            <a:spAutoFit/>
          </a:bodyPr>
          <a:lstStyle/>
          <a:p>
            <a:r>
              <a:rPr lang="en-US" u="sng" dirty="0"/>
              <a:t>RIGHT</a:t>
            </a:r>
          </a:p>
          <a:p>
            <a:r>
              <a:rPr lang="en-US" dirty="0">
                <a:solidFill>
                  <a:srgbClr val="FF0000"/>
                </a:solidFill>
              </a:rPr>
              <a:t>RED</a:t>
            </a:r>
            <a:r>
              <a:rPr lang="en-US" dirty="0"/>
              <a:t>: Test MSE</a:t>
            </a:r>
          </a:p>
          <a:p>
            <a:r>
              <a:rPr lang="en-US" dirty="0">
                <a:solidFill>
                  <a:schemeClr val="accent1"/>
                </a:solidFill>
              </a:rPr>
              <a:t>Grey</a:t>
            </a:r>
            <a:r>
              <a:rPr lang="en-US" dirty="0"/>
              <a:t>: Training MSE</a:t>
            </a:r>
          </a:p>
          <a:p>
            <a:r>
              <a:rPr lang="en-US" dirty="0"/>
              <a:t>Dashed:  Minimum possible test MSE (irreducible error)</a:t>
            </a:r>
          </a:p>
        </p:txBody>
      </p:sp>
    </p:spTree>
    <p:extLst>
      <p:ext uri="{BB962C8B-B14F-4D97-AF65-F5344CB8AC3E}">
        <p14:creationId xmlns:p14="http://schemas.microsoft.com/office/powerpoint/2010/main" val="2289657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with Different Levels of Flexibility: Example 2</a:t>
            </a:r>
          </a:p>
        </p:txBody>
      </p:sp>
      <p:pic>
        <p:nvPicPr>
          <p:cNvPr id="4" name="Picture 3" descr="2.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12" y="1905000"/>
            <a:ext cx="6918888" cy="2743200"/>
          </a:xfrm>
          <a:prstGeom prst="rect">
            <a:avLst/>
          </a:prstGeom>
        </p:spPr>
      </p:pic>
      <p:sp>
        <p:nvSpPr>
          <p:cNvPr id="5" name="TextBox 4"/>
          <p:cNvSpPr txBox="1"/>
          <p:nvPr/>
        </p:nvSpPr>
        <p:spPr>
          <a:xfrm>
            <a:off x="990600" y="4819472"/>
            <a:ext cx="3429000" cy="1754327"/>
          </a:xfrm>
          <a:prstGeom prst="rect">
            <a:avLst/>
          </a:prstGeom>
          <a:noFill/>
        </p:spPr>
        <p:txBody>
          <a:bodyPr wrap="square" rtlCol="0">
            <a:spAutoFit/>
          </a:bodyPr>
          <a:lstStyle/>
          <a:p>
            <a:r>
              <a:rPr lang="en-US" u="sng" dirty="0"/>
              <a:t>LEFT</a:t>
            </a:r>
          </a:p>
          <a:p>
            <a:r>
              <a:rPr lang="en-US" dirty="0"/>
              <a:t>Black: Truth</a:t>
            </a:r>
          </a:p>
          <a:p>
            <a:r>
              <a:rPr lang="en-US" dirty="0">
                <a:solidFill>
                  <a:srgbClr val="FF6600"/>
                </a:solidFill>
              </a:rPr>
              <a:t>Orange:</a:t>
            </a:r>
            <a:r>
              <a:rPr lang="en-US" dirty="0"/>
              <a:t> Linear Estimate</a:t>
            </a:r>
          </a:p>
          <a:p>
            <a:r>
              <a:rPr lang="en-US" dirty="0">
                <a:solidFill>
                  <a:srgbClr val="3366FF"/>
                </a:solidFill>
              </a:rPr>
              <a:t>Blue</a:t>
            </a:r>
            <a:r>
              <a:rPr lang="en-US" dirty="0"/>
              <a:t>:  smoothing spline</a:t>
            </a:r>
          </a:p>
          <a:p>
            <a:r>
              <a:rPr lang="en-US" dirty="0">
                <a:solidFill>
                  <a:srgbClr val="008000"/>
                </a:solidFill>
              </a:rPr>
              <a:t>Green</a:t>
            </a:r>
            <a:r>
              <a:rPr lang="en-US" dirty="0"/>
              <a:t>:  smoothing spline (more flexible)</a:t>
            </a:r>
          </a:p>
        </p:txBody>
      </p:sp>
      <p:sp>
        <p:nvSpPr>
          <p:cNvPr id="6" name="TextBox 5"/>
          <p:cNvSpPr txBox="1"/>
          <p:nvPr/>
        </p:nvSpPr>
        <p:spPr>
          <a:xfrm>
            <a:off x="5181600" y="4847272"/>
            <a:ext cx="3429000" cy="1477328"/>
          </a:xfrm>
          <a:prstGeom prst="rect">
            <a:avLst/>
          </a:prstGeom>
          <a:noFill/>
        </p:spPr>
        <p:txBody>
          <a:bodyPr wrap="square" rtlCol="0">
            <a:spAutoFit/>
          </a:bodyPr>
          <a:lstStyle/>
          <a:p>
            <a:r>
              <a:rPr lang="en-US" u="sng" dirty="0"/>
              <a:t>RIGHT</a:t>
            </a:r>
          </a:p>
          <a:p>
            <a:r>
              <a:rPr lang="en-US" dirty="0">
                <a:solidFill>
                  <a:srgbClr val="FF0000"/>
                </a:solidFill>
              </a:rPr>
              <a:t>RED</a:t>
            </a:r>
            <a:r>
              <a:rPr lang="en-US" dirty="0"/>
              <a:t>: Test MSE</a:t>
            </a:r>
          </a:p>
          <a:p>
            <a:r>
              <a:rPr lang="en-US" dirty="0">
                <a:solidFill>
                  <a:schemeClr val="accent1"/>
                </a:solidFill>
              </a:rPr>
              <a:t>Grey</a:t>
            </a:r>
            <a:r>
              <a:rPr lang="en-US" dirty="0"/>
              <a:t>: Training MSE</a:t>
            </a:r>
          </a:p>
          <a:p>
            <a:r>
              <a:rPr lang="en-US" dirty="0"/>
              <a:t>Dashed:  Minimum possible test MSE (irreducible error)</a:t>
            </a:r>
          </a:p>
        </p:txBody>
      </p:sp>
    </p:spTree>
    <p:extLst>
      <p:ext uri="{BB962C8B-B14F-4D97-AF65-F5344CB8AC3E}">
        <p14:creationId xmlns:p14="http://schemas.microsoft.com/office/powerpoint/2010/main" val="118101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56" y="403200"/>
            <a:ext cx="8229600" cy="852394"/>
          </a:xfrm>
        </p:spPr>
        <p:txBody>
          <a:bodyPr/>
          <a:lstStyle/>
          <a:p>
            <a:pPr marL="857250" indent="-857250">
              <a:buFont typeface="+mj-lt"/>
              <a:buAutoNum type="romanUcPeriod"/>
            </a:pPr>
            <a:r>
              <a:rPr lang="en-US" dirty="0"/>
              <a:t>What is Statistical Learning?</a:t>
            </a:r>
          </a:p>
        </p:txBody>
      </p:sp>
      <p:sp>
        <p:nvSpPr>
          <p:cNvPr id="3" name="Content Placeholder 2"/>
          <p:cNvSpPr>
            <a:spLocks noGrp="1"/>
          </p:cNvSpPr>
          <p:nvPr>
            <p:ph idx="1"/>
          </p:nvPr>
        </p:nvSpPr>
        <p:spPr>
          <a:xfrm>
            <a:off x="457200" y="1600201"/>
            <a:ext cx="8229600" cy="3981734"/>
          </a:xfrm>
        </p:spPr>
        <p:txBody>
          <a:bodyPr>
            <a:normAutofit/>
          </a:bodyPr>
          <a:lstStyle/>
          <a:p>
            <a:pPr marL="0" indent="0">
              <a:buNone/>
            </a:pPr>
            <a:r>
              <a:rPr lang="en-US" dirty="0"/>
              <a:t>Statistical learning refers to a set of tools and techniques used for understanding and modeling complex data sets. This area of statistics has seen a remarkable development in recent years due to the expansion of “Bid data” and developments in computer science and machine learning. </a:t>
            </a:r>
          </a:p>
          <a:p>
            <a:pPr marL="0" indent="0">
              <a:buNone/>
            </a:pPr>
            <a:endParaRPr lang="en-US" dirty="0"/>
          </a:p>
          <a:p>
            <a:pPr marL="0" indent="0">
              <a:buNone/>
            </a:pPr>
            <a:r>
              <a:rPr lang="en-US" dirty="0"/>
              <a:t>Techniques used include, but are not limited to, regression, classification, tree-based methods, clustering, principal component analysis, and support vector machines. </a:t>
            </a:r>
          </a:p>
        </p:txBody>
      </p:sp>
      <p:sp>
        <p:nvSpPr>
          <p:cNvPr id="9" name="Slide Number Placeholder 8"/>
          <p:cNvSpPr>
            <a:spLocks noGrp="1"/>
          </p:cNvSpPr>
          <p:nvPr>
            <p:ph type="sldNum" sz="quarter" idx="12"/>
          </p:nvPr>
        </p:nvSpPr>
        <p:spPr/>
        <p:txBody>
          <a:bodyPr/>
          <a:lstStyle/>
          <a:p>
            <a:fld id="{E4FFCA10-EE3F-AF4E-9EA4-E5CA2D91A1E4}" type="slidenum">
              <a:rPr lang="en-US" smtClean="0"/>
              <a:t>3</a:t>
            </a:fld>
            <a:endParaRPr lang="en-US"/>
          </a:p>
        </p:txBody>
      </p:sp>
      <p:sp>
        <p:nvSpPr>
          <p:cNvPr id="8" name="Footer Placeholder 7">
            <a:extLst>
              <a:ext uri="{FF2B5EF4-FFF2-40B4-BE49-F238E27FC236}">
                <a16:creationId xmlns:a16="http://schemas.microsoft.com/office/drawing/2014/main" id="{47B23B6A-6660-4850-8AF9-36C8309E9E42}"/>
              </a:ext>
            </a:extLst>
          </p:cNvPr>
          <p:cNvSpPr>
            <a:spLocks noGrp="1"/>
          </p:cNvSpPr>
          <p:nvPr>
            <p:ph type="ftr" sz="quarter" idx="11"/>
          </p:nvPr>
        </p:nvSpPr>
        <p:spPr/>
        <p:txBody>
          <a:bodyPr/>
          <a:lstStyle/>
          <a:p>
            <a:r>
              <a:rPr lang="en-US"/>
              <a:t>Math 441: Topic 1 - Intro. to Statistical Learning</a:t>
            </a:r>
          </a:p>
        </p:txBody>
      </p:sp>
    </p:spTree>
    <p:extLst>
      <p:ext uri="{BB962C8B-B14F-4D97-AF65-F5344CB8AC3E}">
        <p14:creationId xmlns:p14="http://schemas.microsoft.com/office/powerpoint/2010/main" val="331771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with Different Levels of Flexibility: Example 3</a:t>
            </a:r>
          </a:p>
        </p:txBody>
      </p:sp>
      <p:pic>
        <p:nvPicPr>
          <p:cNvPr id="4" name="Picture 3" descr="2.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750" y="2235200"/>
            <a:ext cx="6447050" cy="2565400"/>
          </a:xfrm>
          <a:prstGeom prst="rect">
            <a:avLst/>
          </a:prstGeom>
        </p:spPr>
      </p:pic>
      <p:sp>
        <p:nvSpPr>
          <p:cNvPr id="5" name="TextBox 4"/>
          <p:cNvSpPr txBox="1"/>
          <p:nvPr/>
        </p:nvSpPr>
        <p:spPr>
          <a:xfrm>
            <a:off x="990600" y="4819472"/>
            <a:ext cx="3429000" cy="1754327"/>
          </a:xfrm>
          <a:prstGeom prst="rect">
            <a:avLst/>
          </a:prstGeom>
          <a:noFill/>
        </p:spPr>
        <p:txBody>
          <a:bodyPr wrap="square" rtlCol="0">
            <a:spAutoFit/>
          </a:bodyPr>
          <a:lstStyle/>
          <a:p>
            <a:r>
              <a:rPr lang="en-US" u="sng" dirty="0"/>
              <a:t>LEFT</a:t>
            </a:r>
          </a:p>
          <a:p>
            <a:r>
              <a:rPr lang="en-US" dirty="0"/>
              <a:t>Black: Truth</a:t>
            </a:r>
          </a:p>
          <a:p>
            <a:r>
              <a:rPr lang="en-US" dirty="0">
                <a:solidFill>
                  <a:srgbClr val="FF6600"/>
                </a:solidFill>
              </a:rPr>
              <a:t>Orange:</a:t>
            </a:r>
            <a:r>
              <a:rPr lang="en-US" dirty="0"/>
              <a:t> Linear Estimate</a:t>
            </a:r>
          </a:p>
          <a:p>
            <a:r>
              <a:rPr lang="en-US" dirty="0">
                <a:solidFill>
                  <a:srgbClr val="3366FF"/>
                </a:solidFill>
              </a:rPr>
              <a:t>Blue</a:t>
            </a:r>
            <a:r>
              <a:rPr lang="en-US" dirty="0"/>
              <a:t>:  smoothing spline</a:t>
            </a:r>
          </a:p>
          <a:p>
            <a:r>
              <a:rPr lang="en-US" dirty="0">
                <a:solidFill>
                  <a:srgbClr val="008000"/>
                </a:solidFill>
              </a:rPr>
              <a:t>Green</a:t>
            </a:r>
            <a:r>
              <a:rPr lang="en-US" dirty="0"/>
              <a:t>:  smoothing spline (more flexible)</a:t>
            </a:r>
          </a:p>
        </p:txBody>
      </p:sp>
      <p:sp>
        <p:nvSpPr>
          <p:cNvPr id="6" name="TextBox 5"/>
          <p:cNvSpPr txBox="1"/>
          <p:nvPr/>
        </p:nvSpPr>
        <p:spPr>
          <a:xfrm>
            <a:off x="5181600" y="4847272"/>
            <a:ext cx="3429000" cy="1477328"/>
          </a:xfrm>
          <a:prstGeom prst="rect">
            <a:avLst/>
          </a:prstGeom>
          <a:noFill/>
        </p:spPr>
        <p:txBody>
          <a:bodyPr wrap="square" rtlCol="0">
            <a:spAutoFit/>
          </a:bodyPr>
          <a:lstStyle/>
          <a:p>
            <a:r>
              <a:rPr lang="en-US" u="sng" dirty="0"/>
              <a:t>RIGHT</a:t>
            </a:r>
          </a:p>
          <a:p>
            <a:r>
              <a:rPr lang="en-US" dirty="0">
                <a:solidFill>
                  <a:srgbClr val="FF0000"/>
                </a:solidFill>
              </a:rPr>
              <a:t>RED</a:t>
            </a:r>
            <a:r>
              <a:rPr lang="en-US" dirty="0"/>
              <a:t>: Test MSE</a:t>
            </a:r>
          </a:p>
          <a:p>
            <a:r>
              <a:rPr lang="en-US" dirty="0">
                <a:solidFill>
                  <a:schemeClr val="accent1"/>
                </a:solidFill>
              </a:rPr>
              <a:t>Grey</a:t>
            </a:r>
            <a:r>
              <a:rPr lang="en-US" dirty="0"/>
              <a:t>: Training MSE</a:t>
            </a:r>
          </a:p>
          <a:p>
            <a:r>
              <a:rPr lang="en-US" dirty="0"/>
              <a:t>Dashed:  Minimum possible test MSE (irreducible error)</a:t>
            </a:r>
          </a:p>
        </p:txBody>
      </p:sp>
    </p:spTree>
    <p:extLst>
      <p:ext uri="{BB962C8B-B14F-4D97-AF65-F5344CB8AC3E}">
        <p14:creationId xmlns:p14="http://schemas.microsoft.com/office/powerpoint/2010/main" val="400007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Variance Tradeoff</a:t>
            </a:r>
          </a:p>
        </p:txBody>
      </p:sp>
      <p:sp>
        <p:nvSpPr>
          <p:cNvPr id="3" name="Content Placeholder 2"/>
          <p:cNvSpPr>
            <a:spLocks noGrp="1"/>
          </p:cNvSpPr>
          <p:nvPr>
            <p:ph idx="1"/>
          </p:nvPr>
        </p:nvSpPr>
        <p:spPr>
          <a:xfrm>
            <a:off x="133004" y="1600200"/>
            <a:ext cx="8553796" cy="2788920"/>
          </a:xfrm>
        </p:spPr>
        <p:txBody>
          <a:bodyPr/>
          <a:lstStyle/>
          <a:p>
            <a:pPr algn="just">
              <a:buFont typeface="Wingdings" charset="2"/>
              <a:buChar char="Ø"/>
            </a:pPr>
            <a:r>
              <a:rPr lang="en-US" dirty="0"/>
              <a:t>The previous graphs of test versus training MSE’s illustrates a very important tradeoff that governs the choice of statistical learning methods.</a:t>
            </a:r>
          </a:p>
          <a:p>
            <a:pPr algn="just">
              <a:buFont typeface="Wingdings" charset="2"/>
              <a:buChar char="Ø"/>
            </a:pPr>
            <a:endParaRPr lang="en-US" dirty="0"/>
          </a:p>
          <a:p>
            <a:pPr algn="just">
              <a:buFont typeface="Wingdings" charset="2"/>
              <a:buChar char="Ø"/>
            </a:pPr>
            <a:r>
              <a:rPr lang="en-US" dirty="0"/>
              <a:t>There are always two competing forces that govern the choice of learning method i.e. bias and variance.</a:t>
            </a:r>
          </a:p>
          <a:p>
            <a:pPr marL="0" indent="0">
              <a:buNone/>
            </a:pPr>
            <a:endParaRPr lang="en-US" dirty="0"/>
          </a:p>
        </p:txBody>
      </p:sp>
    </p:spTree>
    <p:extLst>
      <p:ext uri="{BB962C8B-B14F-4D97-AF65-F5344CB8AC3E}">
        <p14:creationId xmlns:p14="http://schemas.microsoft.com/office/powerpoint/2010/main" val="2004936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of Learning Methods</a:t>
            </a:r>
          </a:p>
        </p:txBody>
      </p:sp>
      <p:sp>
        <p:nvSpPr>
          <p:cNvPr id="3" name="Content Placeholder 2"/>
          <p:cNvSpPr>
            <a:spLocks noGrp="1"/>
          </p:cNvSpPr>
          <p:nvPr>
            <p:ph idx="1"/>
          </p:nvPr>
        </p:nvSpPr>
        <p:spPr>
          <a:xfrm>
            <a:off x="457200" y="1600200"/>
            <a:ext cx="8229600" cy="3985953"/>
          </a:xfrm>
        </p:spPr>
        <p:txBody>
          <a:bodyPr>
            <a:normAutofit lnSpcReduction="10000"/>
          </a:bodyPr>
          <a:lstStyle/>
          <a:p>
            <a:pPr algn="just">
              <a:lnSpc>
                <a:spcPct val="90000"/>
              </a:lnSpc>
              <a:buFont typeface="Wingdings" charset="2"/>
              <a:buChar char="Ø"/>
            </a:pPr>
            <a:r>
              <a:rPr lang="en-US" b="1" dirty="0"/>
              <a:t>Bias</a:t>
            </a:r>
            <a:r>
              <a:rPr lang="en-US" dirty="0"/>
              <a:t> refers to the error that is introduced by modeling a real life problem (that is usually extremely complicated) by a much simpler problem.</a:t>
            </a:r>
          </a:p>
          <a:p>
            <a:pPr algn="just">
              <a:lnSpc>
                <a:spcPct val="90000"/>
              </a:lnSpc>
              <a:buFont typeface="Wingdings" charset="2"/>
              <a:buChar char="Ø"/>
            </a:pPr>
            <a:endParaRPr lang="en-US" dirty="0"/>
          </a:p>
          <a:p>
            <a:pPr algn="just">
              <a:lnSpc>
                <a:spcPct val="90000"/>
              </a:lnSpc>
              <a:buFont typeface="Wingdings" charset="2"/>
              <a:buChar char="Ø"/>
            </a:pPr>
            <a:r>
              <a:rPr lang="en-US" dirty="0"/>
              <a:t>For example, linear regression assumes that there is a linear relationship between Y and X. It is unlikely that, in real life, the relationship is exactly linear so some bias will be present.</a:t>
            </a:r>
          </a:p>
          <a:p>
            <a:pPr algn="just">
              <a:lnSpc>
                <a:spcPct val="90000"/>
              </a:lnSpc>
              <a:buFont typeface="Wingdings" charset="2"/>
              <a:buChar char="Ø"/>
            </a:pPr>
            <a:endParaRPr lang="en-US" dirty="0"/>
          </a:p>
          <a:p>
            <a:pPr algn="just">
              <a:lnSpc>
                <a:spcPct val="90000"/>
              </a:lnSpc>
              <a:buFont typeface="Wingdings" charset="2"/>
              <a:buChar char="Ø"/>
            </a:pPr>
            <a:r>
              <a:rPr lang="en-US" dirty="0"/>
              <a:t>The more flexible/complex a method is the less bias it will generally have. </a:t>
            </a:r>
          </a:p>
          <a:p>
            <a:endParaRPr lang="en-US" dirty="0"/>
          </a:p>
        </p:txBody>
      </p:sp>
    </p:spTree>
    <p:extLst>
      <p:ext uri="{BB962C8B-B14F-4D97-AF65-F5344CB8AC3E}">
        <p14:creationId xmlns:p14="http://schemas.microsoft.com/office/powerpoint/2010/main" val="2894584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of Learning Methods</a:t>
            </a:r>
          </a:p>
        </p:txBody>
      </p:sp>
      <p:sp>
        <p:nvSpPr>
          <p:cNvPr id="3" name="Content Placeholder 2"/>
          <p:cNvSpPr>
            <a:spLocks noGrp="1"/>
          </p:cNvSpPr>
          <p:nvPr>
            <p:ph idx="1"/>
          </p:nvPr>
        </p:nvSpPr>
        <p:spPr>
          <a:xfrm>
            <a:off x="457200" y="2032462"/>
            <a:ext cx="8229600" cy="2340033"/>
          </a:xfrm>
        </p:spPr>
        <p:txBody>
          <a:bodyPr/>
          <a:lstStyle/>
          <a:p>
            <a:pPr algn="just">
              <a:buFont typeface="Wingdings" charset="2"/>
              <a:buChar char="Ø"/>
            </a:pPr>
            <a:r>
              <a:rPr lang="en-US" b="1" dirty="0"/>
              <a:t>Variance</a:t>
            </a:r>
            <a:r>
              <a:rPr lang="en-US" dirty="0"/>
              <a:t> refers to how much your estimate for f would change by if you had a different training data set.</a:t>
            </a:r>
          </a:p>
          <a:p>
            <a:pPr marL="0" indent="0" algn="just">
              <a:buNone/>
            </a:pPr>
            <a:endParaRPr lang="en-US" dirty="0"/>
          </a:p>
          <a:p>
            <a:pPr algn="just">
              <a:buFont typeface="Wingdings" charset="2"/>
              <a:buChar char="Ø"/>
            </a:pPr>
            <a:r>
              <a:rPr lang="en-US" dirty="0"/>
              <a:t>Generally, the more flexible a method is the more variance it has.</a:t>
            </a:r>
          </a:p>
          <a:p>
            <a:endParaRPr lang="en-US" dirty="0"/>
          </a:p>
        </p:txBody>
      </p:sp>
    </p:spTree>
    <p:extLst>
      <p:ext uri="{BB962C8B-B14F-4D97-AF65-F5344CB8AC3E}">
        <p14:creationId xmlns:p14="http://schemas.microsoft.com/office/powerpoint/2010/main" val="3011497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Trade-off</a:t>
            </a:r>
          </a:p>
        </p:txBody>
      </p:sp>
      <p:sp>
        <p:nvSpPr>
          <p:cNvPr id="3" name="Content Placeholder 2"/>
          <p:cNvSpPr>
            <a:spLocks noGrp="1"/>
          </p:cNvSpPr>
          <p:nvPr>
            <p:ph idx="1"/>
          </p:nvPr>
        </p:nvSpPr>
        <p:spPr/>
        <p:txBody>
          <a:bodyPr/>
          <a:lstStyle/>
          <a:p>
            <a:pPr>
              <a:buFont typeface="Wingdings" charset="2"/>
              <a:buChar char="Ø"/>
            </a:pPr>
            <a:r>
              <a:rPr lang="en-US" dirty="0"/>
              <a:t>It can be shown that for any given, X=x</a:t>
            </a:r>
            <a:r>
              <a:rPr lang="en-US" baseline="-25000" dirty="0"/>
              <a:t>0</a:t>
            </a:r>
            <a:r>
              <a:rPr lang="en-US" dirty="0"/>
              <a:t>, the expected test MSE for a new Y at x</a:t>
            </a:r>
            <a:r>
              <a:rPr lang="en-US" baseline="-25000" dirty="0"/>
              <a:t>0</a:t>
            </a:r>
            <a:r>
              <a:rPr lang="en-US" dirty="0"/>
              <a:t> will be equal to</a:t>
            </a:r>
          </a:p>
          <a:p>
            <a:pPr>
              <a:buFont typeface="Wingdings" charset="2"/>
              <a:buChar char="Ø"/>
            </a:pPr>
            <a:endParaRPr lang="en-US" dirty="0"/>
          </a:p>
          <a:p>
            <a:pPr>
              <a:buFont typeface="Wingdings" charset="2"/>
              <a:buChar char="Ø"/>
            </a:pPr>
            <a:endParaRPr lang="en-US" dirty="0"/>
          </a:p>
          <a:p>
            <a:pPr>
              <a:buFont typeface="Wingdings" charset="2"/>
              <a:buChar char="Ø"/>
            </a:pPr>
            <a:endParaRPr lang="en-US" dirty="0"/>
          </a:p>
          <a:p>
            <a:pPr>
              <a:buFont typeface="Wingdings" charset="2"/>
              <a:buChar char="Ø"/>
            </a:pPr>
            <a:r>
              <a:rPr lang="en-US" dirty="0"/>
              <a:t>What this means is that as a method gets more complex the bias will decrease and the variance will increase but expected test MSE may go up or down!</a:t>
            </a:r>
          </a:p>
          <a:p>
            <a:endParaRPr lang="en-US" dirty="0"/>
          </a:p>
        </p:txBody>
      </p:sp>
      <p:graphicFrame>
        <p:nvGraphicFramePr>
          <p:cNvPr id="4" name="Object 4"/>
          <p:cNvGraphicFramePr>
            <a:graphicFrameLocks noChangeAspect="1"/>
          </p:cNvGraphicFramePr>
          <p:nvPr/>
        </p:nvGraphicFramePr>
        <p:xfrm>
          <a:off x="850900" y="2578100"/>
          <a:ext cx="7493000" cy="736600"/>
        </p:xfrm>
        <a:graphic>
          <a:graphicData uri="http://schemas.openxmlformats.org/presentationml/2006/ole">
            <mc:AlternateContent xmlns:mc="http://schemas.openxmlformats.org/markup-compatibility/2006">
              <mc:Choice xmlns:v="urn:schemas-microsoft-com:vml" Requires="v">
                <p:oleObj spid="_x0000_s11274" name="Equation" r:id="rId3" imgW="3746500" imgH="368300" progId="Equation.3">
                  <p:embed/>
                </p:oleObj>
              </mc:Choice>
              <mc:Fallback>
                <p:oleObj name="Equation" r:id="rId3" imgW="3746500" imgH="368300" progId="Equation.3">
                  <p:embed/>
                  <p:pic>
                    <p:nvPicPr>
                      <p:cNvPr id="4" name="Object 4"/>
                      <p:cNvPicPr>
                        <a:picLocks noChangeAspect="1" noChangeArrowheads="1"/>
                      </p:cNvPicPr>
                      <p:nvPr/>
                    </p:nvPicPr>
                    <p:blipFill>
                      <a:blip r:embed="rId4"/>
                      <a:srcRect/>
                      <a:stretch>
                        <a:fillRect/>
                      </a:stretch>
                    </p:blipFill>
                    <p:spPr bwMode="auto">
                      <a:xfrm>
                        <a:off x="850900" y="2578100"/>
                        <a:ext cx="7493000" cy="736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28102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239836" cy="1927225"/>
          </a:xfrm>
        </p:spPr>
        <p:txBody>
          <a:bodyPr/>
          <a:lstStyle/>
          <a:p>
            <a:r>
              <a:rPr lang="en-US" sz="4600" dirty="0"/>
              <a:t>Basic methods for data exploration, data checking and validation </a:t>
            </a:r>
          </a:p>
        </p:txBody>
      </p:sp>
      <p:sp>
        <p:nvSpPr>
          <p:cNvPr id="3" name="Subtitle 2"/>
          <p:cNvSpPr>
            <a:spLocks noGrp="1"/>
          </p:cNvSpPr>
          <p:nvPr>
            <p:ph type="subTitle" idx="1"/>
          </p:nvPr>
        </p:nvSpPr>
        <p:spPr>
          <a:xfrm>
            <a:off x="685799" y="4105701"/>
            <a:ext cx="7489209" cy="1752600"/>
          </a:xfrm>
        </p:spPr>
        <p:txBody>
          <a:bodyPr>
            <a:normAutofit lnSpcReduction="10000"/>
          </a:bodyPr>
          <a:lstStyle/>
          <a:p>
            <a:r>
              <a:rPr lang="en-US" dirty="0"/>
              <a:t>Topic 1  – Part III</a:t>
            </a:r>
          </a:p>
          <a:p>
            <a:endParaRPr lang="en-US" dirty="0"/>
          </a:p>
          <a:p>
            <a:r>
              <a:rPr lang="en-US" dirty="0"/>
              <a:t>Lab</a:t>
            </a:r>
          </a:p>
          <a:p>
            <a:r>
              <a:rPr lang="en-US" dirty="0"/>
              <a:t>  We will use an example</a:t>
            </a:r>
          </a:p>
        </p:txBody>
      </p:sp>
    </p:spTree>
    <p:extLst>
      <p:ext uri="{BB962C8B-B14F-4D97-AF65-F5344CB8AC3E}">
        <p14:creationId xmlns:p14="http://schemas.microsoft.com/office/powerpoint/2010/main" val="99891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56" y="403200"/>
            <a:ext cx="8229600" cy="499168"/>
          </a:xfrm>
        </p:spPr>
        <p:txBody>
          <a:bodyPr>
            <a:normAutofit fontScale="90000"/>
          </a:bodyPr>
          <a:lstStyle/>
          <a:p>
            <a:pPr marL="857250" indent="-857250">
              <a:buFont typeface="+mj-lt"/>
              <a:buAutoNum type="romanUcPeriod"/>
            </a:pPr>
            <a:r>
              <a:rPr lang="en-US" dirty="0"/>
              <a:t>Statistical Learning: Notation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855" y="1400191"/>
                <a:ext cx="8754019" cy="5273563"/>
              </a:xfrm>
            </p:spPr>
            <p:txBody>
              <a:bodyPr>
                <a:normAutofit/>
              </a:bodyPr>
              <a:lstStyle/>
              <a:p>
                <a:pPr marL="0" indent="0">
                  <a:buClrTx/>
                  <a:buNone/>
                </a:pPr>
                <a:r>
                  <a:rPr lang="en-US" dirty="0"/>
                  <a:t>Assume a data set of dimension n x p </a:t>
                </a:r>
              </a:p>
              <a:p>
                <a:pPr>
                  <a:buClrTx/>
                </a:pPr>
                <a:r>
                  <a:rPr lang="en-US" i="1" dirty="0"/>
                  <a:t>n</a:t>
                </a:r>
                <a:r>
                  <a:rPr lang="en-US" dirty="0"/>
                  <a:t> = the number of distinct data points in our sample</a:t>
                </a:r>
              </a:p>
              <a:p>
                <a:pPr>
                  <a:buClrTx/>
                </a:pPr>
                <a:r>
                  <a:rPr lang="en-US" dirty="0"/>
                  <a:t>p = the number of variables available</a:t>
                </a:r>
              </a:p>
              <a:p>
                <a:pPr marL="548640" lvl="2" indent="0">
                  <a:buClrTx/>
                  <a:buNone/>
                </a:pPr>
                <a:r>
                  <a:rPr lang="en-US" dirty="0"/>
                  <a:t>                                 data =  </a:t>
                </a:r>
                <a14:m>
                  <m:oMath xmlns:m="http://schemas.openxmlformats.org/officeDocument/2006/math">
                    <m:d>
                      <m:dPr>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11</m:t>
                                  </m:r>
                                </m:sub>
                              </m:sSub>
                              <m:r>
                                <m:rPr>
                                  <m:brk m:alnAt="7"/>
                                </m:rP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12</m:t>
                                  </m:r>
                                </m:sub>
                              </m:sSub>
                            </m:e>
                            <m:e>
                              <m:r>
                                <a:rPr lang="en-US" sz="2100" i="1" smtClean="0">
                                  <a:latin typeface="Cambria Math" panose="02040503050406030204" pitchFamily="18" charset="0"/>
                                </a:rPr>
                                <m:t>⋯</m:t>
                              </m:r>
                            </m:e>
                            <m:e>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r>
                                    <a:rPr lang="en-US" sz="2100" b="0" i="1" smtClean="0">
                                      <a:latin typeface="Cambria Math" panose="02040503050406030204" pitchFamily="18" charset="0"/>
                                    </a:rPr>
                                    <m:t>𝑝</m:t>
                                  </m:r>
                                </m:sub>
                              </m:sSub>
                            </m:e>
                          </m:mr>
                          <m:mr>
                            <m:e>
                              <m:r>
                                <a:rPr lang="en-US" sz="2100" i="1" smtClean="0">
                                  <a:latin typeface="Cambria Math" panose="02040503050406030204" pitchFamily="18" charset="0"/>
                                </a:rPr>
                                <m:t>⋮</m:t>
                              </m:r>
                              <m:r>
                                <a:rPr lang="en-US" sz="2100" b="0" i="1" smtClean="0">
                                  <a:latin typeface="Cambria Math" panose="02040503050406030204" pitchFamily="18" charset="0"/>
                                </a:rPr>
                                <m:t>      </m:t>
                              </m:r>
                              <m:r>
                                <a:rPr lang="en-US" sz="2100" i="1">
                                  <a:latin typeface="Cambria Math" panose="02040503050406030204" pitchFamily="18" charset="0"/>
                                </a:rPr>
                                <m:t>⋮</m:t>
                              </m:r>
                            </m:e>
                            <m:e>
                              <m:r>
                                <a:rPr lang="en-US" sz="2100" i="1" smtClean="0">
                                  <a:latin typeface="Cambria Math" panose="02040503050406030204" pitchFamily="18" charset="0"/>
                                </a:rPr>
                                <m:t>⋱</m:t>
                              </m:r>
                            </m:e>
                            <m:e>
                              <m:r>
                                <a:rPr lang="en-US" sz="2100" i="1" smtClean="0">
                                  <a:latin typeface="Cambria Math" panose="02040503050406030204" pitchFamily="18" charset="0"/>
                                </a:rPr>
                                <m:t>⋮</m:t>
                              </m:r>
                            </m:e>
                          </m:mr>
                          <m:mr>
                            <m:e>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𝑛</m:t>
                                  </m:r>
                                  <m:r>
                                    <a:rPr lang="en-US" sz="2100" b="0" i="1" smtClean="0">
                                      <a:latin typeface="Cambria Math" panose="02040503050406030204" pitchFamily="18" charset="0"/>
                                    </a:rPr>
                                    <m:t>1</m:t>
                                  </m:r>
                                </m:sub>
                              </m:sSub>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𝑛</m:t>
                                  </m:r>
                                  <m:r>
                                    <a:rPr lang="en-US" sz="2100" b="0" i="1" smtClean="0">
                                      <a:latin typeface="Cambria Math" panose="02040503050406030204" pitchFamily="18" charset="0"/>
                                    </a:rPr>
                                    <m:t>2</m:t>
                                  </m:r>
                                </m:sub>
                              </m:sSub>
                            </m:e>
                            <m:e>
                              <m:r>
                                <a:rPr lang="en-US" sz="2100" i="1" smtClean="0">
                                  <a:latin typeface="Cambria Math" panose="02040503050406030204" pitchFamily="18" charset="0"/>
                                </a:rPr>
                                <m:t>⋯</m:t>
                              </m:r>
                            </m:e>
                            <m:e>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𝑛𝑝</m:t>
                                  </m:r>
                                </m:sub>
                              </m:sSub>
                            </m:e>
                          </m:mr>
                        </m:m>
                      </m:e>
                    </m:d>
                  </m:oMath>
                </a14:m>
                <a:r>
                  <a:rPr lang="en-US" sz="2100" dirty="0"/>
                  <a:t> = X</a:t>
                </a:r>
              </a:p>
              <a:p>
                <a:pPr marL="0" indent="0">
                  <a:buClrTx/>
                  <a:buNone/>
                </a:pPr>
                <a:br>
                  <a:rPr lang="en-US" dirty="0"/>
                </a:br>
                <a:r>
                  <a:rPr lang="en-US" b="1" dirty="0"/>
                  <a:t>Introductory Example: Data “Auto”</a:t>
                </a:r>
                <a:r>
                  <a:rPr lang="en-US" dirty="0"/>
                  <a:t> consists of Gas mileage, horsepower, and other information for cars.</a:t>
                </a:r>
              </a:p>
              <a:p>
                <a:pPr marL="0" indent="0">
                  <a:buClrTx/>
                  <a:buNone/>
                </a:pPr>
                <a:endParaRPr lang="en-US" dirty="0"/>
              </a:p>
              <a:p>
                <a:pPr marL="0" indent="0">
                  <a:buClrTx/>
                  <a:buNone/>
                </a:pPr>
                <a:endParaRPr lang="en-US" dirty="0"/>
              </a:p>
              <a:p>
                <a:pPr marL="0" indent="0">
                  <a:buClrTx/>
                  <a:buNone/>
                </a:pPr>
                <a:r>
                  <a:rPr lang="en-US" dirty="0"/>
                  <a:t>       For this example n = 397  and p=9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855" y="1400191"/>
                <a:ext cx="8754019" cy="5273563"/>
              </a:xfrm>
              <a:blipFill>
                <a:blip r:embed="rId2"/>
                <a:stretch>
                  <a:fillRect l="-1045" t="-809" r="-905"/>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E4FFCA10-EE3F-AF4E-9EA4-E5CA2D91A1E4}" type="slidenum">
              <a:rPr lang="en-US" smtClean="0"/>
              <a:t>4</a:t>
            </a:fld>
            <a:endParaRPr lang="en-US"/>
          </a:p>
        </p:txBody>
      </p:sp>
      <p:sp>
        <p:nvSpPr>
          <p:cNvPr id="8" name="Footer Placeholder 7">
            <a:extLst>
              <a:ext uri="{FF2B5EF4-FFF2-40B4-BE49-F238E27FC236}">
                <a16:creationId xmlns:a16="http://schemas.microsoft.com/office/drawing/2014/main" id="{47B23B6A-6660-4850-8AF9-36C8309E9E42}"/>
              </a:ext>
            </a:extLst>
          </p:cNvPr>
          <p:cNvSpPr>
            <a:spLocks noGrp="1"/>
          </p:cNvSpPr>
          <p:nvPr>
            <p:ph type="ftr" sz="quarter" idx="11"/>
          </p:nvPr>
        </p:nvSpPr>
        <p:spPr/>
        <p:txBody>
          <a:bodyPr/>
          <a:lstStyle/>
          <a:p>
            <a:r>
              <a:rPr lang="en-US"/>
              <a:t>Math 441: Topic 1 - Intro. to Statistical Learning</a:t>
            </a:r>
          </a:p>
        </p:txBody>
      </p:sp>
      <p:sp>
        <p:nvSpPr>
          <p:cNvPr id="10" name="Rectangle 1">
            <a:extLst>
              <a:ext uri="{FF2B5EF4-FFF2-40B4-BE49-F238E27FC236}">
                <a16:creationId xmlns:a16="http://schemas.microsoft.com/office/drawing/2014/main" id="{7E48585B-C3B6-4E5B-8EEC-D6E62D5B3402}"/>
              </a:ext>
            </a:extLst>
          </p:cNvPr>
          <p:cNvSpPr>
            <a:spLocks noChangeArrowheads="1"/>
          </p:cNvSpPr>
          <p:nvPr/>
        </p:nvSpPr>
        <p:spPr bwMode="auto">
          <a:xfrm>
            <a:off x="818866" y="5261437"/>
            <a:ext cx="556828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00FF"/>
                </a:solidFill>
                <a:effectLst/>
                <a:latin typeface="Lucida Console" panose="020B0609040504020204" pitchFamily="49" charset="0"/>
              </a:rPr>
              <a:t>Auto=read.csv("</a:t>
            </a:r>
            <a:r>
              <a:rPr kumimoji="0" lang="en-US" altLang="en-US" sz="1400" b="0" i="0" u="none" strike="noStrike" cap="none" normalizeH="0" baseline="0" dirty="0" err="1">
                <a:ln>
                  <a:noFill/>
                </a:ln>
                <a:solidFill>
                  <a:srgbClr val="0000FF"/>
                </a:solidFill>
                <a:effectLst/>
                <a:latin typeface="Lucida Console" panose="020B0609040504020204" pitchFamily="49" charset="0"/>
              </a:rPr>
              <a:t>Auto.csv",header</a:t>
            </a:r>
            <a:r>
              <a:rPr kumimoji="0" lang="en-US" altLang="en-US" sz="1400" b="0" i="0" u="none" strike="noStrike" cap="none" normalizeH="0" baseline="0" dirty="0">
                <a:ln>
                  <a:noFill/>
                </a:ln>
                <a:solidFill>
                  <a:srgbClr val="0000FF"/>
                </a:solidFill>
                <a:effectLst/>
                <a:latin typeface="Lucida Console" panose="020B0609040504020204" pitchFamily="49" charset="0"/>
              </a:rPr>
              <a:t>=</a:t>
            </a:r>
            <a:r>
              <a:rPr kumimoji="0" lang="en-US" altLang="en-US" sz="1400" b="0" i="0" u="none" strike="noStrike" cap="none" normalizeH="0" baseline="0" dirty="0" err="1">
                <a:ln>
                  <a:noFill/>
                </a:ln>
                <a:solidFill>
                  <a:srgbClr val="0000FF"/>
                </a:solidFill>
                <a:effectLst/>
                <a:latin typeface="Lucida Console" panose="020B0609040504020204" pitchFamily="49" charset="0"/>
              </a:rPr>
              <a:t>T,na.strings</a:t>
            </a:r>
            <a:r>
              <a:rPr kumimoji="0" lang="en-US" altLang="en-US" sz="1400" b="0" i="0" u="none" strike="noStrike" cap="none" normalizeH="0" baseline="0" dirty="0">
                <a:ln>
                  <a:noFill/>
                </a:ln>
                <a:solidFill>
                  <a:srgbClr val="0000FF"/>
                </a:solidFill>
                <a:effectLst/>
                <a:latin typeface="Lucida Console" panose="020B060904050402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00FF"/>
                </a:solidFill>
                <a:effectLst/>
                <a:latin typeface="Lucida Console" panose="020B0609040504020204" pitchFamily="49" charset="0"/>
              </a:rPr>
              <a:t>dim(Auto)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0000"/>
                </a:solidFill>
                <a:effectLst/>
                <a:latin typeface="Lucida Console" panose="020B0609040504020204" pitchFamily="49" charset="0"/>
              </a:rPr>
              <a:t>[1] 397 9</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945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56" y="403200"/>
            <a:ext cx="8229600" cy="499168"/>
          </a:xfrm>
        </p:spPr>
        <p:txBody>
          <a:bodyPr>
            <a:normAutofit fontScale="90000"/>
          </a:bodyPr>
          <a:lstStyle/>
          <a:p>
            <a:pPr marL="857250" indent="-857250">
              <a:buFont typeface="+mj-lt"/>
              <a:buAutoNum type="romanUcPeriod"/>
            </a:pPr>
            <a:r>
              <a:rPr lang="en-US" dirty="0"/>
              <a:t>Statistical Learning: function f</a:t>
            </a:r>
          </a:p>
        </p:txBody>
      </p:sp>
      <p:sp>
        <p:nvSpPr>
          <p:cNvPr id="3" name="Content Placeholder 2"/>
          <p:cNvSpPr>
            <a:spLocks noGrp="1"/>
          </p:cNvSpPr>
          <p:nvPr>
            <p:ph idx="1"/>
          </p:nvPr>
        </p:nvSpPr>
        <p:spPr>
          <a:xfrm>
            <a:off x="176165" y="1522151"/>
            <a:ext cx="8776765" cy="4614333"/>
          </a:xfrm>
        </p:spPr>
        <p:txBody>
          <a:bodyPr/>
          <a:lstStyle/>
          <a:p>
            <a:pPr marL="0" indent="0">
              <a:buNone/>
            </a:pPr>
            <a:r>
              <a:rPr lang="en-US" dirty="0"/>
              <a:t>In general, we observe      and                            for</a:t>
            </a:r>
          </a:p>
          <a:p>
            <a:pPr marL="0" indent="0">
              <a:buNone/>
            </a:pPr>
            <a:endParaRPr lang="en-US" dirty="0"/>
          </a:p>
          <a:p>
            <a:pPr marL="0" indent="0">
              <a:buNone/>
            </a:pPr>
            <a:r>
              <a:rPr lang="en-US" dirty="0"/>
              <a:t>We believe that there is a relationship between Y and at least one of the X’s.</a:t>
            </a:r>
          </a:p>
          <a:p>
            <a:pPr marL="0" indent="0">
              <a:buNone/>
            </a:pPr>
            <a:endParaRPr lang="en-US" dirty="0"/>
          </a:p>
          <a:p>
            <a:pPr marL="0" indent="0">
              <a:buNone/>
            </a:pPr>
            <a:r>
              <a:rPr lang="en-US" dirty="0"/>
              <a:t>We can model the relationship as</a:t>
            </a:r>
          </a:p>
          <a:p>
            <a:pPr marL="0" indent="0">
              <a:buNone/>
            </a:pPr>
            <a:endParaRPr lang="en-US" dirty="0"/>
          </a:p>
          <a:p>
            <a:pPr marL="0" indent="0">
              <a:buNone/>
            </a:pPr>
            <a:endParaRPr lang="en-US" dirty="0"/>
          </a:p>
          <a:p>
            <a:pPr marL="0" indent="0">
              <a:buNone/>
            </a:pPr>
            <a:r>
              <a:rPr lang="en-US" dirty="0"/>
              <a:t>where f is an unknown function and </a:t>
            </a:r>
            <a:r>
              <a:rPr lang="el-GR" dirty="0"/>
              <a:t>ε</a:t>
            </a:r>
            <a:r>
              <a:rPr lang="en-US" dirty="0"/>
              <a:t> is a random error with mean zero.</a:t>
            </a:r>
            <a:endParaRPr lang="el-GR" dirty="0"/>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52222950"/>
              </p:ext>
            </p:extLst>
          </p:nvPr>
        </p:nvGraphicFramePr>
        <p:xfrm>
          <a:off x="3477904" y="4233333"/>
          <a:ext cx="2889922" cy="711777"/>
        </p:xfrm>
        <a:graphic>
          <a:graphicData uri="http://schemas.openxmlformats.org/presentationml/2006/ole">
            <mc:AlternateContent xmlns:mc="http://schemas.openxmlformats.org/markup-compatibility/2006">
              <mc:Choice xmlns:v="urn:schemas-microsoft-com:vml" Requires="v">
                <p:oleObj spid="_x0000_s7334" name="Equation" r:id="rId3" imgW="927100" imgH="228600" progId="Equation.3">
                  <p:embed/>
                </p:oleObj>
              </mc:Choice>
              <mc:Fallback>
                <p:oleObj name="Equation" r:id="rId3" imgW="927100" imgH="2286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7904" y="4233333"/>
                        <a:ext cx="2889922" cy="711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46701867"/>
              </p:ext>
            </p:extLst>
          </p:nvPr>
        </p:nvGraphicFramePr>
        <p:xfrm>
          <a:off x="3477904" y="1522413"/>
          <a:ext cx="304800" cy="471055"/>
        </p:xfrm>
        <a:graphic>
          <a:graphicData uri="http://schemas.openxmlformats.org/presentationml/2006/ole">
            <mc:AlternateContent xmlns:mc="http://schemas.openxmlformats.org/markup-compatibility/2006">
              <mc:Choice xmlns:v="urn:schemas-microsoft-com:vml" Requires="v">
                <p:oleObj spid="_x0000_s7335" name="Equation" r:id="rId5" imgW="139700" imgH="215900" progId="Equation.3">
                  <p:embed/>
                </p:oleObj>
              </mc:Choice>
              <mc:Fallback>
                <p:oleObj name="Equation" r:id="rId5" imgW="139700" imgH="215900" progId="Equation.3">
                  <p:embed/>
                  <p:pic>
                    <p:nvPicPr>
                      <p:cNvPr id="5" name="Object 4"/>
                      <p:cNvPicPr/>
                      <p:nvPr/>
                    </p:nvPicPr>
                    <p:blipFill>
                      <a:blip r:embed="rId6"/>
                      <a:stretch>
                        <a:fillRect/>
                      </a:stretch>
                    </p:blipFill>
                    <p:spPr>
                      <a:xfrm>
                        <a:off x="3477904" y="1522413"/>
                        <a:ext cx="304800" cy="47105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91534055"/>
              </p:ext>
            </p:extLst>
          </p:nvPr>
        </p:nvGraphicFramePr>
        <p:xfrm>
          <a:off x="4433130" y="1522413"/>
          <a:ext cx="2189162" cy="500062"/>
        </p:xfrm>
        <a:graphic>
          <a:graphicData uri="http://schemas.openxmlformats.org/presentationml/2006/ole">
            <mc:AlternateContent xmlns:mc="http://schemas.openxmlformats.org/markup-compatibility/2006">
              <mc:Choice xmlns:v="urn:schemas-microsoft-com:vml" Requires="v">
                <p:oleObj spid="_x0000_s7336" name="Equation" r:id="rId7" imgW="1003300" imgH="228600" progId="Equation.3">
                  <p:embed/>
                </p:oleObj>
              </mc:Choice>
              <mc:Fallback>
                <p:oleObj name="Equation" r:id="rId7" imgW="1003300" imgH="228600" progId="Equation.3">
                  <p:embed/>
                  <p:pic>
                    <p:nvPicPr>
                      <p:cNvPr id="6" name="Object 5"/>
                      <p:cNvPicPr/>
                      <p:nvPr/>
                    </p:nvPicPr>
                    <p:blipFill>
                      <a:blip r:embed="rId8"/>
                      <a:stretch>
                        <a:fillRect/>
                      </a:stretch>
                    </p:blipFill>
                    <p:spPr>
                      <a:xfrm>
                        <a:off x="4433130" y="1522413"/>
                        <a:ext cx="2189162" cy="5000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05746101"/>
              </p:ext>
            </p:extLst>
          </p:nvPr>
        </p:nvGraphicFramePr>
        <p:xfrm>
          <a:off x="7221681" y="1604531"/>
          <a:ext cx="1247775" cy="388937"/>
        </p:xfrm>
        <a:graphic>
          <a:graphicData uri="http://schemas.openxmlformats.org/presentationml/2006/ole">
            <mc:AlternateContent xmlns:mc="http://schemas.openxmlformats.org/markup-compatibility/2006">
              <mc:Choice xmlns:v="urn:schemas-microsoft-com:vml" Requires="v">
                <p:oleObj spid="_x0000_s7337" name="Equation" r:id="rId9" imgW="571500" imgH="177800" progId="Equation.3">
                  <p:embed/>
                </p:oleObj>
              </mc:Choice>
              <mc:Fallback>
                <p:oleObj name="Equation" r:id="rId9" imgW="571500" imgH="177800" progId="Equation.3">
                  <p:embed/>
                  <p:pic>
                    <p:nvPicPr>
                      <p:cNvPr id="7" name="Object 6"/>
                      <p:cNvPicPr/>
                      <p:nvPr/>
                    </p:nvPicPr>
                    <p:blipFill>
                      <a:blip r:embed="rId10"/>
                      <a:stretch>
                        <a:fillRect/>
                      </a:stretch>
                    </p:blipFill>
                    <p:spPr>
                      <a:xfrm>
                        <a:off x="7221681" y="1604531"/>
                        <a:ext cx="1247775" cy="388937"/>
                      </a:xfrm>
                      <a:prstGeom prst="rect">
                        <a:avLst/>
                      </a:prstGeom>
                    </p:spPr>
                  </p:pic>
                </p:oleObj>
              </mc:Fallback>
            </mc:AlternateContent>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5</a:t>
            </a:fld>
            <a:endParaRPr lang="en-US"/>
          </a:p>
        </p:txBody>
      </p:sp>
      <p:sp>
        <p:nvSpPr>
          <p:cNvPr id="8" name="Footer Placeholder 7">
            <a:extLst>
              <a:ext uri="{FF2B5EF4-FFF2-40B4-BE49-F238E27FC236}">
                <a16:creationId xmlns:a16="http://schemas.microsoft.com/office/drawing/2014/main" id="{47B23B6A-6660-4850-8AF9-36C8309E9E42}"/>
              </a:ext>
            </a:extLst>
          </p:cNvPr>
          <p:cNvSpPr>
            <a:spLocks noGrp="1"/>
          </p:cNvSpPr>
          <p:nvPr>
            <p:ph type="ftr" sz="quarter" idx="11"/>
          </p:nvPr>
        </p:nvSpPr>
        <p:spPr/>
        <p:txBody>
          <a:bodyPr/>
          <a:lstStyle/>
          <a:p>
            <a:r>
              <a:rPr lang="en-US"/>
              <a:t>Math 441: Topic 1 - Intro. to Statistical Learning</a:t>
            </a:r>
          </a:p>
        </p:txBody>
      </p:sp>
    </p:spTree>
    <p:extLst>
      <p:ext uri="{BB962C8B-B14F-4D97-AF65-F5344CB8AC3E}">
        <p14:creationId xmlns:p14="http://schemas.microsoft.com/office/powerpoint/2010/main" val="372396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50333"/>
          </a:xfrm>
        </p:spPr>
        <p:txBody>
          <a:bodyPr>
            <a:normAutofit fontScale="90000"/>
          </a:bodyPr>
          <a:lstStyle/>
          <a:p>
            <a:r>
              <a:rPr lang="en-US" dirty="0"/>
              <a:t>A Simple Example</a:t>
            </a:r>
          </a:p>
        </p:txBody>
      </p:sp>
      <p:grpSp>
        <p:nvGrpSpPr>
          <p:cNvPr id="4" name="Group 15"/>
          <p:cNvGrpSpPr>
            <a:grpSpLocks/>
          </p:cNvGrpSpPr>
          <p:nvPr/>
        </p:nvGrpSpPr>
        <p:grpSpPr bwMode="auto">
          <a:xfrm>
            <a:off x="-897466" y="1263002"/>
            <a:ext cx="9821332" cy="5604933"/>
            <a:chOff x="960" y="1056"/>
            <a:chExt cx="3404" cy="3168"/>
          </a:xfrm>
        </p:grpSpPr>
        <p:sp>
          <p:nvSpPr>
            <p:cNvPr id="5" name="Line 7"/>
            <p:cNvSpPr>
              <a:spLocks noChangeShapeType="1"/>
            </p:cNvSpPr>
            <p:nvPr/>
          </p:nvSpPr>
          <p:spPr bwMode="auto">
            <a:xfrm>
              <a:off x="2832" y="2208"/>
              <a:ext cx="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 name="Line 8"/>
            <p:cNvSpPr>
              <a:spLocks noChangeShapeType="1"/>
            </p:cNvSpPr>
            <p:nvPr/>
          </p:nvSpPr>
          <p:spPr bwMode="auto">
            <a:xfrm>
              <a:off x="2832" y="2160"/>
              <a:ext cx="0" cy="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t="8333"/>
            <a:stretch>
              <a:fillRect/>
            </a:stretch>
          </p:blipFill>
          <p:spPr bwMode="auto">
            <a:xfrm>
              <a:off x="960" y="1056"/>
              <a:ext cx="3404" cy="31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8" name="Line 11"/>
            <p:cNvSpPr>
              <a:spLocks noChangeShapeType="1"/>
            </p:cNvSpPr>
            <p:nvPr/>
          </p:nvSpPr>
          <p:spPr bwMode="auto">
            <a:xfrm flipH="1">
              <a:off x="2640" y="1968"/>
              <a:ext cx="240"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 name="Text Box 12"/>
            <p:cNvSpPr txBox="1">
              <a:spLocks noChangeArrowheads="1"/>
            </p:cNvSpPr>
            <p:nvPr/>
          </p:nvSpPr>
          <p:spPr bwMode="auto">
            <a:xfrm>
              <a:off x="2876" y="1824"/>
              <a:ext cx="38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l-GR" dirty="0"/>
                <a:t>ε</a:t>
              </a:r>
              <a:r>
                <a:rPr lang="en-US" baseline="-25000" dirty="0" err="1"/>
                <a:t>i</a:t>
              </a:r>
              <a:endParaRPr lang="el-GR" dirty="0"/>
            </a:p>
          </p:txBody>
        </p:sp>
        <p:sp>
          <p:nvSpPr>
            <p:cNvPr id="10" name="Line 13"/>
            <p:cNvSpPr>
              <a:spLocks noChangeShapeType="1"/>
            </p:cNvSpPr>
            <p:nvPr/>
          </p:nvSpPr>
          <p:spPr bwMode="auto">
            <a:xfrm flipH="1" flipV="1">
              <a:off x="1920" y="2688"/>
              <a:ext cx="288"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 name="Text Box 14"/>
            <p:cNvSpPr txBox="1">
              <a:spLocks noChangeArrowheads="1"/>
            </p:cNvSpPr>
            <p:nvPr/>
          </p:nvSpPr>
          <p:spPr bwMode="auto">
            <a:xfrm>
              <a:off x="2208" y="3072"/>
              <a:ext cx="2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f</a:t>
              </a:r>
            </a:p>
          </p:txBody>
        </p:sp>
      </p:grpSp>
      <p:sp>
        <p:nvSpPr>
          <p:cNvPr id="3" name="Footer Placeholder 2"/>
          <p:cNvSpPr>
            <a:spLocks noGrp="1"/>
          </p:cNvSpPr>
          <p:nvPr>
            <p:ph type="ftr" sz="quarter" idx="11"/>
          </p:nvPr>
        </p:nvSpPr>
        <p:spPr/>
        <p:txBody>
          <a:bodyPr/>
          <a:lstStyle/>
          <a:p>
            <a:r>
              <a:rPr lang="en-US"/>
              <a:t>Math 441: Topic 1 - Intro. to Statistical Learning</a:t>
            </a:r>
          </a:p>
        </p:txBody>
      </p:sp>
      <p:sp>
        <p:nvSpPr>
          <p:cNvPr id="12" name="Slide Number Placeholder 11"/>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412183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1"/>
            <a:ext cx="8229600" cy="517478"/>
          </a:xfrm>
        </p:spPr>
        <p:txBody>
          <a:bodyPr>
            <a:normAutofit fontScale="90000"/>
          </a:bodyPr>
          <a:lstStyle/>
          <a:p>
            <a:r>
              <a:rPr lang="en-US" dirty="0"/>
              <a:t>Why Do We Estimate f?</a:t>
            </a:r>
          </a:p>
        </p:txBody>
      </p:sp>
      <p:sp>
        <p:nvSpPr>
          <p:cNvPr id="3" name="Content Placeholder 2"/>
          <p:cNvSpPr>
            <a:spLocks noGrp="1"/>
          </p:cNvSpPr>
          <p:nvPr>
            <p:ph idx="1"/>
          </p:nvPr>
        </p:nvSpPr>
        <p:spPr>
          <a:xfrm>
            <a:off x="457200" y="1231711"/>
            <a:ext cx="8229600" cy="4876800"/>
          </a:xfrm>
        </p:spPr>
        <p:txBody>
          <a:bodyPr/>
          <a:lstStyle/>
          <a:p>
            <a:pPr marL="0" indent="0">
              <a:buNone/>
            </a:pPr>
            <a:r>
              <a:rPr lang="en-US" sz="2800" dirty="0"/>
              <a:t>Statistical Learning is all about how to describe and estimate f.</a:t>
            </a:r>
          </a:p>
          <a:p>
            <a:pPr marL="0" indent="0">
              <a:buNone/>
            </a:pPr>
            <a:r>
              <a:rPr lang="en-US" sz="2800" dirty="0"/>
              <a:t>The term statistical learning refers to using the data to “learn” f.</a:t>
            </a:r>
          </a:p>
          <a:p>
            <a:pPr marL="0" indent="0">
              <a:buNone/>
            </a:pPr>
            <a:endParaRPr lang="en-US" sz="2800" dirty="0"/>
          </a:p>
          <a:p>
            <a:pPr marL="0" indent="0">
              <a:buNone/>
            </a:pPr>
            <a:r>
              <a:rPr lang="en-US" sz="2800" dirty="0"/>
              <a:t>Why do we care about estimating f?</a:t>
            </a:r>
          </a:p>
          <a:p>
            <a:pPr marL="0" indent="0">
              <a:buNone/>
            </a:pPr>
            <a:r>
              <a:rPr lang="en-US" sz="2800" dirty="0"/>
              <a:t>There are 2 reasons for estimating f,</a:t>
            </a:r>
          </a:p>
          <a:p>
            <a:pPr marL="914400" lvl="1" indent="-457200">
              <a:buClrTx/>
            </a:pPr>
            <a:r>
              <a:rPr lang="en-US" sz="2800" b="1" dirty="0"/>
              <a:t>Prediction</a:t>
            </a:r>
            <a:r>
              <a:rPr lang="en-US" sz="2800" dirty="0"/>
              <a:t> and</a:t>
            </a:r>
          </a:p>
          <a:p>
            <a:pPr marL="914400" lvl="1" indent="-457200">
              <a:buClrTx/>
            </a:pPr>
            <a:r>
              <a:rPr lang="en-US" sz="2800" b="1" dirty="0"/>
              <a:t>Inference.</a:t>
            </a:r>
          </a:p>
          <a:p>
            <a:pPr marL="0" indent="0">
              <a:buNone/>
            </a:pPr>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49874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5" y="609598"/>
            <a:ext cx="8563970" cy="1287441"/>
          </a:xfrm>
        </p:spPr>
        <p:txBody>
          <a:bodyPr>
            <a:normAutofit fontScale="90000"/>
          </a:bodyPr>
          <a:lstStyle/>
          <a:p>
            <a:r>
              <a:rPr lang="en-US" dirty="0"/>
              <a:t>Why Do We Estimate f ? </a:t>
            </a:r>
            <a:br>
              <a:rPr lang="en-US" dirty="0"/>
            </a:br>
            <a:r>
              <a:rPr lang="en-US" dirty="0"/>
              <a:t>                 1) Prediction</a:t>
            </a:r>
          </a:p>
        </p:txBody>
      </p:sp>
      <p:sp>
        <p:nvSpPr>
          <p:cNvPr id="3" name="Content Placeholder 2"/>
          <p:cNvSpPr>
            <a:spLocks noGrp="1"/>
          </p:cNvSpPr>
          <p:nvPr>
            <p:ph idx="1"/>
          </p:nvPr>
        </p:nvSpPr>
        <p:spPr>
          <a:xfrm>
            <a:off x="122830" y="2326374"/>
            <a:ext cx="8563970" cy="2344003"/>
          </a:xfrm>
        </p:spPr>
        <p:txBody>
          <a:bodyPr/>
          <a:lstStyle/>
          <a:p>
            <a:pPr>
              <a:buFont typeface="Wingdings" charset="2"/>
              <a:buChar char="Ø"/>
            </a:pPr>
            <a:r>
              <a:rPr lang="en-US" sz="3200" dirty="0"/>
              <a:t>If we can produce a good estimate for f (and the variance of </a:t>
            </a:r>
            <a:r>
              <a:rPr lang="el-GR" sz="3200" dirty="0"/>
              <a:t>ε</a:t>
            </a:r>
            <a:r>
              <a:rPr lang="en-US" sz="3200" dirty="0"/>
              <a:t> is not too large) we can make accurate predictions for the response, Y, based on a new value of </a:t>
            </a:r>
            <a:r>
              <a:rPr lang="en-US" sz="3200" b="1" dirty="0"/>
              <a:t>X</a:t>
            </a:r>
            <a:r>
              <a:rPr lang="en-US" sz="3200" dirty="0"/>
              <a:t>.</a:t>
            </a:r>
          </a:p>
          <a:p>
            <a:pPr marL="0" indent="0">
              <a:buNone/>
            </a:pPr>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294430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Mailing Prediction</a:t>
            </a:r>
          </a:p>
        </p:txBody>
      </p:sp>
      <p:sp>
        <p:nvSpPr>
          <p:cNvPr id="3" name="Content Placeholder 2"/>
          <p:cNvSpPr>
            <a:spLocks noGrp="1"/>
          </p:cNvSpPr>
          <p:nvPr>
            <p:ph idx="1"/>
          </p:nvPr>
        </p:nvSpPr>
        <p:spPr/>
        <p:txBody>
          <a:bodyPr/>
          <a:lstStyle/>
          <a:p>
            <a:pPr>
              <a:buFont typeface="Wingdings" charset="2"/>
              <a:buChar char="Ø"/>
            </a:pPr>
            <a:r>
              <a:rPr lang="en-US" sz="2800" dirty="0"/>
              <a:t>Interested in predicting how much money an individual will donate based on observations from 90,000 people on which we have recorded over 400 different characteristics.</a:t>
            </a:r>
          </a:p>
          <a:p>
            <a:pPr>
              <a:buFont typeface="Wingdings" charset="2"/>
              <a:buChar char="Ø"/>
            </a:pPr>
            <a:endParaRPr lang="en-US" sz="2800" dirty="0"/>
          </a:p>
          <a:p>
            <a:pPr>
              <a:buFont typeface="Wingdings" charset="2"/>
              <a:buChar char="Ø"/>
            </a:pPr>
            <a:r>
              <a:rPr lang="en-US" sz="2800" dirty="0"/>
              <a:t>Don’t care too much about each individual characteristic. </a:t>
            </a:r>
          </a:p>
          <a:p>
            <a:pPr>
              <a:buFont typeface="Wingdings" charset="2"/>
              <a:buChar char="Ø"/>
            </a:pPr>
            <a:r>
              <a:rPr lang="en-US" sz="2800" dirty="0"/>
              <a:t>Just want to know: For a given individual should I send out a mailing?</a:t>
            </a:r>
          </a:p>
          <a:p>
            <a:endParaRPr lang="en-US" dirty="0"/>
          </a:p>
        </p:txBody>
      </p:sp>
      <p:sp>
        <p:nvSpPr>
          <p:cNvPr id="4" name="Footer Placeholder 3"/>
          <p:cNvSpPr>
            <a:spLocks noGrp="1"/>
          </p:cNvSpPr>
          <p:nvPr>
            <p:ph type="ftr" sz="quarter" idx="11"/>
          </p:nvPr>
        </p:nvSpPr>
        <p:spPr/>
        <p:txBody>
          <a:bodyPr/>
          <a:lstStyle/>
          <a:p>
            <a:r>
              <a:rPr lang="en-US"/>
              <a:t>Math 441: Topic 1 - Intro. to Statistical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164653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1743</TotalTime>
  <Words>2204</Words>
  <Application>Microsoft Macintosh PowerPoint</Application>
  <PresentationFormat>On-screen Show (4:3)</PresentationFormat>
  <Paragraphs>267</Paragraphs>
  <Slides>35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Cambria Math</vt:lpstr>
      <vt:lpstr>Lucida Console</vt:lpstr>
      <vt:lpstr>Tahoma</vt:lpstr>
      <vt:lpstr>Wingdings</vt:lpstr>
      <vt:lpstr>Clarity</vt:lpstr>
      <vt:lpstr>Equation</vt:lpstr>
      <vt:lpstr>INTRODUCTION TO Statistical Learning</vt:lpstr>
      <vt:lpstr>Outline</vt:lpstr>
      <vt:lpstr>What is Statistical Learning?</vt:lpstr>
      <vt:lpstr>Statistical Learning: Notation</vt:lpstr>
      <vt:lpstr>Statistical Learning: function f</vt:lpstr>
      <vt:lpstr>A Simple Example</vt:lpstr>
      <vt:lpstr>Why Do We Estimate f?</vt:lpstr>
      <vt:lpstr>Why Do We Estimate f ?                   1) Prediction</vt:lpstr>
      <vt:lpstr>Example: Direct Mailing Prediction</vt:lpstr>
      <vt:lpstr>Why Do We Estimate f ?                 2. Inference</vt:lpstr>
      <vt:lpstr>Example: Housing Inference</vt:lpstr>
      <vt:lpstr>Statistical Learning:  How Do We Estimate f?</vt:lpstr>
      <vt:lpstr>Parametric Methods</vt:lpstr>
      <vt:lpstr>Parametric Methods (cont.)</vt:lpstr>
      <vt:lpstr>Non-parametric Methods</vt:lpstr>
      <vt:lpstr>Tradeoff Between Prediction Accuracy and Model Interpretability</vt:lpstr>
      <vt:lpstr>PowerPoint Presentation</vt:lpstr>
      <vt:lpstr>General modeling problems and methods       Supervised vs. Unsupervised Learning</vt:lpstr>
      <vt:lpstr>General modeling problems and methods       Supervised vs. Unsupervised Learning</vt:lpstr>
      <vt:lpstr>A Simple Clustering Example </vt:lpstr>
      <vt:lpstr>Regression vs. Classification</vt:lpstr>
      <vt:lpstr>Different Approaches </vt:lpstr>
      <vt:lpstr>Assessing model accuracy </vt:lpstr>
      <vt:lpstr>Outline</vt:lpstr>
      <vt:lpstr>Measuring Quality of Fit</vt:lpstr>
      <vt:lpstr>A Problem</vt:lpstr>
      <vt:lpstr>Training vs. Test MSE’s</vt:lpstr>
      <vt:lpstr>Examples with Different Levels of Flexibility: Example 1</vt:lpstr>
      <vt:lpstr>Examples with Different Levels of Flexibility: Example 2</vt:lpstr>
      <vt:lpstr>Examples with Different Levels of Flexibility: Example 3</vt:lpstr>
      <vt:lpstr>Bias/ Variance Tradeoff</vt:lpstr>
      <vt:lpstr>Bias of Learning Methods</vt:lpstr>
      <vt:lpstr>Variance of Learning Methods</vt:lpstr>
      <vt:lpstr>The Trade-off</vt:lpstr>
      <vt:lpstr>Basic methods for data exploration, data checking and validation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Statistical Learning</dc:title>
  <cp:lastModifiedBy>Westerland, Maggie</cp:lastModifiedBy>
  <cp:revision>2</cp:revision>
  <dcterms:created xsi:type="dcterms:W3CDTF">2013-08-14T17:09:52Z</dcterms:created>
  <dcterms:modified xsi:type="dcterms:W3CDTF">2020-02-11T14:32:51Z</dcterms:modified>
</cp:coreProperties>
</file>