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0" r:id="rId5"/>
    <p:sldId id="284" r:id="rId6"/>
    <p:sldId id="285" r:id="rId7"/>
    <p:sldId id="286" r:id="rId8"/>
    <p:sldId id="287" r:id="rId9"/>
    <p:sldId id="288" r:id="rId10"/>
    <p:sldId id="28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1FA9CC-8AB9-4029-B12A-379789760CCC}">
          <p14:sldIdLst>
            <p14:sldId id="256"/>
            <p14:sldId id="257"/>
            <p14:sldId id="258"/>
            <p14:sldId id="260"/>
            <p14:sldId id="284"/>
            <p14:sldId id="285"/>
            <p14:sldId id="286"/>
            <p14:sldId id="287"/>
            <p14:sldId id="288"/>
            <p14:sldId id="289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784"/>
    <p:restoredTop sz="87997"/>
  </p:normalViewPr>
  <p:slideViewPr>
    <p:cSldViewPr snapToGrid="0" snapToObjects="1">
      <p:cViewPr varScale="1">
        <p:scale>
          <a:sx n="95" d="100"/>
          <a:sy n="95" d="100"/>
        </p:scale>
        <p:origin x="2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Math 441: Topic 1 - Intro. to Statistical Learning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Math 441: Topic 1 - Intro. to Statistical Learning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Residual = distance from the data points to the function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2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one attempt = simple regression</a:t>
            </a:r>
          </a:p>
          <a:p>
            <a:r>
              <a:rPr lang="en-US" dirty="0"/>
              <a:t> - Multiple attempts = multiple regression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8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Analyses of residuals = good way to check if f is a good function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Choose efficiency not simplicity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6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633-2F4E-4645-A8B7-6955D4BADADA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4CCF-CC69-4FB5-B363-BD6DA6847390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3B01-0E2B-400B-B376-E61B6915CCAF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07F0-AE36-4D6A-9A8C-1B7E3A651797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0A3A-574F-4D30-AA4C-D56C72D00736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8B0B-BF76-45B0-B643-8A495AAAC74B}" type="datetime1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5DD2-2827-46AE-A8F2-13A4F3C98D15}" type="datetime1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6F1E-A7BB-4A1D-9078-9F8085ECB4A0}" type="datetime1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33EA-204E-472E-90A9-2EE0794FF785}" type="datetime1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2903-546F-46F1-91F8-977C8EE1FE9C}" type="datetime1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F644-AD78-4CB4-BFA9-46CD0EDDC04B}" type="datetime1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9CAE160-C465-4502-B8C4-F708048CA0A2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05212"/>
            <a:ext cx="7848600" cy="1927225"/>
          </a:xfrm>
        </p:spPr>
        <p:txBody>
          <a:bodyPr/>
          <a:lstStyle/>
          <a:p>
            <a:r>
              <a:rPr lang="en-US" sz="4600" dirty="0"/>
              <a:t>INTRODUCTION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A82349-40DE-4CBB-BCB3-78769CB02CD1}"/>
              </a:ext>
            </a:extLst>
          </p:cNvPr>
          <p:cNvSpPr txBox="1">
            <a:spLocks/>
          </p:cNvSpPr>
          <p:nvPr/>
        </p:nvSpPr>
        <p:spPr>
          <a:xfrm>
            <a:off x="685800" y="1388533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/>
              <a:t>MATH 441: Topic 01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441A6-63E8-41BC-9CBB-61333FD5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93ECE-D9BC-4E36-B5F7-B5B52750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FE1F4-D7F2-4358-9578-6512DBE7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BA4FE-D09D-4883-9F4E-5B39E65C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4" y="575734"/>
            <a:ext cx="83492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4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Estimate 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/>
              <a:t>Statistical Learning, and this course, are all about how to estimate f.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The term statistical learning refers to using the data to “learn” f.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Why do we care about estimating f?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There are 2 reasons for estimating f,</a:t>
            </a:r>
          </a:p>
          <a:p>
            <a:pPr marL="990600" lvl="1" indent="-533400">
              <a:buFont typeface="Wingdings" charset="2"/>
              <a:buChar char="Ø"/>
            </a:pPr>
            <a:r>
              <a:rPr lang="en-US" sz="2800" b="1" dirty="0"/>
              <a:t>Prediction</a:t>
            </a:r>
            <a:endParaRPr lang="en-US" sz="2800" dirty="0"/>
          </a:p>
          <a:p>
            <a:pPr marL="990600" lvl="1" indent="-533400">
              <a:buFont typeface="Wingdings" charset="2"/>
              <a:buChar char="Ø"/>
            </a:pPr>
            <a:r>
              <a:rPr lang="en-US" sz="2800" b="1" dirty="0"/>
              <a:t>Inference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200" dirty="0"/>
              <a:t>If we can produce a good estimate for f (and the variance of </a:t>
            </a:r>
            <a:r>
              <a:rPr lang="el-GR" sz="3200" dirty="0"/>
              <a:t>ε</a:t>
            </a:r>
            <a:r>
              <a:rPr lang="en-US" sz="3200" dirty="0"/>
              <a:t> is not too large) we can make accurate predictions for the response, Y, based on a new value of </a:t>
            </a:r>
            <a:r>
              <a:rPr lang="en-US" sz="3200" b="1" dirty="0"/>
              <a:t>X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Mailing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/>
              <a:t>Interested in predicting how much money an individual will donate based on observations from 90,000 people on which we have recorded over 400 different characteristics.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Don’t care too much about each individual characteristic. 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Just want to know: For a given individual should I send out a mailing?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/>
              <a:t>Alternatively, we may also be interested in the type of relationship between Y and the X’s. 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For example,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Which particular predictors actually affect the response?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Is the relationship positive or negative?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Is the relationship a simple linear one or is it more complicated etc.?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Housing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200" dirty="0"/>
              <a:t>Wish to predict median house price based on 14 variables.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Probably want to understand which factors have the biggest effect on the response and how big the effect is.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For example how much impact does a river view have on the house value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Estimate 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We will assume we have observed a set of </a:t>
            </a:r>
            <a:r>
              <a:rPr lang="en-US" sz="2800" b="1" dirty="0"/>
              <a:t>training data</a:t>
            </a:r>
          </a:p>
          <a:p>
            <a:pPr>
              <a:buFont typeface="Wingdings" charset="2"/>
              <a:buChar char="Ø"/>
            </a:pPr>
            <a:endParaRPr lang="en-US" sz="2800" b="1" dirty="0"/>
          </a:p>
          <a:p>
            <a:pPr>
              <a:buFont typeface="Wingdings" charset="2"/>
              <a:buChar char="Ø"/>
            </a:pPr>
            <a:endParaRPr lang="en-US" sz="2800" b="1" dirty="0"/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We must then use the training data and a statistical method to estimate f.</a:t>
            </a:r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Statistical Learning Methods: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Parametric Methods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Non-parametric Methods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415944"/>
              </p:ext>
            </p:extLst>
          </p:nvPr>
        </p:nvGraphicFramePr>
        <p:xfrm>
          <a:off x="1447800" y="2133600"/>
          <a:ext cx="6553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3" imgW="1866900" imgH="228600" progId="Equation.3">
                  <p:embed/>
                </p:oleObj>
              </mc:Choice>
              <mc:Fallback>
                <p:oleObj name="Equation" r:id="rId3" imgW="186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65532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0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380067"/>
            <a:ext cx="8449733" cy="48768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It reduces the problem of estimating f down to one of estimating a set of parameters.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They involve a two-step model based approach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u="sng" dirty="0"/>
              <a:t>STEP 1:</a:t>
            </a:r>
          </a:p>
          <a:p>
            <a:pPr marL="274320" lvl="1" indent="0">
              <a:buNone/>
            </a:pPr>
            <a:r>
              <a:rPr lang="en-US" dirty="0"/>
              <a:t>Make some assumption about the functional form of </a:t>
            </a:r>
            <a:r>
              <a:rPr lang="en-US" i="1" dirty="0"/>
              <a:t>f</a:t>
            </a:r>
            <a:r>
              <a:rPr lang="en-US" dirty="0"/>
              <a:t>, i.e. come up with a model. The most common example is a linear model i.e.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dirty="0"/>
          </a:p>
          <a:p>
            <a:pPr marL="609600" indent="-609600">
              <a:buNone/>
            </a:pPr>
            <a:r>
              <a:rPr lang="en-US" dirty="0"/>
              <a:t>	</a:t>
            </a:r>
          </a:p>
          <a:p>
            <a:pPr marL="609600" indent="-609600">
              <a:buNone/>
            </a:pPr>
            <a:r>
              <a:rPr lang="en-US" dirty="0"/>
              <a:t>	</a:t>
            </a:r>
            <a:r>
              <a:rPr lang="en-US" sz="2000" dirty="0"/>
              <a:t>However, we will also examine several non-linear flexible, models for </a:t>
            </a:r>
            <a:r>
              <a:rPr lang="en-US" sz="2000" i="1" dirty="0"/>
              <a:t>f</a:t>
            </a:r>
            <a:r>
              <a:rPr lang="en-US" sz="2000" dirty="0"/>
              <a:t>. In a sense the more flexible the model the more realistic it is.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58488"/>
              </p:ext>
            </p:extLst>
          </p:nvPr>
        </p:nvGraphicFramePr>
        <p:xfrm>
          <a:off x="1608138" y="4492625"/>
          <a:ext cx="62341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3" imgW="2451100" imgH="241300" progId="Equation.3">
                  <p:embed/>
                </p:oleObj>
              </mc:Choice>
              <mc:Fallback>
                <p:oleObj name="Equation" r:id="rId3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492625"/>
                        <a:ext cx="62341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u="sng" dirty="0"/>
              <a:t>STEP 2: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Use the training data to fit the model i.e. estimate </a:t>
            </a:r>
            <a:r>
              <a:rPr lang="en-US" sz="2000" i="1" dirty="0"/>
              <a:t>f</a:t>
            </a:r>
            <a:r>
              <a:rPr lang="en-US" sz="2000" dirty="0"/>
              <a:t> or equivalently the unknown parameters such as </a:t>
            </a:r>
            <a:r>
              <a:rPr lang="el-GR" sz="2000" dirty="0"/>
              <a:t>β</a:t>
            </a:r>
            <a:r>
              <a:rPr lang="en-US" sz="2000" baseline="-25000" dirty="0"/>
              <a:t>0</a:t>
            </a:r>
            <a:r>
              <a:rPr lang="en-US" sz="2000" dirty="0"/>
              <a:t>,</a:t>
            </a:r>
            <a:r>
              <a:rPr lang="el-GR" sz="2000" dirty="0"/>
              <a:t> β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l-GR" sz="2000" dirty="0"/>
              <a:t> β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l-GR" sz="2000" dirty="0"/>
              <a:t> β</a:t>
            </a:r>
            <a:r>
              <a:rPr lang="en-US" sz="2000" baseline="-25000" dirty="0"/>
              <a:t>p</a:t>
            </a:r>
            <a:r>
              <a:rPr lang="en-US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 most common approach for estimating the parameters in a linear model is ordinary least squares (OLS).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However, this is only one way.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We will see in the course that there are often superior approaches.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1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Linear Regression Estimate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 if the standard deviation is low we will still get a bad answer if we use the wrong model.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t="4396" r="17033" b="53446"/>
          <a:stretch/>
        </p:blipFill>
        <p:spPr bwMode="auto">
          <a:xfrm>
            <a:off x="2590800" y="1447800"/>
            <a:ext cx="5104564" cy="424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547579" y="44958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375330"/>
              </p:ext>
            </p:extLst>
          </p:nvPr>
        </p:nvGraphicFramePr>
        <p:xfrm>
          <a:off x="2209800" y="5867400"/>
          <a:ext cx="423582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5" imgW="2400300" imgH="215900" progId="Equation.3">
                  <p:embed/>
                </p:oleObj>
              </mc:Choice>
              <mc:Fallback>
                <p:oleObj name="Equation" r:id="rId5" imgW="2400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5867400"/>
                        <a:ext cx="4235824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3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51933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What Is Statistical Learning?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Why estimate f?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How do we estimate f?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trade-off between prediction accuracy and model interpretability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Supervised vs. unsupervised learning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Regression vs. classification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noFill/>
              </a:rPr>
              <a:t>Math 441: Topic 1 - Intro. to Statistical Learning</a:t>
            </a:r>
            <a:endParaRPr lang="en-US" dirty="0">
              <a:noFill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They do not make explicit assumptions about the functional form of f.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Advantages: </a:t>
            </a:r>
            <a:r>
              <a:rPr lang="en-US" dirty="0"/>
              <a:t>They accurately fit a wider range of possible shapes of f.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Disadvantages:</a:t>
            </a:r>
            <a:r>
              <a:rPr lang="en-US" dirty="0"/>
              <a:t> A very large number of observations is required to obtain an accurate estimate of 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Thin-Plate Spline Estimate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Non-linear regression methods are more flexible and can potentially provide more accurate estimates.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t="5594" r="17421" b="54447"/>
          <a:stretch/>
        </p:blipFill>
        <p:spPr bwMode="auto">
          <a:xfrm>
            <a:off x="2667000" y="1447800"/>
            <a:ext cx="4893549" cy="40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524133" y="45720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6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Tradeoff Between Prediction Accuracy and Model Interpretability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Why not just use a more flexible method if it is more realistic?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There are two reasons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Reason 1: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 simple method such as linear regression produces a model which is much easier to interpret (the Inference part is better). For example, in a linear model, </a:t>
            </a:r>
            <a:r>
              <a:rPr lang="el-GR" sz="1600" dirty="0"/>
              <a:t>β</a:t>
            </a:r>
            <a:r>
              <a:rPr lang="en-US" sz="1600" baseline="-25000" dirty="0"/>
              <a:t>j</a:t>
            </a:r>
            <a:r>
              <a:rPr lang="en-US" sz="1600" dirty="0"/>
              <a:t> </a:t>
            </a:r>
            <a:r>
              <a:rPr lang="en-US" dirty="0"/>
              <a:t>is the average increase in Y for a one unit increase in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holding all other variables constant.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2904067"/>
          </a:xfrm>
        </p:spPr>
        <p:txBody>
          <a:bodyPr/>
          <a:lstStyle/>
          <a:p>
            <a:pPr lvl="1" indent="0">
              <a:buNone/>
            </a:pPr>
            <a:r>
              <a:rPr lang="en-US" sz="2400" u="sng" dirty="0"/>
              <a:t>Reason 2:</a:t>
            </a:r>
            <a:r>
              <a:rPr lang="en-US" sz="2400" dirty="0"/>
              <a:t> </a:t>
            </a:r>
          </a:p>
          <a:p>
            <a:pPr lvl="1" indent="0">
              <a:buNone/>
            </a:pPr>
            <a:r>
              <a:rPr lang="en-US" sz="2400" dirty="0"/>
              <a:t>Even if you are only interested in prediction, so the first reason is not relevant, it is often possible to get more accurate predictions with a simple, instead of a complicated, model. This seems counter intuitive but has to do with the fact that it is harder to fit a more flexible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4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Poor Estimate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Non-linear regression methods can also be too flexible and produce poor estimates for </a:t>
            </a:r>
            <a:r>
              <a:rPr lang="en-US" i="1"/>
              <a:t>f</a:t>
            </a:r>
            <a:r>
              <a:rPr lang="en-US"/>
              <a:t>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3" t="5403" r="17906" b="54637"/>
          <a:stretch/>
        </p:blipFill>
        <p:spPr bwMode="auto">
          <a:xfrm>
            <a:off x="3586053" y="1210731"/>
            <a:ext cx="4621404" cy="381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556790" y="45720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/>
              <a:t>We can divide all learning problems into Supervised and Unsupervised situations</a:t>
            </a:r>
          </a:p>
          <a:p>
            <a:pPr>
              <a:buFont typeface="Wingdings" charset="2"/>
              <a:buChar char="Ø"/>
            </a:pPr>
            <a:r>
              <a:rPr lang="en-US" sz="2800" u="sng" dirty="0"/>
              <a:t>Supervised Learning:</a:t>
            </a:r>
            <a:r>
              <a:rPr lang="en-US" sz="2800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Supervised Learning is where both the predictors, </a:t>
            </a:r>
            <a:r>
              <a:rPr lang="en-US" sz="2800" b="1" dirty="0"/>
              <a:t>X</a:t>
            </a:r>
            <a:r>
              <a:rPr lang="en-US" sz="2800" baseline="-25000" dirty="0"/>
              <a:t>i</a:t>
            </a:r>
            <a:r>
              <a:rPr lang="en-US" sz="2800" dirty="0"/>
              <a:t>, and the response, Y</a:t>
            </a:r>
            <a:r>
              <a:rPr lang="en-US" sz="2800" baseline="-25000" dirty="0"/>
              <a:t>i</a:t>
            </a:r>
            <a:r>
              <a:rPr lang="en-US" sz="2800" dirty="0"/>
              <a:t>, are observed.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This is the situation you deal with in Linear Regression classes (e.g. GSBA 524).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Most of this course will also deal with supervised learning.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9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4" y="1109134"/>
            <a:ext cx="8229600" cy="4309533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3200" u="sng" dirty="0"/>
              <a:t>Unsupervised Learning: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In this situation only the </a:t>
            </a:r>
            <a:r>
              <a:rPr lang="en-US" sz="2800" b="1" dirty="0"/>
              <a:t>X</a:t>
            </a:r>
            <a:r>
              <a:rPr lang="en-US" sz="2800" baseline="-25000" dirty="0"/>
              <a:t>i</a:t>
            </a:r>
            <a:r>
              <a:rPr lang="en-US" sz="2800" dirty="0"/>
              <a:t>’s are observed. 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We need to use the </a:t>
            </a:r>
            <a:r>
              <a:rPr lang="en-US" sz="2800" b="1" dirty="0"/>
              <a:t>X</a:t>
            </a:r>
            <a:r>
              <a:rPr lang="en-US" sz="2800" baseline="-25000" dirty="0"/>
              <a:t>i</a:t>
            </a:r>
            <a:r>
              <a:rPr lang="en-US" sz="2800" dirty="0"/>
              <a:t>’s to guess what Y would have been and build a model from there.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A common example is market segmentation where we try to divide potential customers into groups based on their characteristics.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A common approach is clustering.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We will later consider unsupervised learning.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Clustering Example </a:t>
            </a:r>
          </a:p>
        </p:txBody>
      </p:sp>
      <p:pic>
        <p:nvPicPr>
          <p:cNvPr id="4" name="Content Placeholder 2" descr="clust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r="6922"/>
          <a:stretch>
            <a:fillRect/>
          </a:stretch>
        </p:blipFill>
        <p:spPr>
          <a:xfrm>
            <a:off x="186267" y="1600201"/>
            <a:ext cx="8500533" cy="503735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1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vs.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398933" cy="4766734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Supervised learning problems can be further divided into regression and classification problems.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Regression covers situations where Y is continuous/numerical. e.g.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Predicting the value of the Dow in 6 months.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Predicting the value of a given house based on various inputs.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Classification covers situations where Y is categorical e.g.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Will the Dow be up (U) or down (D) in 6 months?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Is this email a SPAM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2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will deal with both types of problems in this course.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Some methods work well on both types of problem e.g. Neural Networks</a:t>
            </a:r>
          </a:p>
          <a:p>
            <a:pPr>
              <a:buFont typeface="Wingdings" charset="2"/>
              <a:buChar char="Ø"/>
            </a:pPr>
            <a:r>
              <a:rPr lang="en-US" dirty="0"/>
              <a:t>Other methods work best on Regression, e.g. Linear Regression, or on Classification, e.g. k-Nearest Neighbors.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Statistical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333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we observe     and                           for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We believe that there is a relationship between Y and at least one of the X’s.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We can model the relationship as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where f is an unknown function and </a:t>
            </a:r>
            <a:r>
              <a:rPr lang="el-GR" dirty="0"/>
              <a:t>ε</a:t>
            </a:r>
            <a:r>
              <a:rPr lang="en-US" dirty="0"/>
              <a:t> is a random error with mean zero.</a:t>
            </a:r>
            <a:endParaRPr lang="el-GR" dirty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18838"/>
              </p:ext>
            </p:extLst>
          </p:nvPr>
        </p:nvGraphicFramePr>
        <p:xfrm>
          <a:off x="3369733" y="4233333"/>
          <a:ext cx="2889922" cy="71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733" y="4233333"/>
                        <a:ext cx="2889922" cy="711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53558"/>
              </p:ext>
            </p:extLst>
          </p:nvPr>
        </p:nvGraphicFramePr>
        <p:xfrm>
          <a:off x="3668856" y="1662545"/>
          <a:ext cx="304800" cy="47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5" imgW="139700" imgH="215900" progId="Equation.3">
                  <p:embed/>
                </p:oleObj>
              </mc:Choice>
              <mc:Fallback>
                <p:oleObj name="Equation" r:id="rId5" imgW="13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8856" y="1662545"/>
                        <a:ext cx="304800" cy="47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81194"/>
              </p:ext>
            </p:extLst>
          </p:nvPr>
        </p:nvGraphicFramePr>
        <p:xfrm>
          <a:off x="4583256" y="1633538"/>
          <a:ext cx="2189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7" imgW="1003300" imgH="228600" progId="Equation.3">
                  <p:embed/>
                </p:oleObj>
              </mc:Choice>
              <mc:Fallback>
                <p:oleObj name="Equation" r:id="rId7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3256" y="1633538"/>
                        <a:ext cx="2189162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71041"/>
              </p:ext>
            </p:extLst>
          </p:nvPr>
        </p:nvGraphicFramePr>
        <p:xfrm>
          <a:off x="7221681" y="1668463"/>
          <a:ext cx="12477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9" imgW="571500" imgH="177800" progId="Equation.3">
                  <p:embed/>
                </p:oleObj>
              </mc:Choice>
              <mc:Fallback>
                <p:oleObj name="Equation" r:id="rId9" imgW="571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21681" y="1668463"/>
                        <a:ext cx="1247775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23B6A-6660-4850-8AF9-36C8309E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</p:spTree>
    <p:extLst>
      <p:ext uri="{BB962C8B-B14F-4D97-AF65-F5344CB8AC3E}">
        <p14:creationId xmlns:p14="http://schemas.microsoft.com/office/powerpoint/2010/main" val="331771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Simple Example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-211666" y="1083733"/>
            <a:ext cx="9821332" cy="5604933"/>
            <a:chOff x="960" y="1056"/>
            <a:chExt cx="3404" cy="3168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83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>
              <a:fillRect/>
            </a:stretch>
          </p:blipFill>
          <p:spPr bwMode="auto">
            <a:xfrm>
              <a:off x="960" y="1056"/>
              <a:ext cx="3404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640" y="19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876" y="182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 dirty="0"/>
                <a:t>ε</a:t>
              </a:r>
              <a:r>
                <a:rPr lang="en-US" baseline="-25000" dirty="0" err="1"/>
                <a:t>i</a:t>
              </a:r>
              <a:endParaRPr lang="el-GR" dirty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 flipV="1">
              <a:off x="1920" y="268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208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3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3D232A-3F54-44D3-9D57-13291EA1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47472"/>
            <a:ext cx="2929467" cy="5330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Another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6CFBA-9561-4B03-A67D-A0FE680F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 441: Topic 1 - Intro. to Statistical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18901-E5F8-49A9-980C-6B086197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914DE-31B0-4553-9762-B5F85A03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33" y="1061506"/>
            <a:ext cx="7732245" cy="55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7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A9C7-919E-452A-AA2A-BFF1B55D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C0373-F413-4E73-AFE2-04A352BE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2702B-FB7C-4F84-8523-82058E1E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A0D74-1BAB-41C4-9830-0E65B9AC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16" y="1706563"/>
            <a:ext cx="7474227" cy="49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9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587AC-4409-4F92-A427-1A89498E0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10" y="347472"/>
            <a:ext cx="9017379" cy="689461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A8B2A-1D51-4699-BEB7-7533F362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BCCA5-940C-4261-BF92-E7053FF8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5E565-B840-4483-8282-1734D956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35F8C-3149-42AC-ABFF-819D9D26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8829F1-09E5-4D7D-B74A-86C5AB77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97" y="1254415"/>
            <a:ext cx="6610350" cy="51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0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FF137-7A96-4ED2-8435-32F15528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E58EC-6050-40A4-9FA6-8D61045B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51136-3C4A-433A-A1AC-C129706E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30" y="694267"/>
            <a:ext cx="7851570" cy="58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4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1429</TotalTime>
  <Words>1555</Words>
  <Application>Microsoft Macintosh PowerPoint</Application>
  <PresentationFormat>On-screen Show (4:3)</PresentationFormat>
  <Paragraphs>191</Paragraphs>
  <Slides>29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Tahoma</vt:lpstr>
      <vt:lpstr>Wingdings</vt:lpstr>
      <vt:lpstr>Clarity</vt:lpstr>
      <vt:lpstr>Equation</vt:lpstr>
      <vt:lpstr>INTRODUCTION TO Statistical Learning</vt:lpstr>
      <vt:lpstr>Outline</vt:lpstr>
      <vt:lpstr>What is Statistical Learning?</vt:lpstr>
      <vt:lpstr>A Simple Example</vt:lpstr>
      <vt:lpstr>Another Example</vt:lpstr>
      <vt:lpstr>Notation</vt:lpstr>
      <vt:lpstr>PowerPoint Presentation</vt:lpstr>
      <vt:lpstr>PowerPoint Presentation</vt:lpstr>
      <vt:lpstr>PowerPoint Presentation</vt:lpstr>
      <vt:lpstr>PowerPoint Presentation</vt:lpstr>
      <vt:lpstr>Why Do We Estimate f?</vt:lpstr>
      <vt:lpstr>1. Prediction</vt:lpstr>
      <vt:lpstr>Example: Direct Mailing Prediction</vt:lpstr>
      <vt:lpstr>2. Inference</vt:lpstr>
      <vt:lpstr>Example: Housing Inference</vt:lpstr>
      <vt:lpstr>How Do We Estimate f?</vt:lpstr>
      <vt:lpstr>Parametric Methods</vt:lpstr>
      <vt:lpstr>Parametric Methods (cont.)</vt:lpstr>
      <vt:lpstr>Example: A Linear Regression Estimate</vt:lpstr>
      <vt:lpstr>Non-parametric Methods</vt:lpstr>
      <vt:lpstr>Example: A Thin-Plate Spline Estimate</vt:lpstr>
      <vt:lpstr>Tradeoff Between Prediction Accuracy and Model Interpretability</vt:lpstr>
      <vt:lpstr>PowerPoint Presentation</vt:lpstr>
      <vt:lpstr>A Poor Estimate</vt:lpstr>
      <vt:lpstr>Supervised vs. Unsupervised Learning</vt:lpstr>
      <vt:lpstr>PowerPoint Presentation</vt:lpstr>
      <vt:lpstr>A Simple Clustering Example </vt:lpstr>
      <vt:lpstr>Regression vs. Classification</vt:lpstr>
      <vt:lpstr>Different Approaches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Statistical Learning?</dc:title>
  <dc:creator>Koissi</dc:creator>
  <cp:lastModifiedBy>Westerland, Maggie</cp:lastModifiedBy>
  <cp:revision>24</cp:revision>
  <dcterms:created xsi:type="dcterms:W3CDTF">2013-08-14T17:09:52Z</dcterms:created>
  <dcterms:modified xsi:type="dcterms:W3CDTF">2020-02-06T14:28:26Z</dcterms:modified>
</cp:coreProperties>
</file>