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23" r:id="rId3"/>
    <p:sldId id="322" r:id="rId4"/>
    <p:sldId id="335" r:id="rId5"/>
    <p:sldId id="336" r:id="rId6"/>
    <p:sldId id="324" r:id="rId7"/>
    <p:sldId id="337" r:id="rId8"/>
    <p:sldId id="321" r:id="rId9"/>
    <p:sldId id="325" r:id="rId10"/>
    <p:sldId id="327" r:id="rId11"/>
    <p:sldId id="326" r:id="rId12"/>
    <p:sldId id="319" r:id="rId13"/>
    <p:sldId id="334" r:id="rId14"/>
    <p:sldId id="320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040"/>
    <a:srgbClr val="FFFFFF"/>
    <a:srgbClr val="FD697B"/>
    <a:srgbClr val="FC3C53"/>
    <a:srgbClr val="C9031B"/>
    <a:srgbClr val="F43C5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56" y="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1568" y="-10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859872A-1E2C-46C5-9545-43B8C11E2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48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zh-CN" altLang="zh-CN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36F9427-845B-48B3-89DC-50B2150772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0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pitchFamily="10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9D1489-1D56-4DB6-98F5-1DC69C0AD27C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7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523230-80DB-4C72-9745-1EFE4BB67CB5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24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523230-80DB-4C72-9745-1EFE4BB67CB5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06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456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7E878-2F62-4535-889F-AFB9E4EBD18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2601239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793AC-7F74-4F9D-BC57-8CEC04BD0832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599102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D8A99-EBC5-4108-B1D4-FD529D3B08C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042264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9684-20CB-4D19-824D-1BE389F3837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59875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834EA-88E7-4ECC-824E-46E1143CA7A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577359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B9976-5B36-4CAA-B9B9-1E6E3BFAD041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0967916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4295D-40AC-4C0E-91B7-9B8F6FDE9A3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170616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984AC-D7BA-4912-B8A7-836CB995547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185894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6015C-BA97-4718-9A3D-A3758FAE723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837115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1192E-83B8-45B5-A055-1870D6336441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861261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D5040"/>
                </a:solidFill>
                <a:latin typeface="Verdana" panose="020B0604030504040204" pitchFamily="34" charset="0"/>
              </a:defRPr>
            </a:lvl1pPr>
          </a:lstStyle>
          <a:p>
            <a:fld id="{A1B2C6DE-1ABB-47CD-BF72-74C3863E9957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593725" y="1951038"/>
            <a:ext cx="2152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4" algn="l">
              <a:spcBef>
                <a:spcPct val="20000"/>
              </a:spcBef>
              <a:buFontTx/>
              <a:buChar char="»"/>
            </a:pPr>
            <a:endParaRPr lang="zh-CN" altLang="zh-CN" sz="2200" b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 pitchFamily="-110" charset="-128"/>
          <a:cs typeface="ＭＳ Ｐゴシック" pitchFamily="100" charset="-128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ＭＳ Ｐゴシック" pitchFamily="-110" charset="-128"/>
          <a:cs typeface="ＭＳ Ｐゴシック" pitchFamily="10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chemeClr val="bg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j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bg1"/>
          </a:solidFill>
          <a:latin typeface="+mj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4B863A-46A2-458C-BB80-482F12ECA744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1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3726" y="23488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4800" b="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MONEYBALL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An </a:t>
            </a:r>
            <a:r>
              <a:rPr lang="en-US" altLang="zh-CN" sz="1800" b="0" dirty="0">
                <a:solidFill>
                  <a:schemeClr val="bg1"/>
                </a:solidFill>
                <a:latin typeface="Verdana" panose="020B0604030504040204" pitchFamily="34" charset="0"/>
              </a:rPr>
              <a:t>Intelligent Soccer Player Valuation &amp;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Transfer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Marke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System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Liujun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Xue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001222405</a:t>
            </a:r>
            <a:endParaRPr lang="zh-CN" altLang="en-US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Wenhe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Ma 001237805</a:t>
            </a:r>
            <a:endParaRPr lang="en-US" altLang="zh-CN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10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8511" y="2096852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Marketing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Decide price &amp; availability </a:t>
            </a:r>
            <a:r>
              <a:rPr lang="en-US" altLang="zh-CN" sz="2000" b="0" kern="0" dirty="0">
                <a:ea typeface="ＭＳ Ｐゴシック" panose="020B0600070205080204" pitchFamily="34" charset="-128"/>
              </a:rPr>
              <a:t>o</a:t>
            </a: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f products, like ticket &amp; T-shirt; 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President</a:t>
            </a:r>
          </a:p>
          <a:p>
            <a:pPr marL="0" indent="0">
              <a:buNone/>
            </a:pP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Set price according to budget &amp; valuation of </a:t>
            </a: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player.</a:t>
            </a:r>
          </a:p>
          <a:p>
            <a:pPr marL="0" indent="0">
              <a:buNone/>
            </a:pP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View the report of total transfer and other financial report of the club.  </a:t>
            </a:r>
          </a:p>
        </p:txBody>
      </p:sp>
    </p:spTree>
    <p:extLst>
      <p:ext uri="{BB962C8B-B14F-4D97-AF65-F5344CB8AC3E}">
        <p14:creationId xmlns:p14="http://schemas.microsoft.com/office/powerpoint/2010/main" val="59013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11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851" y="2060848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Physiotherapy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Have encounters with a player and record vital signs.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Evaluate healthiness of the player.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Fan</a:t>
            </a:r>
          </a:p>
          <a:p>
            <a:pPr marL="0" indent="0">
              <a:buFontTx/>
              <a:buNone/>
            </a:pP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Customer of the club.</a:t>
            </a:r>
          </a:p>
          <a:p>
            <a:pPr marL="0" indent="0">
              <a:buFontTx/>
              <a:buNone/>
            </a:pP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Vote for their favorite </a:t>
            </a:r>
            <a:r>
              <a:rPr lang="en-US" altLang="zh-CN" sz="2400" b="0" kern="0" dirty="0" err="1" smtClean="0">
                <a:ea typeface="ＭＳ Ｐゴシック" panose="020B0600070205080204" pitchFamily="34" charset="-128"/>
              </a:rPr>
              <a:t>players.s</a:t>
            </a:r>
            <a:endParaRPr lang="en-US" altLang="zh-CN" sz="2400" b="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870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0C10B4E-B746-4929-B8E7-4A98967D9EE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12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of a single Transfer: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9441" y="1961887"/>
            <a:ext cx="13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Coach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06278" y="3571167"/>
            <a:ext cx="223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63236" y="5936741"/>
            <a:ext cx="124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Scout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61928" y="5708873"/>
            <a:ext cx="223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Player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02677" y="3578154"/>
            <a:ext cx="223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Boss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975245" y="2434362"/>
            <a:ext cx="1261212" cy="10967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39648" y="4287419"/>
            <a:ext cx="703284" cy="165282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596691" y="4259789"/>
            <a:ext cx="757108" cy="164886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06701" y="3700820"/>
            <a:ext cx="1645519" cy="1621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69441" y="3947034"/>
            <a:ext cx="1746775" cy="220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3571167"/>
            <a:ext cx="223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931757" y="3824286"/>
            <a:ext cx="1291667" cy="84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57584" y="4079141"/>
            <a:ext cx="11245" cy="1558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13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851" y="2060848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Big5 </a:t>
            </a: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Transfer Window Analysis Summer 2016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Arsenal Holding PLC - Statement of Account and Annual Report 2015/16</a:t>
            </a:r>
          </a:p>
          <a:p>
            <a:r>
              <a:rPr lang="en-US" altLang="zh-CN" sz="2400" b="0" kern="0" dirty="0">
                <a:ea typeface="ＭＳ Ｐゴシック" panose="020B0600070205080204" pitchFamily="34" charset="-128"/>
              </a:rPr>
              <a:t>Valuation of Football </a:t>
            </a: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Players</a:t>
            </a:r>
            <a:r>
              <a:rPr lang="en-US" altLang="zh-CN" sz="2400" b="0" kern="0" dirty="0">
                <a:ea typeface="ＭＳ Ｐゴシック" panose="020B0600070205080204" pitchFamily="34" charset="-128"/>
              </a:rPr>
              <a:t> - </a:t>
            </a:r>
            <a:r>
              <a:rPr lang="en-US" altLang="zh-CN" sz="2400" b="0" kern="0" dirty="0">
                <a:ea typeface="ＭＳ Ｐゴシック" panose="020B0600070205080204" pitchFamily="34" charset="-128"/>
              </a:rPr>
              <a:t>A Complete Pricing </a:t>
            </a:r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Framework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Valuation of Soccer Player from Statistical Performance Data</a:t>
            </a:r>
            <a:endParaRPr lang="en-US" altLang="zh-CN" sz="2400" b="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65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A277EE1-D5B9-46EF-8725-A1CED3866E1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14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104964"/>
            <a:ext cx="9144000" cy="84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4800" b="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THANK YOU</a:t>
            </a:r>
            <a:endParaRPr lang="en-US" altLang="zh-CN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0C10B4E-B746-4929-B8E7-4A98967D9EE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2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Problem Statement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3733800"/>
          </a:xfrm>
        </p:spPr>
        <p:txBody>
          <a:bodyPr/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Huge </a:t>
            </a:r>
            <a:r>
              <a:rPr lang="en-US" altLang="zh-CN" sz="2400" dirty="0" smtClean="0">
                <a:ea typeface="ＭＳ Ｐゴシック" panose="020B0600070205080204" pitchFamily="34" charset="-128"/>
              </a:rPr>
              <a:t>market</a:t>
            </a:r>
          </a:p>
          <a:p>
            <a:pPr marL="0" indent="0">
              <a:buNone/>
            </a:pPr>
            <a:r>
              <a:rPr lang="en-US" altLang="zh-CN" sz="2000" dirty="0" smtClean="0"/>
              <a:t>During the 2016 summer transfer window, clubs from England, France, Germany, Italy, and Spain completed 1,504 incoming transfers and spent USD 2.75 billion in transfer fees.</a:t>
            </a:r>
            <a:endParaRPr lang="en-US" altLang="zh-CN" sz="2000" dirty="0">
              <a:ea typeface="ＭＳ Ｐゴシック" panose="020B0600070205080204" pitchFamily="34" charset="-128"/>
            </a:endParaRPr>
          </a:p>
          <a:p>
            <a:r>
              <a:rPr lang="en-US" altLang="zh-CN" sz="2400" dirty="0" err="1" smtClean="0">
                <a:ea typeface="ＭＳ Ｐゴシック" panose="020B0600070205080204" pitchFamily="34" charset="-128"/>
              </a:rPr>
              <a:t>Asymmetirc</a:t>
            </a:r>
            <a:r>
              <a:rPr lang="en-US" altLang="zh-CN" sz="2400" dirty="0" smtClean="0">
                <a:ea typeface="ＭＳ Ｐゴシック" panose="020B0600070205080204" pitchFamily="34" charset="-128"/>
              </a:rPr>
              <a:t> Information</a:t>
            </a:r>
          </a:p>
          <a:p>
            <a:r>
              <a:rPr lang="en-US" altLang="zh-CN" sz="2400" dirty="0" err="1" smtClean="0">
                <a:ea typeface="ＭＳ Ｐゴシック" panose="020B0600070205080204" pitchFamily="34" charset="-128"/>
              </a:rPr>
              <a:t>Mulityple</a:t>
            </a:r>
            <a:r>
              <a:rPr lang="en-US" altLang="zh-CN" sz="2400" dirty="0" smtClean="0">
                <a:ea typeface="ＭＳ Ｐゴシック" panose="020B0600070205080204" pitchFamily="34" charset="-128"/>
              </a:rPr>
              <a:t> Factor and  High Uncertainty</a:t>
            </a:r>
            <a:endParaRPr lang="en-US" altLang="zh-CN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10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9706D9-6211-4824-8BD7-D40DA4483CD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3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Solution</a:t>
            </a:r>
            <a:br>
              <a:rPr lang="en-US" altLang="zh-CN" dirty="0" smtClean="0">
                <a:ea typeface="ＭＳ Ｐゴシック" panose="020B0600070205080204" pitchFamily="34" charset="-128"/>
              </a:rPr>
            </a:b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155" y="3000316"/>
            <a:ext cx="7891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Value added = </a:t>
            </a:r>
            <a:r>
              <a:rPr lang="en-US" altLang="zh-CN" b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Increased revenue – player salary in buying club</a:t>
            </a:r>
            <a:endParaRPr lang="zh-CN" alt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935" y="4371085"/>
            <a:ext cx="761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Value lost = </a:t>
            </a:r>
            <a:r>
              <a:rPr lang="en-US" altLang="zh-CN" b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Decreased revenue – player salary in selling club</a:t>
            </a:r>
            <a:endParaRPr lang="zh-CN" alt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57305" y="2356904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+mj-lt"/>
                <a:ea typeface="ＭＳ Ｐゴシック" pitchFamily="-110" charset="-128"/>
                <a:cs typeface="ＭＳ Ｐゴシック" pitchFamily="100" charset="-128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5pPr>
            <a:lvl6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6pPr>
            <a:lvl7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7pPr>
            <a:lvl8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8pPr>
            <a:lvl9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9pPr>
          </a:lstStyle>
          <a:p>
            <a:r>
              <a:rPr lang="en-US" altLang="zh-CN" b="0" kern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For buying club:</a:t>
            </a:r>
            <a:r>
              <a:rPr lang="en-US" altLang="zh-CN" kern="0" dirty="0" smtClean="0">
                <a:ea typeface="ＭＳ Ｐゴシック" panose="020B0600070205080204" pitchFamily="34" charset="-128"/>
              </a:rPr>
              <a:t/>
            </a:r>
            <a:br>
              <a:rPr lang="en-US" altLang="zh-CN" kern="0" dirty="0" smtClean="0">
                <a:ea typeface="ＭＳ Ｐゴシック" panose="020B0600070205080204" pitchFamily="34" charset="-128"/>
              </a:rPr>
            </a:br>
            <a:endParaRPr lang="en-US" altLang="zh-CN" kern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7305" y="3805959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+mj-lt"/>
                <a:ea typeface="ＭＳ Ｐゴシック" pitchFamily="-110" charset="-128"/>
                <a:cs typeface="ＭＳ Ｐゴシック" pitchFamily="100" charset="-128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5pPr>
            <a:lvl6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6pPr>
            <a:lvl7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7pPr>
            <a:lvl8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8pPr>
            <a:lvl9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9pPr>
          </a:lstStyle>
          <a:p>
            <a:r>
              <a:rPr lang="en-US" altLang="zh-CN" b="0" kern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For selling club:</a:t>
            </a:r>
            <a:r>
              <a:rPr lang="en-US" altLang="zh-CN" kern="0" dirty="0" smtClean="0">
                <a:ea typeface="ＭＳ Ｐゴシック" panose="020B0600070205080204" pitchFamily="34" charset="-128"/>
              </a:rPr>
              <a:t/>
            </a:r>
            <a:br>
              <a:rPr lang="en-US" altLang="zh-CN" kern="0" dirty="0" smtClean="0">
                <a:ea typeface="ＭＳ Ｐゴシック" panose="020B0600070205080204" pitchFamily="34" charset="-128"/>
              </a:rPr>
            </a:br>
            <a:endParaRPr lang="en-US" altLang="zh-CN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383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4</a:t>
            </a:fld>
            <a:endParaRPr lang="en-US" altLang="zh-CN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Research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9079" r="33856" b="19885"/>
          <a:stretch/>
        </p:blipFill>
        <p:spPr>
          <a:xfrm>
            <a:off x="1812377" y="2039068"/>
            <a:ext cx="5076564" cy="34575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5656" y="5632592"/>
            <a:ext cx="668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The </a:t>
            </a:r>
            <a:r>
              <a:rPr lang="en-US" altLang="zh-CN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Value </a:t>
            </a:r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of Thierry Henry for Arsenal </a:t>
            </a:r>
            <a:r>
              <a:rPr lang="en-US" altLang="zh-CN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and </a:t>
            </a:r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for </a:t>
            </a:r>
            <a:r>
              <a:rPr lang="en-US" altLang="zh-CN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ManU</a:t>
            </a:r>
            <a:r>
              <a:rPr lang="en-US" altLang="zh-CN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with </a:t>
            </a:r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the value of one point equal to </a:t>
            </a:r>
            <a:r>
              <a:rPr lang="zh-CN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￡</a:t>
            </a:r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500)</a:t>
            </a:r>
            <a:endParaRPr lang="zh-CN" alt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1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5</a:t>
            </a:fld>
            <a:endParaRPr lang="en-US" altLang="zh-CN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Research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6659" y="2236130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kern="0" dirty="0">
                <a:solidFill>
                  <a:schemeClr val="bg1"/>
                </a:solidFill>
                <a:latin typeface="+mn-lt"/>
                <a:cs typeface="ＭＳ Ｐゴシック" pitchFamily="100" charset="-128"/>
              </a:rPr>
              <a:t>Factors</a:t>
            </a:r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cs typeface="ＭＳ Ｐゴシック" pitchFamily="100" charset="-128"/>
              </a:rPr>
              <a:t>On Index</a:t>
            </a:r>
            <a:endParaRPr lang="zh-CN" altLang="en-US" b="0" kern="0" dirty="0">
              <a:solidFill>
                <a:schemeClr val="bg1"/>
              </a:solidFill>
              <a:latin typeface="+mn-lt"/>
              <a:cs typeface="ＭＳ Ｐゴシック" pitchFamily="100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0635" y="2967027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Healthiness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Skills</a:t>
            </a:r>
            <a:endParaRPr lang="en-US" altLang="zh-CN" sz="2400" b="0" kern="0" dirty="0">
              <a:ea typeface="ＭＳ Ｐゴシック" panose="020B0600070205080204" pitchFamily="34" charset="-128"/>
            </a:endParaRPr>
          </a:p>
          <a:p>
            <a:r>
              <a:rPr lang="en-US" altLang="zh-CN" sz="2400" b="0" kern="0" dirty="0">
                <a:ea typeface="ＭＳ Ｐゴシック" panose="020B0600070205080204" pitchFamily="34" charset="-128"/>
              </a:rPr>
              <a:t>Fame/Popularity</a:t>
            </a:r>
            <a:endParaRPr lang="en-US" altLang="zh-CN" sz="2400" b="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9706D9-6211-4824-8BD7-D40DA4483CD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6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Research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305" y="346589"/>
            <a:ext cx="5400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Research</a:t>
            </a:r>
          </a:p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9800"/>
            <a:ext cx="7120715" cy="31084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" y="1965381"/>
            <a:ext cx="7105879" cy="4911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4" y="2543152"/>
            <a:ext cx="7985689" cy="43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9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1177" t="11258" r="24265" b="5497"/>
          <a:stretch/>
        </p:blipFill>
        <p:spPr>
          <a:xfrm>
            <a:off x="143508" y="836712"/>
            <a:ext cx="8848092" cy="58618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54" y="1160748"/>
            <a:ext cx="8229600" cy="469032"/>
          </a:xfrm>
        </p:spPr>
        <p:txBody>
          <a:bodyPr/>
          <a:lstStyle/>
          <a:p>
            <a:r>
              <a:rPr lang="en-US" altLang="zh-CN" dirty="0" smtClean="0"/>
              <a:t>Object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7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0666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8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096852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Manager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/>
              <a:t>The center of an enterprise that connect different kind of roles.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Evaluate the commercial players inside his club according to their healthiness, skill and popularity.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Scout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Search player to fulfill coach’s request.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Evaluate skills </a:t>
            </a: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of player outside of his club.</a:t>
            </a:r>
            <a:endParaRPr lang="en-US" altLang="zh-CN" sz="2000" b="0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59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9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851" y="2060848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Coach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Request new player.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Evaluate skill of the player inside the club and set training request to player.</a:t>
            </a:r>
          </a:p>
          <a:p>
            <a:r>
              <a:rPr lang="en-US" altLang="zh-CN" sz="2400" b="0" kern="0" dirty="0" smtClean="0">
                <a:ea typeface="ＭＳ Ｐゴシック" panose="020B0600070205080204" pitchFamily="34" charset="-128"/>
              </a:rPr>
              <a:t>President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ea typeface="ＭＳ Ｐゴシック" panose="020B0600070205080204" pitchFamily="34" charset="-128"/>
              </a:rPr>
              <a:t>Set Price According to Valuation</a:t>
            </a:r>
            <a:endParaRPr lang="en-US" altLang="zh-CN" sz="2000" b="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126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_powerpoint_temp">
  <a:themeElements>
    <a:clrScheme name="">
      <a:dk1>
        <a:srgbClr val="000000"/>
      </a:dk1>
      <a:lt1>
        <a:srgbClr val="DFDFDF"/>
      </a:lt1>
      <a:dk2>
        <a:srgbClr val="CC0000"/>
      </a:dk2>
      <a:lt2>
        <a:srgbClr val="808080"/>
      </a:lt2>
      <a:accent1>
        <a:srgbClr val="CC0000"/>
      </a:accent1>
      <a:accent2>
        <a:srgbClr val="3333CC"/>
      </a:accent2>
      <a:accent3>
        <a:srgbClr val="ECECEC"/>
      </a:accent3>
      <a:accent4>
        <a:srgbClr val="000000"/>
      </a:accent4>
      <a:accent5>
        <a:srgbClr val="E2A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_powerpoint_temp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nu_powerpoi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_powerpoint_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Untitled:Users:josenieto:Documents:NU_Design:Market&amp;Comm:NEU Redesign:nu_powerpoint_temp.ppt</Template>
  <TotalTime>5487</TotalTime>
  <Words>335</Words>
  <Application>Microsoft Office PowerPoint</Application>
  <PresentationFormat>全屏显示(4:3)</PresentationFormat>
  <Paragraphs>82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Times</vt:lpstr>
      <vt:lpstr>ＭＳ Ｐゴシック</vt:lpstr>
      <vt:lpstr>Arial</vt:lpstr>
      <vt:lpstr>Verdana</vt:lpstr>
      <vt:lpstr>Georgia</vt:lpstr>
      <vt:lpstr>nu_powerpoint_temp</vt:lpstr>
      <vt:lpstr>PowerPoint 演示文稿</vt:lpstr>
      <vt:lpstr>Problem Statement</vt:lpstr>
      <vt:lpstr>Solution </vt:lpstr>
      <vt:lpstr>Research</vt:lpstr>
      <vt:lpstr>Research</vt:lpstr>
      <vt:lpstr>Research</vt:lpstr>
      <vt:lpstr>Object Model</vt:lpstr>
      <vt:lpstr>Functional Architecture</vt:lpstr>
      <vt:lpstr>Functional Architecture</vt:lpstr>
      <vt:lpstr>Functional Architecture</vt:lpstr>
      <vt:lpstr>Functional Architecture</vt:lpstr>
      <vt:lpstr>Process of a single Transfer:</vt:lpstr>
      <vt:lpstr>Reference</vt:lpstr>
      <vt:lpstr>PowerPoint 演示文稿</vt:lpstr>
    </vt:vector>
  </TitlesOfParts>
  <Company>Northeastern University Publications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Nieto</dc:creator>
  <cp:lastModifiedBy>马文鹤</cp:lastModifiedBy>
  <cp:revision>212</cp:revision>
  <cp:lastPrinted>2006-02-21T22:31:33Z</cp:lastPrinted>
  <dcterms:created xsi:type="dcterms:W3CDTF">2009-01-09T21:12:16Z</dcterms:created>
  <dcterms:modified xsi:type="dcterms:W3CDTF">2016-12-12T04:12:20Z</dcterms:modified>
</cp:coreProperties>
</file>