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4" r:id="rId3"/>
    <p:sldId id="267" r:id="rId4"/>
    <p:sldId id="268"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544F58-2202-32FF-EA19-801D36F8F36B}" v="2" dt="2024-03-02T19:33:38.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01" d="100"/>
          <a:sy n="101"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43BDB-166F-486F-9506-EDE56B6F8D98}" type="datetimeFigureOut">
              <a:rPr lang="en-US" smtClean="0"/>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806D-364A-413E-9F56-BD539D1D036F}" type="slidenum">
              <a:rPr lang="en-US" smtClean="0"/>
              <a:t>‹#›</a:t>
            </a:fld>
            <a:endParaRPr lang="en-US"/>
          </a:p>
        </p:txBody>
      </p:sp>
    </p:spTree>
    <p:extLst>
      <p:ext uri="{BB962C8B-B14F-4D97-AF65-F5344CB8AC3E}">
        <p14:creationId xmlns:p14="http://schemas.microsoft.com/office/powerpoint/2010/main" val="4293931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D5CAE2-D7FC-476F-967E-4336F8F52F21}"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170405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D5CAE2-D7FC-476F-967E-4336F8F52F21}"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78921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D5CAE2-D7FC-476F-967E-4336F8F52F21}"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421105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D5CAE2-D7FC-476F-967E-4336F8F52F21}"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257127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D5CAE2-D7FC-476F-967E-4336F8F52F21}"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140002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D5CAE2-D7FC-476F-967E-4336F8F52F21}"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173387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D5CAE2-D7FC-476F-967E-4336F8F52F21}"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261927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D5CAE2-D7FC-476F-967E-4336F8F52F21}"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394974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5CAE2-D7FC-476F-967E-4336F8F52F21}"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113235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D5CAE2-D7FC-476F-967E-4336F8F52F21}"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365620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D5CAE2-D7FC-476F-967E-4336F8F52F21}"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8B5C1-E2E0-45B0-9F0E-C3E50A57E059}" type="slidenum">
              <a:rPr lang="en-US" smtClean="0"/>
              <a:t>‹#›</a:t>
            </a:fld>
            <a:endParaRPr lang="en-US"/>
          </a:p>
        </p:txBody>
      </p:sp>
    </p:spTree>
    <p:extLst>
      <p:ext uri="{BB962C8B-B14F-4D97-AF65-F5344CB8AC3E}">
        <p14:creationId xmlns:p14="http://schemas.microsoft.com/office/powerpoint/2010/main" val="151979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5CAE2-D7FC-476F-967E-4336F8F52F21}"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8B5C1-E2E0-45B0-9F0E-C3E50A57E059}" type="slidenum">
              <a:rPr lang="en-US" smtClean="0"/>
              <a:t>‹#›</a:t>
            </a:fld>
            <a:endParaRPr lang="en-US"/>
          </a:p>
        </p:txBody>
      </p:sp>
    </p:spTree>
    <p:extLst>
      <p:ext uri="{BB962C8B-B14F-4D97-AF65-F5344CB8AC3E}">
        <p14:creationId xmlns:p14="http://schemas.microsoft.com/office/powerpoint/2010/main" val="243229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thworld.wolfram.com/FourierSeries.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rPr>
              <a:t>Minimal </a:t>
            </a:r>
            <a:r>
              <a:rPr lang="en-US" b="1" dirty="0" smtClean="0">
                <a:solidFill>
                  <a:srgbClr val="002060"/>
                </a:solidFill>
              </a:rPr>
              <a:t>basics regarding power spectra </a:t>
            </a:r>
            <a:endParaRPr lang="en-US" b="1" dirty="0">
              <a:solidFill>
                <a:srgbClr val="002060"/>
              </a:solidFill>
            </a:endParaRPr>
          </a:p>
        </p:txBody>
      </p:sp>
      <p:sp>
        <p:nvSpPr>
          <p:cNvPr id="3" name="Subtitle 2"/>
          <p:cNvSpPr>
            <a:spLocks noGrp="1"/>
          </p:cNvSpPr>
          <p:nvPr>
            <p:ph type="subTitle" idx="1"/>
          </p:nvPr>
        </p:nvSpPr>
        <p:spPr/>
        <p:txBody>
          <a:bodyPr/>
          <a:lstStyle/>
          <a:p>
            <a:r>
              <a:rPr lang="en-US" dirty="0"/>
              <a:t>Amr El-</a:t>
            </a:r>
            <a:r>
              <a:rPr lang="en-US" dirty="0" err="1"/>
              <a:t>Zant</a:t>
            </a:r>
            <a:r>
              <a:rPr lang="en-US" dirty="0"/>
              <a:t> </a:t>
            </a:r>
          </a:p>
        </p:txBody>
      </p:sp>
    </p:spTree>
    <p:extLst>
      <p:ext uri="{BB962C8B-B14F-4D97-AF65-F5344CB8AC3E}">
        <p14:creationId xmlns:p14="http://schemas.microsoft.com/office/powerpoint/2010/main" val="3823137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Series Expansion </a:t>
            </a:r>
            <a:endParaRPr lang="en-US" b="1" dirty="0">
              <a:solidFill>
                <a:srgbClr val="002060"/>
              </a:solidFill>
            </a:endParaRPr>
          </a:p>
        </p:txBody>
      </p:sp>
      <p:sp>
        <p:nvSpPr>
          <p:cNvPr id="3" name="Content Placeholder 2"/>
          <p:cNvSpPr>
            <a:spLocks noGrp="1"/>
          </p:cNvSpPr>
          <p:nvPr>
            <p:ph idx="1"/>
          </p:nvPr>
        </p:nvSpPr>
        <p:spPr>
          <a:xfrm>
            <a:off x="838200" y="1587500"/>
            <a:ext cx="11353800" cy="5270499"/>
          </a:xfrm>
        </p:spPr>
        <p:txBody>
          <a:bodyPr>
            <a:normAutofit/>
          </a:bodyPr>
          <a:lstStyle/>
          <a:p>
            <a:r>
              <a:rPr lang="en-US" b="1" dirty="0">
                <a:solidFill>
                  <a:srgbClr val="FF0000"/>
                </a:solidFill>
              </a:rPr>
              <a:t>Fourier</a:t>
            </a:r>
            <a:r>
              <a:rPr lang="en-US" dirty="0"/>
              <a:t>: A powerful method of </a:t>
            </a:r>
            <a:r>
              <a:rPr lang="en-US" b="1" dirty="0">
                <a:solidFill>
                  <a:srgbClr val="FF0000"/>
                </a:solidFill>
              </a:rPr>
              <a:t>analyzing</a:t>
            </a:r>
            <a:r>
              <a:rPr lang="en-US" dirty="0"/>
              <a:t> fields on different </a:t>
            </a:r>
            <a:r>
              <a:rPr lang="en-US" dirty="0" smtClean="0"/>
              <a:t>scales</a:t>
            </a:r>
          </a:p>
          <a:p>
            <a:pPr>
              <a:buFont typeface="Wingdings" panose="05000000000000000000" pitchFamily="2" charset="2"/>
              <a:buChar char="à"/>
            </a:pPr>
            <a:r>
              <a:rPr lang="en-US" b="1" dirty="0" smtClean="0">
                <a:solidFill>
                  <a:srgbClr val="FF0000"/>
                </a:solidFill>
                <a:sym typeface="Wingdings" panose="05000000000000000000" pitchFamily="2" charset="2"/>
              </a:rPr>
              <a:t>Modes </a:t>
            </a:r>
            <a:r>
              <a:rPr lang="en-US" b="1" dirty="0" smtClean="0">
                <a:solidFill>
                  <a:srgbClr val="FF0000"/>
                </a:solidFill>
              </a:rPr>
              <a:t> </a:t>
            </a:r>
          </a:p>
          <a:p>
            <a:pPr>
              <a:buFont typeface="Wingdings" panose="05000000000000000000" pitchFamily="2" charset="2"/>
              <a:buChar char="à"/>
            </a:pPr>
            <a:endParaRPr lang="en-US" sz="800" dirty="0"/>
          </a:p>
          <a:p>
            <a:pPr marL="0" indent="0">
              <a:buNone/>
            </a:pPr>
            <a:r>
              <a:rPr lang="en-US" dirty="0"/>
              <a:t>If a </a:t>
            </a:r>
            <a:r>
              <a:rPr lang="en-US" dirty="0" smtClean="0"/>
              <a:t>field </a:t>
            </a:r>
            <a:r>
              <a:rPr lang="en-US" i="1" dirty="0" smtClean="0"/>
              <a:t>F</a:t>
            </a:r>
            <a:r>
              <a:rPr lang="en-US" dirty="0" smtClean="0"/>
              <a:t> (</a:t>
            </a:r>
            <a:r>
              <a:rPr lang="en-US" b="1" i="1" dirty="0" smtClean="0"/>
              <a:t>x</a:t>
            </a:r>
            <a:r>
              <a:rPr lang="en-US" dirty="0" smtClean="0"/>
              <a:t>) </a:t>
            </a:r>
            <a:r>
              <a:rPr lang="en-US" b="1" i="1" dirty="0" smtClean="0"/>
              <a:t>– i.e. </a:t>
            </a:r>
            <a:r>
              <a:rPr lang="en-US" dirty="0" smtClean="0"/>
              <a:t>a scalar function of </a:t>
            </a:r>
            <a:r>
              <a:rPr lang="en-US" b="1" i="1" dirty="0" smtClean="0"/>
              <a:t>x</a:t>
            </a:r>
            <a:r>
              <a:rPr lang="en-US" i="1" dirty="0" smtClean="0"/>
              <a:t> = (x, y, z) </a:t>
            </a:r>
            <a:r>
              <a:rPr lang="en-US" dirty="0" smtClean="0"/>
              <a:t>---   is a </a:t>
            </a:r>
            <a:r>
              <a:rPr lang="en-US" dirty="0"/>
              <a:t>periodic </a:t>
            </a:r>
            <a:r>
              <a:rPr lang="en-US" dirty="0" smtClean="0"/>
              <a:t>function inside cube with length  </a:t>
            </a:r>
            <a:r>
              <a:rPr lang="en-US" i="1" dirty="0" smtClean="0"/>
              <a:t>L</a:t>
            </a:r>
            <a:r>
              <a:rPr lang="en-US" dirty="0" smtClean="0"/>
              <a:t>, </a:t>
            </a:r>
            <a:r>
              <a:rPr lang="en-US" dirty="0"/>
              <a:t>you can expand </a:t>
            </a:r>
            <a:endParaRPr lang="en-US" dirty="0" smtClean="0"/>
          </a:p>
          <a:p>
            <a:pPr marL="0" indent="0">
              <a:buNone/>
            </a:pPr>
            <a:r>
              <a:rPr lang="en-US" sz="1400" dirty="0" smtClean="0"/>
              <a:t>(cf. </a:t>
            </a:r>
            <a:r>
              <a:rPr lang="en-US" sz="1400" dirty="0"/>
              <a:t>brief </a:t>
            </a:r>
            <a:r>
              <a:rPr lang="en-US" sz="1400" dirty="0" smtClean="0"/>
              <a:t>intro </a:t>
            </a:r>
            <a:r>
              <a:rPr lang="en-US" sz="1400" dirty="0"/>
              <a:t>in </a:t>
            </a:r>
            <a:r>
              <a:rPr lang="en-US" sz="1400" dirty="0">
                <a:hlinkClick r:id="rId2"/>
              </a:rPr>
              <a:t>https://</a:t>
            </a:r>
            <a:r>
              <a:rPr lang="en-US" sz="1400" dirty="0" smtClean="0">
                <a:hlinkClick r:id="rId2"/>
              </a:rPr>
              <a:t>mathworld.wolfram.com/FourierSeries.html</a:t>
            </a:r>
            <a:r>
              <a:rPr lang="en-US" sz="1400" dirty="0" smtClean="0"/>
              <a:t> )</a:t>
            </a:r>
            <a:endParaRPr lang="en-US" sz="1400" dirty="0"/>
          </a:p>
          <a:p>
            <a:pPr marL="0" indent="0">
              <a:buNone/>
            </a:pPr>
            <a:endParaRPr lang="en-US" sz="1400" dirty="0"/>
          </a:p>
        </p:txBody>
      </p:sp>
      <p:pic>
        <p:nvPicPr>
          <p:cNvPr id="4" name="Picture 3"/>
          <p:cNvPicPr>
            <a:picLocks noChangeAspect="1"/>
          </p:cNvPicPr>
          <p:nvPr/>
        </p:nvPicPr>
        <p:blipFill rotWithShape="1">
          <a:blip r:embed="rId3"/>
          <a:srcRect r="2339"/>
          <a:stretch/>
        </p:blipFill>
        <p:spPr>
          <a:xfrm>
            <a:off x="4467301" y="4163037"/>
            <a:ext cx="2619300" cy="599937"/>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644452" y="5310363"/>
                <a:ext cx="7655248" cy="1193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ea typeface="Cambria Math" panose="02040503050406030204" pitchFamily="18" charset="0"/>
                            </a:rPr>
                            <m:t>𝐿</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ea typeface="Cambria Math" panose="02040503050406030204" pitchFamily="18" charset="0"/>
                            </a:rPr>
                            <m:t>𝜆</m:t>
                          </m:r>
                        </m:den>
                      </m:f>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 …</m:t>
                      </m:r>
                    </m:oMath>
                  </m:oMathPara>
                </a14:m>
                <a:endParaRPr lang="en-US" sz="2000" dirty="0" smtClean="0"/>
              </a:p>
              <a:p>
                <a:pPr/>
                <a:endParaRPr lang="en-US" sz="2000" dirty="0"/>
              </a:p>
              <a:p>
                <a:pPr/>
                <a:r>
                  <a:rPr lang="en-US" sz="2000" dirty="0" err="1" smtClean="0"/>
                  <a:t>i</a:t>
                </a:r>
                <a:r>
                  <a:rPr lang="en-US" sz="2000" dirty="0" smtClean="0"/>
                  <a:t> = 1, 2,  3 corresponds to the three Cartesian axes x, y, z</a:t>
                </a:r>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2644452" y="5310363"/>
                <a:ext cx="7655248" cy="1193725"/>
              </a:xfrm>
              <a:prstGeom prst="rect">
                <a:avLst/>
              </a:prstGeom>
              <a:blipFill rotWithShape="0">
                <a:blip r:embed="rId4"/>
                <a:stretch>
                  <a:fillRect l="-2070" b="-12245"/>
                </a:stretch>
              </a:blipFill>
            </p:spPr>
            <p:txBody>
              <a:bodyPr/>
              <a:lstStyle/>
              <a:p>
                <a:r>
                  <a:rPr lang="en-US">
                    <a:noFill/>
                  </a:rPr>
                  <a:t> </a:t>
                </a:r>
              </a:p>
            </p:txBody>
          </p:sp>
        </mc:Fallback>
      </mc:AlternateContent>
    </p:spTree>
    <p:extLst>
      <p:ext uri="{BB962C8B-B14F-4D97-AF65-F5344CB8AC3E}">
        <p14:creationId xmlns:p14="http://schemas.microsoft.com/office/powerpoint/2010/main" val="2080948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Tending to the continuum limit </a:t>
            </a:r>
            <a:endParaRPr lang="en-US" b="1" dirty="0">
              <a:solidFill>
                <a:srgbClr val="002060"/>
              </a:solidFill>
            </a:endParaRPr>
          </a:p>
        </p:txBody>
      </p:sp>
      <p:sp>
        <p:nvSpPr>
          <p:cNvPr id="3" name="Content Placeholder 2"/>
          <p:cNvSpPr>
            <a:spLocks noGrp="1"/>
          </p:cNvSpPr>
          <p:nvPr>
            <p:ph idx="1"/>
          </p:nvPr>
        </p:nvSpPr>
        <p:spPr>
          <a:xfrm>
            <a:off x="0" y="1585648"/>
            <a:ext cx="11860925" cy="5408658"/>
          </a:xfrm>
        </p:spPr>
        <p:txBody>
          <a:bodyPr>
            <a:normAutofit/>
          </a:bodyPr>
          <a:lstStyle/>
          <a:p>
            <a:pPr marL="0" indent="0">
              <a:buNone/>
            </a:pPr>
            <a:r>
              <a:rPr lang="en-US" sz="2400" dirty="0" smtClean="0"/>
              <a:t>Let  the box size </a:t>
            </a:r>
            <a:r>
              <a:rPr lang="en-US" sz="2400" i="1" dirty="0" smtClean="0"/>
              <a:t>L</a:t>
            </a:r>
            <a:r>
              <a:rPr lang="en-US" sz="2400" dirty="0" smtClean="0"/>
              <a:t> increase indefinitely </a:t>
            </a:r>
          </a:p>
          <a:p>
            <a:pPr marL="0" indent="0">
              <a:buNone/>
            </a:pPr>
            <a:endParaRPr lang="en-US" sz="2400" dirty="0" smtClean="0"/>
          </a:p>
          <a:p>
            <a:pPr marL="0" indent="0">
              <a:buNone/>
            </a:pPr>
            <a:r>
              <a:rPr lang="en-US" sz="2400" dirty="0" smtClean="0"/>
              <a:t> </a:t>
            </a:r>
            <a:r>
              <a:rPr lang="en-US" sz="2400" dirty="0" smtClean="0">
                <a:sym typeface="Wingdings" panose="05000000000000000000" pitchFamily="2" charset="2"/>
              </a:rPr>
              <a:t> Number modes increases arbitrarily   </a:t>
            </a:r>
            <a:r>
              <a:rPr lang="en-US" sz="2400" b="1" i="1" dirty="0" smtClean="0">
                <a:sym typeface="Wingdings" panose="05000000000000000000" pitchFamily="2" charset="2"/>
              </a:rPr>
              <a:t>k </a:t>
            </a:r>
            <a:r>
              <a:rPr lang="en-US" sz="2400" dirty="0" smtClean="0">
                <a:sym typeface="Wingdings" panose="05000000000000000000" pitchFamily="2" charset="2"/>
              </a:rPr>
              <a:t>values become closely spaced  </a:t>
            </a:r>
          </a:p>
          <a:p>
            <a:pPr marL="0" indent="0">
              <a:buNone/>
            </a:pPr>
            <a:endParaRPr lang="en-US" sz="2400" dirty="0" smtClean="0">
              <a:sym typeface="Wingdings" panose="05000000000000000000" pitchFamily="2" charset="2"/>
            </a:endParaRPr>
          </a:p>
          <a:p>
            <a:pPr>
              <a:buFont typeface="Wingdings" panose="05000000000000000000" pitchFamily="2" charset="2"/>
              <a:buChar char="à"/>
            </a:pPr>
            <a:r>
              <a:rPr lang="en-US" sz="2400" dirty="0" smtClean="0">
                <a:sym typeface="Wingdings" panose="05000000000000000000" pitchFamily="2" charset="2"/>
              </a:rPr>
              <a:t> Continuity (Riemann integral): </a:t>
            </a:r>
          </a:p>
          <a:p>
            <a:pPr marL="0" indent="0">
              <a:buNone/>
            </a:pPr>
            <a:endParaRPr lang="en-US" sz="2400" dirty="0"/>
          </a:p>
        </p:txBody>
      </p:sp>
      <mc:AlternateContent xmlns:mc="http://schemas.openxmlformats.org/markup-compatibility/2006">
        <mc:Choice xmlns:a14="http://schemas.microsoft.com/office/drawing/2010/main" Requires="a14">
          <p:sp>
            <p:nvSpPr>
              <p:cNvPr id="7" name="TextBox 6"/>
              <p:cNvSpPr txBox="1"/>
              <p:nvPr/>
            </p:nvSpPr>
            <p:spPr>
              <a:xfrm>
                <a:off x="2337452" y="4073008"/>
                <a:ext cx="6168373" cy="11498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𝒙</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𝐿</m:t>
                                  </m:r>
                                </m:num>
                                <m:den>
                                  <m:r>
                                    <a:rPr lang="en-US" sz="2800" b="0" i="1" smtClean="0">
                                      <a:latin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den>
                              </m:f>
                            </m:e>
                          </m:d>
                        </m:e>
                        <m:sup>
                          <m:r>
                            <a:rPr lang="en-US" sz="2800" b="0" i="1" smtClean="0">
                              <a:latin typeface="Cambria Math" panose="02040503050406030204" pitchFamily="18" charset="0"/>
                              <a:ea typeface="Cambria Math" panose="02040503050406030204" pitchFamily="18" charset="0"/>
                            </a:rPr>
                            <m:t>3</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r>
                            <a:rPr lang="en-US" sz="2800" b="0" i="1" smtClean="0">
                              <a:latin typeface="Cambria Math" panose="02040503050406030204" pitchFamily="18" charset="0"/>
                              <a:ea typeface="Cambria Math" panose="02040503050406030204" pitchFamily="18" charset="0"/>
                            </a:rPr>
                            <m:t>𝐹</m:t>
                          </m:r>
                          <m:d>
                            <m:dPr>
                              <m:ctrlPr>
                                <a:rPr lang="en-US" sz="2800" b="0" i="1" smtClean="0">
                                  <a:latin typeface="Cambria Math" panose="02040503050406030204" pitchFamily="18" charset="0"/>
                                  <a:ea typeface="Cambria Math" panose="02040503050406030204" pitchFamily="18" charset="0"/>
                                </a:rPr>
                              </m:ctrlPr>
                            </m:dPr>
                            <m:e>
                              <m:r>
                                <a:rPr lang="en-US" sz="2800" b="1" i="1" smtClean="0">
                                  <a:latin typeface="Cambria Math" panose="02040503050406030204" pitchFamily="18" charset="0"/>
                                  <a:ea typeface="Cambria Math" panose="02040503050406030204" pitchFamily="18" charset="0"/>
                                </a:rPr>
                                <m:t>𝒌</m:t>
                              </m:r>
                            </m:e>
                          </m:d>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𝒌</m:t>
                              </m:r>
                              <m:r>
                                <a:rPr lang="en-US" sz="2800" b="0"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𝒙</m:t>
                              </m:r>
                            </m:sup>
                          </m:sSup>
                          <m:r>
                            <a:rPr lang="en-US" sz="2800" b="0" i="1" smtClean="0">
                              <a:latin typeface="Cambria Math" panose="02040503050406030204" pitchFamily="18" charset="0"/>
                              <a:ea typeface="Cambria Math" panose="02040503050406030204" pitchFamily="18" charset="0"/>
                            </a:rPr>
                            <m:t> </m:t>
                          </m:r>
                        </m:e>
                      </m:nary>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𝒌</m:t>
                      </m:r>
                    </m:oMath>
                  </m:oMathPara>
                </a14:m>
                <a:endParaRPr lang="en-US" sz="2800" b="1" dirty="0"/>
              </a:p>
            </p:txBody>
          </p:sp>
        </mc:Choice>
        <mc:Fallback>
          <p:sp>
            <p:nvSpPr>
              <p:cNvPr id="7" name="TextBox 6"/>
              <p:cNvSpPr txBox="1">
                <a:spLocks noRot="1" noChangeAspect="1" noMove="1" noResize="1" noEditPoints="1" noAdjustHandles="1" noChangeArrowheads="1" noChangeShapeType="1" noTextEdit="1"/>
              </p:cNvSpPr>
              <p:nvPr/>
            </p:nvSpPr>
            <p:spPr>
              <a:xfrm>
                <a:off x="2337452" y="4073008"/>
                <a:ext cx="6168373" cy="114986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793803" y="5128825"/>
                <a:ext cx="5255670" cy="1568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𝐹</m:t>
                      </m:r>
                      <m:d>
                        <m:dPr>
                          <m:ctrlPr>
                            <a:rPr lang="en-US" sz="3200" i="1">
                              <a:latin typeface="Cambria Math" panose="02040503050406030204" pitchFamily="18" charset="0"/>
                            </a:rPr>
                          </m:ctrlPr>
                        </m:dPr>
                        <m:e>
                          <m:r>
                            <a:rPr lang="en-US" sz="3200" b="1" i="1" smtClean="0">
                              <a:latin typeface="Cambria Math" panose="02040503050406030204" pitchFamily="18" charset="0"/>
                            </a:rPr>
                            <m:t>𝒌</m:t>
                          </m:r>
                        </m:e>
                      </m:d>
                      <m:r>
                        <a:rPr lang="en-US" sz="3200" i="1">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𝐿</m:t>
                              </m:r>
                            </m:e>
                            <m:sup>
                              <m:r>
                                <a:rPr lang="en-US" sz="3200" b="0" i="1" smtClean="0">
                                  <a:latin typeface="Cambria Math" panose="02040503050406030204" pitchFamily="18" charset="0"/>
                                </a:rPr>
                                <m:t>3</m:t>
                              </m:r>
                            </m:sup>
                          </m:sSup>
                        </m:den>
                      </m:f>
                      <m:r>
                        <a:rPr lang="en-US" sz="3200" b="0" i="1" smtClean="0">
                          <a:latin typeface="Cambria Math" panose="02040503050406030204" pitchFamily="18" charset="0"/>
                        </a:rPr>
                        <m:t>    </m:t>
                      </m:r>
                      <m:nary>
                        <m:naryPr>
                          <m:limLoc m:val="undOvr"/>
                          <m:subHide m:val="on"/>
                          <m:supHide m:val="on"/>
                          <m:ctrlPr>
                            <a:rPr lang="en-US" sz="3200" i="1">
                              <a:latin typeface="Cambria Math" panose="02040503050406030204" pitchFamily="18" charset="0"/>
                              <a:ea typeface="Cambria Math" panose="02040503050406030204" pitchFamily="18" charset="0"/>
                            </a:rPr>
                          </m:ctrlPr>
                        </m:naryPr>
                        <m:sub/>
                        <m:sup/>
                        <m:e>
                          <m:r>
                            <a:rPr lang="en-US" sz="3200" i="1">
                              <a:latin typeface="Cambria Math" panose="02040503050406030204" pitchFamily="18" charset="0"/>
                              <a:ea typeface="Cambria Math" panose="02040503050406030204" pitchFamily="18" charset="0"/>
                            </a:rPr>
                            <m:t>𝐹</m:t>
                          </m:r>
                          <m:d>
                            <m:dPr>
                              <m:ctrlPr>
                                <a:rPr lang="en-US" sz="3200" i="1">
                                  <a:latin typeface="Cambria Math" panose="02040503050406030204" pitchFamily="18" charset="0"/>
                                  <a:ea typeface="Cambria Math" panose="02040503050406030204" pitchFamily="18" charset="0"/>
                                </a:rPr>
                              </m:ctrlPr>
                            </m:dPr>
                            <m:e>
                              <m:r>
                                <a:rPr lang="en-US" sz="3200" b="1" i="1" smtClean="0">
                                  <a:latin typeface="Cambria Math" panose="02040503050406030204" pitchFamily="18" charset="0"/>
                                  <a:ea typeface="Cambria Math" panose="02040503050406030204" pitchFamily="18" charset="0"/>
                                </a:rPr>
                                <m:t>𝒙</m:t>
                              </m:r>
                            </m:e>
                          </m:d>
                          <m:sSup>
                            <m:sSupPr>
                              <m:ctrlPr>
                                <a:rPr lang="en-US" sz="3200" i="1">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𝑒</m:t>
                              </m:r>
                            </m:e>
                            <m:sup>
                              <m:r>
                                <a:rPr lang="en-US" sz="3200" i="1">
                                  <a:latin typeface="Cambria Math" panose="02040503050406030204" pitchFamily="18" charset="0"/>
                                  <a:ea typeface="Cambria Math" panose="02040503050406030204" pitchFamily="18" charset="0"/>
                                </a:rPr>
                                <m:t>𝑖</m:t>
                              </m:r>
                              <m:r>
                                <a:rPr lang="en-US" sz="3200" b="1" i="1">
                                  <a:latin typeface="Cambria Math" panose="02040503050406030204" pitchFamily="18" charset="0"/>
                                  <a:ea typeface="Cambria Math" panose="02040503050406030204" pitchFamily="18" charset="0"/>
                                </a:rPr>
                                <m:t> </m:t>
                              </m:r>
                              <m:r>
                                <a:rPr lang="en-US" sz="3200" b="1" i="1">
                                  <a:latin typeface="Cambria Math" panose="02040503050406030204" pitchFamily="18" charset="0"/>
                                  <a:ea typeface="Cambria Math" panose="02040503050406030204" pitchFamily="18" charset="0"/>
                                </a:rPr>
                                <m:t>𝒌</m:t>
                              </m:r>
                              <m:r>
                                <a:rPr lang="en-US" sz="3200"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𝒙</m:t>
                              </m:r>
                            </m:sup>
                          </m:sSup>
                          <m:r>
                            <a:rPr lang="en-US" sz="3200" i="1">
                              <a:latin typeface="Cambria Math" panose="02040503050406030204" pitchFamily="18" charset="0"/>
                              <a:ea typeface="Cambria Math" panose="02040503050406030204" pitchFamily="18" charset="0"/>
                            </a:rPr>
                            <m:t> </m:t>
                          </m:r>
                        </m:e>
                      </m:nary>
                      <m:r>
                        <a:rPr lang="en-US" sz="3200" i="1">
                          <a:latin typeface="Cambria Math" panose="02040503050406030204" pitchFamily="18" charset="0"/>
                          <a:ea typeface="Cambria Math" panose="02040503050406030204" pitchFamily="18" charset="0"/>
                        </a:rPr>
                        <m:t>𝑑</m:t>
                      </m:r>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𝑥</m:t>
                      </m:r>
                    </m:oMath>
                  </m:oMathPara>
                </a14:m>
                <a:endParaRPr lang="en-US" sz="3200" b="1" dirty="0"/>
              </a:p>
              <a:p>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793803" y="5128825"/>
                <a:ext cx="5255670" cy="156869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1736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The Power Spectrum </a:t>
            </a:r>
            <a:r>
              <a:rPr lang="en-US" sz="4800" i="1" dirty="0" smtClean="0">
                <a:solidFill>
                  <a:srgbClr val="FF0000"/>
                </a:solidFill>
              </a:rPr>
              <a:t>P (k)  </a:t>
            </a:r>
            <a:endParaRPr lang="en-US" sz="4800" i="1"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854200"/>
                <a:ext cx="12192000" cy="6007100"/>
              </a:xfrm>
            </p:spPr>
            <p:txBody>
              <a:bodyPr>
                <a:normAutofit/>
              </a:bodyPr>
              <a:lstStyle/>
              <a:p>
                <a:r>
                  <a:rPr lang="en-US" sz="2000" dirty="0" smtClean="0"/>
                  <a:t>Is proportional  absolute value (modulus) of the </a:t>
                </a:r>
                <a:r>
                  <a:rPr lang="en-US" sz="2000" dirty="0" smtClean="0">
                    <a:solidFill>
                      <a:srgbClr val="0070C0"/>
                    </a:solidFill>
                  </a:rPr>
                  <a:t>complex </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𝐹</m:t>
                        </m:r>
                      </m:e>
                      <m:sub>
                        <m:r>
                          <a:rPr lang="en-US" sz="2000" b="1" i="1" smtClean="0">
                            <a:solidFill>
                              <a:srgbClr val="0070C0"/>
                            </a:solidFill>
                            <a:latin typeface="Cambria Math" panose="02040503050406030204" pitchFamily="18" charset="0"/>
                          </a:rPr>
                          <m:t>𝒌</m:t>
                        </m:r>
                      </m:sub>
                    </m:sSub>
                  </m:oMath>
                </a14:m>
                <a:r>
                  <a:rPr lang="en-US" sz="2000" dirty="0" smtClean="0"/>
                  <a:t>. </a:t>
                </a:r>
              </a:p>
              <a:p>
                <a:r>
                  <a:rPr lang="en-US" sz="2000" dirty="0" smtClean="0"/>
                  <a:t> </a:t>
                </a:r>
                <a:r>
                  <a:rPr lang="en-US" sz="2000" dirty="0"/>
                  <a:t>N</a:t>
                </a:r>
                <a:r>
                  <a:rPr lang="en-US" sz="2000" dirty="0" smtClean="0"/>
                  <a:t>ote there are a few different conventions, some omit the volume entirely, we used the closest to the familiar Fourier series. </a:t>
                </a:r>
              </a:p>
              <a:p>
                <a:r>
                  <a:rPr lang="en-US" sz="2000" dirty="0" smtClean="0"/>
                  <a:t>In our convention convergence  requires multiplication by volume </a:t>
                </a:r>
                <a14:m>
                  <m:oMath xmlns:m="http://schemas.openxmlformats.org/officeDocument/2006/math">
                    <m:r>
                      <a:rPr lang="en-US" sz="2000" b="0" i="1" smtClean="0">
                        <a:latin typeface="Cambria Math" panose="02040503050406030204" pitchFamily="18" charset="0"/>
                      </a:rPr>
                      <m:t>𝑉</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𝐿</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 </m:t>
                    </m:r>
                  </m:oMath>
                </a14:m>
                <a:endParaRPr lang="en-US" sz="2000" dirty="0" smtClean="0"/>
              </a:p>
              <a:p>
                <a:pPr marL="0" indent="0">
                  <a:buNone/>
                </a:pPr>
                <a:r>
                  <a:rPr lang="en-US" dirty="0" smtClean="0"/>
                  <a:t>                          </a:t>
                </a:r>
              </a:p>
              <a:p>
                <a:pPr marL="0" indent="0">
                  <a:buNone/>
                </a:pPr>
                <a:r>
                  <a:rPr lang="en-US" dirty="0"/>
                  <a:t> </a:t>
                </a:r>
                <a:r>
                  <a:rPr lang="en-US" dirty="0" smtClean="0"/>
                  <a:t>                                                      </a:t>
                </a:r>
                <a14:m>
                  <m:oMath xmlns:m="http://schemas.openxmlformats.org/officeDocument/2006/math">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𝑘</m:t>
                        </m:r>
                      </m:e>
                    </m:d>
                    <m:r>
                      <a:rPr lang="en-US" sz="3600" b="0" i="1" smtClean="0">
                        <a:latin typeface="Cambria Math" panose="02040503050406030204" pitchFamily="18" charset="0"/>
                      </a:rPr>
                      <m:t>=</m:t>
                    </m:r>
                    <m:r>
                      <a:rPr lang="en-US" sz="3600" b="0" i="1" smtClean="0">
                        <a:latin typeface="Cambria Math" panose="02040503050406030204" pitchFamily="18" charset="0"/>
                      </a:rPr>
                      <m:t>𝑉</m:t>
                    </m:r>
                    <m:r>
                      <a:rPr lang="en-US" sz="3600" b="0" i="1" smtClean="0">
                        <a:latin typeface="Cambria Math" panose="02040503050406030204" pitchFamily="18" charset="0"/>
                      </a:rPr>
                      <m:t> </m:t>
                    </m:r>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1" i="1" smtClean="0">
                                    <a:latin typeface="Cambria Math" panose="02040503050406030204" pitchFamily="18" charset="0"/>
                                  </a:rPr>
                                  <m:t>𝒌</m:t>
                                </m:r>
                              </m:sub>
                            </m:sSub>
                          </m:e>
                        </m:d>
                      </m:e>
                      <m:sup>
                        <m:r>
                          <a:rPr lang="en-US" sz="3600" b="0" i="1" smtClean="0">
                            <a:latin typeface="Cambria Math" panose="02040503050406030204" pitchFamily="18" charset="0"/>
                          </a:rPr>
                          <m:t>2</m:t>
                        </m:r>
                      </m:sup>
                    </m:sSup>
                  </m:oMath>
                </a14:m>
                <a:endParaRPr lang="en-US" sz="3600" u="sng" dirty="0"/>
              </a:p>
              <a:p>
                <a:pPr marL="0" indent="0">
                  <a:buNone/>
                </a:pPr>
                <a:endParaRPr lang="en-US" sz="1800" u="sng" dirty="0" smtClean="0"/>
              </a:p>
              <a:p>
                <a:pPr marL="0" indent="0">
                  <a:buNone/>
                </a:pPr>
                <a:r>
                  <a:rPr lang="en-US" sz="1800" u="sng" dirty="0" smtClean="0"/>
                  <a:t>Optional info </a:t>
                </a:r>
                <a:endParaRPr lang="en-US" sz="1800" u="sng" dirty="0"/>
              </a:p>
              <a:p>
                <a:pPr marL="0" indent="0">
                  <a:buNone/>
                </a:pPr>
                <a:r>
                  <a:rPr lang="en-US" sz="1400" dirty="0" smtClean="0"/>
                  <a:t>In case of homogeneous random  field, precise to define (at scales &lt;&lt; L)</a:t>
                </a:r>
              </a:p>
              <a:p>
                <a:pPr marL="0" indent="0">
                  <a:buNone/>
                </a:pPr>
                <a:r>
                  <a:rPr lang="en-US" sz="1400" dirty="0" smtClean="0"/>
                  <a:t>   </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1" i="1" smtClean="0">
                              <a:latin typeface="Cambria Math" panose="02040503050406030204" pitchFamily="18" charset="0"/>
                            </a:rPr>
                            <m:t>𝒌</m:t>
                          </m:r>
                        </m:e>
                      </m:d>
                      <m:r>
                        <a:rPr lang="en-US" sz="1400" b="0" i="1" smtClean="0">
                          <a:latin typeface="Cambria Math" panose="02040503050406030204" pitchFamily="18" charset="0"/>
                        </a:rPr>
                        <m:t> =</m:t>
                      </m:r>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𝑘</m:t>
                                      </m:r>
                                    </m:sub>
                                  </m:sSub>
                                </m:e>
                              </m:d>
                            </m:e>
                            <m:sup>
                              <m:r>
                                <a:rPr lang="en-US" sz="1400" b="0" i="1" smtClean="0">
                                  <a:latin typeface="Cambria Math" panose="02040503050406030204" pitchFamily="18" charset="0"/>
                                </a:rPr>
                                <m:t>2</m:t>
                              </m:r>
                            </m:sup>
                          </m:sSup>
                        </m:e>
                      </m:d>
                    </m:oMath>
                  </m:oMathPara>
                </a14:m>
                <a:endParaRPr lang="en-US" sz="1400" dirty="0" smtClean="0"/>
              </a:p>
              <a:p>
                <a:pPr marL="0" indent="0">
                  <a:buNone/>
                </a:pPr>
                <a:r>
                  <a:rPr lang="en-US" sz="1400" dirty="0" smtClean="0"/>
                  <a:t>Formally, this is a reali9sation over an ensemble. But if such an ensemble is not available then the volume average embodied  in the Fourier integral can be assumed to correspond to the ensemble average (ergodicity of the field). The error (variance) in this approximation increases as the scales involved approach </a:t>
                </a:r>
                <a:r>
                  <a:rPr lang="en-US" sz="1400" i="1" dirty="0" smtClean="0"/>
                  <a:t>L</a:t>
                </a:r>
                <a:r>
                  <a:rPr lang="en-US" sz="1400" dirty="0" smtClean="0"/>
                  <a:t>. </a:t>
                </a:r>
                <a:endParaRPr lang="en-US" sz="1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854200"/>
                <a:ext cx="12192000" cy="6007100"/>
              </a:xfrm>
              <a:blipFill rotWithShape="0">
                <a:blip r:embed="rId2"/>
                <a:stretch>
                  <a:fillRect l="-450" t="-1014"/>
                </a:stretch>
              </a:blipFill>
            </p:spPr>
            <p:txBody>
              <a:bodyPr/>
              <a:lstStyle/>
              <a:p>
                <a:r>
                  <a:rPr lang="en-US">
                    <a:noFill/>
                  </a:rPr>
                  <a:t> </a:t>
                </a:r>
              </a:p>
            </p:txBody>
          </p:sp>
        </mc:Fallback>
      </mc:AlternateContent>
    </p:spTree>
    <p:extLst>
      <p:ext uri="{BB962C8B-B14F-4D97-AF65-F5344CB8AC3E}">
        <p14:creationId xmlns:p14="http://schemas.microsoft.com/office/powerpoint/2010/main" val="285578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52" y="-60929"/>
            <a:ext cx="10515600" cy="1325563"/>
          </a:xfrm>
        </p:spPr>
        <p:txBody>
          <a:bodyPr/>
          <a:lstStyle/>
          <a:p>
            <a:r>
              <a:rPr lang="en-US" dirty="0" smtClean="0"/>
              <a:t>Sum up ++ Couple Examples</a:t>
            </a:r>
            <a:endParaRPr lang="en-US" dirty="0"/>
          </a:p>
        </p:txBody>
      </p:sp>
      <p:sp>
        <p:nvSpPr>
          <p:cNvPr id="3" name="Content Placeholder 2"/>
          <p:cNvSpPr>
            <a:spLocks noGrp="1"/>
          </p:cNvSpPr>
          <p:nvPr>
            <p:ph idx="1"/>
          </p:nvPr>
        </p:nvSpPr>
        <p:spPr/>
        <p:txBody>
          <a:bodyPr/>
          <a:lstStyle/>
          <a:p>
            <a:r>
              <a:rPr lang="en-US" b="1" dirty="0">
                <a:solidFill>
                  <a:srgbClr val="FF0000"/>
                </a:solidFill>
              </a:rPr>
              <a:t>Fourier</a:t>
            </a:r>
            <a:r>
              <a:rPr lang="en-US" dirty="0"/>
              <a:t>: A powerful method of </a:t>
            </a:r>
            <a:r>
              <a:rPr lang="en-US" b="1" dirty="0">
                <a:solidFill>
                  <a:srgbClr val="FF0000"/>
                </a:solidFill>
              </a:rPr>
              <a:t>analyzing</a:t>
            </a:r>
            <a:r>
              <a:rPr lang="en-US" dirty="0"/>
              <a:t> fields on different scales </a:t>
            </a:r>
          </a:p>
          <a:p>
            <a:pPr marL="0" indent="0">
              <a:buNone/>
            </a:pPr>
            <a:r>
              <a:rPr lang="en-US" dirty="0"/>
              <a:t>If a field </a:t>
            </a:r>
            <a:r>
              <a:rPr lang="en-US" b="1" i="1" dirty="0"/>
              <a:t>F</a:t>
            </a:r>
            <a:r>
              <a:rPr lang="en-US" dirty="0"/>
              <a:t> is periodic in </a:t>
            </a:r>
            <a:r>
              <a:rPr lang="en-US" i="1" dirty="0"/>
              <a:t>L </a:t>
            </a:r>
            <a:r>
              <a:rPr lang="en-US" dirty="0"/>
              <a:t>you can expand </a:t>
            </a:r>
          </a:p>
          <a:p>
            <a:pPr marL="0" indent="0">
              <a:buNone/>
            </a:pPr>
            <a:endParaRPr lang="en-US" dirty="0"/>
          </a:p>
        </p:txBody>
      </p:sp>
      <p:pic>
        <p:nvPicPr>
          <p:cNvPr id="4" name="Picture 3"/>
          <p:cNvPicPr>
            <a:picLocks noChangeAspect="1"/>
          </p:cNvPicPr>
          <p:nvPr/>
        </p:nvPicPr>
        <p:blipFill rotWithShape="1">
          <a:blip r:embed="rId2"/>
          <a:srcRect r="2339"/>
          <a:stretch/>
        </p:blipFill>
        <p:spPr>
          <a:xfrm>
            <a:off x="1171047" y="3772564"/>
            <a:ext cx="3356283" cy="547872"/>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4067904" y="4018188"/>
                <a:ext cx="4883820"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ea typeface="Cambria Math" panose="02040503050406030204" pitchFamily="18" charset="0"/>
                            </a:rPr>
                            <m:t>𝐿</m:t>
                          </m:r>
                        </m:den>
                      </m:f>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ea typeface="Cambria Math" panose="02040503050406030204" pitchFamily="18" charset="0"/>
                            </a:rPr>
                            <m:t>𝜆</m:t>
                          </m:r>
                        </m:den>
                      </m:f>
                      <m:r>
                        <a:rPr lang="en-US" sz="2000" b="0" i="1" smtClean="0">
                          <a:latin typeface="Cambria Math" panose="02040503050406030204" pitchFamily="18" charset="0"/>
                          <a:ea typeface="Cambria Math" panose="02040503050406030204" pitchFamily="18" charset="0"/>
                        </a:rPr>
                        <m:t> </m:t>
                      </m:r>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4067904" y="4018188"/>
                <a:ext cx="4883820" cy="57618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133660" y="6064899"/>
                <a:ext cx="3609450" cy="626390"/>
              </a:xfrm>
              <a:prstGeom prst="rect">
                <a:avLst/>
              </a:prstGeom>
              <a:noFill/>
            </p:spPr>
            <p:txBody>
              <a:bodyPr wrap="none" rtlCol="0">
                <a:spAutoFit/>
              </a:bodyPr>
              <a:lstStyle/>
              <a:p>
                <a:r>
                  <a:rPr lang="en-US" dirty="0" smtClean="0"/>
                  <a:t> </a:t>
                </a:r>
                <a:r>
                  <a:rPr lang="en-US" sz="3200" b="1" dirty="0">
                    <a:solidFill>
                      <a:srgbClr val="FF0000"/>
                    </a:solidFill>
                  </a:rPr>
                  <a:t>power </a:t>
                </a:r>
                <a:r>
                  <a:rPr lang="en-US" sz="3200" b="1" dirty="0" smtClean="0">
                    <a:solidFill>
                      <a:srgbClr val="FF0000"/>
                    </a:solidFill>
                  </a:rPr>
                  <a:t>spectra  </a:t>
                </a:r>
                <a14:m>
                  <m:oMath xmlns:m="http://schemas.openxmlformats.org/officeDocument/2006/math">
                    <m:sSubSup>
                      <m:sSubSupPr>
                        <m:ctrlPr>
                          <a:rPr lang="en-US" sz="3200" b="1" i="1" smtClean="0">
                            <a:solidFill>
                              <a:srgbClr val="FF0000"/>
                            </a:solidFill>
                            <a:latin typeface="Cambria Math" panose="02040503050406030204" pitchFamily="18" charset="0"/>
                          </a:rPr>
                        </m:ctrlPr>
                      </m:sSubSupPr>
                      <m:e>
                        <m:r>
                          <a:rPr lang="en-US" sz="3200" b="1" i="1" smtClean="0">
                            <a:solidFill>
                              <a:srgbClr val="FF0000"/>
                            </a:solidFill>
                            <a:latin typeface="Cambria Math" panose="02040503050406030204" pitchFamily="18" charset="0"/>
                          </a:rPr>
                          <m:t>~</m:t>
                        </m:r>
                        <m:r>
                          <a:rPr lang="en-US" sz="3200" b="1" i="1" smtClean="0">
                            <a:solidFill>
                              <a:srgbClr val="FF0000"/>
                            </a:solidFill>
                            <a:latin typeface="Cambria Math" panose="02040503050406030204" pitchFamily="18" charset="0"/>
                          </a:rPr>
                          <m:t>𝑭</m:t>
                        </m:r>
                      </m:e>
                      <m:sub>
                        <m:r>
                          <a:rPr lang="en-US" sz="3200" b="1" i="1" smtClean="0">
                            <a:solidFill>
                              <a:srgbClr val="FF0000"/>
                            </a:solidFill>
                            <a:latin typeface="Cambria Math" panose="02040503050406030204" pitchFamily="18" charset="0"/>
                          </a:rPr>
                          <m:t>𝒌</m:t>
                        </m:r>
                      </m:sub>
                      <m:sup>
                        <m:r>
                          <a:rPr lang="en-US" sz="3200" b="1" i="1" smtClean="0">
                            <a:solidFill>
                              <a:srgbClr val="FF0000"/>
                            </a:solidFill>
                            <a:latin typeface="Cambria Math" panose="02040503050406030204" pitchFamily="18" charset="0"/>
                          </a:rPr>
                          <m:t>𝟐</m:t>
                        </m:r>
                      </m:sup>
                    </m:sSubSup>
                  </m:oMath>
                </a14:m>
                <a:endParaRPr lang="en-US" sz="3200" b="1"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4133660" y="6064899"/>
                <a:ext cx="3609450" cy="626390"/>
              </a:xfrm>
              <a:prstGeom prst="rect">
                <a:avLst/>
              </a:prstGeom>
              <a:blipFill rotWithShape="0">
                <a:blip r:embed="rId4"/>
                <a:stretch>
                  <a:fillRect l="-2703" t="-5825" b="-31068"/>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831421" y="3361001"/>
            <a:ext cx="3248080" cy="2009749"/>
          </a:xfrm>
          <a:prstGeom prst="rect">
            <a:avLst/>
          </a:prstGeom>
        </p:spPr>
      </p:pic>
      <p:sp>
        <p:nvSpPr>
          <p:cNvPr id="10" name="TextBox 9"/>
          <p:cNvSpPr txBox="1"/>
          <p:nvPr/>
        </p:nvSpPr>
        <p:spPr>
          <a:xfrm>
            <a:off x="10252922" y="3254810"/>
            <a:ext cx="2319593" cy="861774"/>
          </a:xfrm>
          <a:prstGeom prst="rect">
            <a:avLst/>
          </a:prstGeom>
          <a:noFill/>
        </p:spPr>
        <p:txBody>
          <a:bodyPr wrap="square" rtlCol="0">
            <a:spAutoFit/>
          </a:bodyPr>
          <a:lstStyle/>
          <a:p>
            <a:r>
              <a:rPr lang="en-US" dirty="0"/>
              <a:t>Cardiogram  </a:t>
            </a:r>
            <a:r>
              <a:rPr lang="en-US" dirty="0">
                <a:sym typeface="Wingdings" panose="05000000000000000000" pitchFamily="2" charset="2"/>
              </a:rPr>
              <a:t> Periodic Signal </a:t>
            </a:r>
            <a:endParaRPr lang="en-US" dirty="0"/>
          </a:p>
          <a:p>
            <a:r>
              <a:rPr lang="en-US" sz="1400" dirty="0" err="1"/>
              <a:t>Menames</a:t>
            </a:r>
            <a:r>
              <a:rPr lang="en-US" sz="1400" dirty="0"/>
              <a:t> et. al. 2002</a:t>
            </a:r>
          </a:p>
        </p:txBody>
      </p:sp>
      <p:pic>
        <p:nvPicPr>
          <p:cNvPr id="11" name="Picture 10"/>
          <p:cNvPicPr>
            <a:picLocks noChangeAspect="1"/>
          </p:cNvPicPr>
          <p:nvPr/>
        </p:nvPicPr>
        <p:blipFill>
          <a:blip r:embed="rId6"/>
          <a:stretch>
            <a:fillRect/>
          </a:stretch>
        </p:blipFill>
        <p:spPr>
          <a:xfrm>
            <a:off x="8089570" y="5350171"/>
            <a:ext cx="2247142" cy="1685357"/>
          </a:xfrm>
          <a:prstGeom prst="rect">
            <a:avLst/>
          </a:prstGeom>
        </p:spPr>
      </p:pic>
      <p:sp>
        <p:nvSpPr>
          <p:cNvPr id="13" name="TextBox 12"/>
          <p:cNvSpPr txBox="1"/>
          <p:nvPr/>
        </p:nvSpPr>
        <p:spPr>
          <a:xfrm>
            <a:off x="10136593" y="5564566"/>
            <a:ext cx="1985031" cy="369332"/>
          </a:xfrm>
          <a:prstGeom prst="rect">
            <a:avLst/>
          </a:prstGeom>
          <a:noFill/>
        </p:spPr>
        <p:txBody>
          <a:bodyPr wrap="none" rtlCol="0">
            <a:spAutoFit/>
          </a:bodyPr>
          <a:lstStyle/>
          <a:p>
            <a:r>
              <a:rPr lang="en-US" dirty="0"/>
              <a:t>White noise </a:t>
            </a:r>
            <a:r>
              <a:rPr lang="en-US" dirty="0">
                <a:sym typeface="Wingdings" panose="05000000000000000000" pitchFamily="2" charset="2"/>
              </a:rPr>
              <a:t> Flat</a:t>
            </a:r>
            <a:endParaRPr lang="en-US" dirty="0"/>
          </a:p>
        </p:txBody>
      </p:sp>
      <p:cxnSp>
        <p:nvCxnSpPr>
          <p:cNvPr id="15" name="Straight Connector 14"/>
          <p:cNvCxnSpPr/>
          <p:nvPr/>
        </p:nvCxnSpPr>
        <p:spPr>
          <a:xfrm>
            <a:off x="10336712" y="6176963"/>
            <a:ext cx="1619593"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0326925" y="6419668"/>
            <a:ext cx="1837023" cy="369338"/>
          </a:xfrm>
          <a:prstGeom prst="rect">
            <a:avLst/>
          </a:prstGeom>
          <a:noFill/>
        </p:spPr>
        <p:txBody>
          <a:bodyPr wrap="square" rtlCol="0">
            <a:spAutoFit/>
          </a:bodyPr>
          <a:lstStyle/>
          <a:p>
            <a:r>
              <a:rPr lang="en-US" dirty="0"/>
              <a:t>Frequency </a:t>
            </a:r>
            <a:r>
              <a:rPr lang="en-US" dirty="0">
                <a:sym typeface="Wingdings" panose="05000000000000000000" pitchFamily="2" charset="2"/>
              </a:rPr>
              <a:t> </a:t>
            </a:r>
            <a:r>
              <a:rPr lang="en-US" dirty="0"/>
              <a:t> </a:t>
            </a:r>
          </a:p>
        </p:txBody>
      </p:sp>
      <p:sp>
        <p:nvSpPr>
          <p:cNvPr id="17" name="TextBox 16"/>
          <p:cNvSpPr txBox="1"/>
          <p:nvPr/>
        </p:nvSpPr>
        <p:spPr>
          <a:xfrm>
            <a:off x="9104243" y="6932763"/>
            <a:ext cx="702436" cy="369332"/>
          </a:xfrm>
          <a:prstGeom prst="rect">
            <a:avLst/>
          </a:prstGeom>
          <a:noFill/>
        </p:spPr>
        <p:txBody>
          <a:bodyPr wrap="none" rtlCol="0">
            <a:spAutoFit/>
          </a:bodyPr>
          <a:lstStyle/>
          <a:p>
            <a:r>
              <a:rPr lang="en-US" dirty="0"/>
              <a:t>Time </a:t>
            </a:r>
          </a:p>
        </p:txBody>
      </p:sp>
      <p:cxnSp>
        <p:nvCxnSpPr>
          <p:cNvPr id="14" name="Straight Arrow Connector 13"/>
          <p:cNvCxnSpPr/>
          <p:nvPr/>
        </p:nvCxnSpPr>
        <p:spPr>
          <a:xfrm flipV="1">
            <a:off x="8064000" y="5300579"/>
            <a:ext cx="686300" cy="1011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1606024" y="4799105"/>
                <a:ext cx="3919227" cy="10610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d>
                        <m:dPr>
                          <m:ctrlPr>
                            <a:rPr lang="en-US" sz="2400" i="1">
                              <a:latin typeface="Cambria Math" panose="02040503050406030204" pitchFamily="18" charset="0"/>
                            </a:rPr>
                          </m:ctrlPr>
                        </m:dPr>
                        <m:e>
                          <m:r>
                            <a:rPr lang="en-US" sz="2400" b="1" i="1">
                              <a:latin typeface="Cambria Math" panose="02040503050406030204" pitchFamily="18" charset="0"/>
                            </a:rPr>
                            <m:t>𝒌</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𝑉</m:t>
                          </m:r>
                        </m:den>
                      </m:f>
                      <m:r>
                        <a:rPr lang="en-US" sz="2400" i="1">
                          <a:latin typeface="Cambria Math" panose="02040503050406030204" pitchFamily="18" charset="0"/>
                        </a:rPr>
                        <m:t>    </m:t>
                      </m:r>
                      <m:nary>
                        <m:naryPr>
                          <m:limLoc m:val="undOvr"/>
                          <m:subHide m:val="on"/>
                          <m:supHide m:val="on"/>
                          <m:ctrlPr>
                            <a:rPr lang="en-US" sz="2400" i="1">
                              <a:latin typeface="Cambria Math" panose="02040503050406030204" pitchFamily="18" charset="0"/>
                              <a:ea typeface="Cambria Math" panose="02040503050406030204" pitchFamily="18" charset="0"/>
                            </a:rPr>
                          </m:ctrlPr>
                        </m:naryPr>
                        <m:sub/>
                        <m:sup/>
                        <m:e>
                          <m:r>
                            <a:rPr lang="en-US" sz="2400" i="1">
                              <a:latin typeface="Cambria Math" panose="02040503050406030204" pitchFamily="18" charset="0"/>
                              <a:ea typeface="Cambria Math" panose="02040503050406030204" pitchFamily="18" charset="0"/>
                            </a:rPr>
                            <m:t>𝐹</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𝒌</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sup>
                          </m:sSup>
                          <m:r>
                            <a:rPr lang="en-US" sz="2400" i="1">
                              <a:latin typeface="Cambria Math" panose="02040503050406030204" pitchFamily="18" charset="0"/>
                              <a:ea typeface="Cambria Math" panose="02040503050406030204" pitchFamily="18" charset="0"/>
                            </a:rPr>
                            <m:t> </m:t>
                          </m:r>
                        </m:e>
                      </m:nary>
                      <m:r>
                        <a:rPr lang="en-US" sz="2400" i="1">
                          <a:latin typeface="Cambria Math" panose="02040503050406030204" pitchFamily="18" charset="0"/>
                          <a:ea typeface="Cambria Math" panose="02040503050406030204" pitchFamily="18" charset="0"/>
                        </a:rPr>
                        <m:t>𝑑</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oMath>
                  </m:oMathPara>
                </a14:m>
                <a:endParaRPr lang="en-US" sz="2400" b="1" dirty="0"/>
              </a:p>
            </p:txBody>
          </p:sp>
        </mc:Choice>
        <mc:Fallback>
          <p:sp>
            <p:nvSpPr>
              <p:cNvPr id="12" name="Rectangle 11"/>
              <p:cNvSpPr>
                <a:spLocks noRot="1" noChangeAspect="1" noMove="1" noResize="1" noEditPoints="1" noAdjustHandles="1" noChangeArrowheads="1" noChangeShapeType="1" noTextEdit="1"/>
              </p:cNvSpPr>
              <p:nvPr/>
            </p:nvSpPr>
            <p:spPr>
              <a:xfrm>
                <a:off x="1606024" y="4799105"/>
                <a:ext cx="3919227" cy="1061060"/>
              </a:xfrm>
              <a:prstGeom prst="rect">
                <a:avLst/>
              </a:prstGeom>
              <a:blipFill rotWithShape="0">
                <a:blip r:embed="rId7"/>
                <a:stretch>
                  <a:fillRect/>
                </a:stretch>
              </a:blipFill>
            </p:spPr>
            <p:txBody>
              <a:bodyPr/>
              <a:lstStyle/>
              <a:p>
                <a:r>
                  <a:rPr lang="en-US">
                    <a:noFill/>
                  </a:rPr>
                  <a:t> </a:t>
                </a:r>
              </a:p>
            </p:txBody>
          </p:sp>
        </mc:Fallback>
      </mc:AlternateContent>
      <p:sp>
        <p:nvSpPr>
          <p:cNvPr id="18" name="Right Arrow 17"/>
          <p:cNvSpPr/>
          <p:nvPr/>
        </p:nvSpPr>
        <p:spPr>
          <a:xfrm>
            <a:off x="962526" y="5197642"/>
            <a:ext cx="433137" cy="111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0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2970</TotalTime>
  <Words>165</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Wingdings</vt:lpstr>
      <vt:lpstr>Office Theme</vt:lpstr>
      <vt:lpstr>Minimal basics regarding power spectra </vt:lpstr>
      <vt:lpstr>Series Expansion </vt:lpstr>
      <vt:lpstr>Tending to the continuum limit </vt:lpstr>
      <vt:lpstr>The Power Spectrum P (k)  </vt:lpstr>
      <vt:lpstr>Sum up ++ Couple 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Turbulence in Galaxies and Beyond</dc:title>
  <dc:creator>Amr.Elzant</dc:creator>
  <cp:lastModifiedBy>Amr.Elzant</cp:lastModifiedBy>
  <cp:revision>196</cp:revision>
  <dcterms:created xsi:type="dcterms:W3CDTF">2024-03-02T11:02:52Z</dcterms:created>
  <dcterms:modified xsi:type="dcterms:W3CDTF">2024-07-08T08:38:26Z</dcterms:modified>
</cp:coreProperties>
</file>