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9"/>
  </p:notesMasterIdLst>
  <p:handoutMasterIdLst>
    <p:handoutMasterId r:id="rId30"/>
  </p:handoutMasterIdLst>
  <p:sldIdLst>
    <p:sldId id="671" r:id="rId2"/>
    <p:sldId id="892" r:id="rId3"/>
    <p:sldId id="888" r:id="rId4"/>
    <p:sldId id="887" r:id="rId5"/>
    <p:sldId id="886" r:id="rId6"/>
    <p:sldId id="869" r:id="rId7"/>
    <p:sldId id="866" r:id="rId8"/>
    <p:sldId id="870" r:id="rId9"/>
    <p:sldId id="871" r:id="rId10"/>
    <p:sldId id="868" r:id="rId11"/>
    <p:sldId id="890" r:id="rId12"/>
    <p:sldId id="872" r:id="rId13"/>
    <p:sldId id="891" r:id="rId14"/>
    <p:sldId id="875" r:id="rId15"/>
    <p:sldId id="876" r:id="rId16"/>
    <p:sldId id="877" r:id="rId17"/>
    <p:sldId id="879" r:id="rId18"/>
    <p:sldId id="878" r:id="rId19"/>
    <p:sldId id="882" r:id="rId20"/>
    <p:sldId id="883" r:id="rId21"/>
    <p:sldId id="880" r:id="rId22"/>
    <p:sldId id="884" r:id="rId23"/>
    <p:sldId id="861" r:id="rId24"/>
    <p:sldId id="896" r:id="rId25"/>
    <p:sldId id="897" r:id="rId26"/>
    <p:sldId id="898" r:id="rId27"/>
    <p:sldId id="895" r:id="rId2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becca Ann Susic" initials="R S" lastIdx="2" clrIdx="0"/>
  <p:cmAuthor id="1" name="King, David - BHI" initials="KD-B" lastIdx="1" clrIdx="1">
    <p:extLst>
      <p:ext uri="{19B8F6BF-5375-455C-9EA6-DF929625EA0E}">
        <p15:presenceInfo xmlns:p15="http://schemas.microsoft.com/office/powerpoint/2012/main" userId="S-1-5-21-1343024091-725345543-839522115-20943" providerId="AD"/>
      </p:ext>
    </p:extLst>
  </p:cmAuthor>
  <p:cmAuthor id="2" name="Michael Herman" initials="MH" lastIdx="1" clrIdx="2">
    <p:extLst>
      <p:ext uri="{19B8F6BF-5375-455C-9EA6-DF929625EA0E}">
        <p15:presenceInfo xmlns:p15="http://schemas.microsoft.com/office/powerpoint/2012/main" userId="844217e249c73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FD1"/>
    <a:srgbClr val="0F4A77"/>
    <a:srgbClr val="E9EE12"/>
    <a:srgbClr val="FFFF00"/>
    <a:srgbClr val="FFFF99"/>
    <a:srgbClr val="FAA746"/>
    <a:srgbClr val="00BCD0"/>
    <a:srgbClr val="009999"/>
    <a:srgbClr val="008080"/>
    <a:srgbClr val="009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6412" autoAdjust="0"/>
  </p:normalViewPr>
  <p:slideViewPr>
    <p:cSldViewPr showGuides="1">
      <p:cViewPr varScale="1">
        <p:scale>
          <a:sx n="82" d="100"/>
          <a:sy n="82" d="100"/>
        </p:scale>
        <p:origin x="1296" y="72"/>
      </p:cViewPr>
      <p:guideLst>
        <p:guide orient="horz" pos="720"/>
        <p:guide orient="horz" pos="432"/>
        <p:guide orient="horz" pos="4032"/>
        <p:guide orient="horz" pos="1056"/>
        <p:guide pos="288"/>
        <p:guide pos="5472"/>
      </p:guideLst>
    </p:cSldViewPr>
  </p:slideViewPr>
  <p:outlineViewPr>
    <p:cViewPr>
      <p:scale>
        <a:sx n="33" d="100"/>
        <a:sy n="33" d="100"/>
      </p:scale>
      <p:origin x="0" y="-12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878"/>
    </p:cViewPr>
  </p:sorterViewPr>
  <p:notesViewPr>
    <p:cSldViewPr showGuides="1">
      <p:cViewPr varScale="1">
        <p:scale>
          <a:sx n="79" d="100"/>
          <a:sy n="79" d="100"/>
        </p:scale>
        <p:origin x="-1998" y="-84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07:57:51.19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1356" y="124298"/>
            <a:ext cx="3011699" cy="462119"/>
          </a:xfrm>
          <a:prstGeom prst="rect">
            <a:avLst/>
          </a:prstGeom>
        </p:spPr>
        <p:txBody>
          <a:bodyPr vert="horz" lIns="90539" tIns="45269" rIns="90539" bIns="45269" rtlCol="0"/>
          <a:lstStyle>
            <a:lvl1pPr algn="l">
              <a:defRPr sz="1300"/>
            </a:lvl1pPr>
          </a:lstStyle>
          <a:p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7021" y="124298"/>
            <a:ext cx="3011699" cy="462119"/>
          </a:xfrm>
          <a:prstGeom prst="rect">
            <a:avLst/>
          </a:prstGeom>
        </p:spPr>
        <p:txBody>
          <a:bodyPr vert="horz" lIns="90539" tIns="45269" rIns="90539" bIns="45269" rtlCol="0"/>
          <a:lstStyle>
            <a:lvl1pPr algn="r">
              <a:defRPr sz="1300"/>
            </a:lvl1pPr>
          </a:lstStyle>
          <a:p>
            <a:fld id="{5FCD84DF-3D5E-447C-9017-6081511AD754}" type="datetimeFigureOut">
              <a:rPr lang="en-US" sz="1200">
                <a:latin typeface="Arial" pitchFamily="34" charset="0"/>
                <a:cs typeface="Arial" pitchFamily="34" charset="0"/>
              </a:rPr>
              <a:pPr/>
              <a:t>9/22/2017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8959" y="8722961"/>
            <a:ext cx="3011699" cy="462119"/>
          </a:xfrm>
          <a:prstGeom prst="rect">
            <a:avLst/>
          </a:prstGeom>
        </p:spPr>
        <p:txBody>
          <a:bodyPr vert="horz" lIns="90539" tIns="45269" rIns="90539" bIns="45269" rtlCol="0" anchor="b"/>
          <a:lstStyle>
            <a:lvl1pPr algn="l">
              <a:defRPr sz="1300"/>
            </a:lvl1pPr>
          </a:lstStyle>
          <a:p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9418" y="8722961"/>
            <a:ext cx="3011699" cy="462119"/>
          </a:xfrm>
          <a:prstGeom prst="rect">
            <a:avLst/>
          </a:prstGeom>
        </p:spPr>
        <p:txBody>
          <a:bodyPr vert="horz" lIns="90539" tIns="45269" rIns="90539" bIns="45269" rtlCol="0" anchor="b"/>
          <a:lstStyle>
            <a:lvl1pPr algn="r">
              <a:defRPr sz="1300"/>
            </a:lvl1pPr>
          </a:lstStyle>
          <a:p>
            <a:fld id="{4BBBD9DB-8FEE-4657-AB47-5860687FEFB0}" type="slidenum">
              <a:rPr lang="en-US" sz="1200">
                <a:latin typeface="Arial" pitchFamily="34" charset="0"/>
                <a:cs typeface="Arial" pitchFamily="34" charset="0"/>
              </a:rPr>
              <a:pPr/>
              <a:t>‹Nr.›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6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1356" y="124613"/>
            <a:ext cx="3011699" cy="461804"/>
          </a:xfrm>
          <a:prstGeom prst="rect">
            <a:avLst/>
          </a:prstGeom>
        </p:spPr>
        <p:txBody>
          <a:bodyPr vert="horz" lIns="90539" tIns="45269" rIns="90539" bIns="45269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7021" y="124613"/>
            <a:ext cx="3011699" cy="461804"/>
          </a:xfrm>
          <a:prstGeom prst="rect">
            <a:avLst/>
          </a:prstGeom>
        </p:spPr>
        <p:txBody>
          <a:bodyPr vert="horz" lIns="90539" tIns="45269" rIns="90539" bIns="45269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3B53EE49-5E2F-4CCD-A6EC-E4A5F806204B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733425"/>
            <a:ext cx="4067175" cy="3051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39" tIns="45269" rIns="90539" bIns="4526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104923"/>
            <a:ext cx="5560060" cy="4438447"/>
          </a:xfrm>
          <a:prstGeom prst="rect">
            <a:avLst/>
          </a:prstGeom>
          <a:ln>
            <a:noFill/>
          </a:ln>
        </p:spPr>
        <p:txBody>
          <a:bodyPr vert="horz" lIns="90539" tIns="45269" rIns="90539" bIns="4526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1356" y="8722960"/>
            <a:ext cx="3011699" cy="461804"/>
          </a:xfrm>
          <a:prstGeom prst="rect">
            <a:avLst/>
          </a:prstGeom>
        </p:spPr>
        <p:txBody>
          <a:bodyPr vert="horz" lIns="90539" tIns="45269" rIns="90539" bIns="45269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7021" y="8722960"/>
            <a:ext cx="3011699" cy="461804"/>
          </a:xfrm>
          <a:prstGeom prst="rect">
            <a:avLst/>
          </a:prstGeom>
        </p:spPr>
        <p:txBody>
          <a:bodyPr vert="horz" lIns="90539" tIns="45269" rIns="90539" bIns="45269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378C9D3E-BC22-4B65-B6EC-1512CE9E44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spcBef>
        <a:spcPts val="1200"/>
      </a:spcBef>
      <a:buFont typeface="Arial" pitchFamily="34" charset="0"/>
      <a:buChar char="•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74625" indent="-174625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400050" indent="-225425" algn="l" defTabSz="914400" rtl="0" eaLnBrk="1" latinLnBrk="0" hangingPunct="1">
      <a:spcBef>
        <a:spcPts val="600"/>
      </a:spcBef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576263" indent="-17621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Please email me the code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C9D3E-BC22-4B65-B6EC-1512CE9E44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2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C9D3E-BC22-4B65-B6EC-1512CE9E44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8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Importance of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C9D3E-BC22-4B65-B6EC-1512CE9E44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9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300695" y="1143000"/>
            <a:ext cx="4386105" cy="1981200"/>
          </a:xfrm>
        </p:spPr>
        <p:txBody>
          <a:bodyPr vert="horz" anchor="ctr" anchorCtr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r">
              <a:defRPr sz="4000" b="1">
                <a:solidFill>
                  <a:srgbClr val="0F4A77"/>
                </a:solidFill>
                <a:effectLst/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00695" y="3296096"/>
            <a:ext cx="4386105" cy="1199704"/>
          </a:xfrm>
        </p:spPr>
        <p:txBody>
          <a:bodyPr lIns="45720" rIns="45720" anchor="ctr" anchorCtr="0">
            <a:normAutofit/>
          </a:bodyPr>
          <a:lstStyle>
            <a:lvl1pPr marL="0" marR="64008" indent="0" algn="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>
            <a:off x="2366387" y="2819400"/>
            <a:ext cx="3352800" cy="0"/>
          </a:xfrm>
          <a:prstGeom prst="line">
            <a:avLst/>
          </a:prstGeom>
          <a:ln>
            <a:solidFill>
              <a:srgbClr val="0F4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H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2868" y="2362200"/>
            <a:ext cx="3411234" cy="914400"/>
          </a:xfrm>
          <a:prstGeom prst="rect">
            <a:avLst/>
          </a:prstGeom>
        </p:spPr>
      </p:pic>
      <p:pic>
        <p:nvPicPr>
          <p:cNvPr id="1026" name="Picture 2" descr="C:\Documents and Settings\st07135\Desktop\Picture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5008563"/>
            <a:ext cx="9217025" cy="18589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>
            <a:lvl1pPr eaLnBrk="1" latinLnBrk="0" hangingPunct="1">
              <a:defRPr sz="22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457200" y="422030"/>
            <a:ext cx="8229600" cy="1101969"/>
          </a:xfrm>
          <a:prstGeom prst="rect">
            <a:avLst/>
          </a:prstGeom>
        </p:spPr>
        <p:txBody>
          <a:bodyPr vert="horz" lIns="0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340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5" name="Picture 4" descr="BHI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5867400"/>
            <a:ext cx="1752600" cy="432308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01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0F4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5F04C-3B3D-429B-B4F6-95CBE4682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24000"/>
            <a:ext cx="6553200" cy="28956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86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422030"/>
            <a:ext cx="8229600" cy="1101969"/>
          </a:xfrm>
          <a:prstGeom prst="rect">
            <a:avLst/>
          </a:prstGeom>
        </p:spPr>
        <p:txBody>
          <a:bodyPr vert="horz" lIns="0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  <a:prstGeom prst="rect">
            <a:avLst/>
          </a:prstGeom>
        </p:spPr>
        <p:txBody>
          <a:bodyPr vert="horz" lIns="0">
            <a:no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402372"/>
            <a:ext cx="9144000" cy="0"/>
          </a:xfrm>
          <a:prstGeom prst="line">
            <a:avLst/>
          </a:prstGeom>
          <a:ln>
            <a:solidFill>
              <a:srgbClr val="0F4A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 bwMode="black">
          <a:xfrm>
            <a:off x="457200" y="6390752"/>
            <a:ext cx="6781800" cy="33720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Blue Health Intelligence, an Independent Licensee of the Blue Cross and Blue Shield Association.</a:t>
            </a:r>
          </a:p>
          <a:p>
            <a:pPr>
              <a:lnSpc>
                <a:spcPts val="1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Blue Health Intelligence (BHI) is a trade name of Health Intelligence Company,</a:t>
            </a:r>
            <a:r>
              <a:rPr lang="en-US" sz="7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LLC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Documents and Settings\st07135\Desktop\Picture2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9525"/>
            <a:ext cx="9153525" cy="469900"/>
          </a:xfrm>
          <a:prstGeom prst="rect">
            <a:avLst/>
          </a:prstGeom>
          <a:noFill/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696333-573C-4621-BF83-B255CE3DDA8E}"/>
              </a:ext>
            </a:extLst>
          </p:cNvPr>
          <p:cNvSpPr txBox="1">
            <a:spLocks/>
          </p:cNvSpPr>
          <p:nvPr userDrawn="1"/>
        </p:nvSpPr>
        <p:spPr>
          <a:xfrm>
            <a:off x="8676456" y="642161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CA028E-87DD-42F9-BB71-3474BB822B0F}" type="slidenum">
              <a:rPr lang="en-US" sz="1200" smtClean="0"/>
              <a:pPr/>
              <a:t>‹Nr.›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5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rgbClr val="0F4A77"/>
          </a:solidFill>
          <a:effectLst/>
          <a:latin typeface="Calibri" pitchFamily="34" charset="0"/>
          <a:ea typeface="+mj-ea"/>
          <a:cs typeface="Calibri" pitchFamily="34" charset="0"/>
        </a:defRPr>
      </a:lvl1pPr>
      <a:extLst/>
    </p:titleStyle>
    <p:bodyStyle>
      <a:lvl1pPr marL="231775" indent="-231775" algn="l" rtl="0" eaLnBrk="1" latinLnBrk="0" hangingPunct="1">
        <a:spcBef>
          <a:spcPts val="1800"/>
        </a:spcBef>
        <a:spcAft>
          <a:spcPts val="0"/>
        </a:spcAft>
        <a:buClr>
          <a:srgbClr val="0094D7"/>
        </a:buClr>
        <a:buSzPct val="100000"/>
        <a:buFont typeface="Arial" pitchFamily="34" charset="0"/>
        <a:buChar char="•"/>
        <a:tabLst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2763" indent="-280988" algn="l" rtl="0" eaLnBrk="1" latinLnBrk="0" hangingPunct="1">
        <a:spcBef>
          <a:spcPts val="600"/>
        </a:spcBef>
        <a:buClr>
          <a:srgbClr val="0094D7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8838" indent="-285750" algn="l" rtl="0" eaLnBrk="1" latinLnBrk="0" hangingPunct="1">
        <a:spcBef>
          <a:spcPts val="600"/>
        </a:spcBef>
        <a:buClr>
          <a:srgbClr val="0094D7"/>
        </a:buClr>
        <a:buSzPct val="100000"/>
        <a:buFont typeface="Wingdings" pitchFamily="2" charset="2"/>
        <a:buChar char="§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1" latinLnBrk="0" hangingPunct="1">
        <a:spcBef>
          <a:spcPts val="600"/>
        </a:spcBef>
        <a:buClr>
          <a:srgbClr val="0094D7"/>
        </a:buClr>
        <a:buFont typeface="Arial" pitchFamily="34" charset="0"/>
        <a:buChar char="–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600"/>
        </a:spcBef>
        <a:buClr>
          <a:srgbClr val="0094D7"/>
        </a:buClr>
        <a:buFont typeface="Arial" pitchFamily="34" charset="0"/>
        <a:buChar char="•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96409" y="1371600"/>
            <a:ext cx="4724400" cy="1828800"/>
          </a:xfrm>
        </p:spPr>
        <p:txBody>
          <a:bodyPr>
            <a:noAutofit/>
          </a:bodyPr>
          <a:lstStyle/>
          <a:p>
            <a:r>
              <a:rPr lang="en-US" dirty="0"/>
              <a:t>BHI EDW Modernization</a:t>
            </a:r>
            <a:br>
              <a:rPr lang="en-US" dirty="0"/>
            </a:br>
            <a:r>
              <a:rPr lang="en-US" dirty="0"/>
              <a:t>POC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0" y="3276600"/>
            <a:ext cx="4572000" cy="91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6-Week POC Scope Discussion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1B9CA2-2A7E-4770-9E28-963BFCC29841}"/>
              </a:ext>
            </a:extLst>
          </p:cNvPr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5B267-89C2-4963-99C3-AF4AA1F6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30"/>
            <a:ext cx="8686800" cy="1101969"/>
          </a:xfrm>
        </p:spPr>
        <p:txBody>
          <a:bodyPr>
            <a:normAutofit/>
          </a:bodyPr>
          <a:lstStyle/>
          <a:p>
            <a:r>
              <a:rPr lang="en-CA" dirty="0"/>
              <a:t>Different Business Object Models in use at BHI</a:t>
            </a:r>
          </a:p>
        </p:txBody>
      </p:sp>
      <p:pic>
        <p:nvPicPr>
          <p:cNvPr id="6" name="Grafik 1">
            <a:extLst>
              <a:ext uri="{FF2B5EF4-FFF2-40B4-BE49-F238E27FC236}">
                <a16:creationId xmlns:a16="http://schemas.microsoft.com/office/drawing/2014/main" id="{6187C259-21CF-49A6-B3A2-68EEABEA09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418648"/>
            <a:ext cx="5760720" cy="43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62B8BE9D-8045-49AF-B981-CF28A63496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20618"/>
            <a:ext cx="6248400" cy="4143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C6054F-20DB-413F-9A14-57295A222168}"/>
              </a:ext>
            </a:extLst>
          </p:cNvPr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5B267-89C2-4963-99C3-AF4AA1F6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Business Object Model (Proposed)</a:t>
            </a:r>
          </a:p>
        </p:txBody>
      </p:sp>
      <p:pic>
        <p:nvPicPr>
          <p:cNvPr id="5" name="Grafik 1">
            <a:extLst>
              <a:ext uri="{FF2B5EF4-FFF2-40B4-BE49-F238E27FC236}">
                <a16:creationId xmlns:a16="http://schemas.microsoft.com/office/drawing/2014/main" id="{E185DCCC-9FC0-464C-850C-298A4F018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83669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83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7AAE54-1631-4C6A-AF43-AA0D6FA6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under estimate the importance of</a:t>
            </a:r>
          </a:p>
          <a:p>
            <a:pPr lvl="1"/>
            <a:r>
              <a:rPr lang="en-CA" dirty="0"/>
              <a:t>The ability to engage in discussions with a new client (a Blue) and use the Common Business Object Model as the single </a:t>
            </a:r>
            <a:r>
              <a:rPr lang="en-CA" i="1" dirty="0"/>
              <a:t>lingua franca</a:t>
            </a:r>
            <a:r>
              <a:rPr lang="en-CA" dirty="0"/>
              <a:t> for data </a:t>
            </a:r>
            <a:r>
              <a:rPr lang="en-CA" i="1" dirty="0"/>
              <a:t>across all of BHI’s product lines and services</a:t>
            </a:r>
          </a:p>
          <a:p>
            <a:r>
              <a:rPr lang="en-CA" dirty="0"/>
              <a:t>Example</a:t>
            </a:r>
          </a:p>
          <a:p>
            <a:pPr lvl="1"/>
            <a:r>
              <a:rPr lang="en-CA" dirty="0"/>
              <a:t>Data mapping discussions evolve more easily: </a:t>
            </a:r>
            <a:br>
              <a:rPr lang="en-CA" dirty="0"/>
            </a:br>
            <a:r>
              <a:rPr lang="en-CA" dirty="0"/>
              <a:t>“Client has X in their data and we can now see how it might map to a BHI business object”</a:t>
            </a:r>
          </a:p>
          <a:p>
            <a:pPr lvl="2"/>
            <a:r>
              <a:rPr lang="en-CA" dirty="0"/>
              <a:t>Employer, Subscriber, Member, different Claim types,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4EF051-ABE1-41C3-969F-6B354597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371599"/>
          </a:xfrm>
        </p:spPr>
        <p:txBody>
          <a:bodyPr>
            <a:normAutofit/>
          </a:bodyPr>
          <a:lstStyle/>
          <a:p>
            <a:r>
              <a:rPr lang="en-CA" dirty="0"/>
              <a:t>Common Business Object Model (BHI Goal #3)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F29F6-311E-4E4D-9BCC-8C876806EE1D}"/>
              </a:ext>
            </a:extLst>
          </p:cNvPr>
          <p:cNvSpPr/>
          <p:nvPr/>
        </p:nvSpPr>
        <p:spPr>
          <a:xfrm>
            <a:off x="457200" y="5529590"/>
            <a:ext cx="868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lingua franca = </a:t>
            </a:r>
            <a:r>
              <a:rPr lang="en-US" sz="1100" dirty="0"/>
              <a:t>a language that is adopted as a common language between speakers whose native languages are different.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11314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BC647-6EEC-4EC1-977C-B5D49BA2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800600"/>
          </a:xfrm>
        </p:spPr>
        <p:txBody>
          <a:bodyPr/>
          <a:lstStyle/>
          <a:p>
            <a:r>
              <a:rPr lang="en-CA" dirty="0"/>
              <a:t>Explain Business Object Model to Client</a:t>
            </a:r>
          </a:p>
          <a:p>
            <a:r>
              <a:rPr lang="en-CA" dirty="0"/>
              <a:t>BHI works with Client to define data mappings to the Common Business Object Model</a:t>
            </a:r>
          </a:p>
          <a:p>
            <a:r>
              <a:rPr lang="en-CA" dirty="0"/>
              <a:t>Select 2-3 Business Objects and start loading a subset of the data</a:t>
            </a:r>
          </a:p>
          <a:p>
            <a:r>
              <a:rPr lang="en-CA" dirty="0"/>
              <a:t>Show the client his first data after a short time (e.g. 2 Weeks)</a:t>
            </a:r>
          </a:p>
          <a:p>
            <a:r>
              <a:rPr lang="en-CA" dirty="0"/>
              <a:t>Select additional Business objects &amp; load more of required data</a:t>
            </a:r>
          </a:p>
          <a:p>
            <a:r>
              <a:rPr lang="en-CA" dirty="0"/>
              <a:t>Get client feedback for the original data load</a:t>
            </a:r>
          </a:p>
          <a:p>
            <a:r>
              <a:rPr lang="en-CA" dirty="0"/>
              <a:t>Make corrections and continue loading more data</a:t>
            </a:r>
          </a:p>
          <a:p>
            <a:r>
              <a:rPr lang="en-CA" dirty="0"/>
              <a:t>Get client feedback for the second data load</a:t>
            </a:r>
          </a:p>
          <a:p>
            <a:r>
              <a:rPr lang="en-CA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BEFA0-DFEB-4FB3-A6F3-18166D1A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a New Client Onboarding Process</a:t>
            </a:r>
          </a:p>
        </p:txBody>
      </p:sp>
    </p:spTree>
    <p:extLst>
      <p:ext uri="{BB962C8B-B14F-4D97-AF65-F5344CB8AC3E}">
        <p14:creationId xmlns:p14="http://schemas.microsoft.com/office/powerpoint/2010/main" val="111539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BE2F-C0F5-4923-A70E-8B965B950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POC Scope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E389E-11D9-4DA3-B9E6-5567E7163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POC Dimensions</a:t>
            </a:r>
          </a:p>
        </p:txBody>
      </p:sp>
    </p:spTree>
    <p:extLst>
      <p:ext uri="{BB962C8B-B14F-4D97-AF65-F5344CB8AC3E}">
        <p14:creationId xmlns:p14="http://schemas.microsoft.com/office/powerpoint/2010/main" val="114073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6CC9C-98C6-4FDC-B966-B02470C1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8006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following dimensions control the scope of the POC:</a:t>
            </a:r>
          </a:p>
          <a:p>
            <a:r>
              <a:rPr lang="en-CA" dirty="0"/>
              <a:t>Common Business Objects: which objects are needed by analysis</a:t>
            </a:r>
          </a:p>
          <a:p>
            <a:r>
              <a:rPr lang="en-CA" dirty="0"/>
              <a:t>Plan(s): E.g. Michigan, Wyoming, …</a:t>
            </a:r>
          </a:p>
          <a:p>
            <a:r>
              <a:rPr lang="en-CA" dirty="0"/>
              <a:t>Plan Sources</a:t>
            </a:r>
          </a:p>
          <a:p>
            <a:pPr lvl="1"/>
            <a:r>
              <a:rPr lang="en-CA" dirty="0"/>
              <a:t>E.g. Michigan BCN, Michigan BCBSM, Michigan BCBSMA</a:t>
            </a:r>
          </a:p>
          <a:p>
            <a:r>
              <a:rPr lang="en-CA" dirty="0"/>
              <a:t>Source Data</a:t>
            </a:r>
          </a:p>
          <a:p>
            <a:pPr lvl="1"/>
            <a:r>
              <a:rPr lang="en-CA" dirty="0"/>
              <a:t>E.g. Michigan’s 3 sources consist of 17 source flat files</a:t>
            </a:r>
          </a:p>
          <a:p>
            <a:pPr lvl="2"/>
            <a:r>
              <a:rPr lang="en-CA" dirty="0"/>
              <a:t>Member/Medical, Company, Pharmacy</a:t>
            </a:r>
          </a:p>
          <a:p>
            <a:pPr lvl="1"/>
            <a:r>
              <a:rPr lang="en-CA" dirty="0"/>
              <a:t>Choice dependent on Common Business Object requirements</a:t>
            </a:r>
          </a:p>
          <a:p>
            <a:r>
              <a:rPr lang="en-CA" dirty="0"/>
              <a:t>Dimensions and Measures for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D9DC5-80B0-406C-9CE6-4224311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POC Scope Dimensions</a:t>
            </a:r>
          </a:p>
        </p:txBody>
      </p:sp>
    </p:spTree>
    <p:extLst>
      <p:ext uri="{BB962C8B-B14F-4D97-AF65-F5344CB8AC3E}">
        <p14:creationId xmlns:p14="http://schemas.microsoft.com/office/powerpoint/2010/main" val="324484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6CC9C-98C6-4FDC-B966-B02470C1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Actual dimension choices recommended for the 6-week POC:</a:t>
            </a:r>
          </a:p>
          <a:p>
            <a:r>
              <a:rPr lang="en-CA" dirty="0"/>
              <a:t>Common Business Objects</a:t>
            </a:r>
          </a:p>
          <a:p>
            <a:pPr lvl="1"/>
            <a:r>
              <a:rPr lang="en-CA" dirty="0"/>
              <a:t>Insurance Buyer, Contract, Subscriber, Member and Pharmacy</a:t>
            </a:r>
          </a:p>
          <a:p>
            <a:r>
              <a:rPr lang="en-CA" dirty="0"/>
              <a:t>Plan(s):		Michigan</a:t>
            </a:r>
          </a:p>
          <a:p>
            <a:r>
              <a:rPr lang="en-CA" dirty="0"/>
              <a:t>Plan Sources:	Michigan BCN, BCBSM &amp; BCBSMA (3)</a:t>
            </a:r>
          </a:p>
          <a:p>
            <a:r>
              <a:rPr lang="en-CA" dirty="0"/>
              <a:t>Source Data:	13 of 17 Michigan source flat files</a:t>
            </a:r>
          </a:p>
          <a:p>
            <a:pPr lvl="2"/>
            <a:r>
              <a:rPr lang="en-CA" dirty="0"/>
              <a:t>Member/Medical, Company, Pharmacy (No Visual or Dental source files)</a:t>
            </a:r>
          </a:p>
          <a:p>
            <a:pPr lvl="2"/>
            <a:r>
              <a:rPr lang="en-CA" dirty="0"/>
              <a:t>All records but only selected attributes</a:t>
            </a:r>
          </a:p>
          <a:p>
            <a:pPr lvl="2"/>
            <a:r>
              <a:rPr lang="en-CA" dirty="0"/>
              <a:t>Attributes selected based on requirements of the Dimensions and Measures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D9DC5-80B0-406C-9CE6-4224311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POC Scope (1/2)</a:t>
            </a:r>
          </a:p>
        </p:txBody>
      </p:sp>
    </p:spTree>
    <p:extLst>
      <p:ext uri="{BB962C8B-B14F-4D97-AF65-F5344CB8AC3E}">
        <p14:creationId xmlns:p14="http://schemas.microsoft.com/office/powerpoint/2010/main" val="88639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54E05-EBC2-4C98-82DA-7651B989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3429000" cy="4800600"/>
          </a:xfrm>
        </p:spPr>
        <p:txBody>
          <a:bodyPr/>
          <a:lstStyle/>
          <a:p>
            <a:r>
              <a:rPr lang="en-CA" dirty="0"/>
              <a:t>Dimensions (not final)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C18FC6-45CA-4EAE-8CEC-FE4BB02C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POC Scope (2/2)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BDB709C-7B08-4C41-9089-30817AA171EA}"/>
              </a:ext>
            </a:extLst>
          </p:cNvPr>
          <p:cNvSpPr txBox="1">
            <a:spLocks/>
          </p:cNvSpPr>
          <p:nvPr/>
        </p:nvSpPr>
        <p:spPr>
          <a:xfrm>
            <a:off x="4546600" y="1371600"/>
            <a:ext cx="3429000" cy="4800600"/>
          </a:xfrm>
          <a:prstGeom prst="rect">
            <a:avLst/>
          </a:prstGeom>
        </p:spPr>
        <p:txBody>
          <a:bodyPr vert="horz" lIns="0">
            <a:noAutofit/>
          </a:bodyPr>
          <a:lstStyle>
            <a:lvl1pPr marL="231775" indent="-231775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rgbClr val="0094D7"/>
              </a:buClr>
              <a:buSzPct val="100000"/>
              <a:buFont typeface="Arial" pitchFamily="34" charset="0"/>
              <a:buChar char="•"/>
              <a:tabLst/>
              <a:defRPr kumimoji="0"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2763" indent="-280988" algn="l" rtl="0" eaLnBrk="1" latinLnBrk="0" hangingPunct="1">
              <a:spcBef>
                <a:spcPts val="600"/>
              </a:spcBef>
              <a:buClr>
                <a:srgbClr val="0094D7"/>
              </a:buClr>
              <a:buSzPct val="100000"/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8838" indent="-285750" algn="l" rtl="0" eaLnBrk="1" latinLnBrk="0" hangingPunct="1">
              <a:spcBef>
                <a:spcPts val="600"/>
              </a:spcBef>
              <a:buClr>
                <a:srgbClr val="0094D7"/>
              </a:buClr>
              <a:buSzPct val="100000"/>
              <a:buFont typeface="Wingdings" pitchFamily="2" charset="2"/>
              <a:buChar char="§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latinLnBrk="0" hangingPunct="1">
              <a:spcBef>
                <a:spcPts val="600"/>
              </a:spcBef>
              <a:buClr>
                <a:srgbClr val="0094D7"/>
              </a:buClr>
              <a:buFont typeface="Arial" pitchFamily="34" charset="0"/>
              <a:buChar char="–"/>
              <a:defRPr kumimoji="0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600"/>
              </a:spcBef>
              <a:buClr>
                <a:srgbClr val="0094D7"/>
              </a:buClr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Measures (not final)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ED96A-E036-42D4-A4AD-EA7D0230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057400"/>
            <a:ext cx="4128731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6A943-2617-4C9F-ADDD-1CA02540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109" y="2056311"/>
            <a:ext cx="4164291" cy="1715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45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6CC9C-98C6-4FDC-B966-B02470C1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r>
              <a:rPr lang="en-CA" dirty="0"/>
              <a:t>POC will demonstrate end-to-end process</a:t>
            </a:r>
          </a:p>
          <a:p>
            <a:pPr lvl="1"/>
            <a:r>
              <a:rPr lang="en-CA" dirty="0"/>
              <a:t>SQL Server platform (single server)</a:t>
            </a:r>
          </a:p>
          <a:p>
            <a:pPr lvl="1"/>
            <a:r>
              <a:rPr lang="en-CA" dirty="0"/>
              <a:t>13 source flat files ingested into Landing Zone and Staging tables</a:t>
            </a:r>
          </a:p>
          <a:p>
            <a:pPr lvl="1"/>
            <a:r>
              <a:rPr lang="en-CA" dirty="0"/>
              <a:t>Data transformed into Raw Vault (H-L-S architecture)</a:t>
            </a:r>
          </a:p>
          <a:p>
            <a:pPr lvl="2"/>
            <a:r>
              <a:rPr lang="en-CA" dirty="0"/>
              <a:t>Based on/derived directly from the Common Business Object Model</a:t>
            </a:r>
          </a:p>
          <a:p>
            <a:pPr lvl="1"/>
            <a:r>
              <a:rPr lang="en-CA" dirty="0"/>
              <a:t>Dimensions and Measures realized as Excel spreadsheets</a:t>
            </a:r>
          </a:p>
          <a:p>
            <a:pPr lvl="2"/>
            <a:r>
              <a:rPr lang="en-CA" dirty="0"/>
              <a:t>Exported from SQL Views that run against the Raw Vault and Business Vault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D9DC5-80B0-406C-9CE6-4224311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POC Processing</a:t>
            </a:r>
          </a:p>
        </p:txBody>
      </p:sp>
    </p:spTree>
    <p:extLst>
      <p:ext uri="{BB962C8B-B14F-4D97-AF65-F5344CB8AC3E}">
        <p14:creationId xmlns:p14="http://schemas.microsoft.com/office/powerpoint/2010/main" val="160159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6CC9C-98C6-4FDC-B966-B02470C1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r>
              <a:rPr lang="en-CA" dirty="0"/>
              <a:t>Three (3) 2-week sprints</a:t>
            </a:r>
          </a:p>
          <a:p>
            <a:pPr lvl="2"/>
            <a:r>
              <a:rPr lang="en-CA" dirty="0"/>
              <a:t>Week 1-2:	Member/Medical</a:t>
            </a:r>
          </a:p>
          <a:p>
            <a:pPr lvl="2"/>
            <a:r>
              <a:rPr lang="en-CA" dirty="0"/>
              <a:t>Week 3-4:	Company</a:t>
            </a:r>
          </a:p>
          <a:p>
            <a:pPr lvl="2"/>
            <a:r>
              <a:rPr lang="en-CA" dirty="0"/>
              <a:t>Week 5-6:	Pharmacy</a:t>
            </a:r>
          </a:p>
          <a:p>
            <a:pPr marL="231775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D9DC5-80B0-406C-9CE6-4224311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Sprint Strategy</a:t>
            </a:r>
          </a:p>
        </p:txBody>
      </p:sp>
    </p:spTree>
    <p:extLst>
      <p:ext uri="{BB962C8B-B14F-4D97-AF65-F5344CB8AC3E}">
        <p14:creationId xmlns:p14="http://schemas.microsoft.com/office/powerpoint/2010/main" val="25917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805D0-0E80-4627-8174-52CE91C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BHI Vision: Single Source of Truth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081A6-064B-40A1-8867-AB7D5F43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01825"/>
            <a:ext cx="8655875" cy="438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DB7273-89D2-44B0-9470-A8733BC32084}"/>
              </a:ext>
            </a:extLst>
          </p:cNvPr>
          <p:cNvSpPr/>
          <p:nvPr/>
        </p:nvSpPr>
        <p:spPr>
          <a:xfrm>
            <a:off x="304799" y="4191000"/>
            <a:ext cx="8655875" cy="16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9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83C21-6C70-4F9C-8E3B-ADD0CC53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able to estimate of throughput, we need a better understanding of the current Monthly Intake Process</a:t>
            </a:r>
          </a:p>
          <a:p>
            <a:r>
              <a:rPr lang="en-US" dirty="0"/>
              <a:t>To produce correct measures, we need a better understanding of how they are calculated</a:t>
            </a:r>
          </a:p>
          <a:p>
            <a:r>
              <a:rPr lang="en-US" dirty="0"/>
              <a:t>To decide on the detailed Data Vault architecture, we need a better understanding of how diverse the plan data varies from one Plan to the next</a:t>
            </a:r>
          </a:p>
          <a:p>
            <a:pPr lvl="1"/>
            <a:r>
              <a:rPr lang="en-US" dirty="0"/>
              <a:t>Depending on the diversity of the plan data, the Data Vault architecture may require the addition of a Source Vault</a:t>
            </a:r>
            <a:endParaRPr lang="en-CA" dirty="0"/>
          </a:p>
          <a:p>
            <a:pPr lvl="2"/>
            <a:r>
              <a:rPr lang="en-CA" dirty="0"/>
              <a:t>Additional storage and processing capability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3CB16-3076-4DDA-B03F-6A8EFE25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 and Concerns (1/2)</a:t>
            </a:r>
          </a:p>
        </p:txBody>
      </p:sp>
    </p:spTree>
    <p:extLst>
      <p:ext uri="{BB962C8B-B14F-4D97-AF65-F5344CB8AC3E}">
        <p14:creationId xmlns:p14="http://schemas.microsoft.com/office/powerpoint/2010/main" val="34515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3A216-6655-4FC6-B3D8-BB716CA6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Vault Conceptual Architecture for BHI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228D6-FCDD-4B73-89EB-B7A9F711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9000000" cy="27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5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37D80-00E6-4E29-AA28-D99A3B65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Difficulty extracting soft business rules from the SAS scripts</a:t>
            </a:r>
          </a:p>
          <a:p>
            <a:pPr lvl="1"/>
            <a:r>
              <a:rPr lang="en-CA" dirty="0"/>
              <a:t>Mitigation: MID Innovator partner has a technology for mining SAS logs and automatically generating BPMN diagrams that visualize the processing represented by the SAS 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93356-1821-4602-95D8-B6AAA20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 and Concerns (2/2)</a:t>
            </a:r>
          </a:p>
        </p:txBody>
      </p:sp>
    </p:spTree>
    <p:extLst>
      <p:ext uri="{BB962C8B-B14F-4D97-AF65-F5344CB8AC3E}">
        <p14:creationId xmlns:p14="http://schemas.microsoft.com/office/powerpoint/2010/main" val="214501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96409" y="1371600"/>
            <a:ext cx="4724400" cy="1828800"/>
          </a:xfrm>
        </p:spPr>
        <p:txBody>
          <a:bodyPr>
            <a:no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0" y="3276600"/>
            <a:ext cx="4572000" cy="914400"/>
          </a:xfrm>
        </p:spPr>
        <p:txBody>
          <a:bodyPr>
            <a:normAutofit/>
          </a:bodyPr>
          <a:lstStyle/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9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CD61-660E-4CDC-9B01-E1D25D66F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D99D3-E770-4887-8674-136C20857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481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874051-5C55-4F22-8B59-950443793422}"/>
              </a:ext>
            </a:extLst>
          </p:cNvPr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49076-08FF-433C-93DA-D99EA7E0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BHI Landscape: Current State (2017)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A4F61-6E07-4A21-85C4-4A384DD2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6" y="1371600"/>
            <a:ext cx="781013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2F6A9E-FB7F-4643-99EA-06BEE703FD84}"/>
              </a:ext>
            </a:extLst>
          </p:cNvPr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49076-08FF-433C-93DA-D99EA7E0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BHI Landscape: Future State (2018++)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E6A1F-DA27-4904-A261-226B89AD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1800"/>
            <a:ext cx="60969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2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322BAC-8F6E-4AF1-8E93-8764E2F30C08}"/>
              </a:ext>
            </a:extLst>
          </p:cNvPr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B640B-55B9-471C-BAF0-B53BD467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30"/>
            <a:ext cx="8686800" cy="1101969"/>
          </a:xfrm>
        </p:spPr>
        <p:txBody>
          <a:bodyPr>
            <a:normAutofit/>
          </a:bodyPr>
          <a:lstStyle/>
          <a:p>
            <a:r>
              <a:rPr lang="en-CA" dirty="0"/>
              <a:t>BHI Landscape: Product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E6094-4FA2-4518-892A-3881698A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08601"/>
            <a:ext cx="9000000" cy="4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558E9-6ED8-4980-ABEC-CC815616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495801"/>
          </a:xfrm>
        </p:spPr>
        <p:txBody>
          <a:bodyPr/>
          <a:lstStyle/>
          <a:p>
            <a:r>
              <a:rPr lang="en-US" sz="2000" dirty="0"/>
              <a:t>Ability to develop new capabilities that increase the value of BHI’s products</a:t>
            </a:r>
          </a:p>
          <a:p>
            <a:pPr lvl="1"/>
            <a:r>
              <a:rPr lang="en-US" sz="1800" dirty="0"/>
              <a:t>Time to market and cost</a:t>
            </a:r>
          </a:p>
          <a:p>
            <a:pPr lvl="1"/>
            <a:r>
              <a:rPr lang="en-US" sz="1800" dirty="0"/>
              <a:t>Leveraging an agile product development approach</a:t>
            </a:r>
          </a:p>
          <a:p>
            <a:r>
              <a:rPr lang="en-US" sz="2000" dirty="0"/>
              <a:t>Onboarding of new clients</a:t>
            </a:r>
          </a:p>
          <a:p>
            <a:pPr lvl="1"/>
            <a:r>
              <a:rPr lang="en-US" sz="1800" dirty="0"/>
              <a:t>Time to execution</a:t>
            </a:r>
          </a:p>
          <a:p>
            <a:pPr lvl="1"/>
            <a:r>
              <a:rPr lang="en-US" sz="1800" dirty="0"/>
              <a:t>Flexibility to integrate</a:t>
            </a:r>
          </a:p>
          <a:p>
            <a:r>
              <a:rPr lang="en-US" sz="2000" dirty="0"/>
              <a:t>Efficient Operations</a:t>
            </a:r>
          </a:p>
          <a:p>
            <a:pPr lvl="1"/>
            <a:r>
              <a:rPr lang="en-US" sz="1800" dirty="0"/>
              <a:t>Throughput</a:t>
            </a:r>
          </a:p>
          <a:p>
            <a:pPr lvl="1"/>
            <a:r>
              <a:rPr lang="en-US" sz="1800" dirty="0"/>
              <a:t>Efficiency and cost for carrying out</a:t>
            </a:r>
          </a:p>
          <a:p>
            <a:pPr lvl="1"/>
            <a:r>
              <a:rPr lang="en-US" sz="1800" dirty="0"/>
              <a:t>Scalability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91C6B-FCC2-46AD-8A43-9B4753B5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/>
              <a:t>Core Value Drivers for BHI</a:t>
            </a:r>
          </a:p>
        </p:txBody>
      </p:sp>
    </p:spTree>
    <p:extLst>
      <p:ext uri="{BB962C8B-B14F-4D97-AF65-F5344CB8AC3E}">
        <p14:creationId xmlns:p14="http://schemas.microsoft.com/office/powerpoint/2010/main" val="253468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B6245-DF88-4566-81AF-2D7BA1196357}"/>
              </a:ext>
            </a:extLst>
          </p:cNvPr>
          <p:cNvSpPr/>
          <p:nvPr/>
        </p:nvSpPr>
        <p:spPr>
          <a:xfrm>
            <a:off x="228600" y="1371600"/>
            <a:ext cx="8744140" cy="316257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Focus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057" y="2449686"/>
            <a:ext cx="8229599" cy="97764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Data Layer</a:t>
            </a:r>
          </a:p>
        </p:txBody>
      </p:sp>
      <p:sp>
        <p:nvSpPr>
          <p:cNvPr id="10" name="Rectangle: Top Corners Rounded 8"/>
          <p:cNvSpPr/>
          <p:nvPr/>
        </p:nvSpPr>
        <p:spPr>
          <a:xfrm>
            <a:off x="511203" y="1559881"/>
            <a:ext cx="8229599" cy="771956"/>
          </a:xfrm>
          <a:prstGeom prst="round2Same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Inputs</a:t>
            </a:r>
          </a:p>
        </p:txBody>
      </p:sp>
      <p:sp>
        <p:nvSpPr>
          <p:cNvPr id="14" name="Rectangle: Top Corners Rounded 82"/>
          <p:cNvSpPr/>
          <p:nvPr/>
        </p:nvSpPr>
        <p:spPr>
          <a:xfrm flipV="1">
            <a:off x="457200" y="4644057"/>
            <a:ext cx="8229599" cy="10174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35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347" y="4662934"/>
            <a:ext cx="1707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Reporting Layer</a:t>
            </a: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Development Activities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92537" y="2497076"/>
            <a:ext cx="5885206" cy="800100"/>
            <a:chOff x="2746241" y="2587641"/>
            <a:chExt cx="7846941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343143" y="2736025"/>
              <a:ext cx="1" cy="1915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70302" y="2739085"/>
              <a:ext cx="6091767" cy="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79254" y="2740041"/>
              <a:ext cx="1" cy="1915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25633" y="2740041"/>
              <a:ext cx="1" cy="1915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674764" y="2740041"/>
              <a:ext cx="1" cy="1915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662070" y="2740041"/>
              <a:ext cx="1" cy="1915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ylinder 85"/>
            <p:cNvSpPr/>
            <p:nvPr/>
          </p:nvSpPr>
          <p:spPr>
            <a:xfrm>
              <a:off x="6066430" y="2889398"/>
              <a:ext cx="1206562" cy="615686"/>
            </a:xfrm>
            <a:prstGeom prst="can">
              <a:avLst/>
            </a:prstGeom>
            <a:solidFill>
              <a:srgbClr val="78C149"/>
            </a:solidFill>
            <a:ln w="12700"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Claims </a:t>
              </a:r>
              <a:br>
                <a:rPr lang="en-US" sz="675" dirty="0">
                  <a:solidFill>
                    <a:prstClr val="black"/>
                  </a:solidFill>
                  <a:latin typeface="Arial Narrow" panose="020B0606020202030204" pitchFamily="34" charset="0"/>
                </a:rPr>
              </a:br>
              <a:r>
                <a:rPr lang="en-US" sz="675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(Medical, Dental, Other) </a:t>
              </a:r>
            </a:p>
          </p:txBody>
        </p:sp>
        <p:sp>
          <p:nvSpPr>
            <p:cNvPr id="22" name="Cylinder 86"/>
            <p:cNvSpPr/>
            <p:nvPr/>
          </p:nvSpPr>
          <p:spPr>
            <a:xfrm>
              <a:off x="7743195" y="2896369"/>
              <a:ext cx="1083712" cy="615686"/>
            </a:xfrm>
            <a:prstGeom prst="can">
              <a:avLst/>
            </a:prstGeom>
            <a:solidFill>
              <a:srgbClr val="78C149"/>
            </a:solidFill>
            <a:ln w="12700"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BDSC, BDTC</a:t>
              </a:r>
            </a:p>
          </p:txBody>
        </p:sp>
        <p:sp>
          <p:nvSpPr>
            <p:cNvPr id="23" name="Cylinder 83"/>
            <p:cNvSpPr/>
            <p:nvPr/>
          </p:nvSpPr>
          <p:spPr>
            <a:xfrm>
              <a:off x="2964756" y="2898675"/>
              <a:ext cx="1211092" cy="615686"/>
            </a:xfrm>
            <a:prstGeom prst="can">
              <a:avLst/>
            </a:prstGeom>
            <a:solidFill>
              <a:srgbClr val="78C149"/>
            </a:solidFill>
            <a:ln w="12700"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Member</a:t>
              </a:r>
            </a:p>
          </p:txBody>
        </p:sp>
        <p:sp>
          <p:nvSpPr>
            <p:cNvPr id="24" name="Cylinder 84"/>
            <p:cNvSpPr/>
            <p:nvPr/>
          </p:nvSpPr>
          <p:spPr>
            <a:xfrm>
              <a:off x="4540378" y="2898675"/>
              <a:ext cx="1185682" cy="615686"/>
            </a:xfrm>
            <a:prstGeom prst="can">
              <a:avLst>
                <a:gd name="adj" fmla="val 25000"/>
              </a:avLst>
            </a:prstGeom>
            <a:solidFill>
              <a:srgbClr val="78C149"/>
            </a:solidFill>
            <a:ln w="12700"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6241" y="2587641"/>
              <a:ext cx="7846941" cy="1066800"/>
            </a:xfrm>
            <a:prstGeom prst="rect">
              <a:avLst/>
            </a:prstGeom>
            <a:noFill/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Cylinder 86"/>
            <p:cNvSpPr/>
            <p:nvPr/>
          </p:nvSpPr>
          <p:spPr>
            <a:xfrm>
              <a:off x="9220145" y="2869319"/>
              <a:ext cx="1083712" cy="615686"/>
            </a:xfrm>
            <a:prstGeom prst="can">
              <a:avLst/>
            </a:prstGeom>
            <a:solidFill>
              <a:srgbClr val="78C149"/>
            </a:solidFill>
            <a:ln w="12700"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Flex Network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95403" y="4618982"/>
            <a:ext cx="1234440" cy="501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softEdge rad="1270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b="1" dirty="0">
                <a:latin typeface="Arial Narrow" panose="020B0606020202030204" pitchFamily="34" charset="0"/>
              </a:rPr>
              <a:t>Whyzen </a:t>
            </a:r>
            <a:br>
              <a:rPr lang="en-US" sz="1050" b="1" dirty="0">
                <a:latin typeface="Arial Narrow" panose="020B0606020202030204" pitchFamily="34" charset="0"/>
              </a:rPr>
            </a:br>
            <a:r>
              <a:rPr lang="en-US" sz="1050" b="1" dirty="0">
                <a:latin typeface="Arial Narrow" panose="020B0606020202030204" pitchFamily="34" charset="0"/>
              </a:rPr>
              <a:t>Analytics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94901" y="4618982"/>
            <a:ext cx="1234440" cy="501950"/>
          </a:xfrm>
          <a:prstGeom prst="rect">
            <a:avLst/>
          </a:prstGeom>
          <a:solidFill>
            <a:srgbClr val="0F4A77"/>
          </a:solidFill>
          <a:ln>
            <a:solidFill>
              <a:srgbClr val="002060"/>
            </a:solidFill>
          </a:ln>
          <a:effectLst>
            <a:softEdge rad="1270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Arial Narrow" panose="020B0606020202030204" pitchFamily="34" charset="0"/>
              </a:rPr>
              <a:t>Consultyng and Informatics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4399" y="4618982"/>
            <a:ext cx="1234440" cy="501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softEdge rad="1270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b="1" dirty="0">
                <a:latin typeface="Arial Narrow" panose="020B0606020202030204" pitchFamily="34" charset="0"/>
              </a:rPr>
              <a:t>Population </a:t>
            </a:r>
            <a:br>
              <a:rPr lang="en-US" sz="1050" b="1" dirty="0">
                <a:latin typeface="Arial Narrow" panose="020B0606020202030204" pitchFamily="34" charset="0"/>
              </a:rPr>
            </a:br>
            <a:r>
              <a:rPr lang="en-US" sz="1050" b="1" dirty="0">
                <a:latin typeface="Arial Narrow" panose="020B0606020202030204" pitchFamily="34" charset="0"/>
              </a:rPr>
              <a:t>Advyzer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93897" y="4618982"/>
            <a:ext cx="1234440" cy="501950"/>
          </a:xfrm>
          <a:prstGeom prst="rect">
            <a:avLst/>
          </a:prstGeom>
          <a:solidFill>
            <a:srgbClr val="0F4A77"/>
          </a:solidFill>
          <a:ln>
            <a:solidFill>
              <a:srgbClr val="002060"/>
            </a:solidFill>
          </a:ln>
          <a:effectLst>
            <a:softEdge rad="1270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Arial Narrow" panose="020B0606020202030204" pitchFamily="34" charset="0"/>
              </a:rPr>
              <a:t>Trend Insyghts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93395" y="4618982"/>
            <a:ext cx="1234440" cy="501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softEdge rad="1270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b="1" dirty="0">
                <a:latin typeface="Arial Narrow" panose="020B0606020202030204" pitchFamily="34" charset="0"/>
              </a:rPr>
              <a:t>Provider </a:t>
            </a:r>
            <a:br>
              <a:rPr lang="en-US" sz="1050" b="1" dirty="0">
                <a:latin typeface="Arial Narrow" panose="020B0606020202030204" pitchFamily="34" charset="0"/>
              </a:rPr>
            </a:br>
            <a:r>
              <a:rPr lang="en-US" sz="1050" b="1" dirty="0">
                <a:latin typeface="Arial Narrow" panose="020B0606020202030204" pitchFamily="34" charset="0"/>
              </a:rPr>
              <a:t>Analytics</a:t>
            </a:r>
          </a:p>
        </p:txBody>
      </p:sp>
      <p:sp>
        <p:nvSpPr>
          <p:cNvPr id="35" name="Down Arrow Callout 34"/>
          <p:cNvSpPr/>
          <p:nvPr/>
        </p:nvSpPr>
        <p:spPr>
          <a:xfrm>
            <a:off x="2218473" y="1750862"/>
            <a:ext cx="2364206" cy="512952"/>
          </a:xfrm>
          <a:prstGeom prst="downArrowCallout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Arial Narrow" panose="020B0606020202030204" pitchFamily="34" charset="0"/>
              </a:rPr>
              <a:t>Client Specific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0057" y="3526745"/>
            <a:ext cx="8229599" cy="725476"/>
            <a:chOff x="609601" y="3945894"/>
            <a:chExt cx="10972798" cy="967301"/>
          </a:xfrm>
        </p:grpSpPr>
        <p:sp>
          <p:nvSpPr>
            <p:cNvPr id="11" name="Rectangle 10"/>
            <p:cNvSpPr/>
            <p:nvPr/>
          </p:nvSpPr>
          <p:spPr>
            <a:xfrm>
              <a:off x="609601" y="3945894"/>
              <a:ext cx="10972798" cy="967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rPr>
                <a:t>Data Processing/</a:t>
              </a:r>
              <a:b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rPr>
                <a:t>Enrichment Layer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28488" y="4164708"/>
              <a:ext cx="1188720" cy="5296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Episode </a:t>
              </a:r>
              <a:b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Grouper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96400" y="4164708"/>
              <a:ext cx="1280160" cy="5296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Risk </a:t>
              </a:r>
              <a:b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Scores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17792" y="4164708"/>
              <a:ext cx="1188720" cy="5296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Health </a:t>
              </a:r>
              <a:b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Status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7096" y="4164708"/>
              <a:ext cx="1188720" cy="5296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Predictive </a:t>
              </a:r>
              <a:b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Analytics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39184" y="4164708"/>
              <a:ext cx="1188720" cy="5296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Quality </a:t>
              </a:r>
              <a:b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Metrics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58440" y="4164708"/>
              <a:ext cx="1280160" cy="5296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Claims Categorizations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101370" y="5120932"/>
            <a:ext cx="1228473" cy="36546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</a:rPr>
              <a:t>Agent Reporting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</a:rPr>
              <a:t>Benchmarking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94399" y="5113789"/>
            <a:ext cx="1234440" cy="36546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</a:rPr>
              <a:t>Care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D218C0-3F7E-486F-BDFB-4C44D18047FD}"/>
              </a:ext>
            </a:extLst>
          </p:cNvPr>
          <p:cNvSpPr txBox="1"/>
          <p:nvPr/>
        </p:nvSpPr>
        <p:spPr>
          <a:xfrm>
            <a:off x="3602394" y="604381"/>
            <a:ext cx="268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Referred to as Data Staging Area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B2F84C9-A48A-468E-9F6D-DB0B54BCB3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9642" y="1060942"/>
            <a:ext cx="365760" cy="914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96EE7-4B37-494D-85A5-9215100D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 Data Vault Solution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D74AF8-1C69-4332-B918-BE5991CE6B7B}"/>
              </a:ext>
            </a:extLst>
          </p:cNvPr>
          <p:cNvSpPr/>
          <p:nvPr/>
        </p:nvSpPr>
        <p:spPr>
          <a:xfrm>
            <a:off x="2393055" y="2293078"/>
            <a:ext cx="461342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22D698-B525-480F-B96F-0CCE243FF13A}"/>
              </a:ext>
            </a:extLst>
          </p:cNvPr>
          <p:cNvSpPr/>
          <p:nvPr/>
        </p:nvSpPr>
        <p:spPr>
          <a:xfrm>
            <a:off x="3588244" y="3389828"/>
            <a:ext cx="1044116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Vault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C7A000-5DD3-4BE3-8055-2C5CB005967F}"/>
              </a:ext>
            </a:extLst>
          </p:cNvPr>
          <p:cNvSpPr/>
          <p:nvPr/>
        </p:nvSpPr>
        <p:spPr>
          <a:xfrm>
            <a:off x="2393055" y="3389828"/>
            <a:ext cx="1044116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AC552E-D6B9-43CB-9AD7-946FAA83D23C}"/>
              </a:ext>
            </a:extLst>
          </p:cNvPr>
          <p:cNvSpPr/>
          <p:nvPr/>
        </p:nvSpPr>
        <p:spPr>
          <a:xfrm>
            <a:off x="1197866" y="3389828"/>
            <a:ext cx="1044116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Zone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3B774E-3C15-4D67-9622-8D9D727B5660}"/>
              </a:ext>
            </a:extLst>
          </p:cNvPr>
          <p:cNvSpPr/>
          <p:nvPr/>
        </p:nvSpPr>
        <p:spPr>
          <a:xfrm>
            <a:off x="4773878" y="3389828"/>
            <a:ext cx="1044116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Vault</a:t>
            </a:r>
          </a:p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CE9FF2-DF36-4510-B5B6-0B2C8434756B}"/>
              </a:ext>
            </a:extLst>
          </p:cNvPr>
          <p:cNvSpPr/>
          <p:nvPr/>
        </p:nvSpPr>
        <p:spPr>
          <a:xfrm>
            <a:off x="5962365" y="3389828"/>
            <a:ext cx="104411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Mart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33FAE21-75FE-404F-B8F1-D32483766EE3}"/>
              </a:ext>
            </a:extLst>
          </p:cNvPr>
          <p:cNvGrpSpPr/>
          <p:nvPr/>
        </p:nvGrpSpPr>
        <p:grpSpPr>
          <a:xfrm>
            <a:off x="1835002" y="1769264"/>
            <a:ext cx="1227764" cy="774370"/>
            <a:chOff x="1885802" y="1988840"/>
            <a:chExt cx="1227764" cy="77437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51FD1B5-4CD9-491A-8E1B-67D50B97E82E}"/>
                </a:ext>
              </a:extLst>
            </p:cNvPr>
            <p:cNvSpPr/>
            <p:nvPr/>
          </p:nvSpPr>
          <p:spPr>
            <a:xfrm>
              <a:off x="1975802" y="2079133"/>
              <a:ext cx="1137764" cy="684077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 a Business Object Model in Entity Relationship Notation in Innovator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A6C9FA9-B834-41EF-9EC4-EB9556193977}"/>
                </a:ext>
              </a:extLst>
            </p:cNvPr>
            <p:cNvSpPr/>
            <p:nvPr/>
          </p:nvSpPr>
          <p:spPr>
            <a:xfrm>
              <a:off x="1885802" y="1988840"/>
              <a:ext cx="180000" cy="180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1AB22F-698C-432B-BDD6-9140B236BD7A}"/>
              </a:ext>
            </a:extLst>
          </p:cNvPr>
          <p:cNvCxnSpPr/>
          <p:nvPr/>
        </p:nvCxnSpPr>
        <p:spPr>
          <a:xfrm>
            <a:off x="3926862" y="2738264"/>
            <a:ext cx="0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8F56FB3-5E24-4246-95A3-FDAF31078A44}"/>
              </a:ext>
            </a:extLst>
          </p:cNvPr>
          <p:cNvGrpSpPr/>
          <p:nvPr/>
        </p:nvGrpSpPr>
        <p:grpSpPr>
          <a:xfrm>
            <a:off x="3988235" y="2921392"/>
            <a:ext cx="1413810" cy="759168"/>
            <a:chOff x="4039035" y="3140968"/>
            <a:chExt cx="1326058" cy="759168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B09685C-BE0A-425E-B313-707961F87C3F}"/>
                </a:ext>
              </a:extLst>
            </p:cNvPr>
            <p:cNvSpPr/>
            <p:nvPr/>
          </p:nvSpPr>
          <p:spPr>
            <a:xfrm>
              <a:off x="4125007" y="3216059"/>
              <a:ext cx="1240086" cy="684077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Innovator automates generation of Raw Vault Model from  Business Object Model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13BD873-7BA9-43A2-BDBE-3843D950B17F}"/>
                </a:ext>
              </a:extLst>
            </p:cNvPr>
            <p:cNvSpPr/>
            <p:nvPr/>
          </p:nvSpPr>
          <p:spPr>
            <a:xfrm>
              <a:off x="4039035" y="3140968"/>
              <a:ext cx="180000" cy="180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8B7D2A15-7EA3-420E-8BF9-0B075775B2E9}"/>
              </a:ext>
            </a:extLst>
          </p:cNvPr>
          <p:cNvSpPr/>
          <p:nvPr/>
        </p:nvSpPr>
        <p:spPr>
          <a:xfrm>
            <a:off x="5959512" y="3794046"/>
            <a:ext cx="1044116" cy="1467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Marts</a:t>
            </a:r>
          </a:p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E874346-B723-4451-9DAE-B5E1A798E814}"/>
              </a:ext>
            </a:extLst>
          </p:cNvPr>
          <p:cNvSpPr/>
          <p:nvPr/>
        </p:nvSpPr>
        <p:spPr>
          <a:xfrm>
            <a:off x="1455691" y="4486716"/>
            <a:ext cx="432048" cy="39642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BEF447F-0ADA-4C78-B09E-CAB629859FA2}"/>
              </a:ext>
            </a:extLst>
          </p:cNvPr>
          <p:cNvSpPr/>
          <p:nvPr/>
        </p:nvSpPr>
        <p:spPr>
          <a:xfrm>
            <a:off x="1503762" y="4532146"/>
            <a:ext cx="432048" cy="39642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9A148C9-A953-4D4E-B38C-D1B26F3096BB}"/>
              </a:ext>
            </a:extLst>
          </p:cNvPr>
          <p:cNvSpPr/>
          <p:nvPr/>
        </p:nvSpPr>
        <p:spPr>
          <a:xfrm>
            <a:off x="1550598" y="4577576"/>
            <a:ext cx="432048" cy="39642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28C2E23-4C99-421E-B254-760E028589E4}"/>
              </a:ext>
            </a:extLst>
          </p:cNvPr>
          <p:cNvGrpSpPr/>
          <p:nvPr/>
        </p:nvGrpSpPr>
        <p:grpSpPr>
          <a:xfrm>
            <a:off x="2191371" y="4386792"/>
            <a:ext cx="1322722" cy="732396"/>
            <a:chOff x="2312829" y="4606368"/>
            <a:chExt cx="1252064" cy="732396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D3FC1BA7-EB5B-4F6D-B4FC-706A4EFE4A7C}"/>
                </a:ext>
              </a:extLst>
            </p:cNvPr>
            <p:cNvSpPr/>
            <p:nvPr/>
          </p:nvSpPr>
          <p:spPr>
            <a:xfrm>
              <a:off x="2401485" y="4654687"/>
              <a:ext cx="1163408" cy="684077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Innovator to generate Staging using  Landing Zone tables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E300590-90ED-47A6-97FF-EFF2710A4913}"/>
                </a:ext>
              </a:extLst>
            </p:cNvPr>
            <p:cNvSpPr/>
            <p:nvPr/>
          </p:nvSpPr>
          <p:spPr>
            <a:xfrm>
              <a:off x="2312829" y="4606368"/>
              <a:ext cx="180000" cy="180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E2780C4-72D7-49D3-BB1F-7B9B046A383A}"/>
              </a:ext>
            </a:extLst>
          </p:cNvPr>
          <p:cNvCxnSpPr>
            <a:cxnSpLocks/>
          </p:cNvCxnSpPr>
          <p:nvPr/>
        </p:nvCxnSpPr>
        <p:spPr>
          <a:xfrm>
            <a:off x="1835002" y="3749868"/>
            <a:ext cx="939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4AC6628-6292-4674-925A-CA4A8420B670}"/>
              </a:ext>
            </a:extLst>
          </p:cNvPr>
          <p:cNvGrpSpPr/>
          <p:nvPr/>
        </p:nvGrpSpPr>
        <p:grpSpPr>
          <a:xfrm>
            <a:off x="1664538" y="2912250"/>
            <a:ext cx="1226414" cy="746136"/>
            <a:chOff x="1715338" y="3131826"/>
            <a:chExt cx="1226414" cy="74613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7646A801-1E3E-4767-9306-2364FA561FC1}"/>
                </a:ext>
              </a:extLst>
            </p:cNvPr>
            <p:cNvSpPr/>
            <p:nvPr/>
          </p:nvSpPr>
          <p:spPr>
            <a:xfrm>
              <a:off x="1803988" y="3193885"/>
              <a:ext cx="1137764" cy="684077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Define hard 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business rules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651CE71-14F2-402F-8707-CA1BBC91EA0D}"/>
                </a:ext>
              </a:extLst>
            </p:cNvPr>
            <p:cNvSpPr/>
            <p:nvPr/>
          </p:nvSpPr>
          <p:spPr>
            <a:xfrm>
              <a:off x="1715338" y="3131826"/>
              <a:ext cx="180000" cy="180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D19C119-FE00-4B13-BE4C-2589090F13D3}"/>
              </a:ext>
            </a:extLst>
          </p:cNvPr>
          <p:cNvCxnSpPr>
            <a:cxnSpLocks/>
          </p:cNvCxnSpPr>
          <p:nvPr/>
        </p:nvCxnSpPr>
        <p:spPr>
          <a:xfrm>
            <a:off x="3048503" y="5181340"/>
            <a:ext cx="939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53D5769-78C6-4896-B242-1E65FDA61E3A}"/>
              </a:ext>
            </a:extLst>
          </p:cNvPr>
          <p:cNvCxnSpPr>
            <a:cxnSpLocks/>
          </p:cNvCxnSpPr>
          <p:nvPr/>
        </p:nvCxnSpPr>
        <p:spPr>
          <a:xfrm>
            <a:off x="4304012" y="5181340"/>
            <a:ext cx="939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FFA881-41D6-4EBA-8EEE-6DCCE4F0459E}"/>
              </a:ext>
            </a:extLst>
          </p:cNvPr>
          <p:cNvCxnSpPr>
            <a:cxnSpLocks/>
          </p:cNvCxnSpPr>
          <p:nvPr/>
        </p:nvCxnSpPr>
        <p:spPr>
          <a:xfrm>
            <a:off x="5458309" y="5181340"/>
            <a:ext cx="939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577D25B-22F5-4F2A-B659-05A4380B6801}"/>
              </a:ext>
            </a:extLst>
          </p:cNvPr>
          <p:cNvGrpSpPr/>
          <p:nvPr/>
        </p:nvGrpSpPr>
        <p:grpSpPr>
          <a:xfrm>
            <a:off x="3518369" y="4408962"/>
            <a:ext cx="1163774" cy="710226"/>
            <a:chOff x="3569169" y="4628538"/>
            <a:chExt cx="1163774" cy="710226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799F9061-4BB3-433A-B28D-DF114EC5F243}"/>
                </a:ext>
              </a:extLst>
            </p:cNvPr>
            <p:cNvSpPr/>
            <p:nvPr/>
          </p:nvSpPr>
          <p:spPr>
            <a:xfrm>
              <a:off x="3595179" y="4654687"/>
              <a:ext cx="1137764" cy="684077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Map Staging to Raw Vault in Innovator using semi-automated plugins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CB3BC8F-140C-4DB6-969D-A3F3CC768A92}"/>
                </a:ext>
              </a:extLst>
            </p:cNvPr>
            <p:cNvSpPr/>
            <p:nvPr/>
          </p:nvSpPr>
          <p:spPr>
            <a:xfrm>
              <a:off x="3569169" y="4628538"/>
              <a:ext cx="180000" cy="180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8D3B374-148E-431D-982E-87A20B580B3E}"/>
              </a:ext>
            </a:extLst>
          </p:cNvPr>
          <p:cNvGrpSpPr/>
          <p:nvPr/>
        </p:nvGrpSpPr>
        <p:grpSpPr>
          <a:xfrm>
            <a:off x="4693433" y="4408962"/>
            <a:ext cx="1171385" cy="710226"/>
            <a:chOff x="4744233" y="4628538"/>
            <a:chExt cx="1171385" cy="71022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8CE5032-AEFB-42DA-90FC-FCC60206D99F}"/>
                </a:ext>
              </a:extLst>
            </p:cNvPr>
            <p:cNvSpPr/>
            <p:nvPr/>
          </p:nvSpPr>
          <p:spPr>
            <a:xfrm>
              <a:off x="4777854" y="4654687"/>
              <a:ext cx="1137764" cy="684077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Model the transformations (Soft Rules) in specialized BPMN and ER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6BDF1A8-AAE1-411C-A9AA-20B8D41240F8}"/>
                </a:ext>
              </a:extLst>
            </p:cNvPr>
            <p:cNvSpPr/>
            <p:nvPr/>
          </p:nvSpPr>
          <p:spPr>
            <a:xfrm>
              <a:off x="4744233" y="4628538"/>
              <a:ext cx="180000" cy="180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7B11E44-43CB-45F1-B577-E6EA5E95660E}"/>
              </a:ext>
            </a:extLst>
          </p:cNvPr>
          <p:cNvGrpSpPr/>
          <p:nvPr/>
        </p:nvGrpSpPr>
        <p:grpSpPr>
          <a:xfrm>
            <a:off x="5894181" y="4408962"/>
            <a:ext cx="1171385" cy="710226"/>
            <a:chOff x="5944981" y="4628538"/>
            <a:chExt cx="1171385" cy="710226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6A8EBF2E-5E4D-4326-A205-F0418113CCF5}"/>
                </a:ext>
              </a:extLst>
            </p:cNvPr>
            <p:cNvSpPr/>
            <p:nvPr/>
          </p:nvSpPr>
          <p:spPr>
            <a:xfrm>
              <a:off x="5978602" y="4654687"/>
              <a:ext cx="1137764" cy="684077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Generate views from Raw &amp; Business Vaults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CE37B8C-7B38-431E-A936-A83268132B44}"/>
                </a:ext>
              </a:extLst>
            </p:cNvPr>
            <p:cNvSpPr/>
            <p:nvPr/>
          </p:nvSpPr>
          <p:spPr>
            <a:xfrm>
              <a:off x="5944981" y="4628538"/>
              <a:ext cx="180000" cy="180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BCE2A81-2AC8-4489-AECB-4E93C9F5FE3B}"/>
              </a:ext>
            </a:extLst>
          </p:cNvPr>
          <p:cNvSpPr/>
          <p:nvPr/>
        </p:nvSpPr>
        <p:spPr>
          <a:xfrm>
            <a:off x="7086926" y="1717280"/>
            <a:ext cx="2006274" cy="3550924"/>
          </a:xfrm>
          <a:prstGeom prst="roundRect">
            <a:avLst>
              <a:gd name="adj" fmla="val 497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the data inflow does not change, these steps have to be performed ONLY ONCE</a:t>
            </a:r>
          </a:p>
          <a:p>
            <a:pPr marL="88900" indent="-88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Innovator Warehouse Edition provides a set of Add-ons that help to automate first time generation as well as the maintenance of a large scale Data Vault instance</a:t>
            </a:r>
          </a:p>
          <a:p>
            <a:pPr marL="88900" indent="-88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extension provides a high level of efficiency, accuracy and lead-time advantage</a:t>
            </a:r>
          </a:p>
          <a:p>
            <a:pPr marL="88900" indent="-88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steps will be performed on premise, whereas the data processing can be done in the Cloud</a:t>
            </a:r>
          </a:p>
          <a:p>
            <a:pPr marL="88900" indent="-88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Innovator models provide a clean and readable documentation of all data formats and transformations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3D57A3-F570-4332-8C37-1717A0F50791}"/>
              </a:ext>
            </a:extLst>
          </p:cNvPr>
          <p:cNvSpPr/>
          <p:nvPr/>
        </p:nvSpPr>
        <p:spPr>
          <a:xfrm>
            <a:off x="272728" y="3929504"/>
            <a:ext cx="598954" cy="4776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B8F1C0C-9B82-477B-815E-7706B662F90D}"/>
              </a:ext>
            </a:extLst>
          </p:cNvPr>
          <p:cNvSpPr/>
          <p:nvPr/>
        </p:nvSpPr>
        <p:spPr>
          <a:xfrm>
            <a:off x="323485" y="3992058"/>
            <a:ext cx="598954" cy="4776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C24BB14-A4FC-46CF-BAF2-12A289F4FA85}"/>
              </a:ext>
            </a:extLst>
          </p:cNvPr>
          <p:cNvSpPr/>
          <p:nvPr/>
        </p:nvSpPr>
        <p:spPr>
          <a:xfrm>
            <a:off x="384168" y="4063740"/>
            <a:ext cx="598954" cy="4776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F4BD3A9-19E6-4573-A734-91554DAF8945}"/>
              </a:ext>
            </a:extLst>
          </p:cNvPr>
          <p:cNvSpPr/>
          <p:nvPr/>
        </p:nvSpPr>
        <p:spPr>
          <a:xfrm>
            <a:off x="447836" y="4125213"/>
            <a:ext cx="681671" cy="4776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Client Plan Data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4EF4A90-DCD3-4DE6-9103-9A018D046132}"/>
              </a:ext>
            </a:extLst>
          </p:cNvPr>
          <p:cNvCxnSpPr>
            <a:cxnSpLocks/>
          </p:cNvCxnSpPr>
          <p:nvPr/>
        </p:nvCxnSpPr>
        <p:spPr>
          <a:xfrm>
            <a:off x="683645" y="5173780"/>
            <a:ext cx="939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20D980-3F57-440B-9CA4-AF9657FF2DC4}"/>
              </a:ext>
            </a:extLst>
          </p:cNvPr>
          <p:cNvSpPr txBox="1"/>
          <p:nvPr/>
        </p:nvSpPr>
        <p:spPr>
          <a:xfrm>
            <a:off x="447836" y="1065877"/>
            <a:ext cx="864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Vault’s unique attributes enable a Business Object Model-driven approach for automating the data transformation process.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9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1B9CA2-2A7E-4770-9E28-963BFCC29841}"/>
              </a:ext>
            </a:extLst>
          </p:cNvPr>
          <p:cNvSpPr/>
          <p:nvPr/>
        </p:nvSpPr>
        <p:spPr>
          <a:xfrm>
            <a:off x="-3110" y="5814733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5A6FF4-11E3-4A0C-8D31-3CC1C816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whYzen Monthly Intake Process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New Client Onboarding Process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95415-C3D7-4554-B6CD-B81359F3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There a 2 </a:t>
            </a:r>
            <a:r>
              <a:rPr lang="en-CA" dirty="0" err="1"/>
              <a:t>disctint</a:t>
            </a:r>
            <a:r>
              <a:rPr lang="en-CA" dirty="0"/>
              <a:t> processes, we need to be aware of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7CDE6-B89F-49E1-BCBF-C1875013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6480000" cy="126508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43A4C-1760-44EA-8B32-784D47D7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20" y="4830912"/>
            <a:ext cx="1715599" cy="334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8B4094-8E05-4F57-B89D-11F968900B1D}"/>
              </a:ext>
            </a:extLst>
          </p:cNvPr>
          <p:cNvSpPr/>
          <p:nvPr/>
        </p:nvSpPr>
        <p:spPr>
          <a:xfrm>
            <a:off x="797560" y="4841072"/>
            <a:ext cx="1259840" cy="1254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Discovery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2847A7-5C41-40A8-BB76-46C7D4F37626}"/>
              </a:ext>
            </a:extLst>
          </p:cNvPr>
          <p:cNvCxnSpPr/>
          <p:nvPr/>
        </p:nvCxnSpPr>
        <p:spPr>
          <a:xfrm>
            <a:off x="8694051" y="3077209"/>
            <a:ext cx="0" cy="138700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AD95F7-D529-4750-B222-1EF8ECB63C4E}"/>
              </a:ext>
            </a:extLst>
          </p:cNvPr>
          <p:cNvCxnSpPr>
            <a:cxnSpLocks/>
          </p:cNvCxnSpPr>
          <p:nvPr/>
        </p:nvCxnSpPr>
        <p:spPr>
          <a:xfrm>
            <a:off x="2214880" y="3266440"/>
            <a:ext cx="4882137" cy="116772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1D68C-C414-4D67-BDFF-5F66035F6A3D}"/>
              </a:ext>
            </a:extLst>
          </p:cNvPr>
          <p:cNvSpPr/>
          <p:nvPr/>
        </p:nvSpPr>
        <p:spPr>
          <a:xfrm>
            <a:off x="2275702" y="4420091"/>
            <a:ext cx="1511365" cy="1675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Analysis &amp;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2B116-3739-4B11-91C4-F1678771521C}"/>
              </a:ext>
            </a:extLst>
          </p:cNvPr>
          <p:cNvSpPr/>
          <p:nvPr/>
        </p:nvSpPr>
        <p:spPr>
          <a:xfrm>
            <a:off x="3869585" y="4422080"/>
            <a:ext cx="1511365" cy="1673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Analysis &amp;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F488D-BA5C-4022-A249-DBC02020AABE}"/>
              </a:ext>
            </a:extLst>
          </p:cNvPr>
          <p:cNvSpPr/>
          <p:nvPr/>
        </p:nvSpPr>
        <p:spPr>
          <a:xfrm>
            <a:off x="5454755" y="4434168"/>
            <a:ext cx="1511365" cy="1661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33F89-7F7A-4F0D-ADE6-1C98BF1E989F}"/>
              </a:ext>
            </a:extLst>
          </p:cNvPr>
          <p:cNvSpPr/>
          <p:nvPr/>
        </p:nvSpPr>
        <p:spPr>
          <a:xfrm>
            <a:off x="7097017" y="4436019"/>
            <a:ext cx="1511365" cy="3148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E7BA4-2A51-4761-A74E-2D6E02CEFA3B}"/>
              </a:ext>
            </a:extLst>
          </p:cNvPr>
          <p:cNvSpPr/>
          <p:nvPr/>
        </p:nvSpPr>
        <p:spPr>
          <a:xfrm>
            <a:off x="609600" y="4343400"/>
            <a:ext cx="6408999" cy="1905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8BE44F-F151-476B-894F-5578CF97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00600"/>
          </a:xfrm>
        </p:spPr>
        <p:txBody>
          <a:bodyPr/>
          <a:lstStyle/>
          <a:p>
            <a:r>
              <a:rPr lang="en-CA" dirty="0"/>
              <a:t>Improved throughput of Monthly Intake Process enabled by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Increases opportunities for parallel processing</a:t>
            </a:r>
          </a:p>
          <a:p>
            <a:pPr lvl="2"/>
            <a:r>
              <a:rPr lang="en-CA" dirty="0"/>
              <a:t>Hashkeys allow loading of each table (hub, link or satellite) independent of each other</a:t>
            </a:r>
          </a:p>
          <a:p>
            <a:pPr lvl="2"/>
            <a:r>
              <a:rPr lang="en-CA" dirty="0"/>
              <a:t>Greater opportunities to benefit from massive parallel processing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Deferred error correction decreases ingestion cycle times </a:t>
            </a:r>
          </a:p>
          <a:p>
            <a:pPr lvl="2"/>
            <a:r>
              <a:rPr lang="en-CA" dirty="0"/>
              <a:t>Data is loaded as-is</a:t>
            </a:r>
          </a:p>
          <a:p>
            <a:pPr lvl="2"/>
            <a:r>
              <a:rPr lang="en-CA" dirty="0"/>
              <a:t>Soft business rules deferred to later in data transformation process</a:t>
            </a:r>
          </a:p>
          <a:p>
            <a:pPr lvl="2"/>
            <a:r>
              <a:rPr lang="en-CA" dirty="0"/>
              <a:t>In case of fatal errors: only a portion of the data and a portion of the process needs to be rerun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95415-C3D7-4554-B6CD-B81359F3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BHI Goals (1/3)</a:t>
            </a:r>
          </a:p>
        </p:txBody>
      </p:sp>
    </p:spTree>
    <p:extLst>
      <p:ext uri="{BB962C8B-B14F-4D97-AF65-F5344CB8AC3E}">
        <p14:creationId xmlns:p14="http://schemas.microsoft.com/office/powerpoint/2010/main" val="403004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8BE44F-F151-476B-894F-5578CF97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800600"/>
          </a:xfrm>
        </p:spPr>
        <p:txBody>
          <a:bodyPr/>
          <a:lstStyle/>
          <a:p>
            <a:r>
              <a:rPr lang="en-CA" dirty="0"/>
              <a:t>Faster onboarding of new clients and development of new products</a:t>
            </a:r>
          </a:p>
          <a:p>
            <a:pPr lvl="1"/>
            <a:r>
              <a:rPr lang="en-CA" dirty="0"/>
              <a:t>Automation</a:t>
            </a:r>
          </a:p>
          <a:p>
            <a:pPr lvl="2"/>
            <a:r>
              <a:rPr lang="en-CA" dirty="0"/>
              <a:t>Metadata creates the code for integration, historisation, and </a:t>
            </a:r>
            <a:br>
              <a:rPr lang="en-CA" dirty="0"/>
            </a:br>
            <a:r>
              <a:rPr lang="en-CA" dirty="0"/>
              <a:t>standard quality checks</a:t>
            </a:r>
          </a:p>
          <a:p>
            <a:pPr lvl="2"/>
            <a:r>
              <a:rPr lang="en-CA" dirty="0"/>
              <a:t>Resources are free for complex transformation and data enhancement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Loosely coupled Hub-Link-Satellite data model (better wording)</a:t>
            </a:r>
          </a:p>
          <a:p>
            <a:pPr lvl="2"/>
            <a:r>
              <a:rPr lang="en-CA" dirty="0"/>
              <a:t>Enables incremental development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Complete first loading faster (increment)</a:t>
            </a:r>
          </a:p>
          <a:p>
            <a:pPr lvl="2"/>
            <a:r>
              <a:rPr lang="en-CA" dirty="0"/>
              <a:t>Generate quicker feedback in the target reporting environment</a:t>
            </a:r>
          </a:p>
          <a:p>
            <a:pPr lvl="2"/>
            <a:r>
              <a:rPr lang="en-CA" dirty="0"/>
              <a:t>Solve problems more quickly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95415-C3D7-4554-B6CD-B81359F3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BHI Goals (2/3)</a:t>
            </a:r>
          </a:p>
        </p:txBody>
      </p:sp>
    </p:spTree>
    <p:extLst>
      <p:ext uri="{BB962C8B-B14F-4D97-AF65-F5344CB8AC3E}">
        <p14:creationId xmlns:p14="http://schemas.microsoft.com/office/powerpoint/2010/main" val="396671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BC647-6EEC-4EC1-977C-B5D49BA2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Faster onboarding through more effective and more efficient communication</a:t>
            </a:r>
          </a:p>
          <a:p>
            <a:pPr lvl="1"/>
            <a:r>
              <a:rPr lang="en-CA" dirty="0"/>
              <a:t>Common Business Object Model allows BHI to facilitate a quicker, more efficient communication</a:t>
            </a:r>
          </a:p>
          <a:p>
            <a:pPr lvl="2"/>
            <a:r>
              <a:rPr lang="en-CA" dirty="0"/>
              <a:t>Facilitating conversations with Clients about BHI will be mapping their data to the Common Business Object Model</a:t>
            </a:r>
          </a:p>
          <a:p>
            <a:pPr lvl="2"/>
            <a:r>
              <a:rPr lang="en-CA" dirty="0"/>
              <a:t>Common Language create a better understanding</a:t>
            </a:r>
          </a:p>
          <a:p>
            <a:pPr lvl="1"/>
            <a:r>
              <a:rPr lang="en-CA" dirty="0"/>
              <a:t>Facilitates quicker, more efficient analysis and design of the data transformation and integration processes within BHI</a:t>
            </a:r>
          </a:p>
          <a:p>
            <a:pPr lvl="1"/>
            <a:r>
              <a:rPr lang="en-CA" dirty="0"/>
              <a:t>Facilitates quicker, more efficient communication and design of the data analytics</a:t>
            </a:r>
          </a:p>
          <a:p>
            <a:pPr lvl="2"/>
            <a:r>
              <a:rPr lang="en-CA" dirty="0"/>
              <a:t>Because these discussions are refocused/recast around Common Business Objects </a:t>
            </a:r>
          </a:p>
          <a:p>
            <a:pPr lvl="2"/>
            <a:r>
              <a:rPr lang="en-CA" dirty="0"/>
              <a:t>…not data files, complex SQL tables, SAS artifacts, etc.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BEFA0-DFEB-4FB3-A6F3-18166D1A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BHI Goals (3/3)</a:t>
            </a:r>
          </a:p>
        </p:txBody>
      </p:sp>
    </p:spTree>
    <p:extLst>
      <p:ext uri="{BB962C8B-B14F-4D97-AF65-F5344CB8AC3E}">
        <p14:creationId xmlns:p14="http://schemas.microsoft.com/office/powerpoint/2010/main" val="43837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1135</Words>
  <Application>Microsoft Office PowerPoint</Application>
  <PresentationFormat>Bildschirmpräsentation (4:3)</PresentationFormat>
  <Paragraphs>198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Lucida Sans Unicode</vt:lpstr>
      <vt:lpstr>Wingdings</vt:lpstr>
      <vt:lpstr>Wingdings 2</vt:lpstr>
      <vt:lpstr>Concourse</vt:lpstr>
      <vt:lpstr>BHI EDW Modernization POC </vt:lpstr>
      <vt:lpstr>BHI Vision: Single Source of Truth</vt:lpstr>
      <vt:lpstr>Core Value Drivers for BHI</vt:lpstr>
      <vt:lpstr>Solution Focus</vt:lpstr>
      <vt:lpstr>The Data Vault Solution</vt:lpstr>
      <vt:lpstr>There a 2 disctint processes, we need to be aware of</vt:lpstr>
      <vt:lpstr>BHI Goals (1/3)</vt:lpstr>
      <vt:lpstr>BHI Goals (2/3)</vt:lpstr>
      <vt:lpstr>BHI Goals (3/3)</vt:lpstr>
      <vt:lpstr>Different Business Object Models in use at BHI</vt:lpstr>
      <vt:lpstr>Common Business Object Model (Proposed)</vt:lpstr>
      <vt:lpstr>Common Business Object Model (BHI Goal #3)</vt:lpstr>
      <vt:lpstr>Example of a New Client Onboarding Process</vt:lpstr>
      <vt:lpstr>POC Scope Discussion</vt:lpstr>
      <vt:lpstr>POC Scope Dimensions</vt:lpstr>
      <vt:lpstr>POC Scope (1/2)</vt:lpstr>
      <vt:lpstr>POC Scope (2/2)</vt:lpstr>
      <vt:lpstr>POC Processing</vt:lpstr>
      <vt:lpstr>Sprint Strategy</vt:lpstr>
      <vt:lpstr>Issues and Concerns (1/2)</vt:lpstr>
      <vt:lpstr>Data Vault Conceptual Architecture for BHI</vt:lpstr>
      <vt:lpstr>Issues and Concerns (2/2)</vt:lpstr>
      <vt:lpstr>Questions?</vt:lpstr>
      <vt:lpstr>Backup Slides</vt:lpstr>
      <vt:lpstr>BHI Landscape: Current State (2017)</vt:lpstr>
      <vt:lpstr>BHI Landscape: Future State (2018++)</vt:lpstr>
      <vt:lpstr>BHI Landscape: Product Lines</vt:lpstr>
    </vt:vector>
  </TitlesOfParts>
  <Company>Blue Cross Blue Shield Association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jewillia</dc:creator>
  <cp:lastModifiedBy>Michael Müller</cp:lastModifiedBy>
  <cp:revision>1624</cp:revision>
  <cp:lastPrinted>2015-09-28T19:22:06Z</cp:lastPrinted>
  <dcterms:created xsi:type="dcterms:W3CDTF">2011-02-15T16:50:41Z</dcterms:created>
  <dcterms:modified xsi:type="dcterms:W3CDTF">2017-09-22T21:00:58Z</dcterms:modified>
</cp:coreProperties>
</file>