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66" r:id="rId3"/>
    <p:sldId id="268" r:id="rId4"/>
    <p:sldId id="269" r:id="rId5"/>
    <p:sldId id="270" r:id="rId6"/>
    <p:sldId id="271" r:id="rId7"/>
    <p:sldId id="272" r:id="rId8"/>
    <p:sldId id="273" r:id="rId9"/>
    <p:sldId id="274" r:id="rId10"/>
    <p:sldId id="276" r:id="rId11"/>
    <p:sldId id="275"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2021-07-27</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2021-07-27</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1789178" y="1437132"/>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1789178" y="405079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a:t>
            </a:r>
            <a:r>
              <a:rPr lang="en-CA" sz="1200" b="1" dirty="0">
                <a:latin typeface="Lucida Console" panose="020B0609040504020204" pitchFamily="49" charset="0"/>
              </a:rPr>
              <a:t>6qnvgJtqwK44D8LFYnV5Yf</a:t>
            </a:r>
          </a:p>
          <a:p>
            <a:r>
              <a:rPr lang="en-CA" sz="1200" dirty="0">
                <a:latin typeface="Lucida Console" panose="020B0609040504020204" pitchFamily="49" charset="0"/>
              </a:rPr>
              <a:t>Role: </a:t>
            </a:r>
            <a:r>
              <a:rPr lang="en-CA" sz="1200" b="1" dirty="0">
                <a:latin typeface="Lucida Console" panose="020B0609040504020204" pitchFamily="49" charset="0"/>
              </a:rPr>
              <a:t>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1780034" y="685800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23" name="Connector: Elbow 22">
            <a:extLst>
              <a:ext uri="{FF2B5EF4-FFF2-40B4-BE49-F238E27FC236}">
                <a16:creationId xmlns:a16="http://schemas.microsoft.com/office/drawing/2014/main" id="{5FA7D1F9-153F-4EB6-AEB6-722113C045BC}"/>
              </a:ext>
            </a:extLst>
          </p:cNvPr>
          <p:cNvCxnSpPr>
            <a:cxnSpLocks/>
            <a:stCxn id="3" idx="2"/>
            <a:endCxn id="10" idx="1"/>
          </p:cNvCxnSpPr>
          <p:nvPr/>
        </p:nvCxnSpPr>
        <p:spPr>
          <a:xfrm rot="16200000" flipH="1">
            <a:off x="677419" y="1521713"/>
            <a:ext cx="147218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2"/>
            <a:endCxn id="11" idx="1"/>
          </p:cNvCxnSpPr>
          <p:nvPr/>
        </p:nvCxnSpPr>
        <p:spPr>
          <a:xfrm rot="16200000" flipH="1">
            <a:off x="-629411" y="2828543"/>
            <a:ext cx="408584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5400000">
            <a:off x="5130548" y="6648450"/>
            <a:ext cx="41452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8AC57A8-3D75-42C2-B269-1F0BE1AAEDB1}"/>
              </a:ext>
            </a:extLst>
          </p:cNvPr>
          <p:cNvSpPr/>
          <p:nvPr/>
        </p:nvSpPr>
        <p:spPr>
          <a:xfrm>
            <a:off x="9384794" y="6857999"/>
            <a:ext cx="7101840" cy="4870581"/>
          </a:xfrm>
          <a:prstGeom prst="roundRect">
            <a:avLst>
              <a:gd name="adj" fmla="val 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#9</a:t>
            </a:r>
          </a:p>
          <a:p>
            <a:r>
              <a:rPr lang="en-CA" sz="1200" dirty="0">
                <a:latin typeface="Lucida Console" panose="020B0609040504020204" pitchFamily="49" charset="0"/>
              </a:rPr>
              <a:t>Transaction ID: 6qnvgJtqwK44D8LFYnV5Yf:2:Registered Corporation:1.0.3</a:t>
            </a:r>
          </a:p>
          <a:p>
            <a:r>
              <a:rPr lang="en-CA" sz="1200" dirty="0">
                <a:latin typeface="Lucida Console" panose="020B0609040504020204" pitchFamily="49" charset="0"/>
              </a:rPr>
              <a:t>Transaction time: 9/20/2019, 4:05:21 PM (1569017121)</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1569017120773332200</a:t>
            </a:r>
          </a:p>
          <a:p>
            <a:r>
              <a:rPr lang="en-CA" sz="1200" dirty="0">
                <a:latin typeface="Lucida Console" panose="020B0609040504020204" pitchFamily="49" charset="0"/>
              </a:rPr>
              <a:t>Digest: 21d4757706d8a7b7b816e58257aebfef27c49a3eb083070ba099ab10531bef36</a:t>
            </a:r>
          </a:p>
          <a:p>
            <a:r>
              <a:rPr lang="en-CA" sz="1200" b="1" dirty="0">
                <a:latin typeface="Lucida Console" panose="020B0609040504020204" pitchFamily="49" charset="0"/>
              </a:rPr>
              <a:t>Type: SCHEMA</a:t>
            </a:r>
          </a:p>
          <a:p>
            <a:r>
              <a:rPr lang="en-CA" sz="1200" dirty="0">
                <a:latin typeface="Lucida Console" panose="020B0609040504020204" pitchFamily="49" charset="0"/>
              </a:rPr>
              <a:t>Schema name: Registered Corporation</a:t>
            </a:r>
          </a:p>
          <a:p>
            <a:r>
              <a:rPr lang="en-CA" sz="1200" dirty="0">
                <a:latin typeface="Lucida Console" panose="020B0609040504020204" pitchFamily="49" charset="0"/>
              </a:rPr>
              <a:t>Schema version: 1.0.3</a:t>
            </a:r>
          </a:p>
          <a:p>
            <a:r>
              <a:rPr lang="en-CA" sz="1200" dirty="0">
                <a:latin typeface="Lucida Console" panose="020B0609040504020204" pitchFamily="49" charset="0"/>
              </a:rPr>
              <a:t>Schema attributes:</a:t>
            </a:r>
          </a:p>
          <a:p>
            <a:r>
              <a:rPr lang="en-CA" sz="1200" dirty="0" err="1">
                <a:latin typeface="Lucida Console" panose="020B0609040504020204" pitchFamily="49" charset="0"/>
              </a:rPr>
              <a:t>entity_name_effective</a:t>
            </a:r>
            <a:endParaRPr lang="en-CA" sz="1200" dirty="0">
              <a:latin typeface="Lucida Console" panose="020B0609040504020204" pitchFamily="49" charset="0"/>
            </a:endParaRPr>
          </a:p>
          <a:p>
            <a:r>
              <a:rPr lang="en-CA" sz="1200" dirty="0">
                <a:latin typeface="Lucida Console" panose="020B0609040504020204" pitchFamily="49" charset="0"/>
              </a:rPr>
              <a:t>city</a:t>
            </a:r>
          </a:p>
          <a:p>
            <a:r>
              <a:rPr lang="en-CA" sz="1200" dirty="0" err="1">
                <a:latin typeface="Lucida Console" panose="020B0609040504020204" pitchFamily="49" charset="0"/>
              </a:rPr>
              <a:t>entity_status_effective</a:t>
            </a:r>
            <a:endParaRPr lang="en-CA" sz="1200" dirty="0">
              <a:latin typeface="Lucida Console" panose="020B0609040504020204" pitchFamily="49" charset="0"/>
            </a:endParaRPr>
          </a:p>
          <a:p>
            <a:r>
              <a:rPr lang="en-CA" sz="1200" dirty="0">
                <a:latin typeface="Lucida Console" panose="020B0609040504020204" pitchFamily="49" charset="0"/>
              </a:rPr>
              <a:t>country</a:t>
            </a:r>
          </a:p>
          <a:p>
            <a:r>
              <a:rPr lang="en-CA" sz="1200" dirty="0">
                <a:latin typeface="Lucida Console" panose="020B0609040504020204" pitchFamily="49" charset="0"/>
              </a:rPr>
              <a:t>address_line_2</a:t>
            </a:r>
          </a:p>
          <a:p>
            <a:r>
              <a:rPr lang="en-CA" sz="1200" dirty="0">
                <a:latin typeface="Lucida Console" panose="020B0609040504020204" pitchFamily="49" charset="0"/>
              </a:rPr>
              <a:t>address_line_1</a:t>
            </a:r>
          </a:p>
          <a:p>
            <a:r>
              <a:rPr lang="en-CA" sz="1200" dirty="0" err="1">
                <a:latin typeface="Lucida Console" panose="020B0609040504020204" pitchFamily="49" charset="0"/>
              </a:rPr>
              <a:t>entity_type</a:t>
            </a:r>
            <a:endParaRPr lang="en-CA" sz="1200" dirty="0">
              <a:latin typeface="Lucida Console" panose="020B0609040504020204" pitchFamily="49" charset="0"/>
            </a:endParaRPr>
          </a:p>
          <a:p>
            <a:r>
              <a:rPr lang="en-CA" sz="1200" dirty="0" err="1">
                <a:latin typeface="Lucida Console" panose="020B0609040504020204" pitchFamily="49" charset="0"/>
              </a:rPr>
              <a:t>registration_date</a:t>
            </a:r>
            <a:endParaRPr lang="en-CA" sz="1200" dirty="0">
              <a:latin typeface="Lucida Console" panose="020B0609040504020204" pitchFamily="49" charset="0"/>
            </a:endParaRPr>
          </a:p>
          <a:p>
            <a:r>
              <a:rPr lang="en-CA" sz="1200" dirty="0" err="1">
                <a:latin typeface="Lucida Console" panose="020B0609040504020204" pitchFamily="49" charset="0"/>
              </a:rPr>
              <a:t>entity_status</a:t>
            </a:r>
            <a:endParaRPr lang="en-CA" sz="1200" dirty="0">
              <a:latin typeface="Lucida Console" panose="020B0609040504020204" pitchFamily="49" charset="0"/>
            </a:endParaRPr>
          </a:p>
          <a:p>
            <a:r>
              <a:rPr lang="en-CA" sz="1200" dirty="0" err="1">
                <a:latin typeface="Lucida Console" panose="020B0609040504020204" pitchFamily="49" charset="0"/>
              </a:rPr>
              <a:t>corp_num</a:t>
            </a:r>
            <a:endParaRPr lang="en-CA" sz="1200" dirty="0">
              <a:latin typeface="Lucida Console" panose="020B0609040504020204" pitchFamily="49" charset="0"/>
            </a:endParaRPr>
          </a:p>
          <a:p>
            <a:r>
              <a:rPr lang="en-CA" sz="1200" dirty="0">
                <a:latin typeface="Lucida Console" panose="020B0609040504020204" pitchFamily="49" charset="0"/>
              </a:rPr>
              <a:t>addressee</a:t>
            </a:r>
          </a:p>
          <a:p>
            <a:r>
              <a:rPr lang="en-CA" sz="1200" dirty="0">
                <a:latin typeface="Lucida Console" panose="020B0609040504020204" pitchFamily="49" charset="0"/>
              </a:rPr>
              <a:t>province</a:t>
            </a:r>
          </a:p>
          <a:p>
            <a:r>
              <a:rPr lang="en-CA" sz="1200" dirty="0" err="1">
                <a:latin typeface="Lucida Console" panose="020B0609040504020204" pitchFamily="49" charset="0"/>
              </a:rPr>
              <a:t>legal_name</a:t>
            </a:r>
            <a:endParaRPr lang="en-CA" sz="1200" dirty="0">
              <a:latin typeface="Lucida Console" panose="020B0609040504020204" pitchFamily="49" charset="0"/>
            </a:endParaRPr>
          </a:p>
          <a:p>
            <a:r>
              <a:rPr lang="en-CA" sz="1200" dirty="0" err="1">
                <a:latin typeface="Lucida Console" panose="020B0609040504020204" pitchFamily="49" charset="0"/>
              </a:rPr>
              <a:t>postal_code</a:t>
            </a:r>
            <a:endParaRPr lang="en-CA" sz="1200" dirty="0">
              <a:latin typeface="Lucida Console" panose="020B0609040504020204" pitchFamily="49" charset="0"/>
            </a:endParaRPr>
          </a:p>
        </p:txBody>
      </p:sp>
      <p:cxnSp>
        <p:nvCxnSpPr>
          <p:cNvPr id="30" name="Connector: Elbow 29">
            <a:extLst>
              <a:ext uri="{FF2B5EF4-FFF2-40B4-BE49-F238E27FC236}">
                <a16:creationId xmlns:a16="http://schemas.microsoft.com/office/drawing/2014/main" id="{B313DF52-77FA-47A3-8FFD-85E51B4B82D9}"/>
              </a:ext>
            </a:extLst>
          </p:cNvPr>
          <p:cNvCxnSpPr>
            <a:cxnSpLocks/>
            <a:stCxn id="11" idx="2"/>
            <a:endCxn id="24" idx="0"/>
          </p:cNvCxnSpPr>
          <p:nvPr/>
        </p:nvCxnSpPr>
        <p:spPr>
          <a:xfrm rot="16200000" flipH="1">
            <a:off x="8930643" y="2852927"/>
            <a:ext cx="414527" cy="75956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E9E9C6-A8D6-4DFE-A3E4-E76B049AAF61}"/>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116319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b="1" dirty="0">
                <a:latin typeface="Lucida Console" panose="020B0609040504020204" pitchFamily="49" charset="0"/>
              </a:rPr>
              <a:t>From: Th7MpTaRZVRYnPiabds81Y</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Node1</a:t>
            </a:r>
          </a:p>
          <a:p>
            <a:r>
              <a:rPr lang="en-CA" sz="1200" b="1" dirty="0" err="1">
                <a:latin typeface="Lucida Console" panose="020B0609040504020204" pitchFamily="49" charset="0"/>
              </a:rPr>
              <a:t>Nym</a:t>
            </a:r>
            <a:r>
              <a:rPr lang="en-CA" sz="1200" b="1" dirty="0">
                <a:latin typeface="Lucida Console" panose="020B0609040504020204" pitchFamily="49" charset="0"/>
              </a:rPr>
              <a:t>: Gw6pDLhcBcoQesN72qfotTgFa7cbuqZpkX3Xo6pLhPhv</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9702</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9701</a:t>
            </a:r>
          </a:p>
          <a:p>
            <a:r>
              <a:rPr lang="en-CA" sz="1200" b="1" dirty="0">
                <a:latin typeface="Lucida Console" panose="020B0609040504020204" pitchFamily="49" charset="0"/>
              </a:rPr>
              <a:t>Services: VALIDATOR</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b="1" dirty="0">
                <a:latin typeface="Lucida Console" panose="020B0609040504020204" pitchFamily="49" charset="0"/>
              </a:rPr>
              <a:t>From: EbP4aYNeTHL6q385GuVpRV</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Node2</a:t>
            </a:r>
          </a:p>
          <a:p>
            <a:r>
              <a:rPr lang="en-CA" sz="1200" b="1" dirty="0" err="1">
                <a:latin typeface="Lucida Console" panose="020B0609040504020204" pitchFamily="49" charset="0"/>
              </a:rPr>
              <a:t>Nym</a:t>
            </a:r>
            <a:r>
              <a:rPr lang="en-CA" sz="1200" b="1" dirty="0">
                <a:latin typeface="Lucida Console" panose="020B0609040504020204" pitchFamily="49" charset="0"/>
              </a:rPr>
              <a:t>: 8ECVSk179mjsjKRLWiQtssMLgp6EPhWXtaYyStWPSGAb</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9704</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9703</a:t>
            </a:r>
          </a:p>
          <a:p>
            <a:r>
              <a:rPr lang="en-CA" sz="1200" b="1"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b="1" dirty="0">
                <a:latin typeface="Lucida Console" panose="020B0609040504020204" pitchFamily="49" charset="0"/>
              </a:rPr>
              <a:t>From: 4cU41vWW82ArfxJxHkzXPG</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Node3</a:t>
            </a:r>
          </a:p>
          <a:p>
            <a:r>
              <a:rPr lang="en-CA" sz="1200" b="1" dirty="0" err="1">
                <a:latin typeface="Lucida Console" panose="020B0609040504020204" pitchFamily="49" charset="0"/>
              </a:rPr>
              <a:t>Nym</a:t>
            </a:r>
            <a:r>
              <a:rPr lang="en-CA" sz="1200" b="1" dirty="0">
                <a:latin typeface="Lucida Console" panose="020B0609040504020204" pitchFamily="49" charset="0"/>
              </a:rPr>
              <a:t>: DKVxG2fXXTU8yT5N7hGEbXB3dfdAnYv1JczDUHpmDxya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9706</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9705</a:t>
            </a:r>
          </a:p>
          <a:p>
            <a:r>
              <a:rPr lang="en-CA" sz="1200" b="1"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b="1" dirty="0">
                <a:latin typeface="Lucida Console" panose="020B0609040504020204" pitchFamily="49" charset="0"/>
              </a:rPr>
              <a:t>From: TWwCRQRZ2ZHMJFn9TzLp7W</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Node4</a:t>
            </a:r>
          </a:p>
          <a:p>
            <a:r>
              <a:rPr lang="en-CA" sz="1200" b="1" dirty="0" err="1">
                <a:latin typeface="Lucida Console" panose="020B0609040504020204" pitchFamily="49" charset="0"/>
              </a:rPr>
              <a:t>Nym</a:t>
            </a:r>
            <a:r>
              <a:rPr lang="en-CA" sz="1200" b="1" dirty="0">
                <a:latin typeface="Lucida Console" panose="020B0609040504020204" pitchFamily="49" charset="0"/>
              </a:rPr>
              <a:t>: 4PS3EDQ3dW1tci1Bp6543CfuuebjFrg36kLAUcskGfaA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9708</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9707</a:t>
            </a:r>
          </a:p>
          <a:p>
            <a:r>
              <a:rPr lang="en-CA" sz="1200" b="1"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5FC6B1-4980-47CA-9C75-511B450A0F59}"/>
              </a:ext>
            </a:extLst>
          </p:cNvPr>
          <p:cNvSpPr txBox="1"/>
          <p:nvPr/>
        </p:nvSpPr>
        <p:spPr>
          <a:xfrm>
            <a:off x="-528066" y="-1339858"/>
            <a:ext cx="6515100" cy="369332"/>
          </a:xfrm>
          <a:prstGeom prst="rect">
            <a:avLst/>
          </a:prstGeom>
          <a:noFill/>
        </p:spPr>
        <p:txBody>
          <a:bodyPr wrap="square">
            <a:spAutoFit/>
          </a:bodyPr>
          <a:lstStyle/>
          <a:p>
            <a:r>
              <a:rPr lang="en-CA" dirty="0"/>
              <a:t>http://greenlight.bcovrin.vonx.io/browse/pool</a:t>
            </a:r>
          </a:p>
        </p:txBody>
      </p:sp>
    </p:spTree>
    <p:extLst>
      <p:ext uri="{BB962C8B-B14F-4D97-AF65-F5344CB8AC3E}">
        <p14:creationId xmlns:p14="http://schemas.microsoft.com/office/powerpoint/2010/main" val="6104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227490"/>
            <a:ext cx="3151499" cy="1983812"/>
          </a:xfrm>
          <a:prstGeom prst="rect">
            <a:avLst/>
          </a:prstGeom>
          <a:effectLst>
            <a:outerShdw blurRad="63500" sx="102000" sy="102000" algn="ctr" rotWithShape="0">
              <a:prstClr val="black">
                <a:alpha val="40000"/>
              </a:prstClr>
            </a:outerShdw>
          </a:effectLst>
        </p:spPr>
      </p:pic>
      <p:grpSp>
        <p:nvGrpSpPr>
          <p:cNvPr id="15" name="Group 14">
            <a:extLst>
              <a:ext uri="{FF2B5EF4-FFF2-40B4-BE49-F238E27FC236}">
                <a16:creationId xmlns:a16="http://schemas.microsoft.com/office/drawing/2014/main" id="{C0B87510-E399-48ED-95D5-46980D314772}"/>
              </a:ext>
            </a:extLst>
          </p:cNvPr>
          <p:cNvGrpSpPr/>
          <p:nvPr/>
        </p:nvGrpSpPr>
        <p:grpSpPr>
          <a:xfrm>
            <a:off x="4271229" y="2073926"/>
            <a:ext cx="3656618" cy="3536706"/>
            <a:chOff x="4683664" y="3134376"/>
            <a:chExt cx="2739839" cy="2649991"/>
          </a:xfrm>
        </p:grpSpPr>
        <p:pic>
          <p:nvPicPr>
            <p:cNvPr id="11" name="Picture 10">
              <a:extLst>
                <a:ext uri="{FF2B5EF4-FFF2-40B4-BE49-F238E27FC236}">
                  <a16:creationId xmlns:a16="http://schemas.microsoft.com/office/drawing/2014/main" id="{08CECAB9-C597-4179-B6E4-E66382C1026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68497" y="3134376"/>
              <a:ext cx="2655006" cy="2649991"/>
            </a:xfrm>
            <a:prstGeom prst="rect">
              <a:avLst/>
            </a:prstGeom>
          </p:spPr>
        </p:pic>
        <p:sp>
          <p:nvSpPr>
            <p:cNvPr id="14" name="TextBox 13">
              <a:extLst>
                <a:ext uri="{FF2B5EF4-FFF2-40B4-BE49-F238E27FC236}">
                  <a16:creationId xmlns:a16="http://schemas.microsoft.com/office/drawing/2014/main" id="{015CB5AF-BAC1-4ED7-AFB0-EEA843806902}"/>
                </a:ext>
              </a:extLst>
            </p:cNvPr>
            <p:cNvSpPr txBox="1"/>
            <p:nvPr/>
          </p:nvSpPr>
          <p:spPr>
            <a:xfrm>
              <a:off x="4683664" y="4093831"/>
              <a:ext cx="2739839" cy="622651"/>
            </a:xfrm>
            <a:prstGeom prst="rect">
              <a:avLst/>
            </a:prstGeom>
            <a:noFill/>
          </p:spPr>
          <p:txBody>
            <a:bodyPr wrap="square" rtlCol="0">
              <a:spAutoFit/>
            </a:bodyPr>
            <a:lstStyle/>
            <a:p>
              <a:pPr algn="ctr"/>
              <a:r>
                <a:rPr lang="en-CA" sz="4800" dirty="0">
                  <a:solidFill>
                    <a:schemeClr val="accent2">
                      <a:lumMod val="50000"/>
                    </a:schemeClr>
                  </a:solidFill>
                  <a:effectLst>
                    <a:outerShdw blurRad="38100" dist="38100" dir="2700000" algn="tl">
                      <a:srgbClr val="000000">
                        <a:alpha val="43137"/>
                      </a:srgbClr>
                    </a:outerShdw>
                  </a:effectLst>
                  <a:latin typeface="Koblenz Serial" panose="02000000000000000000" pitchFamily="50" charset="0"/>
                </a:rPr>
                <a:t>TDW</a:t>
              </a:r>
            </a:p>
          </p:txBody>
        </p:sp>
      </p:grpSp>
    </p:spTree>
    <p:extLst>
      <p:ext uri="{BB962C8B-B14F-4D97-AF65-F5344CB8AC3E}">
        <p14:creationId xmlns:p14="http://schemas.microsoft.com/office/powerpoint/2010/main" val="424734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8EA6A5-3835-4DD4-A93E-7C0EA4528213}"/>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410865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10458</TotalTime>
  <Words>2717</Words>
  <Application>Microsoft Office PowerPoint</Application>
  <PresentationFormat>Widescreen</PresentationFormat>
  <Paragraphs>526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Koblenz Serial</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241</cp:revision>
  <dcterms:created xsi:type="dcterms:W3CDTF">2021-06-10T18:12:28Z</dcterms:created>
  <dcterms:modified xsi:type="dcterms:W3CDTF">2021-07-28T12:44:33Z</dcterms:modified>
</cp:coreProperties>
</file>