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9" r:id="rId2"/>
    <p:sldId id="260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ED7D31"/>
    <a:srgbClr val="A3C1E5"/>
    <a:srgbClr val="5B9BD5"/>
    <a:srgbClr val="FFFFFF"/>
    <a:srgbClr val="000000"/>
    <a:srgbClr val="70AD47"/>
    <a:srgbClr val="A5A5A5"/>
    <a:srgbClr val="787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326" autoAdjust="0"/>
  </p:normalViewPr>
  <p:slideViewPr>
    <p:cSldViewPr snapToGrid="0">
      <p:cViewPr>
        <p:scale>
          <a:sx n="50" d="100"/>
          <a:sy n="50" d="100"/>
        </p:scale>
        <p:origin x="1834" y="7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97333-F009-4A3A-B903-E0B0959E57FD}" type="datetimeFigureOut">
              <a:rPr lang="en-CA" smtClean="0"/>
              <a:t>2021-06-27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94315-7410-4FBC-A496-E297CE75EF09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8715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4315-7410-4FBC-A496-E297CE75EF09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47631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4315-7410-4FBC-A496-E297CE75EF09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67811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381E7-D4A0-4B3B-9B77-01B0BC0C5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B13EFC-2AD2-4A2A-BD21-F72F93832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99CE2-AEF9-493E-8CB9-11C60065D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2021-06-27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9452D-5E0C-46B5-A190-439B1A29F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E32EB-CEDB-40B6-892B-20BB15860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40886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77C3-5A76-469D-AC60-4E0EFD8B3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CA7475-9F60-4015-BB02-EBF55C69E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DE07A-9537-4083-A7C8-E29A20C50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2021-06-27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AE2B3-05EB-498E-8D5F-B272D73C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B9B66-0DA1-49F1-8CED-93EAAC77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5838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61E26-2F95-41FB-AA14-D6C50D7DA2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F66CC7-D86A-48CD-AD0C-6D2B54FF7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1A534-9E58-4F60-8F40-C27AC0FF9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2021-06-27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217FE-1BFA-4764-964A-09C1087B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81B0A-0233-45EA-B821-68BE9C45F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78945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D71CB-C3CC-4DF1-995A-0AEDFE50B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7BD8A-2BAC-407B-BE83-3D055C3B8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69633-1ACB-4CA1-8A6C-ACCFDB4E6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2021-06-27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6DF89-1DEB-4B56-A744-98F4F5B6D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2C2CD-BBA8-4A1A-8521-FA82AC81F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34275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DC6E3-D991-41E4-8280-452B1D1F6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16664-AEB2-49AC-BFD3-672A96186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9D0CD-FF5E-4C4E-9098-975B4CCEF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2021-06-27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0F260-E3C0-45E7-B233-A35368945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F3B4E-BC70-4C66-8BF0-58B4E421C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26181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49B4C-59D0-4C0C-AF88-4A3087053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41169-BED4-4DC2-B74C-26AF30E866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20EF77-DEF5-4349-B22B-D99B7C177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92489-A930-4A62-8A3F-0415BC148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2021-06-27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996AD-CDAD-455D-A42C-9B67F2B37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00BEF-0762-4904-9D42-AEC21878F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472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ADC97-27EC-4CE3-BA07-E9E62E8FC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2AB2E-DA36-4348-883D-B8A9F8289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067B9-D80D-402D-8D19-FDD100D34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6D789D-2DB3-456E-8F3B-4BED1F165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5FC064-9A8F-4AD5-B19C-C41BB163BD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A2D0CD-C729-4DA3-B7DD-5B9664549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2021-06-27</a:t>
            </a:fld>
            <a:endParaRPr lang="en-C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A21387-B4F7-416A-8F38-7B1F8A8A2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1157CC-0AD8-4385-9CAD-49E147656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495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F85E5-6322-4B38-9580-432215A18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33738D-C2AB-4F52-B2BB-EAB243FFE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2021-06-27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27DA76-E734-4F6B-8CA2-0B682F3F9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F55125-E9A4-49F9-90CF-D87D0C41D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79052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DE10B5-BDA8-46ED-8EC7-84BBEFBD5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2021-06-27</a:t>
            </a:fld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56E905-E99C-4B9E-B04C-59D310B34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7B7C9-1C58-46EF-B4FE-7DBB1916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2606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70A96-D09D-47E0-AFAF-BEC30B5C6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809A0-B624-4DDF-A1D2-0246D395B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8EDF4-8A79-4C0E-A723-1529EAEC4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3129C-D7A5-437A-B3DD-4234FF59F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2021-06-27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325CE7-D23A-44F4-AFED-F1B12A9CD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8DCAE-43BA-4BA1-A061-98FFB39BD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12099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A1EA6-3580-44B5-B167-5037EBF6B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F039BF-125E-4675-B1BD-619D3E295F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E7957-089E-4E54-B2AD-2FECD67C8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CEBDC-513E-449A-BE34-348EA7D61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2021-06-27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2777C-5297-4FEE-9219-0AE3C7F94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6632E-757C-458E-938B-395F183B6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08479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42B709-8C0B-4959-8B3D-21EB146AD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41EE2-D7BF-4FC8-A44F-170D900C2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CD591-0362-4FAF-8B1C-7365E661C5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6BBF9-328D-4796-8CD7-E88E84193EF3}" type="datetimeFigureOut">
              <a:rPr lang="en-CA" smtClean="0"/>
              <a:t>2021-06-27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D11EE-35EB-4671-B751-DA3E6FA789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3936E-9BDF-403E-AB8F-BFFED5286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25503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svg"/><Relationship Id="rId7" Type="http://schemas.openxmlformats.org/officeDocument/2006/relationships/image" Target="../media/image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Rectangle: Rounded Corners 210">
            <a:extLst>
              <a:ext uri="{FF2B5EF4-FFF2-40B4-BE49-F238E27FC236}">
                <a16:creationId xmlns:a16="http://schemas.microsoft.com/office/drawing/2014/main" id="{E58FEE56-27C9-4D8D-A3DB-7A0289A89D08}"/>
              </a:ext>
            </a:extLst>
          </p:cNvPr>
          <p:cNvSpPr/>
          <p:nvPr/>
        </p:nvSpPr>
        <p:spPr>
          <a:xfrm>
            <a:off x="4912468" y="6196678"/>
            <a:ext cx="4752797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dirty="0"/>
              <a:t>Stratis Platform Distributed Ledger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135E1EE-B1CC-4DCB-802F-1E57A7E48B12}"/>
              </a:ext>
            </a:extLst>
          </p:cNvPr>
          <p:cNvGrpSpPr/>
          <p:nvPr/>
        </p:nvGrpSpPr>
        <p:grpSpPr>
          <a:xfrm>
            <a:off x="1055451" y="1266865"/>
            <a:ext cx="8617077" cy="4269795"/>
            <a:chOff x="1055451" y="1266865"/>
            <a:chExt cx="8617077" cy="426979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18FDDD5-0A1E-46AA-97E0-F5BDE403948B}"/>
                </a:ext>
              </a:extLst>
            </p:cNvPr>
            <p:cNvSpPr/>
            <p:nvPr/>
          </p:nvSpPr>
          <p:spPr>
            <a:xfrm>
              <a:off x="1055452" y="2719529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    Server Node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5525E23-C22B-4B9E-BED9-6E619C2126B0}"/>
                </a:ext>
              </a:extLst>
            </p:cNvPr>
            <p:cNvSpPr/>
            <p:nvPr/>
          </p:nvSpPr>
          <p:spPr>
            <a:xfrm>
              <a:off x="2493117" y="2719529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C2447DF-482B-4086-9AE9-93189FC801AA}"/>
                </a:ext>
              </a:extLst>
            </p:cNvPr>
            <p:cNvSpPr/>
            <p:nvPr/>
          </p:nvSpPr>
          <p:spPr>
            <a:xfrm>
              <a:off x="1055452" y="4155332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    Server Node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D62528-FEE8-4CC6-B923-AD1B36B573D4}"/>
                </a:ext>
              </a:extLst>
            </p:cNvPr>
            <p:cNvSpPr/>
            <p:nvPr/>
          </p:nvSpPr>
          <p:spPr>
            <a:xfrm>
              <a:off x="2493117" y="4155332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82DB85F-2F32-4913-899B-53F23F40B9E4}"/>
                </a:ext>
              </a:extLst>
            </p:cNvPr>
            <p:cNvSpPr/>
            <p:nvPr/>
          </p:nvSpPr>
          <p:spPr>
            <a:xfrm>
              <a:off x="3930783" y="4155332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    Server Node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ED37C84-5017-4D24-B0B9-3F828EC1DF9C}"/>
                </a:ext>
              </a:extLst>
            </p:cNvPr>
            <p:cNvSpPr/>
            <p:nvPr/>
          </p:nvSpPr>
          <p:spPr>
            <a:xfrm>
              <a:off x="5381013" y="4155332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928064F-833D-4CDD-BB1D-42C51C6C5A2A}"/>
                </a:ext>
              </a:extLst>
            </p:cNvPr>
            <p:cNvSpPr/>
            <p:nvPr/>
          </p:nvSpPr>
          <p:spPr>
            <a:xfrm>
              <a:off x="6831243" y="4155332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    Server Node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CD55B7A-36C1-493D-8D99-A066AB6DE55F}"/>
                </a:ext>
              </a:extLst>
            </p:cNvPr>
            <p:cNvSpPr/>
            <p:nvPr/>
          </p:nvSpPr>
          <p:spPr>
            <a:xfrm>
              <a:off x="8281473" y="4155332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B0AAF4B-22A5-4D7E-A6B3-3AD74EEA34BA}"/>
                </a:ext>
              </a:extLst>
            </p:cNvPr>
            <p:cNvSpPr/>
            <p:nvPr/>
          </p:nvSpPr>
          <p:spPr>
            <a:xfrm>
              <a:off x="3930783" y="2719529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    Server Node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F8C07DC-668C-445F-8F57-F28A433CAB1F}"/>
                </a:ext>
              </a:extLst>
            </p:cNvPr>
            <p:cNvSpPr/>
            <p:nvPr/>
          </p:nvSpPr>
          <p:spPr>
            <a:xfrm>
              <a:off x="5381013" y="2719529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4F24C47-62AB-4F42-A684-F1835F09B976}"/>
                </a:ext>
              </a:extLst>
            </p:cNvPr>
            <p:cNvSpPr/>
            <p:nvPr/>
          </p:nvSpPr>
          <p:spPr>
            <a:xfrm>
              <a:off x="6831243" y="2719529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    Server Node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A0B6735D-A559-4BB4-BCD9-0B426A98ABD9}"/>
                </a:ext>
              </a:extLst>
            </p:cNvPr>
            <p:cNvSpPr/>
            <p:nvPr/>
          </p:nvSpPr>
          <p:spPr>
            <a:xfrm>
              <a:off x="1055451" y="1266865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66412F0-16D5-48D8-AA07-C6E2E848BCB9}"/>
                </a:ext>
              </a:extLst>
            </p:cNvPr>
            <p:cNvSpPr/>
            <p:nvPr/>
          </p:nvSpPr>
          <p:spPr>
            <a:xfrm>
              <a:off x="8281472" y="2702668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2EEAF0B7-3538-47A4-BBFD-A5AE455D1744}"/>
                </a:ext>
              </a:extLst>
            </p:cNvPr>
            <p:cNvSpPr/>
            <p:nvPr/>
          </p:nvSpPr>
          <p:spPr>
            <a:xfrm>
              <a:off x="8281472" y="1266865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7911E8EB-E37E-492D-BE82-ECA28522E039}"/>
                </a:ext>
              </a:extLst>
            </p:cNvPr>
            <p:cNvSpPr/>
            <p:nvPr/>
          </p:nvSpPr>
          <p:spPr>
            <a:xfrm>
              <a:off x="6831242" y="1266865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7BE44A2-7145-455B-AD92-2A6BA0606125}"/>
                </a:ext>
              </a:extLst>
            </p:cNvPr>
            <p:cNvSpPr/>
            <p:nvPr/>
          </p:nvSpPr>
          <p:spPr>
            <a:xfrm>
              <a:off x="5381012" y="1266865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1C90FCD-3E38-4D0D-BDC9-514ACCA3D7FF}"/>
                </a:ext>
              </a:extLst>
            </p:cNvPr>
            <p:cNvSpPr/>
            <p:nvPr/>
          </p:nvSpPr>
          <p:spPr>
            <a:xfrm>
              <a:off x="3930782" y="1266865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5A8515D6-BD31-4B81-8CE4-A3E347D7A4E9}"/>
                </a:ext>
              </a:extLst>
            </p:cNvPr>
            <p:cNvSpPr/>
            <p:nvPr/>
          </p:nvSpPr>
          <p:spPr>
            <a:xfrm>
              <a:off x="2493116" y="1266865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FC64497-2337-42CA-9526-F9C569E31D88}"/>
              </a:ext>
            </a:extLst>
          </p:cNvPr>
          <p:cNvGrpSpPr/>
          <p:nvPr/>
        </p:nvGrpSpPr>
        <p:grpSpPr>
          <a:xfrm>
            <a:off x="1912402" y="2071008"/>
            <a:ext cx="7598312" cy="3301091"/>
            <a:chOff x="1920022" y="2071008"/>
            <a:chExt cx="7598312" cy="3301091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72E2032-6EB5-487D-B33B-CA1713233A3F}"/>
                </a:ext>
              </a:extLst>
            </p:cNvPr>
            <p:cNvGrpSpPr/>
            <p:nvPr/>
          </p:nvGrpSpPr>
          <p:grpSpPr>
            <a:xfrm>
              <a:off x="9051608" y="2071008"/>
              <a:ext cx="464820" cy="464820"/>
              <a:chOff x="10896517" y="1755314"/>
              <a:chExt cx="464820" cy="46482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32629A60-EBD2-42F8-945E-903415361BFD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29" name="Graphic 28" descr="Network">
                <a:extLst>
                  <a:ext uri="{FF2B5EF4-FFF2-40B4-BE49-F238E27FC236}">
                    <a16:creationId xmlns:a16="http://schemas.microsoft.com/office/drawing/2014/main" id="{01DB9BCC-E2A0-455C-86E7-9B92AB0BDE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0A09011-5418-4B32-B9B3-C2B5A90D5FA7}"/>
                </a:ext>
              </a:extLst>
            </p:cNvPr>
            <p:cNvGrpSpPr/>
            <p:nvPr/>
          </p:nvGrpSpPr>
          <p:grpSpPr>
            <a:xfrm>
              <a:off x="7698653" y="2071008"/>
              <a:ext cx="464820" cy="464820"/>
              <a:chOff x="10896517" y="1755314"/>
              <a:chExt cx="464820" cy="464820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5B512F4A-3C48-4E5D-9354-72D6994A3EBF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36" name="Graphic 35" descr="Network">
                <a:extLst>
                  <a:ext uri="{FF2B5EF4-FFF2-40B4-BE49-F238E27FC236}">
                    <a16:creationId xmlns:a16="http://schemas.microsoft.com/office/drawing/2014/main" id="{FFF13FFC-A499-4CD6-917A-4212061620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F0E62CE-6298-4CDD-ACCF-50013472C656}"/>
                </a:ext>
              </a:extLst>
            </p:cNvPr>
            <p:cNvGrpSpPr/>
            <p:nvPr/>
          </p:nvGrpSpPr>
          <p:grpSpPr>
            <a:xfrm>
              <a:off x="6247030" y="2071008"/>
              <a:ext cx="464820" cy="464820"/>
              <a:chOff x="10896517" y="1755314"/>
              <a:chExt cx="464820" cy="464820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224BB218-2870-459D-A58E-A9ACC742C0AC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39" name="Graphic 38" descr="Network">
                <a:extLst>
                  <a:ext uri="{FF2B5EF4-FFF2-40B4-BE49-F238E27FC236}">
                    <a16:creationId xmlns:a16="http://schemas.microsoft.com/office/drawing/2014/main" id="{6912964B-4BFE-4FA1-A718-A0105FCE65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65D579E-F9F8-40A7-84D1-81EDD69B07F9}"/>
                </a:ext>
              </a:extLst>
            </p:cNvPr>
            <p:cNvGrpSpPr/>
            <p:nvPr/>
          </p:nvGrpSpPr>
          <p:grpSpPr>
            <a:xfrm>
              <a:off x="4795909" y="2071008"/>
              <a:ext cx="464820" cy="464820"/>
              <a:chOff x="10896517" y="1755314"/>
              <a:chExt cx="464820" cy="464820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CB342AEE-9FD8-4B2F-BA7B-611AF885FF23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42" name="Graphic 41" descr="Network">
                <a:extLst>
                  <a:ext uri="{FF2B5EF4-FFF2-40B4-BE49-F238E27FC236}">
                    <a16:creationId xmlns:a16="http://schemas.microsoft.com/office/drawing/2014/main" id="{13DC25EF-143D-4BBC-BFC4-49A2FF1183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C7D5144E-FFC8-4A4A-8623-1EDDB39E54A3}"/>
                </a:ext>
              </a:extLst>
            </p:cNvPr>
            <p:cNvGrpSpPr/>
            <p:nvPr/>
          </p:nvGrpSpPr>
          <p:grpSpPr>
            <a:xfrm>
              <a:off x="3275754" y="2071008"/>
              <a:ext cx="464820" cy="464820"/>
              <a:chOff x="10896517" y="1755314"/>
              <a:chExt cx="464820" cy="464820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E78322A2-AED9-436E-8AA3-79080DF0E4EE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45" name="Graphic 44" descr="Network">
                <a:extLst>
                  <a:ext uri="{FF2B5EF4-FFF2-40B4-BE49-F238E27FC236}">
                    <a16:creationId xmlns:a16="http://schemas.microsoft.com/office/drawing/2014/main" id="{7CB84EED-46CF-42ED-88C6-E2BFD3FBA9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E74B475-F80F-4544-A363-EFEC5E24826E}"/>
                </a:ext>
              </a:extLst>
            </p:cNvPr>
            <p:cNvGrpSpPr/>
            <p:nvPr/>
          </p:nvGrpSpPr>
          <p:grpSpPr>
            <a:xfrm>
              <a:off x="1920022" y="2071008"/>
              <a:ext cx="464820" cy="464820"/>
              <a:chOff x="10896517" y="1755314"/>
              <a:chExt cx="464820" cy="464820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C5808BA7-5FE4-4A78-A7EC-34D3EC9325B6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48" name="Graphic 47" descr="Network">
                <a:extLst>
                  <a:ext uri="{FF2B5EF4-FFF2-40B4-BE49-F238E27FC236}">
                    <a16:creationId xmlns:a16="http://schemas.microsoft.com/office/drawing/2014/main" id="{47E7EB59-3939-4997-A9FF-171E12A96E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5114F79-C92B-4329-9580-6F47992B302B}"/>
                </a:ext>
              </a:extLst>
            </p:cNvPr>
            <p:cNvGrpSpPr/>
            <p:nvPr/>
          </p:nvGrpSpPr>
          <p:grpSpPr>
            <a:xfrm>
              <a:off x="9051608" y="3513652"/>
              <a:ext cx="464820" cy="464820"/>
              <a:chOff x="10896517" y="1755314"/>
              <a:chExt cx="464820" cy="464820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A77A4126-0A9E-4617-AC04-11103858C743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51" name="Graphic 50" descr="Network">
                <a:extLst>
                  <a:ext uri="{FF2B5EF4-FFF2-40B4-BE49-F238E27FC236}">
                    <a16:creationId xmlns:a16="http://schemas.microsoft.com/office/drawing/2014/main" id="{C9801B36-0135-42DE-AFFE-2294A9BB85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2ED2925-5F6A-4A96-94E2-66A4B7DCD68E}"/>
                </a:ext>
              </a:extLst>
            </p:cNvPr>
            <p:cNvGrpSpPr/>
            <p:nvPr/>
          </p:nvGrpSpPr>
          <p:grpSpPr>
            <a:xfrm>
              <a:off x="7698653" y="3513652"/>
              <a:ext cx="464820" cy="464820"/>
              <a:chOff x="10896517" y="1755314"/>
              <a:chExt cx="464820" cy="464820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E262338B-EC71-48EB-9015-88DBA5356B41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54" name="Graphic 53" descr="Network">
                <a:extLst>
                  <a:ext uri="{FF2B5EF4-FFF2-40B4-BE49-F238E27FC236}">
                    <a16:creationId xmlns:a16="http://schemas.microsoft.com/office/drawing/2014/main" id="{8937B835-0AC3-4F4C-8FCC-4D392F2295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9C99D89A-7BCC-4469-9C50-4410BA77030F}"/>
                </a:ext>
              </a:extLst>
            </p:cNvPr>
            <p:cNvGrpSpPr/>
            <p:nvPr/>
          </p:nvGrpSpPr>
          <p:grpSpPr>
            <a:xfrm>
              <a:off x="6247030" y="3513652"/>
              <a:ext cx="464820" cy="464820"/>
              <a:chOff x="10896517" y="1755314"/>
              <a:chExt cx="464820" cy="464820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49F472C6-D60D-40F4-B898-6401BEE1F72B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57" name="Graphic 56" descr="Network">
                <a:extLst>
                  <a:ext uri="{FF2B5EF4-FFF2-40B4-BE49-F238E27FC236}">
                    <a16:creationId xmlns:a16="http://schemas.microsoft.com/office/drawing/2014/main" id="{E431DD4C-03FE-4CB3-95DB-91B86DB499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E2DDB8F9-1DA5-4FED-8B10-B010CA92083A}"/>
                </a:ext>
              </a:extLst>
            </p:cNvPr>
            <p:cNvGrpSpPr/>
            <p:nvPr/>
          </p:nvGrpSpPr>
          <p:grpSpPr>
            <a:xfrm>
              <a:off x="4795909" y="3513652"/>
              <a:ext cx="464820" cy="464820"/>
              <a:chOff x="10896517" y="1755314"/>
              <a:chExt cx="464820" cy="464820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B3099C93-C584-4912-9E78-0F6E134084E9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60" name="Graphic 59" descr="Network">
                <a:extLst>
                  <a:ext uri="{FF2B5EF4-FFF2-40B4-BE49-F238E27FC236}">
                    <a16:creationId xmlns:a16="http://schemas.microsoft.com/office/drawing/2014/main" id="{933A4B6E-F8DF-46B8-BCA6-A8BAF8C15B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F8811077-E037-417E-8224-F28337F80276}"/>
                </a:ext>
              </a:extLst>
            </p:cNvPr>
            <p:cNvGrpSpPr/>
            <p:nvPr/>
          </p:nvGrpSpPr>
          <p:grpSpPr>
            <a:xfrm>
              <a:off x="3275754" y="3513652"/>
              <a:ext cx="464820" cy="464820"/>
              <a:chOff x="10896517" y="1755314"/>
              <a:chExt cx="464820" cy="464820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8342A7D9-1E3E-46C5-B5D8-B43CE58D8E0D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63" name="Graphic 62" descr="Network">
                <a:extLst>
                  <a:ext uri="{FF2B5EF4-FFF2-40B4-BE49-F238E27FC236}">
                    <a16:creationId xmlns:a16="http://schemas.microsoft.com/office/drawing/2014/main" id="{7DED91CA-4994-4357-82B8-404ECAAE19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8C459CE-15C6-4279-9096-A6507942DC0E}"/>
                </a:ext>
              </a:extLst>
            </p:cNvPr>
            <p:cNvGrpSpPr/>
            <p:nvPr/>
          </p:nvGrpSpPr>
          <p:grpSpPr>
            <a:xfrm>
              <a:off x="1920022" y="3513652"/>
              <a:ext cx="464820" cy="464820"/>
              <a:chOff x="10896517" y="1755314"/>
              <a:chExt cx="464820" cy="464820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6C844317-77AE-4958-865A-1FB59041F84B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66" name="Graphic 65" descr="Network">
                <a:extLst>
                  <a:ext uri="{FF2B5EF4-FFF2-40B4-BE49-F238E27FC236}">
                    <a16:creationId xmlns:a16="http://schemas.microsoft.com/office/drawing/2014/main" id="{53DE737A-AE19-4997-8D51-537A43AC72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E4D31D58-8B3E-404D-8FB9-5FDAEF3288FE}"/>
                </a:ext>
              </a:extLst>
            </p:cNvPr>
            <p:cNvGrpSpPr/>
            <p:nvPr/>
          </p:nvGrpSpPr>
          <p:grpSpPr>
            <a:xfrm>
              <a:off x="9053514" y="4907279"/>
              <a:ext cx="464820" cy="464820"/>
              <a:chOff x="10896517" y="1755314"/>
              <a:chExt cx="464820" cy="464820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2A0EB9E4-794E-4590-80F6-7AA522C32143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69" name="Graphic 68" descr="Network">
                <a:extLst>
                  <a:ext uri="{FF2B5EF4-FFF2-40B4-BE49-F238E27FC236}">
                    <a16:creationId xmlns:a16="http://schemas.microsoft.com/office/drawing/2014/main" id="{68373063-C0BE-46CF-9D8E-F993425484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949102F7-BD9A-4342-807F-109C33057EBE}"/>
                </a:ext>
              </a:extLst>
            </p:cNvPr>
            <p:cNvGrpSpPr/>
            <p:nvPr/>
          </p:nvGrpSpPr>
          <p:grpSpPr>
            <a:xfrm>
              <a:off x="7700559" y="4907279"/>
              <a:ext cx="464820" cy="464820"/>
              <a:chOff x="10896517" y="1755314"/>
              <a:chExt cx="464820" cy="464820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CB34699-DDC0-4486-BC73-6B1DBC971604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72" name="Graphic 71" descr="Network">
                <a:extLst>
                  <a:ext uri="{FF2B5EF4-FFF2-40B4-BE49-F238E27FC236}">
                    <a16:creationId xmlns:a16="http://schemas.microsoft.com/office/drawing/2014/main" id="{33FE274D-EB37-458D-B8C1-B8D653CD42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2C207C97-5ABC-41B8-A512-4026520AFF92}"/>
                </a:ext>
              </a:extLst>
            </p:cNvPr>
            <p:cNvGrpSpPr/>
            <p:nvPr/>
          </p:nvGrpSpPr>
          <p:grpSpPr>
            <a:xfrm>
              <a:off x="6248936" y="4907279"/>
              <a:ext cx="464820" cy="464820"/>
              <a:chOff x="10896517" y="1755314"/>
              <a:chExt cx="464820" cy="464820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F483860-0E70-4660-93ED-C1DA6CDBE747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75" name="Graphic 74" descr="Network">
                <a:extLst>
                  <a:ext uri="{FF2B5EF4-FFF2-40B4-BE49-F238E27FC236}">
                    <a16:creationId xmlns:a16="http://schemas.microsoft.com/office/drawing/2014/main" id="{A9412B08-1A12-4E13-8104-8468CCC6B0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719ACF74-AF5A-40C0-94C3-B7A007EE5EA9}"/>
                </a:ext>
              </a:extLst>
            </p:cNvPr>
            <p:cNvGrpSpPr/>
            <p:nvPr/>
          </p:nvGrpSpPr>
          <p:grpSpPr>
            <a:xfrm>
              <a:off x="4797815" y="4907279"/>
              <a:ext cx="464820" cy="464820"/>
              <a:chOff x="10896517" y="1755314"/>
              <a:chExt cx="464820" cy="464820"/>
            </a:xfrm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9191D7CC-585D-4E22-B031-DEE6D5E2FFEB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78" name="Graphic 77" descr="Network">
                <a:extLst>
                  <a:ext uri="{FF2B5EF4-FFF2-40B4-BE49-F238E27FC236}">
                    <a16:creationId xmlns:a16="http://schemas.microsoft.com/office/drawing/2014/main" id="{4055762B-B6F6-4D9C-8F7B-C0F3543803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A910752B-3E1E-420D-9081-1852207EB441}"/>
                </a:ext>
              </a:extLst>
            </p:cNvPr>
            <p:cNvGrpSpPr/>
            <p:nvPr/>
          </p:nvGrpSpPr>
          <p:grpSpPr>
            <a:xfrm>
              <a:off x="3277660" y="4907279"/>
              <a:ext cx="464820" cy="464820"/>
              <a:chOff x="10896517" y="1755314"/>
              <a:chExt cx="464820" cy="464820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E9C1D941-DC85-43C4-AA4F-F7B25E3C95BF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81" name="Graphic 80" descr="Network">
                <a:extLst>
                  <a:ext uri="{FF2B5EF4-FFF2-40B4-BE49-F238E27FC236}">
                    <a16:creationId xmlns:a16="http://schemas.microsoft.com/office/drawing/2014/main" id="{ECDB0F6C-BF14-4829-A1D9-B9C0FA13C6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29E07543-45F5-43E5-8886-013261E98C88}"/>
                </a:ext>
              </a:extLst>
            </p:cNvPr>
            <p:cNvGrpSpPr/>
            <p:nvPr/>
          </p:nvGrpSpPr>
          <p:grpSpPr>
            <a:xfrm>
              <a:off x="1921928" y="4907279"/>
              <a:ext cx="464820" cy="464820"/>
              <a:chOff x="10896517" y="1755314"/>
              <a:chExt cx="464820" cy="464820"/>
            </a:xfrm>
          </p:grpSpPr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4167761B-82C8-4100-8AFB-FA14E5C18542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84" name="Graphic 83" descr="Network">
                <a:extLst>
                  <a:ext uri="{FF2B5EF4-FFF2-40B4-BE49-F238E27FC236}">
                    <a16:creationId xmlns:a16="http://schemas.microsoft.com/office/drawing/2014/main" id="{380BD4A7-3AD2-4720-A085-A26C0F0F18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01C78603-C18F-47BD-A0A3-4674237FA01C}"/>
              </a:ext>
            </a:extLst>
          </p:cNvPr>
          <p:cNvGrpSpPr/>
          <p:nvPr/>
        </p:nvGrpSpPr>
        <p:grpSpPr>
          <a:xfrm>
            <a:off x="1287562" y="2078628"/>
            <a:ext cx="7598312" cy="3301091"/>
            <a:chOff x="1920022" y="2071008"/>
            <a:chExt cx="7598312" cy="3301091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AF6F9812-7D07-4F1A-AAF7-992C1CDE2AA4}"/>
                </a:ext>
              </a:extLst>
            </p:cNvPr>
            <p:cNvGrpSpPr/>
            <p:nvPr/>
          </p:nvGrpSpPr>
          <p:grpSpPr>
            <a:xfrm>
              <a:off x="9051608" y="2071008"/>
              <a:ext cx="464820" cy="464820"/>
              <a:chOff x="10896517" y="1755314"/>
              <a:chExt cx="464820" cy="464820"/>
            </a:xfrm>
          </p:grpSpPr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D07B5FD2-0161-4D27-BC38-095CF928ABEB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50" name="Graphic 149" descr="Network">
                <a:extLst>
                  <a:ext uri="{FF2B5EF4-FFF2-40B4-BE49-F238E27FC236}">
                    <a16:creationId xmlns:a16="http://schemas.microsoft.com/office/drawing/2014/main" id="{6EBFF6D4-6205-4C85-A28C-152260FFE4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D5E0DDD4-6BBE-4CCA-AF15-1E5956517D8F}"/>
                </a:ext>
              </a:extLst>
            </p:cNvPr>
            <p:cNvGrpSpPr/>
            <p:nvPr/>
          </p:nvGrpSpPr>
          <p:grpSpPr>
            <a:xfrm>
              <a:off x="7698653" y="2071008"/>
              <a:ext cx="464820" cy="464820"/>
              <a:chOff x="10896517" y="1755314"/>
              <a:chExt cx="464820" cy="464820"/>
            </a:xfrm>
          </p:grpSpPr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D062F221-804F-4B33-BDD4-CD5127CE5525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48" name="Graphic 147" descr="Network">
                <a:extLst>
                  <a:ext uri="{FF2B5EF4-FFF2-40B4-BE49-F238E27FC236}">
                    <a16:creationId xmlns:a16="http://schemas.microsoft.com/office/drawing/2014/main" id="{0E47609C-44CB-4718-BFFD-3B02F87DE7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FA1CFF2D-0115-4FDD-BB2A-CF57E698E9F7}"/>
                </a:ext>
              </a:extLst>
            </p:cNvPr>
            <p:cNvGrpSpPr/>
            <p:nvPr/>
          </p:nvGrpSpPr>
          <p:grpSpPr>
            <a:xfrm>
              <a:off x="6247030" y="2071008"/>
              <a:ext cx="464820" cy="464820"/>
              <a:chOff x="10896517" y="1755314"/>
              <a:chExt cx="464820" cy="464820"/>
            </a:xfrm>
          </p:grpSpPr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511A1F4C-006E-47BB-A167-649C2DC93E37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46" name="Graphic 145" descr="Network">
                <a:extLst>
                  <a:ext uri="{FF2B5EF4-FFF2-40B4-BE49-F238E27FC236}">
                    <a16:creationId xmlns:a16="http://schemas.microsoft.com/office/drawing/2014/main" id="{DD847241-F204-48B2-9A09-AC4B0AA885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3C8E8DA1-ECA1-4D3D-80BD-C05FBB13440A}"/>
                </a:ext>
              </a:extLst>
            </p:cNvPr>
            <p:cNvGrpSpPr/>
            <p:nvPr/>
          </p:nvGrpSpPr>
          <p:grpSpPr>
            <a:xfrm>
              <a:off x="4795909" y="2071008"/>
              <a:ext cx="464820" cy="464820"/>
              <a:chOff x="10896517" y="1755314"/>
              <a:chExt cx="464820" cy="464820"/>
            </a:xfrm>
          </p:grpSpPr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57693906-971C-4D9E-86D2-437F0E86CE96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44" name="Graphic 143" descr="Network">
                <a:extLst>
                  <a:ext uri="{FF2B5EF4-FFF2-40B4-BE49-F238E27FC236}">
                    <a16:creationId xmlns:a16="http://schemas.microsoft.com/office/drawing/2014/main" id="{CEC2F83D-337C-4E7F-8575-FFE0B318D0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C3746AD4-04AB-4127-9371-0D6FC928864F}"/>
                </a:ext>
              </a:extLst>
            </p:cNvPr>
            <p:cNvGrpSpPr/>
            <p:nvPr/>
          </p:nvGrpSpPr>
          <p:grpSpPr>
            <a:xfrm>
              <a:off x="3275754" y="2071008"/>
              <a:ext cx="464820" cy="464820"/>
              <a:chOff x="10896517" y="1755314"/>
              <a:chExt cx="464820" cy="464820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644F8A00-91C6-4E83-9C64-74BAE3204689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42" name="Graphic 141" descr="Network">
                <a:extLst>
                  <a:ext uri="{FF2B5EF4-FFF2-40B4-BE49-F238E27FC236}">
                    <a16:creationId xmlns:a16="http://schemas.microsoft.com/office/drawing/2014/main" id="{039C8004-14D7-4A4C-AE49-D986878995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82AF0B9F-389C-4988-B1E0-BE42BBE270F5}"/>
                </a:ext>
              </a:extLst>
            </p:cNvPr>
            <p:cNvGrpSpPr/>
            <p:nvPr/>
          </p:nvGrpSpPr>
          <p:grpSpPr>
            <a:xfrm>
              <a:off x="1920022" y="2071008"/>
              <a:ext cx="464820" cy="464820"/>
              <a:chOff x="10896517" y="1755314"/>
              <a:chExt cx="464820" cy="464820"/>
            </a:xfrm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7415E952-390C-4627-9F41-1F5800D79C68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40" name="Graphic 139" descr="Network">
                <a:extLst>
                  <a:ext uri="{FF2B5EF4-FFF2-40B4-BE49-F238E27FC236}">
                    <a16:creationId xmlns:a16="http://schemas.microsoft.com/office/drawing/2014/main" id="{602DDBEF-A7EF-444B-93CB-98D4ED7B6F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2A01ED49-2651-4EFA-8D25-6B34DE3CCEA4}"/>
                </a:ext>
              </a:extLst>
            </p:cNvPr>
            <p:cNvGrpSpPr/>
            <p:nvPr/>
          </p:nvGrpSpPr>
          <p:grpSpPr>
            <a:xfrm>
              <a:off x="9051608" y="3513652"/>
              <a:ext cx="464820" cy="464820"/>
              <a:chOff x="10896517" y="1755314"/>
              <a:chExt cx="464820" cy="464820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17A4FE5C-E5E3-47BA-9E3B-0E32F3740DAC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38" name="Graphic 137" descr="Network">
                <a:extLst>
                  <a:ext uri="{FF2B5EF4-FFF2-40B4-BE49-F238E27FC236}">
                    <a16:creationId xmlns:a16="http://schemas.microsoft.com/office/drawing/2014/main" id="{4EDE0492-37A6-4A53-93F7-15A2683E17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ED897747-F112-4C77-858F-09CC2E1A3E51}"/>
                </a:ext>
              </a:extLst>
            </p:cNvPr>
            <p:cNvGrpSpPr/>
            <p:nvPr/>
          </p:nvGrpSpPr>
          <p:grpSpPr>
            <a:xfrm>
              <a:off x="7698653" y="3513652"/>
              <a:ext cx="464820" cy="464820"/>
              <a:chOff x="10896517" y="1755314"/>
              <a:chExt cx="464820" cy="464820"/>
            </a:xfrm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2F147C8E-920C-4FC8-9562-690686547472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36" name="Graphic 135" descr="Network">
                <a:extLst>
                  <a:ext uri="{FF2B5EF4-FFF2-40B4-BE49-F238E27FC236}">
                    <a16:creationId xmlns:a16="http://schemas.microsoft.com/office/drawing/2014/main" id="{1C3110CB-A19F-4F97-A283-0CBEBD7D32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78C03819-C0C4-444E-ACB1-34459E14031F}"/>
                </a:ext>
              </a:extLst>
            </p:cNvPr>
            <p:cNvGrpSpPr/>
            <p:nvPr/>
          </p:nvGrpSpPr>
          <p:grpSpPr>
            <a:xfrm>
              <a:off x="6247030" y="3513652"/>
              <a:ext cx="464820" cy="464820"/>
              <a:chOff x="10896517" y="1755314"/>
              <a:chExt cx="464820" cy="464820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AC747339-C73C-47A1-92F8-C628FCE03A0A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34" name="Graphic 133" descr="Network">
                <a:extLst>
                  <a:ext uri="{FF2B5EF4-FFF2-40B4-BE49-F238E27FC236}">
                    <a16:creationId xmlns:a16="http://schemas.microsoft.com/office/drawing/2014/main" id="{7588ABAF-9BB5-4378-9928-91E2326646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E2814D3C-626A-45EF-8C0D-D2BC310BF81B}"/>
                </a:ext>
              </a:extLst>
            </p:cNvPr>
            <p:cNvGrpSpPr/>
            <p:nvPr/>
          </p:nvGrpSpPr>
          <p:grpSpPr>
            <a:xfrm>
              <a:off x="4795909" y="3513652"/>
              <a:ext cx="464820" cy="464820"/>
              <a:chOff x="10896517" y="1755314"/>
              <a:chExt cx="464820" cy="464820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FBA8D585-EA26-4799-A749-E16754F52F5F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32" name="Graphic 131" descr="Network">
                <a:extLst>
                  <a:ext uri="{FF2B5EF4-FFF2-40B4-BE49-F238E27FC236}">
                    <a16:creationId xmlns:a16="http://schemas.microsoft.com/office/drawing/2014/main" id="{047C7C1F-F6D6-4DB1-8D0E-60A07FC531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76E76B20-25DC-4644-BDDE-645BDDD9343B}"/>
                </a:ext>
              </a:extLst>
            </p:cNvPr>
            <p:cNvGrpSpPr/>
            <p:nvPr/>
          </p:nvGrpSpPr>
          <p:grpSpPr>
            <a:xfrm>
              <a:off x="3275754" y="3513652"/>
              <a:ext cx="464820" cy="464820"/>
              <a:chOff x="10896517" y="1755314"/>
              <a:chExt cx="464820" cy="464820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5A8625AA-6E12-4C91-9D8E-8F3E674F9772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30" name="Graphic 129" descr="Network">
                <a:extLst>
                  <a:ext uri="{FF2B5EF4-FFF2-40B4-BE49-F238E27FC236}">
                    <a16:creationId xmlns:a16="http://schemas.microsoft.com/office/drawing/2014/main" id="{86C57252-4CF5-4B44-97F3-C704721FBD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5687293E-3715-4B3E-90DB-71EA30C04FD3}"/>
                </a:ext>
              </a:extLst>
            </p:cNvPr>
            <p:cNvGrpSpPr/>
            <p:nvPr/>
          </p:nvGrpSpPr>
          <p:grpSpPr>
            <a:xfrm>
              <a:off x="1920022" y="3513652"/>
              <a:ext cx="464820" cy="464820"/>
              <a:chOff x="10896517" y="1755314"/>
              <a:chExt cx="464820" cy="464820"/>
            </a:xfrm>
          </p:grpSpPr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01A2DF46-56FC-4F68-99F7-9C83DC496FB9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28" name="Graphic 127" descr="Network">
                <a:extLst>
                  <a:ext uri="{FF2B5EF4-FFF2-40B4-BE49-F238E27FC236}">
                    <a16:creationId xmlns:a16="http://schemas.microsoft.com/office/drawing/2014/main" id="{D869172C-041F-4704-BD62-FE32A90900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849C9687-4B07-442A-8A51-5D715569080B}"/>
                </a:ext>
              </a:extLst>
            </p:cNvPr>
            <p:cNvGrpSpPr/>
            <p:nvPr/>
          </p:nvGrpSpPr>
          <p:grpSpPr>
            <a:xfrm>
              <a:off x="9053514" y="4907279"/>
              <a:ext cx="464820" cy="464820"/>
              <a:chOff x="10896517" y="1755314"/>
              <a:chExt cx="464820" cy="464820"/>
            </a:xfrm>
          </p:grpSpPr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CED5CAB6-A26E-4D35-B159-6B666541EF83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26" name="Graphic 125" descr="Network">
                <a:extLst>
                  <a:ext uri="{FF2B5EF4-FFF2-40B4-BE49-F238E27FC236}">
                    <a16:creationId xmlns:a16="http://schemas.microsoft.com/office/drawing/2014/main" id="{C436B19E-FB56-471F-A0E8-D0FAF23F1E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8760AD20-6C3F-4BB7-9F9B-5E7C289D83A6}"/>
                </a:ext>
              </a:extLst>
            </p:cNvPr>
            <p:cNvGrpSpPr/>
            <p:nvPr/>
          </p:nvGrpSpPr>
          <p:grpSpPr>
            <a:xfrm>
              <a:off x="7700559" y="4907279"/>
              <a:ext cx="464820" cy="464820"/>
              <a:chOff x="10896517" y="1755314"/>
              <a:chExt cx="464820" cy="464820"/>
            </a:xfrm>
          </p:grpSpPr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CC496EA2-F608-475B-B222-CA68557912C7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24" name="Graphic 123" descr="Network">
                <a:extLst>
                  <a:ext uri="{FF2B5EF4-FFF2-40B4-BE49-F238E27FC236}">
                    <a16:creationId xmlns:a16="http://schemas.microsoft.com/office/drawing/2014/main" id="{888F7D04-7380-4FDC-951F-CB6CF9A93B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221EA8D6-F378-4851-81F1-6BBA7BB80DD4}"/>
                </a:ext>
              </a:extLst>
            </p:cNvPr>
            <p:cNvGrpSpPr/>
            <p:nvPr/>
          </p:nvGrpSpPr>
          <p:grpSpPr>
            <a:xfrm>
              <a:off x="6248936" y="4907279"/>
              <a:ext cx="464820" cy="464820"/>
              <a:chOff x="10896517" y="1755314"/>
              <a:chExt cx="464820" cy="464820"/>
            </a:xfrm>
          </p:grpSpPr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A729D1D2-D28F-4207-BEE0-98956D32EF65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22" name="Graphic 121" descr="Network">
                <a:extLst>
                  <a:ext uri="{FF2B5EF4-FFF2-40B4-BE49-F238E27FC236}">
                    <a16:creationId xmlns:a16="http://schemas.microsoft.com/office/drawing/2014/main" id="{3C49ACE0-7E26-4227-A9D9-998113303A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49E00845-BD73-4350-95DF-9F07BEDA6E4B}"/>
                </a:ext>
              </a:extLst>
            </p:cNvPr>
            <p:cNvGrpSpPr/>
            <p:nvPr/>
          </p:nvGrpSpPr>
          <p:grpSpPr>
            <a:xfrm>
              <a:off x="4797815" y="4907279"/>
              <a:ext cx="464820" cy="464820"/>
              <a:chOff x="10896517" y="1755314"/>
              <a:chExt cx="464820" cy="464820"/>
            </a:xfrm>
          </p:grpSpPr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BAD49AAF-E00C-4B7F-8A54-318E6920B02F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20" name="Graphic 119" descr="Network">
                <a:extLst>
                  <a:ext uri="{FF2B5EF4-FFF2-40B4-BE49-F238E27FC236}">
                    <a16:creationId xmlns:a16="http://schemas.microsoft.com/office/drawing/2014/main" id="{D6632F91-8CA8-4377-8490-B239ECD507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78315B54-DFB6-4184-8A6E-30AE249D296C}"/>
                </a:ext>
              </a:extLst>
            </p:cNvPr>
            <p:cNvGrpSpPr/>
            <p:nvPr/>
          </p:nvGrpSpPr>
          <p:grpSpPr>
            <a:xfrm>
              <a:off x="3277660" y="4907279"/>
              <a:ext cx="464820" cy="464820"/>
              <a:chOff x="10896517" y="1755314"/>
              <a:chExt cx="464820" cy="464820"/>
            </a:xfrm>
          </p:grpSpPr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76DA03B9-6555-40C0-970F-D35450FE896D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18" name="Graphic 117" descr="Network">
                <a:extLst>
                  <a:ext uri="{FF2B5EF4-FFF2-40B4-BE49-F238E27FC236}">
                    <a16:creationId xmlns:a16="http://schemas.microsoft.com/office/drawing/2014/main" id="{FF4B7887-12A3-46A3-B6C1-8A3A53473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C2642C4B-36AF-430A-AB3F-A496F486971E}"/>
                </a:ext>
              </a:extLst>
            </p:cNvPr>
            <p:cNvGrpSpPr/>
            <p:nvPr/>
          </p:nvGrpSpPr>
          <p:grpSpPr>
            <a:xfrm>
              <a:off x="1921928" y="4907279"/>
              <a:ext cx="464820" cy="464820"/>
              <a:chOff x="10896517" y="1755314"/>
              <a:chExt cx="464820" cy="464820"/>
            </a:xfrm>
          </p:grpSpPr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C2D5A6E0-F57E-49A5-8BDE-8538619B0C87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16" name="Graphic 115" descr="Network">
                <a:extLst>
                  <a:ext uri="{FF2B5EF4-FFF2-40B4-BE49-F238E27FC236}">
                    <a16:creationId xmlns:a16="http://schemas.microsoft.com/office/drawing/2014/main" id="{1D06A0BF-6689-4C7C-9FD6-4F15432CD6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9B32D7F-F8F5-4BF8-A657-C37A19E1746D}"/>
              </a:ext>
            </a:extLst>
          </p:cNvPr>
          <p:cNvGrpSpPr/>
          <p:nvPr/>
        </p:nvGrpSpPr>
        <p:grpSpPr>
          <a:xfrm>
            <a:off x="1778347" y="1378377"/>
            <a:ext cx="7774489" cy="4030338"/>
            <a:chOff x="1776758" y="1383033"/>
            <a:chExt cx="7774489" cy="403033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67DF01D-30ED-41B3-ABD1-698146E01F3E}"/>
                </a:ext>
              </a:extLst>
            </p:cNvPr>
            <p:cNvGrpSpPr/>
            <p:nvPr/>
          </p:nvGrpSpPr>
          <p:grpSpPr>
            <a:xfrm>
              <a:off x="1776758" y="1390145"/>
              <a:ext cx="636348" cy="1191758"/>
              <a:chOff x="1776758" y="1390145"/>
              <a:chExt cx="636348" cy="1191758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A9FDC82A-8CA1-4AA6-BD09-F1720FB7A273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52" name="Rectangle: Rounded Corners 151">
                <a:extLst>
                  <a:ext uri="{FF2B5EF4-FFF2-40B4-BE49-F238E27FC236}">
                    <a16:creationId xmlns:a16="http://schemas.microsoft.com/office/drawing/2014/main" id="{3E6EB83F-3BA3-4B1A-A515-E15E84147ADF}"/>
                  </a:ext>
                </a:extLst>
              </p:cNvPr>
              <p:cNvSpPr/>
              <p:nvPr/>
            </p:nvSpPr>
            <p:spPr>
              <a:xfrm>
                <a:off x="1776758" y="1390145"/>
                <a:ext cx="629704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C7C37413-FB8E-40E1-87D8-D61628E27486}"/>
                </a:ext>
              </a:extLst>
            </p:cNvPr>
            <p:cNvGrpSpPr/>
            <p:nvPr/>
          </p:nvGrpSpPr>
          <p:grpSpPr>
            <a:xfrm>
              <a:off x="3199559" y="1390145"/>
              <a:ext cx="570190" cy="1191758"/>
              <a:chOff x="1842916" y="1390145"/>
              <a:chExt cx="570190" cy="1191758"/>
            </a:xfrm>
          </p:grpSpPr>
          <p:sp>
            <p:nvSpPr>
              <p:cNvPr id="154" name="Rectangle: Rounded Corners 153">
                <a:extLst>
                  <a:ext uri="{FF2B5EF4-FFF2-40B4-BE49-F238E27FC236}">
                    <a16:creationId xmlns:a16="http://schemas.microsoft.com/office/drawing/2014/main" id="{7EA723B8-7BAC-4D33-8752-02E31E60FE43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55" name="Rectangle: Rounded Corners 154">
                <a:extLst>
                  <a:ext uri="{FF2B5EF4-FFF2-40B4-BE49-F238E27FC236}">
                    <a16:creationId xmlns:a16="http://schemas.microsoft.com/office/drawing/2014/main" id="{A94D1BA6-BF19-44DD-9692-DE79F3246D17}"/>
                  </a:ext>
                </a:extLst>
              </p:cNvPr>
              <p:cNvSpPr/>
              <p:nvPr/>
            </p:nvSpPr>
            <p:spPr>
              <a:xfrm>
                <a:off x="1842916" y="1390145"/>
                <a:ext cx="555082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F837E6F6-84D8-4CF7-BF85-B350C47C99E2}"/>
                </a:ext>
              </a:extLst>
            </p:cNvPr>
            <p:cNvGrpSpPr/>
            <p:nvPr/>
          </p:nvGrpSpPr>
          <p:grpSpPr>
            <a:xfrm>
              <a:off x="4708172" y="1393955"/>
              <a:ext cx="569478" cy="1191758"/>
              <a:chOff x="1843628" y="1390145"/>
              <a:chExt cx="569478" cy="1191758"/>
            </a:xfrm>
          </p:grpSpPr>
          <p:sp>
            <p:nvSpPr>
              <p:cNvPr id="157" name="Rectangle: Rounded Corners 156">
                <a:extLst>
                  <a:ext uri="{FF2B5EF4-FFF2-40B4-BE49-F238E27FC236}">
                    <a16:creationId xmlns:a16="http://schemas.microsoft.com/office/drawing/2014/main" id="{5B71D7D0-2D4B-4BEB-82D9-2147ECE9ADD5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58" name="Rectangle: Rounded Corners 157">
                <a:extLst>
                  <a:ext uri="{FF2B5EF4-FFF2-40B4-BE49-F238E27FC236}">
                    <a16:creationId xmlns:a16="http://schemas.microsoft.com/office/drawing/2014/main" id="{2F71CC8A-5772-45A1-9B7F-7BCAEE587A52}"/>
                  </a:ext>
                </a:extLst>
              </p:cNvPr>
              <p:cNvSpPr/>
              <p:nvPr/>
            </p:nvSpPr>
            <p:spPr>
              <a:xfrm>
                <a:off x="1843628" y="1390145"/>
                <a:ext cx="562833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055D6BC7-7663-44B4-BC57-3B45DDBEB493}"/>
                </a:ext>
              </a:extLst>
            </p:cNvPr>
            <p:cNvGrpSpPr/>
            <p:nvPr/>
          </p:nvGrpSpPr>
          <p:grpSpPr>
            <a:xfrm>
              <a:off x="6126883" y="1384510"/>
              <a:ext cx="616626" cy="1191758"/>
              <a:chOff x="1796480" y="1390145"/>
              <a:chExt cx="616626" cy="1191758"/>
            </a:xfrm>
          </p:grpSpPr>
          <p:sp>
            <p:nvSpPr>
              <p:cNvPr id="160" name="Rectangle: Rounded Corners 159">
                <a:extLst>
                  <a:ext uri="{FF2B5EF4-FFF2-40B4-BE49-F238E27FC236}">
                    <a16:creationId xmlns:a16="http://schemas.microsoft.com/office/drawing/2014/main" id="{F25D192A-21E2-4B27-AD68-1107B9BD51AC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61" name="Rectangle: Rounded Corners 160">
                <a:extLst>
                  <a:ext uri="{FF2B5EF4-FFF2-40B4-BE49-F238E27FC236}">
                    <a16:creationId xmlns:a16="http://schemas.microsoft.com/office/drawing/2014/main" id="{A36D2964-991E-4626-8AC3-E48861D9CF0E}"/>
                  </a:ext>
                </a:extLst>
              </p:cNvPr>
              <p:cNvSpPr/>
              <p:nvPr/>
            </p:nvSpPr>
            <p:spPr>
              <a:xfrm>
                <a:off x="1796480" y="1390145"/>
                <a:ext cx="609981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A9446D9D-2248-4B29-B611-4E753A34BE19}"/>
                </a:ext>
              </a:extLst>
            </p:cNvPr>
            <p:cNvGrpSpPr/>
            <p:nvPr/>
          </p:nvGrpSpPr>
          <p:grpSpPr>
            <a:xfrm>
              <a:off x="7553242" y="1383033"/>
              <a:ext cx="632822" cy="1191758"/>
              <a:chOff x="1780284" y="1390145"/>
              <a:chExt cx="632822" cy="1191758"/>
            </a:xfrm>
          </p:grpSpPr>
          <p:sp>
            <p:nvSpPr>
              <p:cNvPr id="163" name="Rectangle: Rounded Corners 162">
                <a:extLst>
                  <a:ext uri="{FF2B5EF4-FFF2-40B4-BE49-F238E27FC236}">
                    <a16:creationId xmlns:a16="http://schemas.microsoft.com/office/drawing/2014/main" id="{ECB1A3DE-5874-4513-8412-AE97A41C0570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64" name="Rectangle: Rounded Corners 163">
                <a:extLst>
                  <a:ext uri="{FF2B5EF4-FFF2-40B4-BE49-F238E27FC236}">
                    <a16:creationId xmlns:a16="http://schemas.microsoft.com/office/drawing/2014/main" id="{88C604A5-B6DB-44A7-B84E-8F2AD2B65FB4}"/>
                  </a:ext>
                </a:extLst>
              </p:cNvPr>
              <p:cNvSpPr/>
              <p:nvPr/>
            </p:nvSpPr>
            <p:spPr>
              <a:xfrm>
                <a:off x="1780284" y="1390145"/>
                <a:ext cx="626178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DD4B8CD7-0ED2-4F2E-BB7E-801784A1CC8E}"/>
                </a:ext>
              </a:extLst>
            </p:cNvPr>
            <p:cNvGrpSpPr/>
            <p:nvPr/>
          </p:nvGrpSpPr>
          <p:grpSpPr>
            <a:xfrm>
              <a:off x="8959914" y="1390145"/>
              <a:ext cx="584226" cy="1191758"/>
              <a:chOff x="1828880" y="1390145"/>
              <a:chExt cx="584226" cy="1191758"/>
            </a:xfrm>
          </p:grpSpPr>
          <p:sp>
            <p:nvSpPr>
              <p:cNvPr id="166" name="Rectangle: Rounded Corners 165">
                <a:extLst>
                  <a:ext uri="{FF2B5EF4-FFF2-40B4-BE49-F238E27FC236}">
                    <a16:creationId xmlns:a16="http://schemas.microsoft.com/office/drawing/2014/main" id="{A0C03D61-68C7-48FC-9C05-3D5EA8A1F3A3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67" name="Rectangle: Rounded Corners 166">
                <a:extLst>
                  <a:ext uri="{FF2B5EF4-FFF2-40B4-BE49-F238E27FC236}">
                    <a16:creationId xmlns:a16="http://schemas.microsoft.com/office/drawing/2014/main" id="{F00417B1-29B7-49E4-8050-CCF36EEF066F}"/>
                  </a:ext>
                </a:extLst>
              </p:cNvPr>
              <p:cNvSpPr/>
              <p:nvPr/>
            </p:nvSpPr>
            <p:spPr>
              <a:xfrm>
                <a:off x="1828880" y="1390145"/>
                <a:ext cx="577582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7B5C5514-EF29-478A-832E-CB90DC50F579}"/>
                </a:ext>
              </a:extLst>
            </p:cNvPr>
            <p:cNvGrpSpPr/>
            <p:nvPr/>
          </p:nvGrpSpPr>
          <p:grpSpPr>
            <a:xfrm>
              <a:off x="1844777" y="2823282"/>
              <a:ext cx="561684" cy="1191758"/>
              <a:chOff x="1851422" y="1390145"/>
              <a:chExt cx="561684" cy="1191758"/>
            </a:xfrm>
          </p:grpSpPr>
          <p:sp>
            <p:nvSpPr>
              <p:cNvPr id="169" name="Rectangle: Rounded Corners 168">
                <a:extLst>
                  <a:ext uri="{FF2B5EF4-FFF2-40B4-BE49-F238E27FC236}">
                    <a16:creationId xmlns:a16="http://schemas.microsoft.com/office/drawing/2014/main" id="{34615601-E88B-4AF0-B888-0EF1CACCE5F7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70" name="Rectangle: Rounded Corners 169">
                <a:extLst>
                  <a:ext uri="{FF2B5EF4-FFF2-40B4-BE49-F238E27FC236}">
                    <a16:creationId xmlns:a16="http://schemas.microsoft.com/office/drawing/2014/main" id="{E72251A8-5C4A-41BC-8206-CF5E7F7B4594}"/>
                  </a:ext>
                </a:extLst>
              </p:cNvPr>
              <p:cNvSpPr/>
              <p:nvPr/>
            </p:nvSpPr>
            <p:spPr>
              <a:xfrm>
                <a:off x="1851422" y="1390145"/>
                <a:ext cx="555040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CAC936B2-D61B-4E0B-ACAA-970B674FF1CE}"/>
                </a:ext>
              </a:extLst>
            </p:cNvPr>
            <p:cNvGrpSpPr/>
            <p:nvPr/>
          </p:nvGrpSpPr>
          <p:grpSpPr>
            <a:xfrm>
              <a:off x="3201189" y="2823282"/>
              <a:ext cx="565728" cy="1191758"/>
              <a:chOff x="1851191" y="1390145"/>
              <a:chExt cx="565728" cy="1191758"/>
            </a:xfrm>
          </p:grpSpPr>
          <p:sp>
            <p:nvSpPr>
              <p:cNvPr id="172" name="Rectangle: Rounded Corners 171">
                <a:extLst>
                  <a:ext uri="{FF2B5EF4-FFF2-40B4-BE49-F238E27FC236}">
                    <a16:creationId xmlns:a16="http://schemas.microsoft.com/office/drawing/2014/main" id="{09296A97-B838-4C10-8CC2-4119BE2A643C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73" name="Rectangle: Rounded Corners 172">
                <a:extLst>
                  <a:ext uri="{FF2B5EF4-FFF2-40B4-BE49-F238E27FC236}">
                    <a16:creationId xmlns:a16="http://schemas.microsoft.com/office/drawing/2014/main" id="{F10D9860-E841-4CBA-BFA4-9CACFE66B622}"/>
                  </a:ext>
                </a:extLst>
              </p:cNvPr>
              <p:cNvSpPr/>
              <p:nvPr/>
            </p:nvSpPr>
            <p:spPr>
              <a:xfrm>
                <a:off x="1851191" y="1390145"/>
                <a:ext cx="565728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C873A285-0C65-40D1-9A34-809BE16BEFE9}"/>
                </a:ext>
              </a:extLst>
            </p:cNvPr>
            <p:cNvGrpSpPr/>
            <p:nvPr/>
          </p:nvGrpSpPr>
          <p:grpSpPr>
            <a:xfrm>
              <a:off x="4706583" y="2827092"/>
              <a:ext cx="564422" cy="1191758"/>
              <a:chOff x="1848684" y="1390145"/>
              <a:chExt cx="564422" cy="1191758"/>
            </a:xfrm>
          </p:grpSpPr>
          <p:sp>
            <p:nvSpPr>
              <p:cNvPr id="175" name="Rectangle: Rounded Corners 174">
                <a:extLst>
                  <a:ext uri="{FF2B5EF4-FFF2-40B4-BE49-F238E27FC236}">
                    <a16:creationId xmlns:a16="http://schemas.microsoft.com/office/drawing/2014/main" id="{F1CAED6A-797A-4529-80A6-AA4731AF8825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76" name="Rectangle: Rounded Corners 175">
                <a:extLst>
                  <a:ext uri="{FF2B5EF4-FFF2-40B4-BE49-F238E27FC236}">
                    <a16:creationId xmlns:a16="http://schemas.microsoft.com/office/drawing/2014/main" id="{1249EFC1-412E-4DE7-B540-7B8FC0C10711}"/>
                  </a:ext>
                </a:extLst>
              </p:cNvPr>
              <p:cNvSpPr/>
              <p:nvPr/>
            </p:nvSpPr>
            <p:spPr>
              <a:xfrm>
                <a:off x="1848684" y="1390145"/>
                <a:ext cx="557777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A31D0027-83BB-4CAB-AEF6-4F0F75791084}"/>
                </a:ext>
              </a:extLst>
            </p:cNvPr>
            <p:cNvGrpSpPr/>
            <p:nvPr/>
          </p:nvGrpSpPr>
          <p:grpSpPr>
            <a:xfrm>
              <a:off x="6157604" y="2817647"/>
              <a:ext cx="579260" cy="1191758"/>
              <a:chOff x="1833846" y="1390145"/>
              <a:chExt cx="579260" cy="1191758"/>
            </a:xfrm>
          </p:grpSpPr>
          <p:sp>
            <p:nvSpPr>
              <p:cNvPr id="178" name="Rectangle: Rounded Corners 177">
                <a:extLst>
                  <a:ext uri="{FF2B5EF4-FFF2-40B4-BE49-F238E27FC236}">
                    <a16:creationId xmlns:a16="http://schemas.microsoft.com/office/drawing/2014/main" id="{9DA74627-FA61-4DD9-8F52-48FB76DA628B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79" name="Rectangle: Rounded Corners 178">
                <a:extLst>
                  <a:ext uri="{FF2B5EF4-FFF2-40B4-BE49-F238E27FC236}">
                    <a16:creationId xmlns:a16="http://schemas.microsoft.com/office/drawing/2014/main" id="{BF79DA33-F2E1-4C79-A2BA-E6E697E01388}"/>
                  </a:ext>
                </a:extLst>
              </p:cNvPr>
              <p:cNvSpPr/>
              <p:nvPr/>
            </p:nvSpPr>
            <p:spPr>
              <a:xfrm>
                <a:off x="1833846" y="1390145"/>
                <a:ext cx="572616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CB2DA383-72FA-452C-A62A-356B0AA843DF}"/>
                </a:ext>
              </a:extLst>
            </p:cNvPr>
            <p:cNvGrpSpPr/>
            <p:nvPr/>
          </p:nvGrpSpPr>
          <p:grpSpPr>
            <a:xfrm>
              <a:off x="7548659" y="2816170"/>
              <a:ext cx="630760" cy="1191758"/>
              <a:chOff x="1782346" y="1390145"/>
              <a:chExt cx="630760" cy="1191758"/>
            </a:xfrm>
          </p:grpSpPr>
          <p:sp>
            <p:nvSpPr>
              <p:cNvPr id="181" name="Rectangle: Rounded Corners 180">
                <a:extLst>
                  <a:ext uri="{FF2B5EF4-FFF2-40B4-BE49-F238E27FC236}">
                    <a16:creationId xmlns:a16="http://schemas.microsoft.com/office/drawing/2014/main" id="{45123AEA-0D2B-409C-9A65-FBC3D7A4C276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82" name="Rectangle: Rounded Corners 181">
                <a:extLst>
                  <a:ext uri="{FF2B5EF4-FFF2-40B4-BE49-F238E27FC236}">
                    <a16:creationId xmlns:a16="http://schemas.microsoft.com/office/drawing/2014/main" id="{368A19BE-26C3-412C-A9B0-C53E5A934808}"/>
                  </a:ext>
                </a:extLst>
              </p:cNvPr>
              <p:cNvSpPr/>
              <p:nvPr/>
            </p:nvSpPr>
            <p:spPr>
              <a:xfrm>
                <a:off x="1782346" y="1390145"/>
                <a:ext cx="624115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C31C6D7C-B06F-49FA-BD8E-C6C3821293A7}"/>
                </a:ext>
              </a:extLst>
            </p:cNvPr>
            <p:cNvGrpSpPr/>
            <p:nvPr/>
          </p:nvGrpSpPr>
          <p:grpSpPr>
            <a:xfrm>
              <a:off x="8914814" y="2823281"/>
              <a:ext cx="622681" cy="1191759"/>
              <a:chOff x="1790425" y="1390144"/>
              <a:chExt cx="622681" cy="1191759"/>
            </a:xfrm>
          </p:grpSpPr>
          <p:sp>
            <p:nvSpPr>
              <p:cNvPr id="184" name="Rectangle: Rounded Corners 183">
                <a:extLst>
                  <a:ext uri="{FF2B5EF4-FFF2-40B4-BE49-F238E27FC236}">
                    <a16:creationId xmlns:a16="http://schemas.microsoft.com/office/drawing/2014/main" id="{239A8FF0-95BE-46C3-9E5D-956B24A1BAAB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85" name="Rectangle: Rounded Corners 184">
                <a:extLst>
                  <a:ext uri="{FF2B5EF4-FFF2-40B4-BE49-F238E27FC236}">
                    <a16:creationId xmlns:a16="http://schemas.microsoft.com/office/drawing/2014/main" id="{EE10B2B9-3700-4071-983A-DBD080453712}"/>
                  </a:ext>
                </a:extLst>
              </p:cNvPr>
              <p:cNvSpPr/>
              <p:nvPr/>
            </p:nvSpPr>
            <p:spPr>
              <a:xfrm>
                <a:off x="1790425" y="1390144"/>
                <a:ext cx="606347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2982A1A5-347A-4D92-8C1B-05FB93A3583C}"/>
                </a:ext>
              </a:extLst>
            </p:cNvPr>
            <p:cNvGrpSpPr/>
            <p:nvPr/>
          </p:nvGrpSpPr>
          <p:grpSpPr>
            <a:xfrm>
              <a:off x="1857029" y="4225423"/>
              <a:ext cx="563184" cy="1184138"/>
              <a:chOff x="1849922" y="1397765"/>
              <a:chExt cx="563184" cy="1184138"/>
            </a:xfrm>
          </p:grpSpPr>
          <p:sp>
            <p:nvSpPr>
              <p:cNvPr id="187" name="Rectangle: Rounded Corners 186">
                <a:extLst>
                  <a:ext uri="{FF2B5EF4-FFF2-40B4-BE49-F238E27FC236}">
                    <a16:creationId xmlns:a16="http://schemas.microsoft.com/office/drawing/2014/main" id="{AF91F5C4-0E0C-44A5-ACC7-1EA90D4BDB31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88" name="Rectangle: Rounded Corners 187">
                <a:extLst>
                  <a:ext uri="{FF2B5EF4-FFF2-40B4-BE49-F238E27FC236}">
                    <a16:creationId xmlns:a16="http://schemas.microsoft.com/office/drawing/2014/main" id="{A5E45D42-7554-45B0-98B7-843E06AEB594}"/>
                  </a:ext>
                </a:extLst>
              </p:cNvPr>
              <p:cNvSpPr/>
              <p:nvPr/>
            </p:nvSpPr>
            <p:spPr>
              <a:xfrm>
                <a:off x="1849922" y="1397765"/>
                <a:ext cx="556540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9AB2AEE8-4CA0-4FBA-9F24-D212DB5DECC3}"/>
                </a:ext>
              </a:extLst>
            </p:cNvPr>
            <p:cNvGrpSpPr/>
            <p:nvPr/>
          </p:nvGrpSpPr>
          <p:grpSpPr>
            <a:xfrm>
              <a:off x="3216736" y="4217803"/>
              <a:ext cx="560120" cy="1191758"/>
              <a:chOff x="1852986" y="1390145"/>
              <a:chExt cx="560120" cy="1191758"/>
            </a:xfrm>
          </p:grpSpPr>
          <p:sp>
            <p:nvSpPr>
              <p:cNvPr id="190" name="Rectangle: Rounded Corners 189">
                <a:extLst>
                  <a:ext uri="{FF2B5EF4-FFF2-40B4-BE49-F238E27FC236}">
                    <a16:creationId xmlns:a16="http://schemas.microsoft.com/office/drawing/2014/main" id="{278233A2-FBBC-4E0A-A6A3-E26C9355C35E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91" name="Rectangle: Rounded Corners 190">
                <a:extLst>
                  <a:ext uri="{FF2B5EF4-FFF2-40B4-BE49-F238E27FC236}">
                    <a16:creationId xmlns:a16="http://schemas.microsoft.com/office/drawing/2014/main" id="{0CA6DB53-A4F0-43E7-AA7C-E652F4EDDF66}"/>
                  </a:ext>
                </a:extLst>
              </p:cNvPr>
              <p:cNvSpPr/>
              <p:nvPr/>
            </p:nvSpPr>
            <p:spPr>
              <a:xfrm>
                <a:off x="1852986" y="1390145"/>
                <a:ext cx="553476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4B55C98C-A7BB-4429-AA5A-1BEF2510D031}"/>
                </a:ext>
              </a:extLst>
            </p:cNvPr>
            <p:cNvGrpSpPr/>
            <p:nvPr/>
          </p:nvGrpSpPr>
          <p:grpSpPr>
            <a:xfrm>
              <a:off x="4703999" y="4213993"/>
              <a:ext cx="580758" cy="1199378"/>
              <a:chOff x="1832348" y="1382525"/>
              <a:chExt cx="580758" cy="1199378"/>
            </a:xfrm>
          </p:grpSpPr>
          <p:sp>
            <p:nvSpPr>
              <p:cNvPr id="193" name="Rectangle: Rounded Corners 192">
                <a:extLst>
                  <a:ext uri="{FF2B5EF4-FFF2-40B4-BE49-F238E27FC236}">
                    <a16:creationId xmlns:a16="http://schemas.microsoft.com/office/drawing/2014/main" id="{B12AAB09-3252-4650-BC95-B81CFBFC86A0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94" name="Rectangle: Rounded Corners 193">
                <a:extLst>
                  <a:ext uri="{FF2B5EF4-FFF2-40B4-BE49-F238E27FC236}">
                    <a16:creationId xmlns:a16="http://schemas.microsoft.com/office/drawing/2014/main" id="{D3E1D4D9-4C81-44D0-8968-4DF966B71D46}"/>
                  </a:ext>
                </a:extLst>
              </p:cNvPr>
              <p:cNvSpPr/>
              <p:nvPr/>
            </p:nvSpPr>
            <p:spPr>
              <a:xfrm>
                <a:off x="1832348" y="1382525"/>
                <a:ext cx="574113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2C3709AC-10BA-4B42-98BE-839CCB878A6F}"/>
                </a:ext>
              </a:extLst>
            </p:cNvPr>
            <p:cNvGrpSpPr/>
            <p:nvPr/>
          </p:nvGrpSpPr>
          <p:grpSpPr>
            <a:xfrm>
              <a:off x="6160672" y="4204548"/>
              <a:ext cx="589944" cy="1199378"/>
              <a:chOff x="1823162" y="1382525"/>
              <a:chExt cx="589944" cy="1199378"/>
            </a:xfrm>
          </p:grpSpPr>
          <p:sp>
            <p:nvSpPr>
              <p:cNvPr id="196" name="Rectangle: Rounded Corners 195">
                <a:extLst>
                  <a:ext uri="{FF2B5EF4-FFF2-40B4-BE49-F238E27FC236}">
                    <a16:creationId xmlns:a16="http://schemas.microsoft.com/office/drawing/2014/main" id="{FD25B575-D1D5-46BF-8BC1-7C118E140A06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97" name="Rectangle: Rounded Corners 196">
                <a:extLst>
                  <a:ext uri="{FF2B5EF4-FFF2-40B4-BE49-F238E27FC236}">
                    <a16:creationId xmlns:a16="http://schemas.microsoft.com/office/drawing/2014/main" id="{E19838EF-C855-48C2-9923-E2CE0D878363}"/>
                  </a:ext>
                </a:extLst>
              </p:cNvPr>
              <p:cNvSpPr/>
              <p:nvPr/>
            </p:nvSpPr>
            <p:spPr>
              <a:xfrm>
                <a:off x="1823162" y="1382525"/>
                <a:ext cx="583299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62D320AB-8F94-462F-942C-1E1BD0D5EFD1}"/>
                </a:ext>
              </a:extLst>
            </p:cNvPr>
            <p:cNvGrpSpPr/>
            <p:nvPr/>
          </p:nvGrpSpPr>
          <p:grpSpPr>
            <a:xfrm>
              <a:off x="7631663" y="4210691"/>
              <a:ext cx="561508" cy="1191758"/>
              <a:chOff x="1851598" y="1390145"/>
              <a:chExt cx="561508" cy="1191758"/>
            </a:xfrm>
          </p:grpSpPr>
          <p:sp>
            <p:nvSpPr>
              <p:cNvPr id="199" name="Rectangle: Rounded Corners 198">
                <a:extLst>
                  <a:ext uri="{FF2B5EF4-FFF2-40B4-BE49-F238E27FC236}">
                    <a16:creationId xmlns:a16="http://schemas.microsoft.com/office/drawing/2014/main" id="{3D3DDBCA-DAC0-4917-83E9-14E09E92CF84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200" name="Rectangle: Rounded Corners 199">
                <a:extLst>
                  <a:ext uri="{FF2B5EF4-FFF2-40B4-BE49-F238E27FC236}">
                    <a16:creationId xmlns:a16="http://schemas.microsoft.com/office/drawing/2014/main" id="{5BB514EF-25C1-4F7D-A88B-84F4AD0AC337}"/>
                  </a:ext>
                </a:extLst>
              </p:cNvPr>
              <p:cNvSpPr/>
              <p:nvPr/>
            </p:nvSpPr>
            <p:spPr>
              <a:xfrm>
                <a:off x="1851598" y="1390145"/>
                <a:ext cx="554863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EF387EAC-D3F5-4CAF-B473-4E53FC280795}"/>
                </a:ext>
              </a:extLst>
            </p:cNvPr>
            <p:cNvGrpSpPr/>
            <p:nvPr/>
          </p:nvGrpSpPr>
          <p:grpSpPr>
            <a:xfrm>
              <a:off x="8988535" y="4210183"/>
              <a:ext cx="562712" cy="1199378"/>
              <a:chOff x="1850394" y="1382525"/>
              <a:chExt cx="562712" cy="1199378"/>
            </a:xfrm>
          </p:grpSpPr>
          <p:sp>
            <p:nvSpPr>
              <p:cNvPr id="202" name="Rectangle: Rounded Corners 201">
                <a:extLst>
                  <a:ext uri="{FF2B5EF4-FFF2-40B4-BE49-F238E27FC236}">
                    <a16:creationId xmlns:a16="http://schemas.microsoft.com/office/drawing/2014/main" id="{EBB1DBF4-CA0C-4789-9DA0-68E7B295D61A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203" name="Rectangle: Rounded Corners 202">
                <a:extLst>
                  <a:ext uri="{FF2B5EF4-FFF2-40B4-BE49-F238E27FC236}">
                    <a16:creationId xmlns:a16="http://schemas.microsoft.com/office/drawing/2014/main" id="{6F2E02AF-9BE2-45BE-B8B0-E5E84FCD12C2}"/>
                  </a:ext>
                </a:extLst>
              </p:cNvPr>
              <p:cNvSpPr/>
              <p:nvPr/>
            </p:nvSpPr>
            <p:spPr>
              <a:xfrm>
                <a:off x="1850394" y="1382525"/>
                <a:ext cx="556067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</p:grpSp>
      <p:sp>
        <p:nvSpPr>
          <p:cNvPr id="208" name="Arrow: Right 207">
            <a:extLst>
              <a:ext uri="{FF2B5EF4-FFF2-40B4-BE49-F238E27FC236}">
                <a16:creationId xmlns:a16="http://schemas.microsoft.com/office/drawing/2014/main" id="{82CD70FB-1D7E-4060-A067-27FAD01F41F0}"/>
              </a:ext>
            </a:extLst>
          </p:cNvPr>
          <p:cNvSpPr/>
          <p:nvPr/>
        </p:nvSpPr>
        <p:spPr>
          <a:xfrm>
            <a:off x="1308220" y="2222372"/>
            <a:ext cx="1023099" cy="621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Local KMS REST/HTTP Protocols</a:t>
            </a:r>
            <a:endParaRPr lang="en-CA" sz="1100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E796ED3-E782-40E6-85B5-7A71506A557D}"/>
              </a:ext>
            </a:extLst>
          </p:cNvPr>
          <p:cNvSpPr/>
          <p:nvPr/>
        </p:nvSpPr>
        <p:spPr>
          <a:xfrm rot="16200000">
            <a:off x="2269218" y="2686181"/>
            <a:ext cx="1238712" cy="621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/>
              <a:t>Intra-Cluster Sync/Async Protocols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44A3449-0FC1-4DA9-802E-CDDE43C7A6EE}"/>
              </a:ext>
            </a:extLst>
          </p:cNvPr>
          <p:cNvGrpSpPr/>
          <p:nvPr/>
        </p:nvGrpSpPr>
        <p:grpSpPr>
          <a:xfrm>
            <a:off x="1091442" y="1307618"/>
            <a:ext cx="8500433" cy="4195580"/>
            <a:chOff x="1085527" y="1304398"/>
            <a:chExt cx="8500433" cy="4195580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DB609597-2F20-482A-8497-E6A3EE3C5116}"/>
                </a:ext>
              </a:extLst>
            </p:cNvPr>
            <p:cNvSpPr/>
            <p:nvPr/>
          </p:nvSpPr>
          <p:spPr>
            <a:xfrm>
              <a:off x="1085527" y="1304398"/>
              <a:ext cx="2732093" cy="2772507"/>
            </a:xfrm>
            <a:prstGeom prst="round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A" sz="1400" dirty="0"/>
                <a:t>TCS Cluster A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2FAB9411-BA44-4CEF-89B7-B39A535FD1A0}"/>
                </a:ext>
              </a:extLst>
            </p:cNvPr>
            <p:cNvSpPr/>
            <p:nvPr/>
          </p:nvSpPr>
          <p:spPr>
            <a:xfrm>
              <a:off x="3963140" y="1304398"/>
              <a:ext cx="5622819" cy="1302130"/>
            </a:xfrm>
            <a:prstGeom prst="round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A" sz="1400" dirty="0"/>
                <a:t>TCS Cluster D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E63F3904-34D9-4514-BF9C-BC7C414F05F2}"/>
                </a:ext>
              </a:extLst>
            </p:cNvPr>
            <p:cNvSpPr/>
            <p:nvPr/>
          </p:nvSpPr>
          <p:spPr>
            <a:xfrm>
              <a:off x="3963140" y="2769050"/>
              <a:ext cx="5622820" cy="2730928"/>
            </a:xfrm>
            <a:prstGeom prst="round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TCS Cluster E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50F36006-D740-4C64-8673-A173B081A0D1}"/>
                </a:ext>
              </a:extLst>
            </p:cNvPr>
            <p:cNvSpPr/>
            <p:nvPr/>
          </p:nvSpPr>
          <p:spPr>
            <a:xfrm>
              <a:off x="1089332" y="4192014"/>
              <a:ext cx="1294356" cy="1307964"/>
            </a:xfrm>
            <a:prstGeom prst="round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A" sz="1400" dirty="0"/>
                <a:t>TCS Cluster B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77FA7825-34F0-4DDC-B425-7E117B80FD0A}"/>
                </a:ext>
              </a:extLst>
            </p:cNvPr>
            <p:cNvSpPr/>
            <p:nvPr/>
          </p:nvSpPr>
          <p:spPr>
            <a:xfrm>
              <a:off x="2518606" y="4192014"/>
              <a:ext cx="1294356" cy="1307964"/>
            </a:xfrm>
            <a:prstGeom prst="round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A" sz="1400" dirty="0"/>
                <a:t>TCS Cluster C</a:t>
              </a:r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93CC670-245C-4AA6-923C-F204110E101A}"/>
              </a:ext>
            </a:extLst>
          </p:cNvPr>
          <p:cNvSpPr/>
          <p:nvPr/>
        </p:nvSpPr>
        <p:spPr>
          <a:xfrm>
            <a:off x="4919483" y="5652798"/>
            <a:ext cx="2327623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TCS Data Notary</a:t>
            </a:r>
          </a:p>
          <a:p>
            <a:pPr algn="ctr"/>
            <a:r>
              <a:rPr lang="en-CA" sz="1400" dirty="0"/>
              <a:t>(TCS Verifiable Data Registry)</a:t>
            </a:r>
          </a:p>
        </p:txBody>
      </p:sp>
      <p:sp>
        <p:nvSpPr>
          <p:cNvPr id="204" name="Rectangle: Rounded Corners 203">
            <a:extLst>
              <a:ext uri="{FF2B5EF4-FFF2-40B4-BE49-F238E27FC236}">
                <a16:creationId xmlns:a16="http://schemas.microsoft.com/office/drawing/2014/main" id="{C8AA9616-01EA-4247-8E7F-D4BDF77D531F}"/>
              </a:ext>
            </a:extLst>
          </p:cNvPr>
          <p:cNvSpPr/>
          <p:nvPr/>
        </p:nvSpPr>
        <p:spPr>
          <a:xfrm>
            <a:off x="7644522" y="6262010"/>
            <a:ext cx="1961190" cy="332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TCS VDR Smart Contract</a:t>
            </a:r>
          </a:p>
        </p:txBody>
      </p:sp>
      <p:sp>
        <p:nvSpPr>
          <p:cNvPr id="206" name="Arrow: Right 205">
            <a:extLst>
              <a:ext uri="{FF2B5EF4-FFF2-40B4-BE49-F238E27FC236}">
                <a16:creationId xmlns:a16="http://schemas.microsoft.com/office/drawing/2014/main" id="{039370E2-7F06-4B98-AEBC-9E59350E28C7}"/>
              </a:ext>
            </a:extLst>
          </p:cNvPr>
          <p:cNvSpPr/>
          <p:nvPr/>
        </p:nvSpPr>
        <p:spPr>
          <a:xfrm rot="16200000">
            <a:off x="3777833" y="2686182"/>
            <a:ext cx="1238711" cy="621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/>
              <a:t>Inter-Cluster HTTP/REST Protocols</a:t>
            </a:r>
          </a:p>
        </p:txBody>
      </p:sp>
      <p:sp>
        <p:nvSpPr>
          <p:cNvPr id="207" name="Arrow: Right 206">
            <a:extLst>
              <a:ext uri="{FF2B5EF4-FFF2-40B4-BE49-F238E27FC236}">
                <a16:creationId xmlns:a16="http://schemas.microsoft.com/office/drawing/2014/main" id="{93F834F8-453F-4812-B6C7-0CAA3E03AF6E}"/>
              </a:ext>
            </a:extLst>
          </p:cNvPr>
          <p:cNvSpPr/>
          <p:nvPr/>
        </p:nvSpPr>
        <p:spPr>
          <a:xfrm rot="2748593">
            <a:off x="1314802" y="4132867"/>
            <a:ext cx="1732327" cy="621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Inter-Cluster HTTP/REST Protocols</a:t>
            </a:r>
          </a:p>
        </p:txBody>
      </p:sp>
      <p:sp>
        <p:nvSpPr>
          <p:cNvPr id="209" name="Rectangle: Rounded Corners 208">
            <a:extLst>
              <a:ext uri="{FF2B5EF4-FFF2-40B4-BE49-F238E27FC236}">
                <a16:creationId xmlns:a16="http://schemas.microsoft.com/office/drawing/2014/main" id="{5FD44F11-05BB-4A99-A6B1-AB88FD102D3E}"/>
              </a:ext>
            </a:extLst>
          </p:cNvPr>
          <p:cNvSpPr/>
          <p:nvPr/>
        </p:nvSpPr>
        <p:spPr>
          <a:xfrm>
            <a:off x="1086051" y="6194985"/>
            <a:ext cx="3738433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dirty="0"/>
              <a:t>DPAPI Protected Storage</a:t>
            </a:r>
          </a:p>
        </p:txBody>
      </p:sp>
      <p:sp>
        <p:nvSpPr>
          <p:cNvPr id="210" name="Rectangle: Rounded Corners 209">
            <a:extLst>
              <a:ext uri="{FF2B5EF4-FFF2-40B4-BE49-F238E27FC236}">
                <a16:creationId xmlns:a16="http://schemas.microsoft.com/office/drawing/2014/main" id="{1B885B16-0254-4BE3-BC67-667A27032550}"/>
              </a:ext>
            </a:extLst>
          </p:cNvPr>
          <p:cNvSpPr/>
          <p:nvPr/>
        </p:nvSpPr>
        <p:spPr>
          <a:xfrm>
            <a:off x="3007703" y="6262010"/>
            <a:ext cx="1684921" cy="332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DPAPI Encrypted </a:t>
            </a:r>
          </a:p>
          <a:p>
            <a:pPr algn="ctr"/>
            <a:r>
              <a:rPr lang="en-CA" sz="1200" dirty="0"/>
              <a:t>Symmetric Master Keys</a:t>
            </a:r>
          </a:p>
        </p:txBody>
      </p:sp>
      <p:sp>
        <p:nvSpPr>
          <p:cNvPr id="212" name="Rectangle: Rounded Corners 211">
            <a:extLst>
              <a:ext uri="{FF2B5EF4-FFF2-40B4-BE49-F238E27FC236}">
                <a16:creationId xmlns:a16="http://schemas.microsoft.com/office/drawing/2014/main" id="{569BD306-68B8-447B-9740-750E9E4D3A01}"/>
              </a:ext>
            </a:extLst>
          </p:cNvPr>
          <p:cNvSpPr/>
          <p:nvPr/>
        </p:nvSpPr>
        <p:spPr>
          <a:xfrm>
            <a:off x="1088976" y="5638088"/>
            <a:ext cx="3735508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TCS Master Key Management System (MKMS)</a:t>
            </a:r>
          </a:p>
        </p:txBody>
      </p:sp>
      <p:sp>
        <p:nvSpPr>
          <p:cNvPr id="213" name="Rectangle: Rounded Corners 212">
            <a:extLst>
              <a:ext uri="{FF2B5EF4-FFF2-40B4-BE49-F238E27FC236}">
                <a16:creationId xmlns:a16="http://schemas.microsoft.com/office/drawing/2014/main" id="{0D530622-00BB-48FF-843C-2222125C2A01}"/>
              </a:ext>
            </a:extLst>
          </p:cNvPr>
          <p:cNvSpPr/>
          <p:nvPr/>
        </p:nvSpPr>
        <p:spPr>
          <a:xfrm>
            <a:off x="7328211" y="5658510"/>
            <a:ext cx="2327623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TCS Revocation List</a:t>
            </a:r>
          </a:p>
          <a:p>
            <a:pPr algn="ctr"/>
            <a:r>
              <a:rPr lang="en-CA" sz="1400" dirty="0"/>
              <a:t>(TCS Verifiable Data Registry)</a:t>
            </a:r>
          </a:p>
        </p:txBody>
      </p:sp>
    </p:spTree>
    <p:extLst>
      <p:ext uri="{BB962C8B-B14F-4D97-AF65-F5344CB8AC3E}">
        <p14:creationId xmlns:p14="http://schemas.microsoft.com/office/powerpoint/2010/main" val="4061643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3FD1B123-5A35-4572-B259-DD787D8349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0469" y="94761"/>
            <a:ext cx="6256463" cy="5926558"/>
          </a:xfrm>
        </p:spPr>
        <p:txBody>
          <a:bodyPr>
            <a:normAutofit fontScale="77500" lnSpcReduction="20000"/>
          </a:bodyPr>
          <a:lstStyle/>
          <a:p>
            <a:r>
              <a:rPr lang="en-CA" dirty="0"/>
              <a:t>The Verifiable Economy</a:t>
            </a:r>
          </a:p>
          <a:p>
            <a:pPr lvl="1"/>
            <a:r>
              <a:rPr lang="en-CA" dirty="0"/>
              <a:t>Has Verifiable Data Registry (VDR) Server that supports </a:t>
            </a:r>
          </a:p>
          <a:p>
            <a:pPr lvl="2"/>
            <a:r>
              <a:rPr lang="en-CA" dirty="0"/>
              <a:t>Global Credential Data Notary Service</a:t>
            </a:r>
          </a:p>
          <a:p>
            <a:pPr lvl="3"/>
            <a:r>
              <a:rPr lang="en-CA" dirty="0"/>
              <a:t>did:svrn:witness:1234/1234/1234</a:t>
            </a:r>
          </a:p>
          <a:p>
            <a:pPr lvl="3"/>
            <a:r>
              <a:rPr lang="en-CA" dirty="0"/>
              <a:t>Data model TBD</a:t>
            </a:r>
          </a:p>
          <a:p>
            <a:pPr lvl="2"/>
            <a:r>
              <a:rPr lang="en-CA" dirty="0"/>
              <a:t>Global Credential Revocation List Service</a:t>
            </a:r>
          </a:p>
          <a:p>
            <a:pPr lvl="3"/>
            <a:r>
              <a:rPr lang="en-CA" dirty="0"/>
              <a:t>did:svrn:revocation:1234/1234/1234</a:t>
            </a:r>
          </a:p>
          <a:p>
            <a:pPr lvl="3"/>
            <a:r>
              <a:rPr lang="en-CA" dirty="0"/>
              <a:t>Data model TBD</a:t>
            </a:r>
          </a:p>
          <a:p>
            <a:pPr lvl="2"/>
            <a:r>
              <a:rPr lang="en-CA" dirty="0"/>
              <a:t>Global Server Registry Service</a:t>
            </a:r>
          </a:p>
          <a:p>
            <a:pPr lvl="3"/>
            <a:r>
              <a:rPr lang="en-CA" dirty="0"/>
              <a:t>did:svrn:server:1234/1234/1234</a:t>
            </a:r>
          </a:p>
          <a:p>
            <a:pPr lvl="3"/>
            <a:r>
              <a:rPr lang="en-CA" dirty="0"/>
              <a:t>Data Model TBD</a:t>
            </a:r>
          </a:p>
          <a:p>
            <a:pPr lvl="2"/>
            <a:r>
              <a:rPr lang="en-CA" dirty="0"/>
              <a:t>Supported by Stratis Smart Contract(s)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7590875C-32BF-4467-92EE-575420720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92053" y="93067"/>
            <a:ext cx="5181600" cy="5928251"/>
          </a:xfrm>
        </p:spPr>
        <p:txBody>
          <a:bodyPr>
            <a:normAutofit fontScale="77500" lnSpcReduction="20000"/>
          </a:bodyPr>
          <a:lstStyle/>
          <a:p>
            <a:r>
              <a:rPr lang="en-CA" dirty="0"/>
              <a:t>Fully Decentralized Object</a:t>
            </a:r>
          </a:p>
          <a:p>
            <a:pPr lvl="1"/>
            <a:r>
              <a:rPr lang="en-CA" dirty="0"/>
              <a:t>Person, Organization, Location, Thing, Document</a:t>
            </a:r>
          </a:p>
          <a:p>
            <a:pPr lvl="1"/>
            <a:r>
              <a:rPr lang="en-CA" dirty="0"/>
              <a:t>Has 1 (or more) UDID Documents</a:t>
            </a:r>
          </a:p>
          <a:p>
            <a:pPr lvl="2"/>
            <a:r>
              <a:rPr lang="en-CA" dirty="0"/>
              <a:t>did:svrn:person:1234/1234/1234</a:t>
            </a:r>
          </a:p>
          <a:p>
            <a:pPr lvl="2"/>
            <a:r>
              <a:rPr lang="en-CA" dirty="0"/>
              <a:t>did:svrn:sdl:1234/1234/1234</a:t>
            </a:r>
          </a:p>
          <a:p>
            <a:pPr lvl="2"/>
            <a:r>
              <a:rPr lang="en-CA" dirty="0"/>
              <a:t>did:svrn:location:1234/1234/1234</a:t>
            </a:r>
          </a:p>
          <a:p>
            <a:pPr lvl="2"/>
            <a:r>
              <a:rPr lang="en-CA" dirty="0"/>
              <a:t>did:svrn:server:1234/1234/1234</a:t>
            </a:r>
          </a:p>
          <a:p>
            <a:pPr lvl="1"/>
            <a:r>
              <a:rPr lang="en-CA" dirty="0"/>
              <a:t>Supported by a Agent Service running on a Trusted Resource Server</a:t>
            </a:r>
          </a:p>
          <a:p>
            <a:r>
              <a:rPr lang="en-CA" dirty="0"/>
              <a:t>Verifiable Capability Authorizations</a:t>
            </a:r>
          </a:p>
          <a:p>
            <a:pPr lvl="1"/>
            <a:r>
              <a:rPr lang="en-CA" dirty="0"/>
              <a:t>Has VCAService running on VCA Server</a:t>
            </a:r>
          </a:p>
          <a:p>
            <a:pPr lvl="1"/>
            <a:r>
              <a:rPr lang="en-CA" dirty="0"/>
              <a:t>TCS VCA Storage</a:t>
            </a:r>
          </a:p>
          <a:p>
            <a:pPr lvl="2"/>
            <a:r>
              <a:rPr lang="en-CA" dirty="0"/>
              <a:t>did:svrn:vca:1234/1234/1234</a:t>
            </a:r>
          </a:p>
          <a:p>
            <a:r>
              <a:rPr lang="en-CA" dirty="0"/>
              <a:t>User</a:t>
            </a:r>
          </a:p>
          <a:p>
            <a:pPr lvl="1"/>
            <a:r>
              <a:rPr lang="en-CA" dirty="0"/>
              <a:t>Has 1 (or more) Digital Wallets for Credential storage on TCSServer</a:t>
            </a:r>
          </a:p>
          <a:p>
            <a:pPr lvl="2"/>
            <a:r>
              <a:rPr lang="en-CA" dirty="0"/>
              <a:t>did:svrn:credential:1234/1234/1234</a:t>
            </a:r>
          </a:p>
          <a:p>
            <a:pPr lvl="2"/>
            <a:r>
              <a:rPr lang="en-CA" dirty="0"/>
              <a:t>Design pattern for TCS resource servers</a:t>
            </a:r>
          </a:p>
          <a:p>
            <a:pPr lvl="1"/>
            <a:r>
              <a:rPr lang="en-CA" dirty="0"/>
              <a:t>Has 1 (or more) Digital Key Rings for Key Pair storage on KMSServer</a:t>
            </a:r>
          </a:p>
          <a:p>
            <a:pPr lvl="2"/>
            <a:r>
              <a:rPr lang="en-CA" dirty="0"/>
              <a:t>did:svrn:keypair:1234/1234/1234</a:t>
            </a:r>
          </a:p>
          <a:p>
            <a:pPr lvl="1"/>
            <a:r>
              <a:rPr lang="en-CA" dirty="0"/>
              <a:t>Has one (1) Master Key Manager  </a:t>
            </a:r>
          </a:p>
        </p:txBody>
      </p: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D25C9C24-472E-47F6-9E81-B0CC0F8DFF84}"/>
              </a:ext>
            </a:extLst>
          </p:cNvPr>
          <p:cNvGrpSpPr/>
          <p:nvPr/>
        </p:nvGrpSpPr>
        <p:grpSpPr>
          <a:xfrm>
            <a:off x="823413" y="4373495"/>
            <a:ext cx="3738433" cy="1027873"/>
            <a:chOff x="74373" y="5754824"/>
            <a:chExt cx="3738433" cy="1027873"/>
          </a:xfrm>
        </p:grpSpPr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5FD44F11-05BB-4A99-A6B1-AB88FD102D3E}"/>
                </a:ext>
              </a:extLst>
            </p:cNvPr>
            <p:cNvSpPr/>
            <p:nvPr/>
          </p:nvSpPr>
          <p:spPr>
            <a:xfrm>
              <a:off x="74373" y="6311721"/>
              <a:ext cx="3738433" cy="47097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A" sz="1400" dirty="0"/>
                <a:t>DPAPI Protected Storage</a:t>
              </a:r>
            </a:p>
          </p:txBody>
        </p:sp>
        <p:sp>
          <p:nvSpPr>
            <p:cNvPr id="210" name="Rectangle: Rounded Corners 209">
              <a:extLst>
                <a:ext uri="{FF2B5EF4-FFF2-40B4-BE49-F238E27FC236}">
                  <a16:creationId xmlns:a16="http://schemas.microsoft.com/office/drawing/2014/main" id="{1B885B16-0254-4BE3-BC67-667A27032550}"/>
                </a:ext>
              </a:extLst>
            </p:cNvPr>
            <p:cNvSpPr/>
            <p:nvPr/>
          </p:nvSpPr>
          <p:spPr>
            <a:xfrm>
              <a:off x="1996025" y="6378746"/>
              <a:ext cx="1684921" cy="33264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DPAPI Encrypted </a:t>
              </a:r>
            </a:p>
            <a:p>
              <a:pPr algn="ctr"/>
              <a:r>
                <a:rPr lang="en-CA" sz="1200" dirty="0"/>
                <a:t>Symmetric Master Keys</a:t>
              </a:r>
            </a:p>
          </p:txBody>
        </p:sp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569BD306-68B8-447B-9740-750E9E4D3A01}"/>
                </a:ext>
              </a:extLst>
            </p:cNvPr>
            <p:cNvSpPr/>
            <p:nvPr/>
          </p:nvSpPr>
          <p:spPr>
            <a:xfrm>
              <a:off x="77298" y="5754824"/>
              <a:ext cx="3735508" cy="47097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TCS Master Key Manager (MKM)</a:t>
              </a:r>
            </a:p>
          </p:txBody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A0B6735D-A559-4BB4-BCD9-0B426A98ABD9}"/>
              </a:ext>
            </a:extLst>
          </p:cNvPr>
          <p:cNvSpPr/>
          <p:nvPr/>
        </p:nvSpPr>
        <p:spPr>
          <a:xfrm>
            <a:off x="4907431" y="4187255"/>
            <a:ext cx="2333985" cy="13813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sz="1200" dirty="0"/>
              <a:t>Trusted </a:t>
            </a:r>
          </a:p>
          <a:p>
            <a:r>
              <a:rPr lang="en-CA" sz="1200" dirty="0"/>
              <a:t>Resource</a:t>
            </a:r>
          </a:p>
          <a:p>
            <a:r>
              <a:rPr lang="en-CA" sz="1200" dirty="0"/>
              <a:t>Server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40B6D03-FE09-4535-8A9B-DF38133C2877}"/>
              </a:ext>
            </a:extLst>
          </p:cNvPr>
          <p:cNvGrpSpPr/>
          <p:nvPr/>
        </p:nvGrpSpPr>
        <p:grpSpPr>
          <a:xfrm>
            <a:off x="6472212" y="4219805"/>
            <a:ext cx="543131" cy="528879"/>
            <a:chOff x="1871564" y="2048368"/>
            <a:chExt cx="543131" cy="528879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E74B475-F80F-4544-A363-EFEC5E24826E}"/>
                </a:ext>
              </a:extLst>
            </p:cNvPr>
            <p:cNvGrpSpPr/>
            <p:nvPr/>
          </p:nvGrpSpPr>
          <p:grpSpPr>
            <a:xfrm>
              <a:off x="1912402" y="2071008"/>
              <a:ext cx="464820" cy="464820"/>
              <a:chOff x="10896517" y="1755314"/>
              <a:chExt cx="464820" cy="464820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C5808BA7-5FE4-4A78-A7EC-34D3EC9325B6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48" name="Graphic 47" descr="Network">
                <a:extLst>
                  <a:ext uri="{FF2B5EF4-FFF2-40B4-BE49-F238E27FC236}">
                    <a16:creationId xmlns:a16="http://schemas.microsoft.com/office/drawing/2014/main" id="{47E7EB59-3939-4997-A9FF-171E12A96E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A9FDC82A-8CA1-4AA6-BD09-F1720FB7A273}"/>
                </a:ext>
              </a:extLst>
            </p:cNvPr>
            <p:cNvSpPr/>
            <p:nvPr/>
          </p:nvSpPr>
          <p:spPr>
            <a:xfrm>
              <a:off x="1871564" y="2048368"/>
              <a:ext cx="543131" cy="528879"/>
            </a:xfrm>
            <a:prstGeom prst="roundRect">
              <a:avLst/>
            </a:prstGeom>
            <a:solidFill>
              <a:srgbClr val="ED7D31">
                <a:alpha val="50196"/>
              </a:srgb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KMS</a:t>
              </a:r>
            </a:p>
          </p:txBody>
        </p:sp>
      </p:grp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3E6EB83F-3BA3-4B1A-A515-E15E84147ADF}"/>
              </a:ext>
            </a:extLst>
          </p:cNvPr>
          <p:cNvSpPr/>
          <p:nvPr/>
        </p:nvSpPr>
        <p:spPr>
          <a:xfrm>
            <a:off x="5008510" y="5340696"/>
            <a:ext cx="1305584" cy="194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Digital Key Ring(s)</a:t>
            </a:r>
            <a:endParaRPr lang="en-CA" sz="7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0762C43-F74A-4BF0-86B7-F6E7E4566106}"/>
              </a:ext>
            </a:extLst>
          </p:cNvPr>
          <p:cNvGrpSpPr/>
          <p:nvPr/>
        </p:nvGrpSpPr>
        <p:grpSpPr>
          <a:xfrm>
            <a:off x="5760111" y="4219805"/>
            <a:ext cx="543131" cy="528879"/>
            <a:chOff x="1248406" y="2048368"/>
            <a:chExt cx="543131" cy="528879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82AF0B9F-389C-4988-B1E0-BE42BBE270F5}"/>
                </a:ext>
              </a:extLst>
            </p:cNvPr>
            <p:cNvGrpSpPr/>
            <p:nvPr/>
          </p:nvGrpSpPr>
          <p:grpSpPr>
            <a:xfrm>
              <a:off x="1287562" y="2078628"/>
              <a:ext cx="464820" cy="464820"/>
              <a:chOff x="10896517" y="1755314"/>
              <a:chExt cx="464820" cy="464820"/>
            </a:xfrm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7415E952-390C-4627-9F41-1F5800D79C68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40" name="Graphic 139" descr="Network">
                <a:extLst>
                  <a:ext uri="{FF2B5EF4-FFF2-40B4-BE49-F238E27FC236}">
                    <a16:creationId xmlns:a16="http://schemas.microsoft.com/office/drawing/2014/main" id="{602DDBEF-A7EF-444B-93CB-98D4ED7B6F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53FF625B-EF67-43F7-A744-C58024538DB6}"/>
                </a:ext>
              </a:extLst>
            </p:cNvPr>
            <p:cNvSpPr/>
            <p:nvPr/>
          </p:nvSpPr>
          <p:spPr>
            <a:xfrm>
              <a:off x="1248406" y="2048368"/>
              <a:ext cx="543131" cy="528879"/>
            </a:xfrm>
            <a:prstGeom prst="roundRect">
              <a:avLst/>
            </a:prstGeom>
            <a:solidFill>
              <a:srgbClr val="FFC000">
                <a:alpha val="50196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TCS</a:t>
              </a:r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8F3DBC8A-9B18-4A35-808E-96FAC6B6C259}"/>
              </a:ext>
            </a:extLst>
          </p:cNvPr>
          <p:cNvGrpSpPr/>
          <p:nvPr/>
        </p:nvGrpSpPr>
        <p:grpSpPr>
          <a:xfrm>
            <a:off x="5755979" y="4791241"/>
            <a:ext cx="543131" cy="507085"/>
            <a:chOff x="6604915" y="4772367"/>
            <a:chExt cx="543131" cy="507085"/>
          </a:xfrm>
        </p:grpSpPr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FD9A944C-8B12-4946-97D1-5F1EA304AE7B}"/>
                </a:ext>
              </a:extLst>
            </p:cNvPr>
            <p:cNvGrpSpPr/>
            <p:nvPr/>
          </p:nvGrpSpPr>
          <p:grpSpPr>
            <a:xfrm>
              <a:off x="6652212" y="4796028"/>
              <a:ext cx="464820" cy="464820"/>
              <a:chOff x="10896517" y="1755314"/>
              <a:chExt cx="464820" cy="464820"/>
            </a:xfrm>
          </p:grpSpPr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2F76D202-0BE6-438B-B8E3-2D6C73BE0CAF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218" name="Graphic 217" descr="Network">
                <a:extLst>
                  <a:ext uri="{FF2B5EF4-FFF2-40B4-BE49-F238E27FC236}">
                    <a16:creationId xmlns:a16="http://schemas.microsoft.com/office/drawing/2014/main" id="{F4AC94DA-0CB0-4DFD-B2C6-0A9A8314A7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sp>
          <p:nvSpPr>
            <p:cNvPr id="216" name="Rectangle: Rounded Corners 215">
              <a:extLst>
                <a:ext uri="{FF2B5EF4-FFF2-40B4-BE49-F238E27FC236}">
                  <a16:creationId xmlns:a16="http://schemas.microsoft.com/office/drawing/2014/main" id="{8D3A30EA-45E4-4230-BF77-E391C861242C}"/>
                </a:ext>
              </a:extLst>
            </p:cNvPr>
            <p:cNvSpPr/>
            <p:nvPr/>
          </p:nvSpPr>
          <p:spPr>
            <a:xfrm>
              <a:off x="6604915" y="4772367"/>
              <a:ext cx="543131" cy="507085"/>
            </a:xfrm>
            <a:prstGeom prst="roundRect">
              <a:avLst/>
            </a:prstGeom>
            <a:solidFill>
              <a:srgbClr val="70AD47">
                <a:alpha val="50196"/>
              </a:srgbClr>
            </a:solidFill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D277D5DD-27F5-43B0-BBD8-FEECA512F022}"/>
                </a:ext>
              </a:extLst>
            </p:cNvPr>
            <p:cNvSpPr txBox="1"/>
            <p:nvPr/>
          </p:nvSpPr>
          <p:spPr>
            <a:xfrm>
              <a:off x="6610609" y="4902575"/>
              <a:ext cx="5277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200" dirty="0">
                  <a:solidFill>
                    <a:schemeClr val="bg1"/>
                  </a:solidFill>
                </a:rPr>
                <a:t>MKM</a:t>
              </a:r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0043DF48-7EED-4854-9488-1483C03DBA78}"/>
              </a:ext>
            </a:extLst>
          </p:cNvPr>
          <p:cNvGrpSpPr/>
          <p:nvPr/>
        </p:nvGrpSpPr>
        <p:grpSpPr>
          <a:xfrm>
            <a:off x="4913794" y="5769534"/>
            <a:ext cx="2327623" cy="1014856"/>
            <a:chOff x="4913794" y="5769534"/>
            <a:chExt cx="2327623" cy="1014856"/>
          </a:xfrm>
        </p:grpSpPr>
        <p:sp>
          <p:nvSpPr>
            <p:cNvPr id="224" name="Rectangle: Rounded Corners 223">
              <a:extLst>
                <a:ext uri="{FF2B5EF4-FFF2-40B4-BE49-F238E27FC236}">
                  <a16:creationId xmlns:a16="http://schemas.microsoft.com/office/drawing/2014/main" id="{C929CBF0-64FE-4179-AABC-CF4B729F49D8}"/>
                </a:ext>
              </a:extLst>
            </p:cNvPr>
            <p:cNvSpPr/>
            <p:nvPr/>
          </p:nvSpPr>
          <p:spPr>
            <a:xfrm>
              <a:off x="4913794" y="5769534"/>
              <a:ext cx="2327623" cy="1014856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A" sz="1400" dirty="0"/>
                <a:t>TCS Verifiable Capability Authorization (VCA) Service</a:t>
              </a:r>
            </a:p>
          </p:txBody>
        </p:sp>
        <p:sp>
          <p:nvSpPr>
            <p:cNvPr id="225" name="Rectangle: Rounded Corners 224">
              <a:extLst>
                <a:ext uri="{FF2B5EF4-FFF2-40B4-BE49-F238E27FC236}">
                  <a16:creationId xmlns:a16="http://schemas.microsoft.com/office/drawing/2014/main" id="{19872FEE-3E21-45CA-83DB-3A14D4811BC2}"/>
                </a:ext>
              </a:extLst>
            </p:cNvPr>
            <p:cNvSpPr/>
            <p:nvPr/>
          </p:nvSpPr>
          <p:spPr>
            <a:xfrm>
              <a:off x="4972159" y="6378746"/>
              <a:ext cx="2197127" cy="3326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TCS VCA Storage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3BF733C-42D4-496C-BEF3-2892CE658CCB}"/>
              </a:ext>
            </a:extLst>
          </p:cNvPr>
          <p:cNvGrpSpPr/>
          <p:nvPr/>
        </p:nvGrpSpPr>
        <p:grpSpPr>
          <a:xfrm>
            <a:off x="6461961" y="4816882"/>
            <a:ext cx="543131" cy="507085"/>
            <a:chOff x="6604915" y="4772367"/>
            <a:chExt cx="543131" cy="507085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6546837-8580-4711-8EC6-68B076CC7145}"/>
                </a:ext>
              </a:extLst>
            </p:cNvPr>
            <p:cNvGrpSpPr/>
            <p:nvPr/>
          </p:nvGrpSpPr>
          <p:grpSpPr>
            <a:xfrm>
              <a:off x="6652212" y="4796028"/>
              <a:ext cx="464820" cy="464820"/>
              <a:chOff x="10896517" y="1755314"/>
              <a:chExt cx="464820" cy="464820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62FEEBEC-90BC-48CA-8BEA-A15948C639A2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40" name="Graphic 39" descr="Network">
                <a:extLst>
                  <a:ext uri="{FF2B5EF4-FFF2-40B4-BE49-F238E27FC236}">
                    <a16:creationId xmlns:a16="http://schemas.microsoft.com/office/drawing/2014/main" id="{04453D76-AA3E-46D9-AE48-3C8B5ED5EF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FAD1EB08-0AC0-4533-BFC1-0C626D57C3A3}"/>
                </a:ext>
              </a:extLst>
            </p:cNvPr>
            <p:cNvSpPr/>
            <p:nvPr/>
          </p:nvSpPr>
          <p:spPr>
            <a:xfrm>
              <a:off x="6604915" y="4772367"/>
              <a:ext cx="543131" cy="507085"/>
            </a:xfrm>
            <a:prstGeom prst="roundRect">
              <a:avLst/>
            </a:prstGeom>
            <a:solidFill>
              <a:srgbClr val="70AD47">
                <a:alpha val="50196"/>
              </a:srgbClr>
            </a:solidFill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93ADD53-D92C-45C1-B642-46C899ACB547}"/>
                </a:ext>
              </a:extLst>
            </p:cNvPr>
            <p:cNvSpPr txBox="1"/>
            <p:nvPr/>
          </p:nvSpPr>
          <p:spPr>
            <a:xfrm>
              <a:off x="6649882" y="4902575"/>
              <a:ext cx="4491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200" dirty="0">
                  <a:solidFill>
                    <a:schemeClr val="bg1"/>
                  </a:solidFill>
                </a:rPr>
                <a:t>VDR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28B3708-3DC0-4B7A-BF77-F38460DBC68E}"/>
              </a:ext>
            </a:extLst>
          </p:cNvPr>
          <p:cNvGrpSpPr/>
          <p:nvPr/>
        </p:nvGrpSpPr>
        <p:grpSpPr>
          <a:xfrm>
            <a:off x="87531" y="5737282"/>
            <a:ext cx="4752797" cy="1047108"/>
            <a:chOff x="87531" y="5737282"/>
            <a:chExt cx="4752797" cy="1047108"/>
          </a:xfrm>
        </p:grpSpPr>
        <p:sp>
          <p:nvSpPr>
            <p:cNvPr id="211" name="Rectangle: Rounded Corners 210">
              <a:extLst>
                <a:ext uri="{FF2B5EF4-FFF2-40B4-BE49-F238E27FC236}">
                  <a16:creationId xmlns:a16="http://schemas.microsoft.com/office/drawing/2014/main" id="{E58FEE56-27C9-4D8D-A3DB-7A0289A89D08}"/>
                </a:ext>
              </a:extLst>
            </p:cNvPr>
            <p:cNvSpPr/>
            <p:nvPr/>
          </p:nvSpPr>
          <p:spPr>
            <a:xfrm>
              <a:off x="87531" y="6313414"/>
              <a:ext cx="4752797" cy="470976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400" dirty="0"/>
                <a:t>Stratis Platform Distributed Ledger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93CC670-245C-4AA6-923C-F204110E101A}"/>
                </a:ext>
              </a:extLst>
            </p:cNvPr>
            <p:cNvSpPr/>
            <p:nvPr/>
          </p:nvSpPr>
          <p:spPr>
            <a:xfrm>
              <a:off x="118347" y="5737282"/>
              <a:ext cx="1506019" cy="470976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ServiceEndpoint Registry</a:t>
              </a:r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C8AA9616-01EA-4247-8E7F-D4BDF77D531F}"/>
                </a:ext>
              </a:extLst>
            </p:cNvPr>
            <p:cNvSpPr/>
            <p:nvPr/>
          </p:nvSpPr>
          <p:spPr>
            <a:xfrm>
              <a:off x="2819585" y="6378746"/>
              <a:ext cx="1961190" cy="3326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VDRService Smart Contract</a:t>
              </a:r>
            </a:p>
          </p:txBody>
        </p:sp>
        <p:sp>
          <p:nvSpPr>
            <p:cNvPr id="213" name="Rectangle: Rounded Corners 212">
              <a:extLst>
                <a:ext uri="{FF2B5EF4-FFF2-40B4-BE49-F238E27FC236}">
                  <a16:creationId xmlns:a16="http://schemas.microsoft.com/office/drawing/2014/main" id="{0D530622-00BB-48FF-843C-2222125C2A01}"/>
                </a:ext>
              </a:extLst>
            </p:cNvPr>
            <p:cNvSpPr/>
            <p:nvPr/>
          </p:nvSpPr>
          <p:spPr>
            <a:xfrm>
              <a:off x="1708670" y="5737282"/>
              <a:ext cx="1510518" cy="470976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RevocationEntry Registry</a:t>
              </a: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E8E99A65-97FC-490E-A38A-B6C1AAFB0409}"/>
                </a:ext>
              </a:extLst>
            </p:cNvPr>
            <p:cNvSpPr/>
            <p:nvPr/>
          </p:nvSpPr>
          <p:spPr>
            <a:xfrm>
              <a:off x="3329810" y="5737282"/>
              <a:ext cx="1510518" cy="470976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Credential Registry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1231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4B870-9FB2-4ACC-8FC4-2A1789791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544749"/>
            <a:ext cx="5181600" cy="56322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server TDWKMSService {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InitializeMasterKeyVault;	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CreateKeyPair;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GetBestKeyPair;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ComputePayloadHash;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ComputeHashKeyPairSignature;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ValidateHashKeyPairSignature;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endParaRPr lang="en-CA" sz="1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server TDWVerifiableRegistryService {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PostVDRTxServiceEndpointInfo;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PostVDRTxRevocationEntryInfo;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PostVDRTxCredentialRegistryInfo;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GetVDRTx;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5B90D5-F695-45F3-B7DB-A2BCE3F26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544749"/>
            <a:ext cx="5520447" cy="563221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CA" sz="1400" dirty="0">
                <a:latin typeface="Lucida Console" panose="020B0609040504020204" pitchFamily="49" charset="0"/>
              </a:rPr>
              <a:t>server TCSResourceService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SignHashThumbprintTDWCredent;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SignSignatureTDWCredential;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NotarizeTDWCredendential;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CreateTDWCredential;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1400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20012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9E25B8F-8FA4-40CC-8F0B-3D5A179040C4}"/>
              </a:ext>
            </a:extLst>
          </p:cNvPr>
          <p:cNvSpPr txBox="1">
            <a:spLocks/>
          </p:cNvSpPr>
          <p:nvPr/>
        </p:nvSpPr>
        <p:spPr>
          <a:xfrm>
            <a:off x="5388634" y="443499"/>
            <a:ext cx="3634740" cy="1592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CA" sz="10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ABB11670-4C5D-4DBC-85F6-DABE9EC74064}"/>
              </a:ext>
            </a:extLst>
          </p:cNvPr>
          <p:cNvGrpSpPr/>
          <p:nvPr/>
        </p:nvGrpSpPr>
        <p:grpSpPr>
          <a:xfrm>
            <a:off x="2284371" y="70062"/>
            <a:ext cx="2850146" cy="1381328"/>
            <a:chOff x="2954306" y="549257"/>
            <a:chExt cx="2850146" cy="138132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26D63FD-B7E0-49E8-BB6D-C39BC6910950}"/>
                </a:ext>
              </a:extLst>
            </p:cNvPr>
            <p:cNvSpPr/>
            <p:nvPr/>
          </p:nvSpPr>
          <p:spPr>
            <a:xfrm>
              <a:off x="2954306" y="549257"/>
              <a:ext cx="2850146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CA" sz="1200" dirty="0"/>
                <a:t>Trusted </a:t>
              </a:r>
            </a:p>
            <a:p>
              <a:r>
                <a:rPr lang="en-CA" sz="1200" dirty="0"/>
                <a:t>Resource</a:t>
              </a:r>
            </a:p>
            <a:p>
              <a:r>
                <a:rPr lang="en-CA" sz="1200" dirty="0"/>
                <a:t>Server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16447C4-6483-46FC-9518-1341BDE19549}"/>
                </a:ext>
              </a:extLst>
            </p:cNvPr>
            <p:cNvGrpSpPr/>
            <p:nvPr/>
          </p:nvGrpSpPr>
          <p:grpSpPr>
            <a:xfrm>
              <a:off x="3793774" y="1273950"/>
              <a:ext cx="543131" cy="528879"/>
              <a:chOff x="6476667" y="4208563"/>
              <a:chExt cx="543131" cy="528879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A27483D3-098F-435E-91D2-C30D3555F2B4}"/>
                  </a:ext>
                </a:extLst>
              </p:cNvPr>
              <p:cNvGrpSpPr/>
              <p:nvPr/>
            </p:nvGrpSpPr>
            <p:grpSpPr>
              <a:xfrm>
                <a:off x="6513050" y="4242445"/>
                <a:ext cx="464820" cy="464820"/>
                <a:chOff x="10896517" y="1755314"/>
                <a:chExt cx="464820" cy="464820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1BC09F31-DD41-4D75-BD8D-79AC0535D183}"/>
                    </a:ext>
                  </a:extLst>
                </p:cNvPr>
                <p:cNvSpPr/>
                <p:nvPr/>
              </p:nvSpPr>
              <p:spPr>
                <a:xfrm>
                  <a:off x="10896517" y="1755314"/>
                  <a:ext cx="464820" cy="46482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200" dirty="0"/>
                </a:p>
              </p:txBody>
            </p:sp>
            <p:pic>
              <p:nvPicPr>
                <p:cNvPr id="13" name="Graphic 12" descr="Network">
                  <a:extLst>
                    <a:ext uri="{FF2B5EF4-FFF2-40B4-BE49-F238E27FC236}">
                      <a16:creationId xmlns:a16="http://schemas.microsoft.com/office/drawing/2014/main" id="{BD88FA31-985A-43AA-89D4-F42806786C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32712" y="1770554"/>
                  <a:ext cx="407671" cy="407671"/>
                </a:xfrm>
                <a:prstGeom prst="rect">
                  <a:avLst/>
                </a:prstGeom>
              </p:spPr>
            </p:pic>
          </p:grp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A090AE2E-E000-4D34-9F31-9EF7EAC48E8D}"/>
                  </a:ext>
                </a:extLst>
              </p:cNvPr>
              <p:cNvSpPr/>
              <p:nvPr/>
            </p:nvSpPr>
            <p:spPr>
              <a:xfrm>
                <a:off x="6476667" y="4208563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8EC1847-C947-4492-92C5-972C0B9AC4E0}"/>
                </a:ext>
              </a:extLst>
            </p:cNvPr>
            <p:cNvGrpSpPr/>
            <p:nvPr/>
          </p:nvGrpSpPr>
          <p:grpSpPr>
            <a:xfrm>
              <a:off x="3125456" y="1260084"/>
              <a:ext cx="543131" cy="528879"/>
              <a:chOff x="5765984" y="4226811"/>
              <a:chExt cx="543131" cy="528879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5A14ADA-790D-45F6-8403-D3F848C5DD2A}"/>
                  </a:ext>
                </a:extLst>
              </p:cNvPr>
              <p:cNvSpPr/>
              <p:nvPr/>
            </p:nvSpPr>
            <p:spPr>
              <a:xfrm>
                <a:off x="5799267" y="4250065"/>
                <a:ext cx="464820" cy="46482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9" name="Graphic 18" descr="Network">
                <a:extLst>
                  <a:ext uri="{FF2B5EF4-FFF2-40B4-BE49-F238E27FC236}">
                    <a16:creationId xmlns:a16="http://schemas.microsoft.com/office/drawing/2014/main" id="{BEC8461B-1603-4ED1-9E98-8EAE021433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827841" y="4276786"/>
                <a:ext cx="407671" cy="407671"/>
              </a:xfrm>
              <a:prstGeom prst="rect">
                <a:avLst/>
              </a:prstGeom>
            </p:spPr>
          </p:pic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5BD49CE3-DBE9-4E45-B073-D0B4BDB687A4}"/>
                  </a:ext>
                </a:extLst>
              </p:cNvPr>
              <p:cNvSpPr/>
              <p:nvPr/>
            </p:nvSpPr>
            <p:spPr>
              <a:xfrm>
                <a:off x="5765984" y="4226811"/>
                <a:ext cx="543131" cy="528879"/>
              </a:xfrm>
              <a:prstGeom prst="roundRect">
                <a:avLst/>
              </a:prstGeom>
              <a:solidFill>
                <a:srgbClr val="FFC000">
                  <a:alpha val="50196"/>
                </a:srgb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TCS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7CD9DC4-58A8-4234-A6C6-9F1E50EEF524}"/>
                </a:ext>
              </a:extLst>
            </p:cNvPr>
            <p:cNvGrpSpPr/>
            <p:nvPr/>
          </p:nvGrpSpPr>
          <p:grpSpPr>
            <a:xfrm>
              <a:off x="5118127" y="1281878"/>
              <a:ext cx="543131" cy="507085"/>
              <a:chOff x="5767731" y="4803117"/>
              <a:chExt cx="543131" cy="507085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35E22BBA-A3C0-4B66-9877-642D816417A1}"/>
                  </a:ext>
                </a:extLst>
              </p:cNvPr>
              <p:cNvSpPr/>
              <p:nvPr/>
            </p:nvSpPr>
            <p:spPr>
              <a:xfrm>
                <a:off x="5803276" y="4814902"/>
                <a:ext cx="464820" cy="464820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25" name="Graphic 24" descr="Network">
                <a:extLst>
                  <a:ext uri="{FF2B5EF4-FFF2-40B4-BE49-F238E27FC236}">
                    <a16:creationId xmlns:a16="http://schemas.microsoft.com/office/drawing/2014/main" id="{8217E6DB-BA3D-43BD-8EE8-7E8CA3FBF2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832736" y="4848163"/>
                <a:ext cx="407671" cy="407671"/>
              </a:xfrm>
              <a:prstGeom prst="rect">
                <a:avLst/>
              </a:prstGeom>
            </p:spPr>
          </p:pic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261715A8-6ABE-4FE9-B2E5-CD8C089A0009}"/>
                  </a:ext>
                </a:extLst>
              </p:cNvPr>
              <p:cNvGrpSpPr/>
              <p:nvPr/>
            </p:nvGrpSpPr>
            <p:grpSpPr>
              <a:xfrm>
                <a:off x="5767731" y="4803117"/>
                <a:ext cx="543131" cy="507085"/>
                <a:chOff x="5755979" y="4791241"/>
                <a:chExt cx="543131" cy="507085"/>
              </a:xfrm>
            </p:grpSpPr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F79A2E18-3D7B-4346-B952-4580043308B9}"/>
                    </a:ext>
                  </a:extLst>
                </p:cNvPr>
                <p:cNvSpPr/>
                <p:nvPr/>
              </p:nvSpPr>
              <p:spPr>
                <a:xfrm>
                  <a:off x="5755979" y="4791241"/>
                  <a:ext cx="543131" cy="507085"/>
                </a:xfrm>
                <a:prstGeom prst="roundRect">
                  <a:avLst/>
                </a:prstGeom>
                <a:solidFill>
                  <a:srgbClr val="70AD47">
                    <a:alpha val="50196"/>
                  </a:srgbClr>
                </a:solidFill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200" dirty="0"/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84AFF1C-C429-4C25-BAE4-7CBBA40621DE}"/>
                    </a:ext>
                  </a:extLst>
                </p:cNvPr>
                <p:cNvSpPr txBox="1"/>
                <p:nvPr/>
              </p:nvSpPr>
              <p:spPr>
                <a:xfrm>
                  <a:off x="5761673" y="4921449"/>
                  <a:ext cx="52770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CA" sz="1200" dirty="0">
                      <a:solidFill>
                        <a:schemeClr val="bg1"/>
                      </a:solidFill>
                    </a:rPr>
                    <a:t>MKM</a:t>
                  </a:r>
                </a:p>
              </p:txBody>
            </p:sp>
          </p:grp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21925985-BFC2-4018-83B5-86EA3C8D38CA}"/>
                </a:ext>
              </a:extLst>
            </p:cNvPr>
            <p:cNvGrpSpPr/>
            <p:nvPr/>
          </p:nvGrpSpPr>
          <p:grpSpPr>
            <a:xfrm>
              <a:off x="4449809" y="1270980"/>
              <a:ext cx="543131" cy="507085"/>
              <a:chOff x="6469346" y="4825864"/>
              <a:chExt cx="543131" cy="507085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3B4F0AB-7A78-4FB1-84AB-50F0DD91EACB}"/>
                  </a:ext>
                </a:extLst>
              </p:cNvPr>
              <p:cNvSpPr/>
              <p:nvPr/>
            </p:nvSpPr>
            <p:spPr>
              <a:xfrm>
                <a:off x="6509258" y="4840543"/>
                <a:ext cx="464820" cy="46482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31" name="Graphic 30" descr="Network">
                <a:extLst>
                  <a:ext uri="{FF2B5EF4-FFF2-40B4-BE49-F238E27FC236}">
                    <a16:creationId xmlns:a16="http://schemas.microsoft.com/office/drawing/2014/main" id="{3BCB770A-F8CE-49C7-A01E-7DEC6E02C9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537077" y="4882388"/>
                <a:ext cx="407671" cy="407671"/>
              </a:xfrm>
              <a:prstGeom prst="rect">
                <a:avLst/>
              </a:prstGeom>
            </p:spPr>
          </p:pic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2907406F-C69A-40C5-9434-A89668A5EDC6}"/>
                  </a:ext>
                </a:extLst>
              </p:cNvPr>
              <p:cNvSpPr/>
              <p:nvPr/>
            </p:nvSpPr>
            <p:spPr>
              <a:xfrm>
                <a:off x="6469346" y="4825864"/>
                <a:ext cx="543131" cy="507085"/>
              </a:xfrm>
              <a:prstGeom prst="roundRect">
                <a:avLst/>
              </a:prstGeom>
              <a:solidFill>
                <a:srgbClr val="5B9BD5">
                  <a:alpha val="50196"/>
                </a:srgbClr>
              </a:solidFill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VDR</a:t>
                </a:r>
              </a:p>
            </p:txBody>
          </p:sp>
        </p:grp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4CDD1FD-AD9C-4ABE-AEC0-7D933A3725BE}"/>
              </a:ext>
            </a:extLst>
          </p:cNvPr>
          <p:cNvGrpSpPr/>
          <p:nvPr/>
        </p:nvGrpSpPr>
        <p:grpSpPr>
          <a:xfrm>
            <a:off x="8057562" y="2354484"/>
            <a:ext cx="3738433" cy="3869463"/>
            <a:chOff x="115546" y="2365555"/>
            <a:chExt cx="3738433" cy="3869463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CAC40866-86C8-45E7-A74F-89EAB0402F24}"/>
                </a:ext>
              </a:extLst>
            </p:cNvPr>
            <p:cNvSpPr/>
            <p:nvPr/>
          </p:nvSpPr>
          <p:spPr>
            <a:xfrm>
              <a:off x="332592" y="2365555"/>
              <a:ext cx="3304339" cy="1340270"/>
            </a:xfrm>
            <a:prstGeom prst="roundRect">
              <a:avLst>
                <a:gd name="adj" fmla="val 5779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indent="0">
                <a:buFont typeface="Arial" panose="020B0604020202020204" pitchFamily="34" charset="0"/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TDWMasterKeyManager API</a:t>
              </a:r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5A8C9019-A57E-4B64-B132-64C849A44CAA}"/>
                </a:ext>
              </a:extLst>
            </p:cNvPr>
            <p:cNvGrpSpPr/>
            <p:nvPr/>
          </p:nvGrpSpPr>
          <p:grpSpPr>
            <a:xfrm>
              <a:off x="115546" y="5764042"/>
              <a:ext cx="3738433" cy="470976"/>
              <a:chOff x="115546" y="5316567"/>
              <a:chExt cx="3738433" cy="470976"/>
            </a:xfrm>
          </p:grpSpPr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73BAC5A9-0001-47E9-84AE-6B79E44EC198}"/>
                  </a:ext>
                </a:extLst>
              </p:cNvPr>
              <p:cNvSpPr/>
              <p:nvPr/>
            </p:nvSpPr>
            <p:spPr>
              <a:xfrm>
                <a:off x="115546" y="5316567"/>
                <a:ext cx="3738433" cy="470976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CA" sz="1400" dirty="0">
                    <a:solidFill>
                      <a:schemeClr val="bg1"/>
                    </a:solidFill>
                  </a:rPr>
                  <a:t>DPAPI Protected Storage</a:t>
                </a:r>
              </a:p>
            </p:txBody>
          </p:sp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DFDD6464-C81D-4946-BCF4-E1CD49A1B845}"/>
                  </a:ext>
                </a:extLst>
              </p:cNvPr>
              <p:cNvSpPr/>
              <p:nvPr/>
            </p:nvSpPr>
            <p:spPr>
              <a:xfrm>
                <a:off x="2037198" y="5383592"/>
                <a:ext cx="1684921" cy="332646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>
                    <a:solidFill>
                      <a:schemeClr val="bg1"/>
                    </a:solidFill>
                  </a:rPr>
                  <a:t>DPAPI Encrypted </a:t>
                </a:r>
              </a:p>
              <a:p>
                <a:pPr algn="ctr"/>
                <a:r>
                  <a:rPr lang="en-CA" sz="1200" dirty="0">
                    <a:solidFill>
                      <a:schemeClr val="bg1"/>
                    </a:solidFill>
                  </a:rPr>
                  <a:t>Symmetric Master Keys</a:t>
                </a:r>
              </a:p>
            </p:txBody>
          </p:sp>
        </p:grp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0988883A-DC8F-4766-AD0D-2FC964269CED}"/>
                </a:ext>
              </a:extLst>
            </p:cNvPr>
            <p:cNvSpPr/>
            <p:nvPr/>
          </p:nvSpPr>
          <p:spPr>
            <a:xfrm>
              <a:off x="332592" y="3917002"/>
              <a:ext cx="3304340" cy="104229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sz="1400" dirty="0">
                  <a:solidFill>
                    <a:schemeClr val="bg1"/>
                  </a:solidFill>
                </a:rPr>
                <a:t>DPAPI API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BEB8BA9-B5C2-4764-8DC0-50C571F7331D}"/>
              </a:ext>
            </a:extLst>
          </p:cNvPr>
          <p:cNvGrpSpPr/>
          <p:nvPr/>
        </p:nvGrpSpPr>
        <p:grpSpPr>
          <a:xfrm>
            <a:off x="3622416" y="2354484"/>
            <a:ext cx="4245689" cy="3863908"/>
            <a:chOff x="7830766" y="2374512"/>
            <a:chExt cx="4245689" cy="3863908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97ED1DB-8683-4167-9A98-45C5B7CD4CF7}"/>
                </a:ext>
              </a:extLst>
            </p:cNvPr>
            <p:cNvSpPr/>
            <p:nvPr/>
          </p:nvSpPr>
          <p:spPr>
            <a:xfrm>
              <a:off x="8193908" y="2374512"/>
              <a:ext cx="3519406" cy="1351342"/>
            </a:xfrm>
            <a:prstGeom prst="roundRect">
              <a:avLst>
                <a:gd name="adj" fmla="val 5779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indent="0">
                <a:buFont typeface="Arial" panose="020B0604020202020204" pitchFamily="34" charset="0"/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server TDWVerifiableRegistryService {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 protocol PostVDRTxServiceEndpointInfo;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 protocol PostVDRTxRevocationEntryInfo;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 protocol PostVDRTxCredentialRegistryInfo;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 protocol GetVDRTx;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}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0BE82FF-70A2-47C7-9B30-F445E5020B66}"/>
                </a:ext>
              </a:extLst>
            </p:cNvPr>
            <p:cNvGrpSpPr/>
            <p:nvPr/>
          </p:nvGrpSpPr>
          <p:grpSpPr>
            <a:xfrm>
              <a:off x="7830766" y="5191312"/>
              <a:ext cx="4245689" cy="1047108"/>
              <a:chOff x="594640" y="5737282"/>
              <a:chExt cx="4245689" cy="1047108"/>
            </a:xfrm>
          </p:grpSpPr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A0F7C631-4C1C-4B69-8ADA-981E43F740D8}"/>
                  </a:ext>
                </a:extLst>
              </p:cNvPr>
              <p:cNvSpPr/>
              <p:nvPr/>
            </p:nvSpPr>
            <p:spPr>
              <a:xfrm>
                <a:off x="594641" y="6313414"/>
                <a:ext cx="4245688" cy="470976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CA" sz="1400" dirty="0"/>
                  <a:t>Stratis Platform Distributed Ledger</a:t>
                </a:r>
              </a:p>
            </p:txBody>
          </p:sp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613943A1-7B92-4479-8DCE-7D6BDF53EF03}"/>
                  </a:ext>
                </a:extLst>
              </p:cNvPr>
              <p:cNvSpPr/>
              <p:nvPr/>
            </p:nvSpPr>
            <p:spPr>
              <a:xfrm>
                <a:off x="594640" y="5762567"/>
                <a:ext cx="1428978" cy="470976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400" dirty="0"/>
                  <a:t>ServiceEndpoint Registry</a:t>
                </a:r>
              </a:p>
            </p:txBody>
          </p:sp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E0A4B99A-701A-4F1E-BCE7-E18D88924C12}"/>
                  </a:ext>
                </a:extLst>
              </p:cNvPr>
              <p:cNvSpPr/>
              <p:nvPr/>
            </p:nvSpPr>
            <p:spPr>
              <a:xfrm>
                <a:off x="3484969" y="6378746"/>
                <a:ext cx="1295806" cy="3326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VDRService Smart Contract</a:t>
                </a:r>
              </a:p>
            </p:txBody>
          </p:sp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CC286630-A6B3-45CA-9028-C2304417EA97}"/>
                  </a:ext>
                </a:extLst>
              </p:cNvPr>
              <p:cNvSpPr/>
              <p:nvPr/>
            </p:nvSpPr>
            <p:spPr>
              <a:xfrm>
                <a:off x="2124426" y="5759861"/>
                <a:ext cx="1510518" cy="470976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400" dirty="0"/>
                  <a:t>RevocationEntry Registry</a:t>
                </a:r>
              </a:p>
            </p:txBody>
          </p:sp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9CD8FFBD-33E3-4B7F-B3C3-B6BE051AC490}"/>
                  </a:ext>
                </a:extLst>
              </p:cNvPr>
              <p:cNvSpPr/>
              <p:nvPr/>
            </p:nvSpPr>
            <p:spPr>
              <a:xfrm>
                <a:off x="3735752" y="5737282"/>
                <a:ext cx="1104576" cy="470976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400" dirty="0"/>
                  <a:t>Credential Registry</a:t>
                </a:r>
              </a:p>
            </p:txBody>
          </p:sp>
        </p:grp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CFF19C9F-F92A-4B00-8A14-062270B6ADE3}"/>
                </a:ext>
              </a:extLst>
            </p:cNvPr>
            <p:cNvSpPr/>
            <p:nvPr/>
          </p:nvSpPr>
          <p:spPr>
            <a:xfrm>
              <a:off x="8200896" y="4488324"/>
              <a:ext cx="3519406" cy="470976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VDRService Trinity Server</a:t>
              </a:r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06ECE0B6-1008-41DE-80A3-BB5732AF5040}"/>
                </a:ext>
              </a:extLst>
            </p:cNvPr>
            <p:cNvSpPr/>
            <p:nvPr/>
          </p:nvSpPr>
          <p:spPr>
            <a:xfrm>
              <a:off x="8193908" y="3905931"/>
              <a:ext cx="3519406" cy="470976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VDRService Trinity Messaging Model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A7088EC-AEA6-48CB-ACC4-2D46D5DAD9DC}"/>
              </a:ext>
            </a:extLst>
          </p:cNvPr>
          <p:cNvGrpSpPr/>
          <p:nvPr/>
        </p:nvGrpSpPr>
        <p:grpSpPr>
          <a:xfrm>
            <a:off x="75202" y="2365555"/>
            <a:ext cx="3306340" cy="3869463"/>
            <a:chOff x="4130358" y="2365555"/>
            <a:chExt cx="3306340" cy="3869463"/>
          </a:xfrm>
        </p:grpSpPr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A8D4E05B-7B1F-4389-8630-970D600AABF2}"/>
                </a:ext>
              </a:extLst>
            </p:cNvPr>
            <p:cNvSpPr/>
            <p:nvPr/>
          </p:nvSpPr>
          <p:spPr>
            <a:xfrm>
              <a:off x="4146153" y="2365555"/>
              <a:ext cx="3290545" cy="1351342"/>
            </a:xfrm>
            <a:prstGeom prst="roundRect">
              <a:avLst>
                <a:gd name="adj" fmla="val 5779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indent="0">
                <a:buNone/>
              </a:pPr>
              <a:r>
                <a:rPr lang="en-CA" sz="1000" dirty="0">
                  <a:latin typeface="Lucida Console" panose="020B0609040504020204" pitchFamily="49" charset="0"/>
                </a:rPr>
                <a:t>server TDWKMSService {</a:t>
              </a:r>
            </a:p>
            <a:p>
              <a:pPr marL="0" indent="0">
                <a:buNone/>
              </a:pPr>
              <a:r>
                <a:rPr lang="en-CA" sz="1000" dirty="0">
                  <a:latin typeface="Lucida Console" panose="020B0609040504020204" pitchFamily="49" charset="0"/>
                </a:rPr>
                <a:t>  protocol InitializeMasterKeyVault;</a:t>
              </a:r>
            </a:p>
            <a:p>
              <a:pPr marL="0" indent="0">
                <a:buNone/>
              </a:pPr>
              <a:r>
                <a:rPr lang="en-CA" sz="1000" dirty="0">
                  <a:latin typeface="Lucida Console" panose="020B0609040504020204" pitchFamily="49" charset="0"/>
                </a:rPr>
                <a:t>  protocol CreateKeyPair;</a:t>
              </a:r>
            </a:p>
            <a:p>
              <a:pPr marL="0" indent="0">
                <a:buNone/>
              </a:pPr>
              <a:r>
                <a:rPr lang="en-CA" sz="1000" dirty="0">
                  <a:latin typeface="Lucida Console" panose="020B0609040504020204" pitchFamily="49" charset="0"/>
                </a:rPr>
                <a:t>  protocol GetBestKeyPair;</a:t>
              </a:r>
            </a:p>
            <a:p>
              <a:pPr marL="0" indent="0">
                <a:buNone/>
              </a:pPr>
              <a:r>
                <a:rPr lang="en-CA" sz="1000" dirty="0">
                  <a:latin typeface="Lucida Console" panose="020B0609040504020204" pitchFamily="49" charset="0"/>
                </a:rPr>
                <a:t>  protocol ComputePayloadHash;</a:t>
              </a:r>
            </a:p>
            <a:p>
              <a:pPr marL="0" indent="0">
                <a:buNone/>
              </a:pPr>
              <a:r>
                <a:rPr lang="en-CA" sz="1000" dirty="0">
                  <a:latin typeface="Lucida Console" panose="020B0609040504020204" pitchFamily="49" charset="0"/>
                </a:rPr>
                <a:t>  protocol ComputeHashKeyPairSignature;</a:t>
              </a:r>
            </a:p>
            <a:p>
              <a:pPr marL="0" indent="0">
                <a:buNone/>
              </a:pPr>
              <a:r>
                <a:rPr lang="en-CA" sz="1000" dirty="0">
                  <a:latin typeface="Lucida Console" panose="020B0609040504020204" pitchFamily="49" charset="0"/>
                </a:rPr>
                <a:t>  protocol ValidateHashKeyPairSignature;</a:t>
              </a:r>
            </a:p>
            <a:p>
              <a:pPr marL="0" indent="0">
                <a:buNone/>
              </a:pPr>
              <a:r>
                <a:rPr lang="en-CA" sz="1000" dirty="0">
                  <a:latin typeface="Lucida Console" panose="020B0609040504020204" pitchFamily="49" charset="0"/>
                </a:rPr>
                <a:t>}</a:t>
              </a:r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6BC8CA9D-EC99-4332-8465-2151BE6CFEB8}"/>
                </a:ext>
              </a:extLst>
            </p:cNvPr>
            <p:cNvSpPr/>
            <p:nvPr/>
          </p:nvSpPr>
          <p:spPr>
            <a:xfrm>
              <a:off x="4143596" y="4488324"/>
              <a:ext cx="3290545" cy="47097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VDRService Trinity Server</a:t>
              </a:r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7B81560C-6772-4FE8-A5A8-8C894612C0E0}"/>
                </a:ext>
              </a:extLst>
            </p:cNvPr>
            <p:cNvSpPr/>
            <p:nvPr/>
          </p:nvSpPr>
          <p:spPr>
            <a:xfrm>
              <a:off x="4130358" y="5764042"/>
              <a:ext cx="3290545" cy="47097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Trinity Graph Store</a:t>
              </a:r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ED5EF906-E338-418B-83F9-EEA19E9926C3}"/>
                </a:ext>
              </a:extLst>
            </p:cNvPr>
            <p:cNvSpPr/>
            <p:nvPr/>
          </p:nvSpPr>
          <p:spPr>
            <a:xfrm>
              <a:off x="4143596" y="3905931"/>
              <a:ext cx="3290545" cy="47097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VDRService Trinity Messaging Model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E072747-288D-407F-A576-B8CEF8F8B3CC}"/>
              </a:ext>
            </a:extLst>
          </p:cNvPr>
          <p:cNvGrpSpPr/>
          <p:nvPr/>
        </p:nvGrpSpPr>
        <p:grpSpPr>
          <a:xfrm>
            <a:off x="-3397602" y="2354484"/>
            <a:ext cx="3303783" cy="3880534"/>
            <a:chOff x="-3467175" y="2354484"/>
            <a:chExt cx="3303783" cy="3880534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3198ACFC-A9E6-42E1-91E1-CF3A08259BF7}"/>
                </a:ext>
              </a:extLst>
            </p:cNvPr>
            <p:cNvSpPr/>
            <p:nvPr/>
          </p:nvSpPr>
          <p:spPr>
            <a:xfrm>
              <a:off x="-3467175" y="2354484"/>
              <a:ext cx="3290545" cy="1351341"/>
            </a:xfrm>
            <a:prstGeom prst="roundRect">
              <a:avLst>
                <a:gd name="adj" fmla="val 5779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indent="0">
                <a:lnSpc>
                  <a:spcPct val="100000"/>
                </a:lnSpc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server TCSResourceService {</a:t>
              </a:r>
            </a:p>
            <a:p>
              <a:pPr marL="0" indent="0">
                <a:lnSpc>
                  <a:spcPct val="100000"/>
                </a:lnSpc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 protocol SignHashThumbprintTDWCredent;</a:t>
              </a:r>
            </a:p>
            <a:p>
              <a:pPr marL="0" indent="0">
                <a:lnSpc>
                  <a:spcPct val="100000"/>
                </a:lnSpc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 protocol SignSignatureTDWCredential;</a:t>
              </a:r>
            </a:p>
            <a:p>
              <a:pPr marL="0" indent="0">
                <a:lnSpc>
                  <a:spcPct val="100000"/>
                </a:lnSpc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 protocol NotarizeTDWCredendential;</a:t>
              </a:r>
            </a:p>
            <a:p>
              <a:pPr marL="0" indent="0">
                <a:lnSpc>
                  <a:spcPct val="100000"/>
                </a:lnSpc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 protocol CreateTDWCredential;</a:t>
              </a:r>
            </a:p>
            <a:p>
              <a:pPr marL="0" indent="0">
                <a:lnSpc>
                  <a:spcPct val="100000"/>
                </a:lnSpc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}</a:t>
              </a:r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B6FC653B-EFB2-43DF-963B-B50CB4020FD1}"/>
                </a:ext>
              </a:extLst>
            </p:cNvPr>
            <p:cNvSpPr/>
            <p:nvPr/>
          </p:nvSpPr>
          <p:spPr>
            <a:xfrm>
              <a:off x="-3453937" y="4488324"/>
              <a:ext cx="3290545" cy="47097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TCSService Trinity Server</a:t>
              </a:r>
            </a:p>
          </p:txBody>
        </p:sp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442CC040-3DA2-498D-AC88-493499DE4590}"/>
                </a:ext>
              </a:extLst>
            </p:cNvPr>
            <p:cNvSpPr/>
            <p:nvPr/>
          </p:nvSpPr>
          <p:spPr>
            <a:xfrm>
              <a:off x="-3467175" y="5764042"/>
              <a:ext cx="3290545" cy="47097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Trinity Graph Store</a:t>
              </a:r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6AC10563-6816-4E08-ABA8-B5E34FA56A2D}"/>
                </a:ext>
              </a:extLst>
            </p:cNvPr>
            <p:cNvSpPr/>
            <p:nvPr/>
          </p:nvSpPr>
          <p:spPr>
            <a:xfrm>
              <a:off x="-3453937" y="3905931"/>
              <a:ext cx="3290545" cy="47097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TCSService Trinity Messaging Model</a:t>
              </a:r>
            </a:p>
          </p:txBody>
        </p:sp>
      </p:grp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C3FF85DA-8C70-4B8F-914E-9D68C25CF551}"/>
              </a:ext>
            </a:extLst>
          </p:cNvPr>
          <p:cNvSpPr/>
          <p:nvPr/>
        </p:nvSpPr>
        <p:spPr>
          <a:xfrm>
            <a:off x="-3397603" y="1683402"/>
            <a:ext cx="3290545" cy="4709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Wallet User Abstraction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A6EAB33F-F5E9-4C1A-A403-CF9C0C4147CF}"/>
              </a:ext>
            </a:extLst>
          </p:cNvPr>
          <p:cNvSpPr/>
          <p:nvPr/>
        </p:nvSpPr>
        <p:spPr>
          <a:xfrm>
            <a:off x="88440" y="1683402"/>
            <a:ext cx="3290545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Key Ring User Abstraction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615194EF-FC3A-465A-A3D9-F172BE470BA7}"/>
              </a:ext>
            </a:extLst>
          </p:cNvPr>
          <p:cNvSpPr/>
          <p:nvPr/>
        </p:nvSpPr>
        <p:spPr>
          <a:xfrm>
            <a:off x="3954147" y="1687518"/>
            <a:ext cx="3541403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Data Notary Abstraction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1F7885A7-DD0A-40DE-903B-8BCEACEE2DD9}"/>
              </a:ext>
            </a:extLst>
          </p:cNvPr>
          <p:cNvSpPr/>
          <p:nvPr/>
        </p:nvSpPr>
        <p:spPr>
          <a:xfrm>
            <a:off x="8254592" y="1683402"/>
            <a:ext cx="3324355" cy="47097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/>
                </a:solidFill>
              </a:rPr>
              <a:t>User Secrets Abstraction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139B0F1-F6D1-4EF6-9E77-72DDC691F279}"/>
              </a:ext>
            </a:extLst>
          </p:cNvPr>
          <p:cNvSpPr/>
          <p:nvPr/>
        </p:nvSpPr>
        <p:spPr>
          <a:xfrm>
            <a:off x="8726559" y="97380"/>
            <a:ext cx="2850146" cy="13813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sz="1200" dirty="0"/>
              <a:t>Trusted </a:t>
            </a:r>
          </a:p>
          <a:p>
            <a:r>
              <a:rPr lang="en-CA" sz="1200" dirty="0"/>
              <a:t>Authorization</a:t>
            </a:r>
          </a:p>
          <a:p>
            <a:r>
              <a:rPr lang="en-CA" sz="1200" dirty="0"/>
              <a:t>Server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6F35357-03A5-4B89-8BFF-1B8C53705FE8}"/>
              </a:ext>
            </a:extLst>
          </p:cNvPr>
          <p:cNvGrpSpPr/>
          <p:nvPr/>
        </p:nvGrpSpPr>
        <p:grpSpPr>
          <a:xfrm>
            <a:off x="8897709" y="808207"/>
            <a:ext cx="543131" cy="528879"/>
            <a:chOff x="5765984" y="4226811"/>
            <a:chExt cx="543131" cy="528879"/>
          </a:xfrm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9BBF094E-BB0A-4425-B9D9-2C19277E135F}"/>
                </a:ext>
              </a:extLst>
            </p:cNvPr>
            <p:cNvSpPr/>
            <p:nvPr/>
          </p:nvSpPr>
          <p:spPr>
            <a:xfrm>
              <a:off x="5799267" y="4250065"/>
              <a:ext cx="464820" cy="46482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pic>
          <p:nvPicPr>
            <p:cNvPr id="113" name="Graphic 112" descr="Network">
              <a:extLst>
                <a:ext uri="{FF2B5EF4-FFF2-40B4-BE49-F238E27FC236}">
                  <a16:creationId xmlns:a16="http://schemas.microsoft.com/office/drawing/2014/main" id="{5D68E86C-02EF-4604-B7E6-EA61830A7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27841" y="4276786"/>
              <a:ext cx="407671" cy="407671"/>
            </a:xfrm>
            <a:prstGeom prst="rect">
              <a:avLst/>
            </a:prstGeom>
          </p:spPr>
        </p:pic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3706533C-1C74-46B7-A728-3775D82C1DE0}"/>
                </a:ext>
              </a:extLst>
            </p:cNvPr>
            <p:cNvSpPr/>
            <p:nvPr/>
          </p:nvSpPr>
          <p:spPr>
            <a:xfrm>
              <a:off x="5765984" y="4226811"/>
              <a:ext cx="543131" cy="528879"/>
            </a:xfrm>
            <a:prstGeom prst="roundRect">
              <a:avLst/>
            </a:prstGeom>
            <a:solidFill>
              <a:srgbClr val="FFC000">
                <a:alpha val="50196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VCA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5529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F1BE08FF-0470-4A36-AD44-2F47E0E5725C}"/>
              </a:ext>
            </a:extLst>
          </p:cNvPr>
          <p:cNvGrpSpPr/>
          <p:nvPr/>
        </p:nvGrpSpPr>
        <p:grpSpPr>
          <a:xfrm>
            <a:off x="6473" y="1780607"/>
            <a:ext cx="12176012" cy="705258"/>
            <a:chOff x="-7" y="3778034"/>
            <a:chExt cx="12176012" cy="705258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B29BA3C-4891-4E0C-9848-212449014C19}"/>
                </a:ext>
              </a:extLst>
            </p:cNvPr>
            <p:cNvCxnSpPr/>
            <p:nvPr/>
          </p:nvCxnSpPr>
          <p:spPr>
            <a:xfrm>
              <a:off x="6264" y="4173167"/>
              <a:ext cx="12169741" cy="0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38F0859-B9FA-473C-877E-10B38FD036F1}"/>
                </a:ext>
              </a:extLst>
            </p:cNvPr>
            <p:cNvSpPr txBox="1"/>
            <p:nvPr/>
          </p:nvSpPr>
          <p:spPr>
            <a:xfrm>
              <a:off x="-7" y="3778034"/>
              <a:ext cx="1702069" cy="70525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7030A0"/>
                  </a:solidFill>
                </a:rPr>
                <a:t>Platform Services</a:t>
              </a:r>
            </a:p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7030A0"/>
                  </a:solidFill>
                </a:rPr>
                <a:t>Platform Capabilities</a:t>
              </a:r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6126B38-2196-4741-8574-B6B7FB7A3C78}"/>
              </a:ext>
            </a:extLst>
          </p:cNvPr>
          <p:cNvSpPr/>
          <p:nvPr/>
        </p:nvSpPr>
        <p:spPr>
          <a:xfrm>
            <a:off x="2112807" y="6377371"/>
            <a:ext cx="10072929" cy="47097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Microsoft Common Language Runtime (CLR)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2CB5AE-42DA-457B-9F58-AB51639C9E1E}"/>
              </a:ext>
            </a:extLst>
          </p:cNvPr>
          <p:cNvSpPr txBox="1"/>
          <p:nvPr/>
        </p:nvSpPr>
        <p:spPr>
          <a:xfrm>
            <a:off x="-3245" y="6428193"/>
            <a:ext cx="210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Execution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502AFA-88B2-4D18-BB99-F197A4FD8A15}"/>
              </a:ext>
            </a:extLst>
          </p:cNvPr>
          <p:cNvSpPr txBox="1"/>
          <p:nvPr/>
        </p:nvSpPr>
        <p:spPr>
          <a:xfrm>
            <a:off x="-3245" y="4565992"/>
            <a:ext cx="211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Infrastructure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4CD015-CF9D-4BBA-94E0-D455588024DC}"/>
              </a:ext>
            </a:extLst>
          </p:cNvPr>
          <p:cNvSpPr txBox="1"/>
          <p:nvPr/>
        </p:nvSpPr>
        <p:spPr>
          <a:xfrm>
            <a:off x="9723" y="5261585"/>
            <a:ext cx="210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Tooling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A72877B-E615-4FE5-930E-ED69F6C590CD}"/>
              </a:ext>
            </a:extLst>
          </p:cNvPr>
          <p:cNvSpPr/>
          <p:nvPr/>
        </p:nvSpPr>
        <p:spPr>
          <a:xfrm>
            <a:off x="5071334" y="5210875"/>
            <a:ext cx="4450486" cy="47097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Visual Studio 2019 / C#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35DB620-CB6B-4B77-9D36-E6DEE609A153}"/>
              </a:ext>
            </a:extLst>
          </p:cNvPr>
          <p:cNvSpPr/>
          <p:nvPr/>
        </p:nvSpPr>
        <p:spPr>
          <a:xfrm>
            <a:off x="2122489" y="5210875"/>
            <a:ext cx="2824735" cy="4709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Trinity.TSL.Compiler.exe</a:t>
            </a:r>
            <a:br>
              <a:rPr lang="en-CA" sz="1400" dirty="0"/>
            </a:br>
            <a:r>
              <a:rPr lang="en-CA" sz="1400" dirty="0"/>
              <a:t>Trinity.TSL.CodeGen.dll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71736BE-AA16-4D5C-8ED3-DAB5485195CF}"/>
              </a:ext>
            </a:extLst>
          </p:cNvPr>
          <p:cNvSpPr/>
          <p:nvPr/>
        </p:nvSpPr>
        <p:spPr>
          <a:xfrm>
            <a:off x="9611638" y="5209605"/>
            <a:ext cx="2564371" cy="4709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Stratis.SmartContracts.Tools.Sct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09B93F-437C-4DA3-A7DB-9FF73B56372E}"/>
              </a:ext>
            </a:extLst>
          </p:cNvPr>
          <p:cNvSpPr txBox="1"/>
          <p:nvPr/>
        </p:nvSpPr>
        <p:spPr>
          <a:xfrm>
            <a:off x="-9" y="5831881"/>
            <a:ext cx="2103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Framework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E739F84-8623-4F73-8237-E472DE341DC1}"/>
              </a:ext>
            </a:extLst>
          </p:cNvPr>
          <p:cNvSpPr/>
          <p:nvPr/>
        </p:nvSpPr>
        <p:spPr>
          <a:xfrm>
            <a:off x="2122489" y="5787589"/>
            <a:ext cx="10053516" cy="47097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.NET Core 3.1 Framework 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CEC7293-F63F-4BF5-B571-29E74850FBD6}"/>
              </a:ext>
            </a:extLst>
          </p:cNvPr>
          <p:cNvSpPr/>
          <p:nvPr/>
        </p:nvSpPr>
        <p:spPr>
          <a:xfrm>
            <a:off x="2122489" y="4382310"/>
            <a:ext cx="2839080" cy="72211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Microsoft “Trinity” </a:t>
            </a:r>
            <a:br>
              <a:rPr lang="en-CA" sz="1400" dirty="0"/>
            </a:br>
            <a:r>
              <a:rPr lang="en-CA" sz="1400" dirty="0"/>
              <a:t>Graph Engine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1017F6D-F39D-4401-85B5-D4615E0B54A5}"/>
              </a:ext>
            </a:extLst>
          </p:cNvPr>
          <p:cNvSpPr/>
          <p:nvPr/>
        </p:nvSpPr>
        <p:spPr>
          <a:xfrm>
            <a:off x="5061122" y="4388230"/>
            <a:ext cx="2218799" cy="72211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System.Security.</a:t>
            </a:r>
          </a:p>
          <a:p>
            <a:pPr algn="ctr"/>
            <a:r>
              <a:rPr lang="en-CA" sz="1400" dirty="0"/>
              <a:t>Cryptography. RSACryptoServiceProvider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F85ECA5-9791-4B64-B0F2-E382007421D1}"/>
              </a:ext>
            </a:extLst>
          </p:cNvPr>
          <p:cNvSpPr/>
          <p:nvPr/>
        </p:nvSpPr>
        <p:spPr>
          <a:xfrm>
            <a:off x="9611638" y="4388444"/>
            <a:ext cx="2564371" cy="722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Blockchain Platform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2FB04AF-309E-4440-A847-C6EC5C84AD93}"/>
              </a:ext>
            </a:extLst>
          </p:cNvPr>
          <p:cNvSpPr/>
          <p:nvPr/>
        </p:nvSpPr>
        <p:spPr>
          <a:xfrm>
            <a:off x="7379468" y="4387051"/>
            <a:ext cx="2142352" cy="72446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Microsoft.AspNetCore.</a:t>
            </a:r>
          </a:p>
          <a:p>
            <a:pPr algn="ctr"/>
            <a:r>
              <a:rPr lang="en-CA" sz="1400" dirty="0"/>
              <a:t>DataProtection.</a:t>
            </a:r>
          </a:p>
          <a:p>
            <a:pPr algn="ctr"/>
            <a:r>
              <a:rPr lang="en-CA" sz="1400" dirty="0"/>
              <a:t>KeyManagement (DPAPI)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37DF41-EAB1-4495-8A6D-7806F0B129A0}"/>
              </a:ext>
            </a:extLst>
          </p:cNvPr>
          <p:cNvSpPr txBox="1"/>
          <p:nvPr/>
        </p:nvSpPr>
        <p:spPr>
          <a:xfrm>
            <a:off x="-3248" y="3083774"/>
            <a:ext cx="211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Platform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90832E2-0127-47BC-ACDC-9B77B0235287}"/>
              </a:ext>
            </a:extLst>
          </p:cNvPr>
          <p:cNvSpPr/>
          <p:nvPr/>
        </p:nvSpPr>
        <p:spPr>
          <a:xfrm>
            <a:off x="9619328" y="3196008"/>
            <a:ext cx="2556679" cy="793466"/>
          </a:xfrm>
          <a:prstGeom prst="roundRect">
            <a:avLst>
              <a:gd name="adj" fmla="val 80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VDR Smart Contract</a:t>
            </a:r>
            <a:br>
              <a:rPr lang="en-CA" sz="1200" dirty="0"/>
            </a:br>
            <a:r>
              <a:rPr lang="en-CA" sz="1200" dirty="0"/>
              <a:t>Verifiable Identity Registry</a:t>
            </a:r>
          </a:p>
          <a:p>
            <a:pPr algn="ctr"/>
            <a:r>
              <a:rPr lang="en-CA" sz="1200" dirty="0"/>
              <a:t>Service Endpoint Registry</a:t>
            </a:r>
          </a:p>
          <a:p>
            <a:pPr algn="ctr"/>
            <a:r>
              <a:rPr lang="en-CA" sz="1200" dirty="0"/>
              <a:t>Revocation List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08CD9E4-29F2-4698-B0EB-414ABECD52E1}"/>
              </a:ext>
            </a:extLst>
          </p:cNvPr>
          <p:cNvSpPr/>
          <p:nvPr/>
        </p:nvSpPr>
        <p:spPr>
          <a:xfrm>
            <a:off x="2112808" y="964328"/>
            <a:ext cx="2225724" cy="4709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Trusted Content Server (TCS)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13220A1-5AD3-4EA0-9E60-AA71A57518A9}"/>
              </a:ext>
            </a:extLst>
          </p:cNvPr>
          <p:cNvSpPr/>
          <p:nvPr/>
        </p:nvSpPr>
        <p:spPr>
          <a:xfrm>
            <a:off x="2122488" y="388573"/>
            <a:ext cx="3636285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Credential Subledgers (CSL)</a:t>
            </a:r>
          </a:p>
          <a:p>
            <a:pPr algn="ctr"/>
            <a:r>
              <a:rPr lang="en-CA" sz="1200" dirty="0"/>
              <a:t>DIDDocs, VCs, VCAs, Certificates, Business Documents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355F06-D7E4-4282-B054-0E5B39344F51}"/>
              </a:ext>
            </a:extLst>
          </p:cNvPr>
          <p:cNvSpPr txBox="1"/>
          <p:nvPr/>
        </p:nvSpPr>
        <p:spPr>
          <a:xfrm>
            <a:off x="9723" y="1004234"/>
            <a:ext cx="211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Services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068AC3A-05CD-4C3A-AD91-5CAA243C279B}"/>
              </a:ext>
            </a:extLst>
          </p:cNvPr>
          <p:cNvSpPr/>
          <p:nvPr/>
        </p:nvSpPr>
        <p:spPr>
          <a:xfrm>
            <a:off x="9619328" y="390388"/>
            <a:ext cx="2564370" cy="1605598"/>
          </a:xfrm>
          <a:prstGeom prst="roundRect">
            <a:avLst>
              <a:gd name="adj" fmla="val 49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VDR Server (VDR)</a:t>
            </a:r>
          </a:p>
          <a:p>
            <a:pPr algn="ctr"/>
            <a:br>
              <a:rPr lang="en-CA" sz="900" dirty="0"/>
            </a:br>
            <a:r>
              <a:rPr lang="en-CA" sz="1200" dirty="0"/>
              <a:t>Verifiable Identity Registry (VIR)</a:t>
            </a:r>
          </a:p>
          <a:p>
            <a:pPr algn="ctr"/>
            <a:r>
              <a:rPr lang="en-CA" sz="1200" dirty="0"/>
              <a:t>Service Endpoint Registry (SER)</a:t>
            </a:r>
          </a:p>
          <a:p>
            <a:pPr algn="ctr"/>
            <a:r>
              <a:rPr lang="en-CA" sz="1200" dirty="0"/>
              <a:t>Revocation List (RL)</a:t>
            </a:r>
            <a:endParaRPr lang="en-CA" sz="1400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74FB4AC-3B43-4C54-A505-CDA03677E503}"/>
              </a:ext>
            </a:extLst>
          </p:cNvPr>
          <p:cNvSpPr/>
          <p:nvPr/>
        </p:nvSpPr>
        <p:spPr>
          <a:xfrm>
            <a:off x="5070937" y="3518499"/>
            <a:ext cx="2219196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RSA 2048-bit Asymmetric</a:t>
            </a:r>
            <a:br>
              <a:rPr lang="en-CA" sz="1400" dirty="0"/>
            </a:br>
            <a:r>
              <a:rPr lang="en-CA" sz="1400" dirty="0"/>
              <a:t>Key Pairs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E47C580-84AC-43D9-BEA6-55D2D92B2EA9}"/>
              </a:ext>
            </a:extLst>
          </p:cNvPr>
          <p:cNvSpPr/>
          <p:nvPr/>
        </p:nvSpPr>
        <p:spPr>
          <a:xfrm>
            <a:off x="7379469" y="1525009"/>
            <a:ext cx="2142352" cy="4709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Master Key Manager (MKM)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A1B7BB8-7EB6-4D40-BABF-4E26E609E321}"/>
              </a:ext>
            </a:extLst>
          </p:cNvPr>
          <p:cNvCxnSpPr>
            <a:cxnSpLocks/>
          </p:cNvCxnSpPr>
          <p:nvPr/>
        </p:nvCxnSpPr>
        <p:spPr>
          <a:xfrm>
            <a:off x="2018385" y="388573"/>
            <a:ext cx="0" cy="158795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771279E-0EF6-4287-9F16-3418983EBBE3}"/>
              </a:ext>
            </a:extLst>
          </p:cNvPr>
          <p:cNvSpPr txBox="1"/>
          <p:nvPr/>
        </p:nvSpPr>
        <p:spPr>
          <a:xfrm>
            <a:off x="-5" y="-360578"/>
            <a:ext cx="211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Abstractions 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CBF96C1-22D0-4457-A945-96F194045741}"/>
              </a:ext>
            </a:extLst>
          </p:cNvPr>
          <p:cNvSpPr/>
          <p:nvPr/>
        </p:nvSpPr>
        <p:spPr>
          <a:xfrm>
            <a:off x="2112761" y="-413848"/>
            <a:ext cx="2824734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Wallet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7CBBBD7-63F8-46B1-A238-93F9651133FD}"/>
              </a:ext>
            </a:extLst>
          </p:cNvPr>
          <p:cNvSpPr/>
          <p:nvPr/>
        </p:nvSpPr>
        <p:spPr>
          <a:xfrm>
            <a:off x="5070937" y="-421369"/>
            <a:ext cx="2805373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Key Ring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FDCC482-ED19-44F6-8A3D-0E9DF44FE6C7}"/>
              </a:ext>
            </a:extLst>
          </p:cNvPr>
          <p:cNvSpPr/>
          <p:nvPr/>
        </p:nvSpPr>
        <p:spPr>
          <a:xfrm>
            <a:off x="7998151" y="-413848"/>
            <a:ext cx="1480046" cy="4709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Master Secrets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E80123D-D761-4DB7-8574-C25A27E9402F}"/>
              </a:ext>
            </a:extLst>
          </p:cNvPr>
          <p:cNvSpPr/>
          <p:nvPr/>
        </p:nvSpPr>
        <p:spPr>
          <a:xfrm>
            <a:off x="9611638" y="-1002028"/>
            <a:ext cx="2564370" cy="10502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Verifiable Data Registry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66C8358-9877-4398-B567-12555BA217CF}"/>
              </a:ext>
            </a:extLst>
          </p:cNvPr>
          <p:cNvCxnSpPr>
            <a:cxnSpLocks/>
          </p:cNvCxnSpPr>
          <p:nvPr/>
        </p:nvCxnSpPr>
        <p:spPr>
          <a:xfrm>
            <a:off x="2018385" y="-422727"/>
            <a:ext cx="0" cy="47985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BBB9540-6B40-40EB-8B23-202B42F259CD}"/>
              </a:ext>
            </a:extLst>
          </p:cNvPr>
          <p:cNvCxnSpPr>
            <a:cxnSpLocks/>
          </p:cNvCxnSpPr>
          <p:nvPr/>
        </p:nvCxnSpPr>
        <p:spPr>
          <a:xfrm flipH="1">
            <a:off x="2015145" y="2302790"/>
            <a:ext cx="6480" cy="168668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65A8B47-9E93-4E48-8AF4-622F08882042}"/>
              </a:ext>
            </a:extLst>
          </p:cNvPr>
          <p:cNvCxnSpPr>
            <a:cxnSpLocks/>
          </p:cNvCxnSpPr>
          <p:nvPr/>
        </p:nvCxnSpPr>
        <p:spPr>
          <a:xfrm>
            <a:off x="2018385" y="4376287"/>
            <a:ext cx="0" cy="72813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B62CFFD-4DE9-4083-B30E-6D9647EC63F5}"/>
              </a:ext>
            </a:extLst>
          </p:cNvPr>
          <p:cNvCxnSpPr>
            <a:cxnSpLocks/>
          </p:cNvCxnSpPr>
          <p:nvPr/>
        </p:nvCxnSpPr>
        <p:spPr>
          <a:xfrm>
            <a:off x="2018385" y="5778710"/>
            <a:ext cx="0" cy="47985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C22BDD5-84B1-4D7F-9E68-8421E41D95F3}"/>
              </a:ext>
            </a:extLst>
          </p:cNvPr>
          <p:cNvCxnSpPr>
            <a:cxnSpLocks/>
          </p:cNvCxnSpPr>
          <p:nvPr/>
        </p:nvCxnSpPr>
        <p:spPr>
          <a:xfrm>
            <a:off x="2018385" y="6370525"/>
            <a:ext cx="0" cy="47985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BF6B834-2844-40A9-996F-F05B3374CD11}"/>
              </a:ext>
            </a:extLst>
          </p:cNvPr>
          <p:cNvCxnSpPr>
            <a:cxnSpLocks/>
          </p:cNvCxnSpPr>
          <p:nvPr/>
        </p:nvCxnSpPr>
        <p:spPr>
          <a:xfrm>
            <a:off x="2018385" y="5209605"/>
            <a:ext cx="0" cy="47985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FE37FFD-619F-40DF-BE3C-12DC76585278}"/>
              </a:ext>
            </a:extLst>
          </p:cNvPr>
          <p:cNvGrpSpPr/>
          <p:nvPr/>
        </p:nvGrpSpPr>
        <p:grpSpPr>
          <a:xfrm>
            <a:off x="6264" y="3778034"/>
            <a:ext cx="12169741" cy="705258"/>
            <a:chOff x="6264" y="3778034"/>
            <a:chExt cx="12169741" cy="705258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69D49AC-B51B-4D7C-9FBB-3C0B30F1F856}"/>
                </a:ext>
              </a:extLst>
            </p:cNvPr>
            <p:cNvCxnSpPr/>
            <p:nvPr/>
          </p:nvCxnSpPr>
          <p:spPr>
            <a:xfrm>
              <a:off x="6264" y="4173167"/>
              <a:ext cx="12169741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72C6552-DAF8-46DA-9B56-753309B44261}"/>
                </a:ext>
              </a:extLst>
            </p:cNvPr>
            <p:cNvSpPr txBox="1"/>
            <p:nvPr/>
          </p:nvSpPr>
          <p:spPr>
            <a:xfrm>
              <a:off x="9721" y="3778034"/>
              <a:ext cx="1702069" cy="70525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C00000"/>
                  </a:solidFill>
                </a:rPr>
                <a:t>Platform Capabilities</a:t>
              </a:r>
            </a:p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C00000"/>
                  </a:solidFill>
                </a:rPr>
                <a:t>Foundation Features</a:t>
              </a:r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1B66252-9ED5-43FB-9F96-1EEE3DE97D1F}"/>
              </a:ext>
            </a:extLst>
          </p:cNvPr>
          <p:cNvCxnSpPr>
            <a:cxnSpLocks/>
            <a:stCxn id="16" idx="0"/>
            <a:endCxn id="46" idx="2"/>
          </p:cNvCxnSpPr>
          <p:nvPr/>
        </p:nvCxnSpPr>
        <p:spPr>
          <a:xfrm flipV="1">
            <a:off x="8450644" y="1995985"/>
            <a:ext cx="1" cy="23910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0ADFE8A-776F-431C-A005-EDD6B636E8D7}"/>
              </a:ext>
            </a:extLst>
          </p:cNvPr>
          <p:cNvCxnSpPr>
            <a:cxnSpLocks/>
            <a:stCxn id="36" idx="0"/>
            <a:endCxn id="22" idx="2"/>
          </p:cNvCxnSpPr>
          <p:nvPr/>
        </p:nvCxnSpPr>
        <p:spPr>
          <a:xfrm flipV="1">
            <a:off x="6180535" y="1442565"/>
            <a:ext cx="460" cy="20759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45519AC-33E4-40A0-BBE6-846A03B6A727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3225670" y="1435304"/>
            <a:ext cx="0" cy="9168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55B4D0E-1B2C-4355-B39B-537C607CDF63}"/>
              </a:ext>
            </a:extLst>
          </p:cNvPr>
          <p:cNvGrpSpPr/>
          <p:nvPr/>
        </p:nvGrpSpPr>
        <p:grpSpPr>
          <a:xfrm>
            <a:off x="6479" y="-157259"/>
            <a:ext cx="12176012" cy="705258"/>
            <a:chOff x="-7" y="3778034"/>
            <a:chExt cx="12176012" cy="705258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0DC42F-D52F-4CF6-8955-E6CEBA3502AF}"/>
                </a:ext>
              </a:extLst>
            </p:cNvPr>
            <p:cNvCxnSpPr/>
            <p:nvPr/>
          </p:nvCxnSpPr>
          <p:spPr>
            <a:xfrm>
              <a:off x="6264" y="4173167"/>
              <a:ext cx="12169741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5562932-D1F0-40C4-8E0F-2A002376C436}"/>
                </a:ext>
              </a:extLst>
            </p:cNvPr>
            <p:cNvSpPr txBox="1"/>
            <p:nvPr/>
          </p:nvSpPr>
          <p:spPr>
            <a:xfrm>
              <a:off x="-7" y="3778034"/>
              <a:ext cx="1473352" cy="70525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00B0F0"/>
                  </a:solidFill>
                </a:rPr>
                <a:t>User Abstractions</a:t>
              </a:r>
            </a:p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00B0F0"/>
                  </a:solidFill>
                </a:rPr>
                <a:t>Platform Services</a:t>
              </a:r>
            </a:p>
          </p:txBody>
        </p:sp>
      </p:grp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39C50EF4-C1D3-46F5-A6B2-3ED303BA3425}"/>
              </a:ext>
            </a:extLst>
          </p:cNvPr>
          <p:cNvCxnSpPr>
            <a:cxnSpLocks/>
            <a:stCxn id="22" idx="3"/>
            <a:endCxn id="46" idx="0"/>
          </p:cNvCxnSpPr>
          <p:nvPr/>
        </p:nvCxnSpPr>
        <p:spPr>
          <a:xfrm>
            <a:off x="7799718" y="1207077"/>
            <a:ext cx="650927" cy="317932"/>
          </a:xfrm>
          <a:prstGeom prst="bentConnector2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32706D9-DF23-40E7-9B5C-E8F2C31F5F28}"/>
              </a:ext>
            </a:extLst>
          </p:cNvPr>
          <p:cNvCxnSpPr>
            <a:cxnSpLocks/>
          </p:cNvCxnSpPr>
          <p:nvPr/>
        </p:nvCxnSpPr>
        <p:spPr>
          <a:xfrm>
            <a:off x="4723484" y="1403653"/>
            <a:ext cx="0" cy="9484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68BE34F-80AF-4162-B821-A4C11FFDB5B2}"/>
              </a:ext>
            </a:extLst>
          </p:cNvPr>
          <p:cNvSpPr/>
          <p:nvPr/>
        </p:nvSpPr>
        <p:spPr>
          <a:xfrm>
            <a:off x="2112806" y="2330469"/>
            <a:ext cx="2848762" cy="1663452"/>
          </a:xfrm>
          <a:prstGeom prst="roundRect">
            <a:avLst>
              <a:gd name="adj" fmla="val 76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Schema Language and Code Gen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Serializable Objects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Messages, Request/Response Protocols, Public &amp; Private Microservices, Microservice Endpoint Handlers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Distributed Workflow Execution 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LINQ Query Language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B111147-656A-4146-9F2E-604A36285DCB}"/>
              </a:ext>
            </a:extLst>
          </p:cNvPr>
          <p:cNvSpPr/>
          <p:nvPr/>
        </p:nvSpPr>
        <p:spPr>
          <a:xfrm>
            <a:off x="4562272" y="971589"/>
            <a:ext cx="3237446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Key Pair Management System (KMS)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2A38393C-DB4D-46CB-823F-B36CBB7F931F}"/>
              </a:ext>
            </a:extLst>
          </p:cNvPr>
          <p:cNvSpPr/>
          <p:nvPr/>
        </p:nvSpPr>
        <p:spPr>
          <a:xfrm>
            <a:off x="9609600" y="2332284"/>
            <a:ext cx="2572672" cy="804771"/>
          </a:xfrm>
          <a:prstGeom prst="roundRect">
            <a:avLst>
              <a:gd name="adj" fmla="val 76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Schema Language, Code Gen, Objects, Messages, Protocols, Microservices, and</a:t>
            </a:r>
            <a:br>
              <a:rPr lang="en-CA" sz="1400" dirty="0"/>
            </a:br>
            <a:r>
              <a:rPr lang="en-CA" sz="1400" dirty="0"/>
              <a:t>Microservice Endpoint Handlers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EF2FDCB-1E7E-450D-9536-F2DE37587DB2}"/>
              </a:ext>
            </a:extLst>
          </p:cNvPr>
          <p:cNvSpPr/>
          <p:nvPr/>
        </p:nvSpPr>
        <p:spPr>
          <a:xfrm>
            <a:off x="2119287" y="6957784"/>
            <a:ext cx="10072929" cy="91520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1400" dirty="0"/>
              <a:t>Local Device Storage  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C39B47C-578F-45BF-B72D-A5E1DD2A4EB3}"/>
              </a:ext>
            </a:extLst>
          </p:cNvPr>
          <p:cNvSpPr txBox="1"/>
          <p:nvPr/>
        </p:nvSpPr>
        <p:spPr>
          <a:xfrm>
            <a:off x="3235" y="7368266"/>
            <a:ext cx="210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Storage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B4AEBA2-FFA7-490A-88AA-61D3F398354C}"/>
              </a:ext>
            </a:extLst>
          </p:cNvPr>
          <p:cNvCxnSpPr>
            <a:cxnSpLocks/>
          </p:cNvCxnSpPr>
          <p:nvPr/>
        </p:nvCxnSpPr>
        <p:spPr>
          <a:xfrm>
            <a:off x="2018385" y="6950938"/>
            <a:ext cx="0" cy="922047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6D57E89-6BE3-4D3B-979D-0CB7B0E2B308}"/>
              </a:ext>
            </a:extLst>
          </p:cNvPr>
          <p:cNvCxnSpPr>
            <a:cxnSpLocks/>
            <a:stCxn id="22" idx="1"/>
            <a:endCxn id="21" idx="3"/>
          </p:cNvCxnSpPr>
          <p:nvPr/>
        </p:nvCxnSpPr>
        <p:spPr>
          <a:xfrm flipH="1" flipV="1">
            <a:off x="4338532" y="1199816"/>
            <a:ext cx="223740" cy="72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22BCD8E-53FC-4D4C-A5E3-4A508F9D49FC}"/>
              </a:ext>
            </a:extLst>
          </p:cNvPr>
          <p:cNvSpPr/>
          <p:nvPr/>
        </p:nvSpPr>
        <p:spPr>
          <a:xfrm>
            <a:off x="2229412" y="7289891"/>
            <a:ext cx="5050509" cy="4709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Clusterable Storage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EC457D79-EAC5-4D1C-BE40-69DD60C1C1F6}"/>
              </a:ext>
            </a:extLst>
          </p:cNvPr>
          <p:cNvSpPr/>
          <p:nvPr/>
        </p:nvSpPr>
        <p:spPr>
          <a:xfrm>
            <a:off x="9619328" y="7296631"/>
            <a:ext cx="2482989" cy="4709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Distributed Ledger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0F1F6AF5-9A32-4CA8-B919-BC786D6B8268}"/>
              </a:ext>
            </a:extLst>
          </p:cNvPr>
          <p:cNvSpPr/>
          <p:nvPr/>
        </p:nvSpPr>
        <p:spPr>
          <a:xfrm>
            <a:off x="7379468" y="7296272"/>
            <a:ext cx="2142352" cy="4709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DPAPI Protected Storage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BF97F49-A4D8-48CE-AA2B-586763E45508}"/>
              </a:ext>
            </a:extLst>
          </p:cNvPr>
          <p:cNvSpPr txBox="1"/>
          <p:nvPr/>
        </p:nvSpPr>
        <p:spPr>
          <a:xfrm>
            <a:off x="-6" y="-1745057"/>
            <a:ext cx="121822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Trusted Digital Web 8-Layer Architecture Reference Model (TDW-ARM) 0.11 – June 2021</a:t>
            </a:r>
          </a:p>
          <a:p>
            <a:r>
              <a:rPr lang="en-CA" dirty="0"/>
              <a:t>Michael Herman, Trusted Digital Web, Hyperonomy Digital Identity Lab, Parallelspace Corporation 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6231737F-7C16-42F0-8DF3-6C50503AD22F}"/>
              </a:ext>
            </a:extLst>
          </p:cNvPr>
          <p:cNvSpPr/>
          <p:nvPr/>
        </p:nvSpPr>
        <p:spPr>
          <a:xfrm>
            <a:off x="2099832" y="-1002028"/>
            <a:ext cx="7371885" cy="47097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Trusted Digital Assistant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8F2EB9D-0210-46EA-80FE-63C914229CAB}"/>
              </a:ext>
            </a:extLst>
          </p:cNvPr>
          <p:cNvSpPr txBox="1"/>
          <p:nvPr/>
        </p:nvSpPr>
        <p:spPr>
          <a:xfrm>
            <a:off x="-21435" y="-947356"/>
            <a:ext cx="211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Experience 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DB5D8FB-49A0-4CF2-B1DE-D8DEE1107C9B}"/>
              </a:ext>
            </a:extLst>
          </p:cNvPr>
          <p:cNvCxnSpPr>
            <a:cxnSpLocks/>
          </p:cNvCxnSpPr>
          <p:nvPr/>
        </p:nvCxnSpPr>
        <p:spPr>
          <a:xfrm>
            <a:off x="2015137" y="-992300"/>
            <a:ext cx="0" cy="461248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608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E80123D-D761-4DB7-8574-C25A27E9402F}"/>
              </a:ext>
            </a:extLst>
          </p:cNvPr>
          <p:cNvSpPr/>
          <p:nvPr/>
        </p:nvSpPr>
        <p:spPr>
          <a:xfrm>
            <a:off x="10002365" y="1034827"/>
            <a:ext cx="2888091" cy="4330291"/>
          </a:xfrm>
          <a:prstGeom prst="roundRect">
            <a:avLst>
              <a:gd name="adj" fmla="val 4283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2000" dirty="0"/>
              <a:t>Verifiable Data Registry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7AD0ACE8-A9D3-4143-BF8E-912DA43B0EE4}"/>
              </a:ext>
            </a:extLst>
          </p:cNvPr>
          <p:cNvSpPr/>
          <p:nvPr/>
        </p:nvSpPr>
        <p:spPr>
          <a:xfrm>
            <a:off x="2122489" y="-1620151"/>
            <a:ext cx="7707311" cy="6999607"/>
          </a:xfrm>
          <a:prstGeom prst="roundRect">
            <a:avLst>
              <a:gd name="adj" fmla="val 2111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2000" dirty="0"/>
              <a:t>Trusted Digital Assistant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1BE08FF-0470-4A36-AD44-2F47E0E5725C}"/>
              </a:ext>
            </a:extLst>
          </p:cNvPr>
          <p:cNvGrpSpPr/>
          <p:nvPr/>
        </p:nvGrpSpPr>
        <p:grpSpPr>
          <a:xfrm>
            <a:off x="6473" y="1780607"/>
            <a:ext cx="13069446" cy="705258"/>
            <a:chOff x="-7" y="3778034"/>
            <a:chExt cx="13069446" cy="705258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B29BA3C-4891-4E0C-9848-212449014C19}"/>
                </a:ext>
              </a:extLst>
            </p:cNvPr>
            <p:cNvCxnSpPr>
              <a:cxnSpLocks/>
            </p:cNvCxnSpPr>
            <p:nvPr/>
          </p:nvCxnSpPr>
          <p:spPr>
            <a:xfrm>
              <a:off x="6264" y="4173167"/>
              <a:ext cx="13063175" cy="0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38F0859-B9FA-473C-877E-10B38FD036F1}"/>
                </a:ext>
              </a:extLst>
            </p:cNvPr>
            <p:cNvSpPr txBox="1"/>
            <p:nvPr/>
          </p:nvSpPr>
          <p:spPr>
            <a:xfrm>
              <a:off x="-7" y="3778034"/>
              <a:ext cx="1702069" cy="70525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7030A0"/>
                  </a:solidFill>
                </a:rPr>
                <a:t>Platform Services</a:t>
              </a:r>
            </a:p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7030A0"/>
                  </a:solidFill>
                </a:rPr>
                <a:t>Platform Capabilities</a:t>
              </a:r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6126B38-2196-4741-8574-B6B7FB7A3C78}"/>
              </a:ext>
            </a:extLst>
          </p:cNvPr>
          <p:cNvSpPr/>
          <p:nvPr/>
        </p:nvSpPr>
        <p:spPr>
          <a:xfrm>
            <a:off x="2131250" y="6677092"/>
            <a:ext cx="10759194" cy="5871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400" dirty="0"/>
              <a:t>Microsoft Common Language Runtime (CLR)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2CB5AE-42DA-457B-9F58-AB51639C9E1E}"/>
              </a:ext>
            </a:extLst>
          </p:cNvPr>
          <p:cNvSpPr txBox="1"/>
          <p:nvPr/>
        </p:nvSpPr>
        <p:spPr>
          <a:xfrm>
            <a:off x="-3245" y="6702513"/>
            <a:ext cx="210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Execution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502AFA-88B2-4D18-BB99-F197A4FD8A15}"/>
              </a:ext>
            </a:extLst>
          </p:cNvPr>
          <p:cNvSpPr txBox="1"/>
          <p:nvPr/>
        </p:nvSpPr>
        <p:spPr>
          <a:xfrm>
            <a:off x="-3245" y="4565992"/>
            <a:ext cx="211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Infrastructure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4CD015-CF9D-4BBA-94E0-D455588024DC}"/>
              </a:ext>
            </a:extLst>
          </p:cNvPr>
          <p:cNvSpPr txBox="1"/>
          <p:nvPr/>
        </p:nvSpPr>
        <p:spPr>
          <a:xfrm>
            <a:off x="9723" y="5535905"/>
            <a:ext cx="210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Tooling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A72877B-E615-4FE5-930E-ED69F6C590CD}"/>
              </a:ext>
            </a:extLst>
          </p:cNvPr>
          <p:cNvSpPr/>
          <p:nvPr/>
        </p:nvSpPr>
        <p:spPr>
          <a:xfrm>
            <a:off x="5223734" y="5485195"/>
            <a:ext cx="4606066" cy="5179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400" dirty="0"/>
              <a:t>Visual Studio 2019 / C#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35DB620-CB6B-4B77-9D36-E6DEE609A153}"/>
              </a:ext>
            </a:extLst>
          </p:cNvPr>
          <p:cNvSpPr/>
          <p:nvPr/>
        </p:nvSpPr>
        <p:spPr>
          <a:xfrm>
            <a:off x="2131251" y="5485194"/>
            <a:ext cx="2968374" cy="51797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Trinity.TSL.Compiler.exe</a:t>
            </a:r>
            <a:br>
              <a:rPr lang="en-CA" sz="1400" dirty="0"/>
            </a:br>
            <a:r>
              <a:rPr lang="en-CA" sz="1400" dirty="0"/>
              <a:t>Trinity.TSL.CodeGen.dll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71736BE-AA16-4D5C-8ED3-DAB5485195CF}"/>
              </a:ext>
            </a:extLst>
          </p:cNvPr>
          <p:cNvSpPr/>
          <p:nvPr/>
        </p:nvSpPr>
        <p:spPr>
          <a:xfrm>
            <a:off x="9983183" y="5485194"/>
            <a:ext cx="2888078" cy="51797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Stratis.SmartContracts.Tools.Sct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09B93F-437C-4DA3-A7DB-9FF73B56372E}"/>
              </a:ext>
            </a:extLst>
          </p:cNvPr>
          <p:cNvSpPr txBox="1"/>
          <p:nvPr/>
        </p:nvSpPr>
        <p:spPr>
          <a:xfrm>
            <a:off x="-9" y="6106201"/>
            <a:ext cx="2103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Framework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E739F84-8623-4F73-8237-E472DE341DC1}"/>
              </a:ext>
            </a:extLst>
          </p:cNvPr>
          <p:cNvSpPr/>
          <p:nvPr/>
        </p:nvSpPr>
        <p:spPr>
          <a:xfrm>
            <a:off x="2122489" y="6087309"/>
            <a:ext cx="10767955" cy="49449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400" dirty="0"/>
              <a:t>.NET Core 3.1 Framework 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CEC7293-F63F-4BF5-B571-29E74850FBD6}"/>
              </a:ext>
            </a:extLst>
          </p:cNvPr>
          <p:cNvSpPr/>
          <p:nvPr/>
        </p:nvSpPr>
        <p:spPr>
          <a:xfrm>
            <a:off x="2274889" y="4382310"/>
            <a:ext cx="2839080" cy="72211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</a:t>
            </a:r>
            <a:br>
              <a:rPr lang="en-CA" sz="1400" dirty="0"/>
            </a:br>
            <a:r>
              <a:rPr lang="en-CA" sz="1400" dirty="0"/>
              <a:t>Graph Engine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1017F6D-F39D-4401-85B5-D4615E0B54A5}"/>
              </a:ext>
            </a:extLst>
          </p:cNvPr>
          <p:cNvSpPr/>
          <p:nvPr/>
        </p:nvSpPr>
        <p:spPr>
          <a:xfrm>
            <a:off x="5213522" y="4388230"/>
            <a:ext cx="2218799" cy="72211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System.Security.</a:t>
            </a:r>
          </a:p>
          <a:p>
            <a:pPr algn="ctr"/>
            <a:r>
              <a:rPr lang="en-CA" sz="1400" dirty="0"/>
              <a:t>Cryptography. RSACryptoServiceProvider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F85ECA5-9791-4B64-B0F2-E382007421D1}"/>
              </a:ext>
            </a:extLst>
          </p:cNvPr>
          <p:cNvSpPr/>
          <p:nvPr/>
        </p:nvSpPr>
        <p:spPr>
          <a:xfrm>
            <a:off x="10145038" y="4388444"/>
            <a:ext cx="2564371" cy="72211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Blockchain Platform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2FB04AF-309E-4440-A847-C6EC5C84AD93}"/>
              </a:ext>
            </a:extLst>
          </p:cNvPr>
          <p:cNvSpPr/>
          <p:nvPr/>
        </p:nvSpPr>
        <p:spPr>
          <a:xfrm>
            <a:off x="7531868" y="4387051"/>
            <a:ext cx="2142352" cy="72446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Microsoft.AspNetCore.</a:t>
            </a:r>
          </a:p>
          <a:p>
            <a:pPr algn="ctr"/>
            <a:r>
              <a:rPr lang="en-CA" sz="1400" dirty="0"/>
              <a:t>DataProtection.</a:t>
            </a:r>
          </a:p>
          <a:p>
            <a:pPr algn="ctr"/>
            <a:r>
              <a:rPr lang="en-CA" sz="1400" dirty="0"/>
              <a:t>KeyManagement (DPAPI)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37DF41-EAB1-4495-8A6D-7806F0B129A0}"/>
              </a:ext>
            </a:extLst>
          </p:cNvPr>
          <p:cNvSpPr txBox="1"/>
          <p:nvPr/>
        </p:nvSpPr>
        <p:spPr>
          <a:xfrm>
            <a:off x="-3248" y="3083774"/>
            <a:ext cx="211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Platform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90832E2-0127-47BC-ACDC-9B77B0235287}"/>
              </a:ext>
            </a:extLst>
          </p:cNvPr>
          <p:cNvSpPr/>
          <p:nvPr/>
        </p:nvSpPr>
        <p:spPr>
          <a:xfrm>
            <a:off x="10152728" y="3238411"/>
            <a:ext cx="2556679" cy="828887"/>
          </a:xfrm>
          <a:prstGeom prst="roundRect">
            <a:avLst>
              <a:gd name="adj" fmla="val 808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VDR Smart Contract</a:t>
            </a:r>
            <a:br>
              <a:rPr lang="en-CA" sz="1200" dirty="0"/>
            </a:br>
            <a:r>
              <a:rPr lang="en-CA" sz="1200" dirty="0"/>
              <a:t>Verifiable Identity Registry (VIR)</a:t>
            </a:r>
          </a:p>
          <a:p>
            <a:pPr algn="ctr"/>
            <a:r>
              <a:rPr lang="en-CA" sz="1200" dirty="0"/>
              <a:t>Service Endpoint Registry  (SEPR)</a:t>
            </a:r>
          </a:p>
          <a:p>
            <a:pPr algn="ctr"/>
            <a:r>
              <a:rPr lang="en-CA" sz="1200" dirty="0"/>
              <a:t>Revocation List (RL)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355F06-D7E4-4282-B054-0E5B39344F51}"/>
              </a:ext>
            </a:extLst>
          </p:cNvPr>
          <p:cNvSpPr txBox="1"/>
          <p:nvPr/>
        </p:nvSpPr>
        <p:spPr>
          <a:xfrm>
            <a:off x="9723" y="615123"/>
            <a:ext cx="211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Services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74FB4AC-3B43-4C54-A505-CDA03677E503}"/>
              </a:ext>
            </a:extLst>
          </p:cNvPr>
          <p:cNvSpPr/>
          <p:nvPr/>
        </p:nvSpPr>
        <p:spPr>
          <a:xfrm>
            <a:off x="5213323" y="3596453"/>
            <a:ext cx="2219196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RSA 2048-bit Asymmetric</a:t>
            </a:r>
            <a:br>
              <a:rPr lang="en-CA" sz="1400" dirty="0"/>
            </a:br>
            <a:r>
              <a:rPr lang="en-CA" sz="1400" dirty="0"/>
              <a:t>Key Pairs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E47C580-84AC-43D9-BEA6-55D2D92B2EA9}"/>
              </a:ext>
            </a:extLst>
          </p:cNvPr>
          <p:cNvSpPr/>
          <p:nvPr/>
        </p:nvSpPr>
        <p:spPr>
          <a:xfrm>
            <a:off x="7531869" y="1106573"/>
            <a:ext cx="2142352" cy="4709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MKM Helpers</a:t>
            </a:r>
          </a:p>
          <a:p>
            <a:pPr algn="ctr"/>
            <a:r>
              <a:rPr lang="en-CA" sz="1400" dirty="0"/>
              <a:t>.NET Callable API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A1B7BB8-7EB6-4D40-BABF-4E26E609E321}"/>
              </a:ext>
            </a:extLst>
          </p:cNvPr>
          <p:cNvCxnSpPr>
            <a:cxnSpLocks/>
          </p:cNvCxnSpPr>
          <p:nvPr/>
        </p:nvCxnSpPr>
        <p:spPr>
          <a:xfrm>
            <a:off x="2015145" y="-318285"/>
            <a:ext cx="6480" cy="235548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771279E-0EF6-4287-9F16-3418983EBBE3}"/>
              </a:ext>
            </a:extLst>
          </p:cNvPr>
          <p:cNvSpPr txBox="1"/>
          <p:nvPr/>
        </p:nvSpPr>
        <p:spPr>
          <a:xfrm>
            <a:off x="9723" y="-1080441"/>
            <a:ext cx="211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Abstractions 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CBF96C1-22D0-4457-A945-96F194045741}"/>
              </a:ext>
            </a:extLst>
          </p:cNvPr>
          <p:cNvSpPr/>
          <p:nvPr/>
        </p:nvSpPr>
        <p:spPr>
          <a:xfrm>
            <a:off x="2274889" y="-1133711"/>
            <a:ext cx="2824734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Smart Wallet</a:t>
            </a:r>
          </a:p>
          <a:p>
            <a:pPr algn="ctr"/>
            <a:r>
              <a:rPr lang="en-CA" sz="1200" dirty="0"/>
              <a:t>Smart Credentials, Workflows, Payments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7CBBBD7-63F8-46B1-A238-93F9651133FD}"/>
              </a:ext>
            </a:extLst>
          </p:cNvPr>
          <p:cNvSpPr/>
          <p:nvPr/>
        </p:nvSpPr>
        <p:spPr>
          <a:xfrm>
            <a:off x="5233065" y="-1141232"/>
            <a:ext cx="2805373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Key Ring</a:t>
            </a:r>
          </a:p>
          <a:p>
            <a:pPr algn="ctr"/>
            <a:r>
              <a:rPr lang="en-CA" sz="1200" dirty="0"/>
              <a:t>Asymmetric Key Pairs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FDCC482-ED19-44F6-8A3D-0E9DF44FE6C7}"/>
              </a:ext>
            </a:extLst>
          </p:cNvPr>
          <p:cNvSpPr/>
          <p:nvPr/>
        </p:nvSpPr>
        <p:spPr>
          <a:xfrm>
            <a:off x="8160279" y="-1133711"/>
            <a:ext cx="1480046" cy="4709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Master Secrets</a:t>
            </a:r>
          </a:p>
          <a:p>
            <a:pPr algn="ctr"/>
            <a:r>
              <a:rPr lang="en-CA" sz="1200" dirty="0"/>
              <a:t>Symmetric Keys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66C8358-9877-4398-B567-12555BA217CF}"/>
              </a:ext>
            </a:extLst>
          </p:cNvPr>
          <p:cNvCxnSpPr>
            <a:cxnSpLocks/>
          </p:cNvCxnSpPr>
          <p:nvPr/>
        </p:nvCxnSpPr>
        <p:spPr>
          <a:xfrm>
            <a:off x="2028113" y="-1142590"/>
            <a:ext cx="0" cy="47985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BBB9540-6B40-40EB-8B23-202B42F259CD}"/>
              </a:ext>
            </a:extLst>
          </p:cNvPr>
          <p:cNvCxnSpPr>
            <a:cxnSpLocks/>
          </p:cNvCxnSpPr>
          <p:nvPr/>
        </p:nvCxnSpPr>
        <p:spPr>
          <a:xfrm flipH="1">
            <a:off x="2015145" y="2302790"/>
            <a:ext cx="6480" cy="176519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65A8B47-9E93-4E48-8AF4-622F08882042}"/>
              </a:ext>
            </a:extLst>
          </p:cNvPr>
          <p:cNvCxnSpPr>
            <a:cxnSpLocks/>
          </p:cNvCxnSpPr>
          <p:nvPr/>
        </p:nvCxnSpPr>
        <p:spPr>
          <a:xfrm>
            <a:off x="2018385" y="4376287"/>
            <a:ext cx="0" cy="72813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B62CFFD-4DE9-4083-B30E-6D9647EC63F5}"/>
              </a:ext>
            </a:extLst>
          </p:cNvPr>
          <p:cNvCxnSpPr>
            <a:cxnSpLocks/>
          </p:cNvCxnSpPr>
          <p:nvPr/>
        </p:nvCxnSpPr>
        <p:spPr>
          <a:xfrm>
            <a:off x="2018385" y="6053030"/>
            <a:ext cx="0" cy="47985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C22BDD5-84B1-4D7F-9E68-8421E41D95F3}"/>
              </a:ext>
            </a:extLst>
          </p:cNvPr>
          <p:cNvCxnSpPr>
            <a:cxnSpLocks/>
          </p:cNvCxnSpPr>
          <p:nvPr/>
        </p:nvCxnSpPr>
        <p:spPr>
          <a:xfrm>
            <a:off x="2018385" y="6644845"/>
            <a:ext cx="0" cy="47985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BF6B834-2844-40A9-996F-F05B3374CD11}"/>
              </a:ext>
            </a:extLst>
          </p:cNvPr>
          <p:cNvCxnSpPr>
            <a:cxnSpLocks/>
          </p:cNvCxnSpPr>
          <p:nvPr/>
        </p:nvCxnSpPr>
        <p:spPr>
          <a:xfrm>
            <a:off x="2018385" y="5483925"/>
            <a:ext cx="0" cy="47985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FE37FFD-619F-40DF-BE3C-12DC76585278}"/>
              </a:ext>
            </a:extLst>
          </p:cNvPr>
          <p:cNvGrpSpPr/>
          <p:nvPr/>
        </p:nvGrpSpPr>
        <p:grpSpPr>
          <a:xfrm>
            <a:off x="6264" y="3854234"/>
            <a:ext cx="13069655" cy="705258"/>
            <a:chOff x="6264" y="3778034"/>
            <a:chExt cx="13069655" cy="705258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69D49AC-B51B-4D7C-9FBB-3C0B30F1F856}"/>
                </a:ext>
              </a:extLst>
            </p:cNvPr>
            <p:cNvCxnSpPr>
              <a:cxnSpLocks/>
            </p:cNvCxnSpPr>
            <p:nvPr/>
          </p:nvCxnSpPr>
          <p:spPr>
            <a:xfrm>
              <a:off x="6264" y="4173167"/>
              <a:ext cx="13069655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72C6552-DAF8-46DA-9B56-753309B44261}"/>
                </a:ext>
              </a:extLst>
            </p:cNvPr>
            <p:cNvSpPr txBox="1"/>
            <p:nvPr/>
          </p:nvSpPr>
          <p:spPr>
            <a:xfrm>
              <a:off x="9721" y="3778034"/>
              <a:ext cx="1702069" cy="70525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C00000"/>
                  </a:solidFill>
                </a:rPr>
                <a:t>Platform Capabilities</a:t>
              </a:r>
            </a:p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C00000"/>
                  </a:solidFill>
                </a:rPr>
                <a:t>Foundation Features</a:t>
              </a:r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1B66252-9ED5-43FB-9F96-1EEE3DE97D1F}"/>
              </a:ext>
            </a:extLst>
          </p:cNvPr>
          <p:cNvCxnSpPr>
            <a:cxnSpLocks/>
          </p:cNvCxnSpPr>
          <p:nvPr/>
        </p:nvCxnSpPr>
        <p:spPr>
          <a:xfrm flipV="1">
            <a:off x="8755444" y="1577549"/>
            <a:ext cx="1" cy="280950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0ADFE8A-776F-431C-A005-EDD6B636E8D7}"/>
              </a:ext>
            </a:extLst>
          </p:cNvPr>
          <p:cNvCxnSpPr>
            <a:cxnSpLocks/>
            <a:stCxn id="36" idx="0"/>
            <a:endCxn id="22" idx="2"/>
          </p:cNvCxnSpPr>
          <p:nvPr/>
        </p:nvCxnSpPr>
        <p:spPr>
          <a:xfrm flipV="1">
            <a:off x="6322921" y="1053454"/>
            <a:ext cx="16270" cy="2542999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45519AC-33E4-40A0-BBE6-846A03B6A727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3378070" y="1046193"/>
            <a:ext cx="0" cy="147128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55B4D0E-1B2C-4355-B39B-537C607CDF63}"/>
              </a:ext>
            </a:extLst>
          </p:cNvPr>
          <p:cNvGrpSpPr/>
          <p:nvPr/>
        </p:nvGrpSpPr>
        <p:grpSpPr>
          <a:xfrm>
            <a:off x="16206" y="-877122"/>
            <a:ext cx="13059713" cy="705258"/>
            <a:chOff x="-7" y="3778034"/>
            <a:chExt cx="12176012" cy="705258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0DC42F-D52F-4CF6-8955-E6CEBA3502AF}"/>
                </a:ext>
              </a:extLst>
            </p:cNvPr>
            <p:cNvCxnSpPr/>
            <p:nvPr/>
          </p:nvCxnSpPr>
          <p:spPr>
            <a:xfrm>
              <a:off x="6264" y="4173167"/>
              <a:ext cx="12169741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5562932-D1F0-40C4-8E0F-2A002376C436}"/>
                </a:ext>
              </a:extLst>
            </p:cNvPr>
            <p:cNvSpPr txBox="1"/>
            <p:nvPr/>
          </p:nvSpPr>
          <p:spPr>
            <a:xfrm>
              <a:off x="-7" y="3778034"/>
              <a:ext cx="1473352" cy="70525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00B0F0"/>
                  </a:solidFill>
                </a:rPr>
                <a:t>User Abstractions</a:t>
              </a:r>
            </a:p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00B0F0"/>
                  </a:solidFill>
                </a:rPr>
                <a:t>Platform Services</a:t>
              </a:r>
            </a:p>
          </p:txBody>
        </p:sp>
      </p:grp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39C50EF4-C1D3-46F5-A6B2-3ED303BA3425}"/>
              </a:ext>
            </a:extLst>
          </p:cNvPr>
          <p:cNvCxnSpPr>
            <a:cxnSpLocks/>
            <a:stCxn id="22" idx="3"/>
            <a:endCxn id="46" idx="0"/>
          </p:cNvCxnSpPr>
          <p:nvPr/>
        </p:nvCxnSpPr>
        <p:spPr>
          <a:xfrm>
            <a:off x="7963710" y="817966"/>
            <a:ext cx="639335" cy="288607"/>
          </a:xfrm>
          <a:prstGeom prst="bentConnector2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32706D9-DF23-40E7-9B5C-E8F2C31F5F28}"/>
              </a:ext>
            </a:extLst>
          </p:cNvPr>
          <p:cNvCxnSpPr>
            <a:cxnSpLocks/>
          </p:cNvCxnSpPr>
          <p:nvPr/>
        </p:nvCxnSpPr>
        <p:spPr>
          <a:xfrm>
            <a:off x="4875884" y="888078"/>
            <a:ext cx="0" cy="1464027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68BE34F-80AF-4162-B821-A4C11FFDB5B2}"/>
              </a:ext>
            </a:extLst>
          </p:cNvPr>
          <p:cNvSpPr/>
          <p:nvPr/>
        </p:nvSpPr>
        <p:spPr>
          <a:xfrm>
            <a:off x="2265206" y="2330469"/>
            <a:ext cx="2848762" cy="1736960"/>
          </a:xfrm>
          <a:prstGeom prst="roundRect">
            <a:avLst>
              <a:gd name="adj" fmla="val 76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“Trinity” Schema Language and Code Gen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Serializable Objects, Messages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Request/Response Protocols, Public and Private Microservices, Microservice Endpoint Handlers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Distributed Workflow Execution 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LINQ Query Language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B111147-656A-4146-9F2E-604A36285DCB}"/>
              </a:ext>
            </a:extLst>
          </p:cNvPr>
          <p:cNvSpPr/>
          <p:nvPr/>
        </p:nvSpPr>
        <p:spPr>
          <a:xfrm>
            <a:off x="4714671" y="582478"/>
            <a:ext cx="3249039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Key Pair Management System (KMS)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6D57E89-6BE3-4D3B-979D-0CB7B0E2B308}"/>
              </a:ext>
            </a:extLst>
          </p:cNvPr>
          <p:cNvCxnSpPr>
            <a:cxnSpLocks/>
            <a:stCxn id="22" idx="1"/>
            <a:endCxn id="21" idx="3"/>
          </p:cNvCxnSpPr>
          <p:nvPr/>
        </p:nvCxnSpPr>
        <p:spPr>
          <a:xfrm flipH="1" flipV="1">
            <a:off x="4490932" y="810705"/>
            <a:ext cx="223739" cy="7261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EF2FDCB-1E7E-450D-9536-F2DE37587DB2}"/>
              </a:ext>
            </a:extLst>
          </p:cNvPr>
          <p:cNvSpPr/>
          <p:nvPr/>
        </p:nvSpPr>
        <p:spPr>
          <a:xfrm>
            <a:off x="2122488" y="7374343"/>
            <a:ext cx="10759189" cy="1045398"/>
          </a:xfrm>
          <a:prstGeom prst="roundRect">
            <a:avLst>
              <a:gd name="adj" fmla="val 741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CA" sz="1400" dirty="0"/>
              <a:t>Local Device Storage  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C39B47C-578F-45BF-B72D-A5E1DD2A4EB3}"/>
              </a:ext>
            </a:extLst>
          </p:cNvPr>
          <p:cNvSpPr txBox="1"/>
          <p:nvPr/>
        </p:nvSpPr>
        <p:spPr>
          <a:xfrm>
            <a:off x="-3248" y="7763653"/>
            <a:ext cx="203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Storage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B4AEBA2-FFA7-490A-88AA-61D3F398354C}"/>
              </a:ext>
            </a:extLst>
          </p:cNvPr>
          <p:cNvCxnSpPr>
            <a:cxnSpLocks/>
          </p:cNvCxnSpPr>
          <p:nvPr/>
        </p:nvCxnSpPr>
        <p:spPr>
          <a:xfrm>
            <a:off x="2018385" y="7367497"/>
            <a:ext cx="0" cy="922047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22BCD8E-53FC-4D4C-A5E3-4A508F9D49FC}"/>
              </a:ext>
            </a:extLst>
          </p:cNvPr>
          <p:cNvSpPr/>
          <p:nvPr/>
        </p:nvSpPr>
        <p:spPr>
          <a:xfrm>
            <a:off x="2381812" y="7706450"/>
            <a:ext cx="2717811" cy="5830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Clusterable</a:t>
            </a:r>
          </a:p>
          <a:p>
            <a:pPr algn="ctr"/>
            <a:r>
              <a:rPr lang="en-CA" sz="1400" dirty="0"/>
              <a:t>Storage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EC457D79-EAC5-4D1C-BE40-69DD60C1C1F6}"/>
              </a:ext>
            </a:extLst>
          </p:cNvPr>
          <p:cNvSpPr/>
          <p:nvPr/>
        </p:nvSpPr>
        <p:spPr>
          <a:xfrm>
            <a:off x="10185728" y="7712830"/>
            <a:ext cx="2482989" cy="57671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Distributed Ledger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0F1F6AF5-9A32-4CA8-B919-BC786D6B8268}"/>
              </a:ext>
            </a:extLst>
          </p:cNvPr>
          <p:cNvSpPr/>
          <p:nvPr/>
        </p:nvSpPr>
        <p:spPr>
          <a:xfrm>
            <a:off x="7564531" y="7726489"/>
            <a:ext cx="2142352" cy="58309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DPAPI Protected Storage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BF97F49-A4D8-48CE-AA2B-586763E45508}"/>
              </a:ext>
            </a:extLst>
          </p:cNvPr>
          <p:cNvSpPr txBox="1"/>
          <p:nvPr/>
        </p:nvSpPr>
        <p:spPr>
          <a:xfrm>
            <a:off x="9722" y="-2355700"/>
            <a:ext cx="128807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Trusted Digital Web 8-Layer Architecture Reference Model (TDW-ARM) 0.11 – June 2021</a:t>
            </a:r>
          </a:p>
          <a:p>
            <a:r>
              <a:rPr lang="en-CA" dirty="0"/>
              <a:t>Michael Herman, Trusted Digital Web, Hyperonomy Digital Identity Lab, Parallelspace Corporation 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C12751B-9E99-440D-9397-C9F09136F30E}"/>
              </a:ext>
            </a:extLst>
          </p:cNvPr>
          <p:cNvSpPr/>
          <p:nvPr/>
        </p:nvSpPr>
        <p:spPr>
          <a:xfrm>
            <a:off x="10161029" y="2058580"/>
            <a:ext cx="2564371" cy="24215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Microservices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B42D007B-55BD-472C-B3A5-9921E8063898}"/>
              </a:ext>
            </a:extLst>
          </p:cNvPr>
          <p:cNvSpPr/>
          <p:nvPr/>
        </p:nvSpPr>
        <p:spPr>
          <a:xfrm>
            <a:off x="10161029" y="1500253"/>
            <a:ext cx="2564371" cy="47097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VDR Helpers</a:t>
            </a:r>
          </a:p>
          <a:p>
            <a:pPr algn="ctr"/>
            <a:r>
              <a:rPr lang="en-CA" sz="1400" dirty="0"/>
              <a:t>.NET Callable API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35C92FC7-78DE-406B-8138-C4F57246C9A9}"/>
              </a:ext>
            </a:extLst>
          </p:cNvPr>
          <p:cNvCxnSpPr>
            <a:cxnSpLocks/>
          </p:cNvCxnSpPr>
          <p:nvPr/>
        </p:nvCxnSpPr>
        <p:spPr>
          <a:xfrm>
            <a:off x="7352490" y="1034827"/>
            <a:ext cx="2808539" cy="700914"/>
          </a:xfrm>
          <a:prstGeom prst="bentConnector3">
            <a:avLst>
              <a:gd name="adj1" fmla="val -222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66C70B46-20E1-4564-92B8-44E6AD7538C4}"/>
              </a:ext>
            </a:extLst>
          </p:cNvPr>
          <p:cNvCxnSpPr>
            <a:cxnSpLocks/>
          </p:cNvCxnSpPr>
          <p:nvPr/>
        </p:nvCxnSpPr>
        <p:spPr>
          <a:xfrm>
            <a:off x="4404337" y="854834"/>
            <a:ext cx="5756692" cy="880907"/>
          </a:xfrm>
          <a:prstGeom prst="bentConnector3">
            <a:avLst>
              <a:gd name="adj1" fmla="val -18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08CD9E4-29F2-4698-B0EB-414ABECD52E1}"/>
              </a:ext>
            </a:extLst>
          </p:cNvPr>
          <p:cNvSpPr/>
          <p:nvPr/>
        </p:nvSpPr>
        <p:spPr>
          <a:xfrm>
            <a:off x="2265208" y="575217"/>
            <a:ext cx="2225724" cy="47097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Trusted Content Server (TCS)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CE35669C-E5A2-4E67-B971-FAB3E4282884}"/>
              </a:ext>
            </a:extLst>
          </p:cNvPr>
          <p:cNvSpPr/>
          <p:nvPr/>
        </p:nvSpPr>
        <p:spPr>
          <a:xfrm>
            <a:off x="7531868" y="2717344"/>
            <a:ext cx="2142352" cy="4709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Master Key Manager (MKM)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A66EBA6-0366-433A-A3E1-90C5ED4D499F}"/>
              </a:ext>
            </a:extLst>
          </p:cNvPr>
          <p:cNvSpPr txBox="1"/>
          <p:nvPr/>
        </p:nvSpPr>
        <p:spPr>
          <a:xfrm>
            <a:off x="6243532" y="1655106"/>
            <a:ext cx="1708586" cy="38209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CA" sz="1400" dirty="0">
                <a:solidFill>
                  <a:srgbClr val="0070C0"/>
                </a:solidFill>
              </a:rPr>
              <a:t>VIR, SEP, Revocation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3C975B3C-A06F-4F91-8265-39CA1091F670}"/>
              </a:ext>
            </a:extLst>
          </p:cNvPr>
          <p:cNvSpPr/>
          <p:nvPr/>
        </p:nvSpPr>
        <p:spPr>
          <a:xfrm>
            <a:off x="2271687" y="245424"/>
            <a:ext cx="2216005" cy="2426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Microservices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0BAD153-0C0E-4308-A59B-D03EF9441C57}"/>
              </a:ext>
            </a:extLst>
          </p:cNvPr>
          <p:cNvSpPr/>
          <p:nvPr/>
        </p:nvSpPr>
        <p:spPr>
          <a:xfrm>
            <a:off x="4727637" y="231717"/>
            <a:ext cx="3218001" cy="26920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Microservices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189F32E9-D595-4A03-99C8-9604FE6AC104}"/>
              </a:ext>
            </a:extLst>
          </p:cNvPr>
          <p:cNvSpPr/>
          <p:nvPr/>
        </p:nvSpPr>
        <p:spPr>
          <a:xfrm>
            <a:off x="2271687" y="-321340"/>
            <a:ext cx="2219246" cy="47097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Credential Helpers</a:t>
            </a:r>
          </a:p>
          <a:p>
            <a:pPr algn="ctr"/>
            <a:r>
              <a:rPr lang="en-CA" sz="1400" dirty="0"/>
              <a:t>.NET Callable API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E08FFB64-96E9-4809-86FF-DDD1A3E56564}"/>
              </a:ext>
            </a:extLst>
          </p:cNvPr>
          <p:cNvSpPr/>
          <p:nvPr/>
        </p:nvSpPr>
        <p:spPr>
          <a:xfrm>
            <a:off x="4708415" y="-315039"/>
            <a:ext cx="3249039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KMS Helpers</a:t>
            </a:r>
          </a:p>
          <a:p>
            <a:pPr algn="ctr"/>
            <a:r>
              <a:rPr lang="en-CA" sz="1400" dirty="0"/>
              <a:t>.NET Callable API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FA4C005A-2432-44CE-97A9-775C098637E3}"/>
              </a:ext>
            </a:extLst>
          </p:cNvPr>
          <p:cNvSpPr/>
          <p:nvPr/>
        </p:nvSpPr>
        <p:spPr>
          <a:xfrm>
            <a:off x="10154765" y="2402449"/>
            <a:ext cx="2564371" cy="47097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VDR Helpers</a:t>
            </a:r>
          </a:p>
          <a:p>
            <a:pPr algn="ctr"/>
            <a:r>
              <a:rPr lang="en-CA" sz="1400" dirty="0"/>
              <a:t>.NET Callable API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F75C5626-1DA1-468B-9B8B-4B1F99D11121}"/>
              </a:ext>
            </a:extLst>
          </p:cNvPr>
          <p:cNvSpPr/>
          <p:nvPr/>
        </p:nvSpPr>
        <p:spPr>
          <a:xfrm>
            <a:off x="10161029" y="2929520"/>
            <a:ext cx="2564371" cy="24215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REST/HTTP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66D32E76-9CEF-46B7-9539-F92E48DD494E}"/>
              </a:ext>
            </a:extLst>
          </p:cNvPr>
          <p:cNvSpPr/>
          <p:nvPr/>
        </p:nvSpPr>
        <p:spPr>
          <a:xfrm>
            <a:off x="5228563" y="7726488"/>
            <a:ext cx="2214443" cy="5830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Clusterable Storage</a:t>
            </a:r>
          </a:p>
        </p:txBody>
      </p:sp>
    </p:spTree>
    <p:extLst>
      <p:ext uri="{BB962C8B-B14F-4D97-AF65-F5344CB8AC3E}">
        <p14:creationId xmlns:p14="http://schemas.microsoft.com/office/powerpoint/2010/main" val="2783371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5874</TotalTime>
  <Words>1189</Words>
  <Application>Microsoft Office PowerPoint</Application>
  <PresentationFormat>Widescreen</PresentationFormat>
  <Paragraphs>325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Lucida Console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Herman</dc:creator>
  <cp:lastModifiedBy>Michael Herman</cp:lastModifiedBy>
  <cp:revision>95</cp:revision>
  <dcterms:created xsi:type="dcterms:W3CDTF">2021-06-10T18:12:28Z</dcterms:created>
  <dcterms:modified xsi:type="dcterms:W3CDTF">2021-06-27T19:55:56Z</dcterms:modified>
</cp:coreProperties>
</file>