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A3C1E5"/>
    <a:srgbClr val="5B9BD5"/>
    <a:srgbClr val="FFFFFF"/>
    <a:srgbClr val="000000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14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763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81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4912468" y="6196678"/>
            <a:ext cx="4752797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4919483" y="5652798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644522" y="6262010"/>
            <a:ext cx="1961190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373843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007703" y="6262010"/>
            <a:ext cx="1684921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373550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D530622-00BB-48FF-843C-2222125C2A01}"/>
              </a:ext>
            </a:extLst>
          </p:cNvPr>
          <p:cNvSpPr/>
          <p:nvPr/>
        </p:nvSpPr>
        <p:spPr>
          <a:xfrm>
            <a:off x="7328211" y="5658510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Revocation List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D1B123-5A35-4572-B259-DD787D83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9" y="94761"/>
            <a:ext cx="6256463" cy="59265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Verifiable Economy</a:t>
            </a:r>
          </a:p>
          <a:p>
            <a:pPr lvl="1"/>
            <a:r>
              <a:rPr lang="en-CA" dirty="0"/>
              <a:t>Has Verifiable Data Registry (VDR) Server that supports </a:t>
            </a:r>
          </a:p>
          <a:p>
            <a:pPr lvl="2"/>
            <a:r>
              <a:rPr lang="en-CA" dirty="0"/>
              <a:t>Global Credential Data Notary Service</a:t>
            </a:r>
          </a:p>
          <a:p>
            <a:pPr lvl="3"/>
            <a:r>
              <a:rPr lang="en-CA" dirty="0"/>
              <a:t>did:svrn:witness:1234/1234/1234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Credential Revocation List Service</a:t>
            </a:r>
          </a:p>
          <a:p>
            <a:pPr lvl="3"/>
            <a:r>
              <a:rPr lang="en-CA" dirty="0"/>
              <a:t>did:svrn:revocation:1234/1234/1234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Server Registry Service</a:t>
            </a:r>
          </a:p>
          <a:p>
            <a:pPr lvl="3"/>
            <a:r>
              <a:rPr lang="en-CA" dirty="0"/>
              <a:t>did:svrn:server:1234/1234/1234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Supported by Stratis Smart Contract(s)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90875C-32BF-4467-92EE-57542072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053" y="93067"/>
            <a:ext cx="5181600" cy="592825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Fully Decentralized Object</a:t>
            </a:r>
          </a:p>
          <a:p>
            <a:pPr lvl="1"/>
            <a:r>
              <a:rPr lang="en-CA" dirty="0"/>
              <a:t>Person, Organization, Location, Thing, Document</a:t>
            </a:r>
          </a:p>
          <a:p>
            <a:pPr lvl="1"/>
            <a:r>
              <a:rPr lang="en-CA" dirty="0"/>
              <a:t>Has 1 (or more) UDID Documents</a:t>
            </a:r>
          </a:p>
          <a:p>
            <a:pPr lvl="2"/>
            <a:r>
              <a:rPr lang="en-CA" dirty="0"/>
              <a:t>did:svrn:person:1234/1234/1234</a:t>
            </a:r>
          </a:p>
          <a:p>
            <a:pPr lvl="2"/>
            <a:r>
              <a:rPr lang="en-CA" dirty="0"/>
              <a:t>did:svrn:sdl:1234/1234/1234</a:t>
            </a:r>
          </a:p>
          <a:p>
            <a:pPr lvl="2"/>
            <a:r>
              <a:rPr lang="en-CA" dirty="0"/>
              <a:t>did:svrn:location:1234/1234/1234</a:t>
            </a:r>
          </a:p>
          <a:p>
            <a:pPr lvl="2"/>
            <a:r>
              <a:rPr lang="en-CA" dirty="0"/>
              <a:t>did:svrn:server:1234/1234/1234</a:t>
            </a:r>
          </a:p>
          <a:p>
            <a:pPr lvl="1"/>
            <a:r>
              <a:rPr lang="en-CA" dirty="0"/>
              <a:t>Supported by a Agent Service running on a Trusted Resource Server</a:t>
            </a:r>
          </a:p>
          <a:p>
            <a:r>
              <a:rPr lang="en-CA" dirty="0"/>
              <a:t>Verifiable Capability Authorizations</a:t>
            </a:r>
          </a:p>
          <a:p>
            <a:pPr lvl="1"/>
            <a:r>
              <a:rPr lang="en-CA" dirty="0"/>
              <a:t>Has VCAService running on VCA Server</a:t>
            </a:r>
          </a:p>
          <a:p>
            <a:pPr lvl="1"/>
            <a:r>
              <a:rPr lang="en-CA" dirty="0"/>
              <a:t>TCS VCA Storage</a:t>
            </a:r>
          </a:p>
          <a:p>
            <a:pPr lvl="2"/>
            <a:r>
              <a:rPr lang="en-CA" dirty="0"/>
              <a:t>did:svrn:vca:1234/1234/1234</a:t>
            </a:r>
          </a:p>
          <a:p>
            <a:r>
              <a:rPr lang="en-CA" dirty="0"/>
              <a:t>User</a:t>
            </a:r>
          </a:p>
          <a:p>
            <a:pPr lvl="1"/>
            <a:r>
              <a:rPr lang="en-CA" dirty="0"/>
              <a:t>Has 1 (or more) Digital Wallets for Credential storage on TCSServer</a:t>
            </a:r>
          </a:p>
          <a:p>
            <a:pPr lvl="2"/>
            <a:r>
              <a:rPr lang="en-CA" dirty="0"/>
              <a:t>did:svrn:credential:1234/1234/1234</a:t>
            </a:r>
          </a:p>
          <a:p>
            <a:pPr lvl="2"/>
            <a:r>
              <a:rPr lang="en-CA" dirty="0"/>
              <a:t>Design pattern for TCS resource servers</a:t>
            </a:r>
          </a:p>
          <a:p>
            <a:pPr lvl="1"/>
            <a:r>
              <a:rPr lang="en-CA" dirty="0"/>
              <a:t>Has 1 (or more) Digital Key Rings for Key Pair storage on KMSServer</a:t>
            </a:r>
          </a:p>
          <a:p>
            <a:pPr lvl="2"/>
            <a:r>
              <a:rPr lang="en-CA" dirty="0"/>
              <a:t>did:svrn:keypair:1234/1234/1234</a:t>
            </a:r>
          </a:p>
          <a:p>
            <a:pPr lvl="1"/>
            <a:r>
              <a:rPr lang="en-CA" dirty="0"/>
              <a:t>Has one (1) Master Key Manager  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5C9C24-472E-47F6-9E81-B0CC0F8DFF84}"/>
              </a:ext>
            </a:extLst>
          </p:cNvPr>
          <p:cNvGrpSpPr/>
          <p:nvPr/>
        </p:nvGrpSpPr>
        <p:grpSpPr>
          <a:xfrm>
            <a:off x="823413" y="4373495"/>
            <a:ext cx="3738433" cy="1027873"/>
            <a:chOff x="74373" y="5754824"/>
            <a:chExt cx="3738433" cy="1027873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5FD44F11-05BB-4A99-A6B1-AB88FD102D3E}"/>
                </a:ext>
              </a:extLst>
            </p:cNvPr>
            <p:cNvSpPr/>
            <p:nvPr/>
          </p:nvSpPr>
          <p:spPr>
            <a:xfrm>
              <a:off x="74373" y="6311721"/>
              <a:ext cx="3738433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1400" dirty="0"/>
                <a:t>DPAPI Protected Storage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B885B16-0254-4BE3-BC67-667A27032550}"/>
                </a:ext>
              </a:extLst>
            </p:cNvPr>
            <p:cNvSpPr/>
            <p:nvPr/>
          </p:nvSpPr>
          <p:spPr>
            <a:xfrm>
              <a:off x="1996025" y="6378746"/>
              <a:ext cx="1684921" cy="3326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DPAPI Encrypted </a:t>
              </a:r>
            </a:p>
            <a:p>
              <a:pPr algn="ctr"/>
              <a:r>
                <a:rPr lang="en-CA" sz="1200" dirty="0"/>
                <a:t>Symmetric Master Keys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69BD306-68B8-447B-9740-750E9E4D3A01}"/>
                </a:ext>
              </a:extLst>
            </p:cNvPr>
            <p:cNvSpPr/>
            <p:nvPr/>
          </p:nvSpPr>
          <p:spPr>
            <a:xfrm>
              <a:off x="77298" y="5754824"/>
              <a:ext cx="3735508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Master Key Manager (MKM)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0B6735D-A559-4BB4-BCD9-0B426A98ABD9}"/>
              </a:ext>
            </a:extLst>
          </p:cNvPr>
          <p:cNvSpPr/>
          <p:nvPr/>
        </p:nvSpPr>
        <p:spPr>
          <a:xfrm>
            <a:off x="4907431" y="4187255"/>
            <a:ext cx="2333985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Resource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6D03-FE09-4535-8A9B-DF38133C2877}"/>
              </a:ext>
            </a:extLst>
          </p:cNvPr>
          <p:cNvGrpSpPr/>
          <p:nvPr/>
        </p:nvGrpSpPr>
        <p:grpSpPr>
          <a:xfrm>
            <a:off x="6472212" y="4219805"/>
            <a:ext cx="543131" cy="528879"/>
            <a:chOff x="1871564" y="2048368"/>
            <a:chExt cx="543131" cy="528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1240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FDC82A-8CA1-4AA6-BD09-F1720FB7A273}"/>
                </a:ext>
              </a:extLst>
            </p:cNvPr>
            <p:cNvSpPr/>
            <p:nvPr/>
          </p:nvSpPr>
          <p:spPr>
            <a:xfrm>
              <a:off x="1871564" y="2048368"/>
              <a:ext cx="543131" cy="528879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KMS</a:t>
              </a:r>
            </a:p>
          </p:txBody>
        </p:sp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6EB83F-3BA3-4B1A-A515-E15E84147ADF}"/>
              </a:ext>
            </a:extLst>
          </p:cNvPr>
          <p:cNvSpPr/>
          <p:nvPr/>
        </p:nvSpPr>
        <p:spPr>
          <a:xfrm>
            <a:off x="5008510" y="5340696"/>
            <a:ext cx="1305584" cy="19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Digital Key Ring(s)</a:t>
            </a:r>
            <a:endParaRPr lang="en-CA" sz="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62C43-F74A-4BF0-86B7-F6E7E4566106}"/>
              </a:ext>
            </a:extLst>
          </p:cNvPr>
          <p:cNvGrpSpPr/>
          <p:nvPr/>
        </p:nvGrpSpPr>
        <p:grpSpPr>
          <a:xfrm>
            <a:off x="5760111" y="4219805"/>
            <a:ext cx="543131" cy="528879"/>
            <a:chOff x="1248406" y="2048368"/>
            <a:chExt cx="543131" cy="5288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287562" y="207862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3FF625B-EF67-43F7-A744-C58024538DB6}"/>
                </a:ext>
              </a:extLst>
            </p:cNvPr>
            <p:cNvSpPr/>
            <p:nvPr/>
          </p:nvSpPr>
          <p:spPr>
            <a:xfrm>
              <a:off x="1248406" y="2048368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3DBC8A-9B18-4A35-808E-96FAC6B6C259}"/>
              </a:ext>
            </a:extLst>
          </p:cNvPr>
          <p:cNvGrpSpPr/>
          <p:nvPr/>
        </p:nvGrpSpPr>
        <p:grpSpPr>
          <a:xfrm>
            <a:off x="5755979" y="4791241"/>
            <a:ext cx="543131" cy="507085"/>
            <a:chOff x="6604915" y="4772367"/>
            <a:chExt cx="543131" cy="50708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D9A944C-8B12-4946-97D1-5F1EA304AE7B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F76D202-0BE6-438B-B8E3-2D6C73BE0CA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18" name="Graphic 217" descr="Network">
                <a:extLst>
                  <a:ext uri="{FF2B5EF4-FFF2-40B4-BE49-F238E27FC236}">
                    <a16:creationId xmlns:a16="http://schemas.microsoft.com/office/drawing/2014/main" id="{F4AC94DA-0CB0-4DFD-B2C6-0A9A8314A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D3A30EA-45E4-4230-BF77-E391C861242C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77D5DD-27F5-43B0-BBD8-FEECA512F022}"/>
                </a:ext>
              </a:extLst>
            </p:cNvPr>
            <p:cNvSpPr txBox="1"/>
            <p:nvPr/>
          </p:nvSpPr>
          <p:spPr>
            <a:xfrm>
              <a:off x="6610609" y="490257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MKM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043DF48-7EED-4854-9488-1483C03DBA78}"/>
              </a:ext>
            </a:extLst>
          </p:cNvPr>
          <p:cNvGrpSpPr/>
          <p:nvPr/>
        </p:nvGrpSpPr>
        <p:grpSpPr>
          <a:xfrm>
            <a:off x="4913794" y="5769534"/>
            <a:ext cx="2327623" cy="1014856"/>
            <a:chOff x="4913794" y="5769534"/>
            <a:chExt cx="2327623" cy="1014856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929CBF0-64FE-4179-AABC-CF4B729F49D8}"/>
                </a:ext>
              </a:extLst>
            </p:cNvPr>
            <p:cNvSpPr/>
            <p:nvPr/>
          </p:nvSpPr>
          <p:spPr>
            <a:xfrm>
              <a:off x="4913794" y="5769534"/>
              <a:ext cx="2327623" cy="10148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Verifiable Capability Authorization (VCA) Service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9872FEE-3E21-45CA-83DB-3A14D4811BC2}"/>
                </a:ext>
              </a:extLst>
            </p:cNvPr>
            <p:cNvSpPr/>
            <p:nvPr/>
          </p:nvSpPr>
          <p:spPr>
            <a:xfrm>
              <a:off x="4972159" y="6378746"/>
              <a:ext cx="2197127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VCA Storage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F733C-42D4-496C-BEF3-2892CE658CCB}"/>
              </a:ext>
            </a:extLst>
          </p:cNvPr>
          <p:cNvGrpSpPr/>
          <p:nvPr/>
        </p:nvGrpSpPr>
        <p:grpSpPr>
          <a:xfrm>
            <a:off x="6461961" y="4816882"/>
            <a:ext cx="543131" cy="507085"/>
            <a:chOff x="6604915" y="4772367"/>
            <a:chExt cx="543131" cy="5070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546837-8580-4711-8EC6-68B076CC7145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FEEBEC-90BC-48CA-8BEA-A15948C639A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04453D76-AA3E-46D9-AE48-3C8B5ED5E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AD1EB08-0AC0-4533-BFC1-0C626D57C3A3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ADD53-D92C-45C1-B642-46C899ACB547}"/>
                </a:ext>
              </a:extLst>
            </p:cNvPr>
            <p:cNvSpPr txBox="1"/>
            <p:nvPr/>
          </p:nvSpPr>
          <p:spPr>
            <a:xfrm>
              <a:off x="6649882" y="490257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VDR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B3708-3DC0-4B7A-BF77-F38460DBC68E}"/>
              </a:ext>
            </a:extLst>
          </p:cNvPr>
          <p:cNvGrpSpPr/>
          <p:nvPr/>
        </p:nvGrpSpPr>
        <p:grpSpPr>
          <a:xfrm>
            <a:off x="87531" y="5737282"/>
            <a:ext cx="4752797" cy="1047108"/>
            <a:chOff x="87531" y="5737282"/>
            <a:chExt cx="4752797" cy="104710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E58FEE56-27C9-4D8D-A3DB-7A0289A89D08}"/>
                </a:ext>
              </a:extLst>
            </p:cNvPr>
            <p:cNvSpPr/>
            <p:nvPr/>
          </p:nvSpPr>
          <p:spPr>
            <a:xfrm>
              <a:off x="87531" y="6313414"/>
              <a:ext cx="4752797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Stratis Platform Distributed Ledger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3CC670-245C-4AA6-923C-F204110E101A}"/>
                </a:ext>
              </a:extLst>
            </p:cNvPr>
            <p:cNvSpPr/>
            <p:nvPr/>
          </p:nvSpPr>
          <p:spPr>
            <a:xfrm>
              <a:off x="118347" y="5737282"/>
              <a:ext cx="1506019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ServiceEndpoint Registry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8AA9616-01EA-4247-8E7F-D4BDF77D531F}"/>
                </a:ext>
              </a:extLst>
            </p:cNvPr>
            <p:cNvSpPr/>
            <p:nvPr/>
          </p:nvSpPr>
          <p:spPr>
            <a:xfrm>
              <a:off x="2819585" y="6378746"/>
              <a:ext cx="1961190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VDRService Smart Contract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530622-00BB-48FF-843C-2222125C2A01}"/>
                </a:ext>
              </a:extLst>
            </p:cNvPr>
            <p:cNvSpPr/>
            <p:nvPr/>
          </p:nvSpPr>
          <p:spPr>
            <a:xfrm>
              <a:off x="170867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RevocationEntry Registry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8E99A65-97FC-490E-A38A-B6C1AAFB0409}"/>
                </a:ext>
              </a:extLst>
            </p:cNvPr>
            <p:cNvSpPr/>
            <p:nvPr/>
          </p:nvSpPr>
          <p:spPr>
            <a:xfrm>
              <a:off x="332981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Credential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870-9FB2-4ACC-8FC4-2A178979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4749"/>
            <a:ext cx="5181600" cy="563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TDWKMSService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InitializeMasterKeyVault;	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GetBestKeyPair;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ComputePayloadHash;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ValidateHashKeyPairSignature;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TDWVerifiableRegistryService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PostVDRTxServiceEndpointInfo;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PostVDRTxRevocationEntryInfo;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PostVDRTxCredentialRegistryInfo;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GetVDRTx;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90D5-F695-45F3-B7DB-A2BCE3F2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44749"/>
            <a:ext cx="5520447" cy="563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TCSResourceService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SignHashThumbprintTDWCredent;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SignSignatureTDWCredential;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NotarizeTDWCredendential;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E25B8F-8FA4-40CC-8F0B-3D5A179040C4}"/>
              </a:ext>
            </a:extLst>
          </p:cNvPr>
          <p:cNvSpPr txBox="1">
            <a:spLocks/>
          </p:cNvSpPr>
          <p:nvPr/>
        </p:nvSpPr>
        <p:spPr>
          <a:xfrm>
            <a:off x="5388634" y="443499"/>
            <a:ext cx="3634740" cy="1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B11670-4C5D-4DBC-85F6-DABE9EC74064}"/>
              </a:ext>
            </a:extLst>
          </p:cNvPr>
          <p:cNvGrpSpPr/>
          <p:nvPr/>
        </p:nvGrpSpPr>
        <p:grpSpPr>
          <a:xfrm>
            <a:off x="2284371" y="70062"/>
            <a:ext cx="2850146" cy="1381328"/>
            <a:chOff x="2954306" y="549257"/>
            <a:chExt cx="2850146" cy="1381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D63FD-B7E0-49E8-BB6D-C39BC6910950}"/>
                </a:ext>
              </a:extLst>
            </p:cNvPr>
            <p:cNvSpPr/>
            <p:nvPr/>
          </p:nvSpPr>
          <p:spPr>
            <a:xfrm>
              <a:off x="2954306" y="549257"/>
              <a:ext cx="2850146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200" dirty="0"/>
                <a:t>Trusted </a:t>
              </a:r>
            </a:p>
            <a:p>
              <a:r>
                <a:rPr lang="en-CA" sz="1200" dirty="0"/>
                <a:t>Resource</a:t>
              </a:r>
            </a:p>
            <a:p>
              <a:r>
                <a:rPr lang="en-CA" sz="1200" dirty="0"/>
                <a:t>Server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447C4-6483-46FC-9518-1341BDE19549}"/>
                </a:ext>
              </a:extLst>
            </p:cNvPr>
            <p:cNvGrpSpPr/>
            <p:nvPr/>
          </p:nvGrpSpPr>
          <p:grpSpPr>
            <a:xfrm>
              <a:off x="3793774" y="1273950"/>
              <a:ext cx="543131" cy="528879"/>
              <a:chOff x="6476667" y="4208563"/>
              <a:chExt cx="543131" cy="5288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83D3-098F-435E-91D2-C30D3555F2B4}"/>
                  </a:ext>
                </a:extLst>
              </p:cNvPr>
              <p:cNvGrpSpPr/>
              <p:nvPr/>
            </p:nvGrpSpPr>
            <p:grpSpPr>
              <a:xfrm>
                <a:off x="6513050" y="4242445"/>
                <a:ext cx="464820" cy="464820"/>
                <a:chOff x="10896517" y="1755314"/>
                <a:chExt cx="464820" cy="4648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C09F31-DD41-4D75-BD8D-79AC0535D183}"/>
                    </a:ext>
                  </a:extLst>
                </p:cNvPr>
                <p:cNvSpPr/>
                <p:nvPr/>
              </p:nvSpPr>
              <p:spPr>
                <a:xfrm>
                  <a:off x="10896517" y="1755314"/>
                  <a:ext cx="464820" cy="4648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pic>
              <p:nvPicPr>
                <p:cNvPr id="13" name="Graphic 12" descr="Network">
                  <a:extLst>
                    <a:ext uri="{FF2B5EF4-FFF2-40B4-BE49-F238E27FC236}">
                      <a16:creationId xmlns:a16="http://schemas.microsoft.com/office/drawing/2014/main" id="{BD88FA31-985A-43AA-89D4-F4280678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712" y="1770554"/>
                  <a:ext cx="407671" cy="40767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90AE2E-E000-4D34-9F31-9EF7EAC48E8D}"/>
                  </a:ext>
                </a:extLst>
              </p:cNvPr>
              <p:cNvSpPr/>
              <p:nvPr/>
            </p:nvSpPr>
            <p:spPr>
              <a:xfrm>
                <a:off x="6476667" y="4208563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EC1847-C947-4492-92C5-972C0B9AC4E0}"/>
                </a:ext>
              </a:extLst>
            </p:cNvPr>
            <p:cNvGrpSpPr/>
            <p:nvPr/>
          </p:nvGrpSpPr>
          <p:grpSpPr>
            <a:xfrm>
              <a:off x="3125456" y="1260084"/>
              <a:ext cx="543131" cy="528879"/>
              <a:chOff x="5765984" y="4226811"/>
              <a:chExt cx="543131" cy="52887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A14ADA-790D-45F6-8403-D3F848C5DD2A}"/>
                  </a:ext>
                </a:extLst>
              </p:cNvPr>
              <p:cNvSpPr/>
              <p:nvPr/>
            </p:nvSpPr>
            <p:spPr>
              <a:xfrm>
                <a:off x="5799267" y="4250065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9" name="Graphic 18" descr="Network">
                <a:extLst>
                  <a:ext uri="{FF2B5EF4-FFF2-40B4-BE49-F238E27FC236}">
                    <a16:creationId xmlns:a16="http://schemas.microsoft.com/office/drawing/2014/main" id="{BEC8461B-1603-4ED1-9E98-8EAE02143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27841" y="4276786"/>
                <a:ext cx="407671" cy="407671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D49CE3-DBE9-4E45-B073-D0B4BDB687A4}"/>
                  </a:ext>
                </a:extLst>
              </p:cNvPr>
              <p:cNvSpPr/>
              <p:nvPr/>
            </p:nvSpPr>
            <p:spPr>
              <a:xfrm>
                <a:off x="5765984" y="4226811"/>
                <a:ext cx="543131" cy="528879"/>
              </a:xfrm>
              <a:prstGeom prst="roundRect">
                <a:avLst/>
              </a:prstGeom>
              <a:solidFill>
                <a:srgbClr val="FFC000">
                  <a:alpha val="50196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D9DC4-58A8-4234-A6C6-9F1E50EEF524}"/>
                </a:ext>
              </a:extLst>
            </p:cNvPr>
            <p:cNvGrpSpPr/>
            <p:nvPr/>
          </p:nvGrpSpPr>
          <p:grpSpPr>
            <a:xfrm>
              <a:off x="5118127" y="1281878"/>
              <a:ext cx="543131" cy="507085"/>
              <a:chOff x="5767731" y="4803117"/>
              <a:chExt cx="543131" cy="5070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E22BBA-A3C0-4B66-9877-642D816417A1}"/>
                  </a:ext>
                </a:extLst>
              </p:cNvPr>
              <p:cNvSpPr/>
              <p:nvPr/>
            </p:nvSpPr>
            <p:spPr>
              <a:xfrm>
                <a:off x="5803276" y="4814902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5" name="Graphic 24" descr="Network">
                <a:extLst>
                  <a:ext uri="{FF2B5EF4-FFF2-40B4-BE49-F238E27FC236}">
                    <a16:creationId xmlns:a16="http://schemas.microsoft.com/office/drawing/2014/main" id="{8217E6DB-BA3D-43BD-8EE8-7E8CA3FBF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32736" y="4848163"/>
                <a:ext cx="407671" cy="407671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1715A8-6ABE-4FE9-B2E5-CD8C089A0009}"/>
                  </a:ext>
                </a:extLst>
              </p:cNvPr>
              <p:cNvGrpSpPr/>
              <p:nvPr/>
            </p:nvGrpSpPr>
            <p:grpSpPr>
              <a:xfrm>
                <a:off x="5767731" y="4803117"/>
                <a:ext cx="543131" cy="507085"/>
                <a:chOff x="5755979" y="4791241"/>
                <a:chExt cx="543131" cy="5070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79A2E18-3D7B-4346-B952-4580043308B9}"/>
                    </a:ext>
                  </a:extLst>
                </p:cNvPr>
                <p:cNvSpPr/>
                <p:nvPr/>
              </p:nvSpPr>
              <p:spPr>
                <a:xfrm>
                  <a:off x="5755979" y="4791241"/>
                  <a:ext cx="543131" cy="507085"/>
                </a:xfrm>
                <a:prstGeom prst="roundRect">
                  <a:avLst/>
                </a:prstGeom>
                <a:solidFill>
                  <a:srgbClr val="70AD47">
                    <a:alpha val="50196"/>
                  </a:srgb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84AFF1C-C429-4C25-BAE4-7CBBA40621DE}"/>
                    </a:ext>
                  </a:extLst>
                </p:cNvPr>
                <p:cNvSpPr txBox="1"/>
                <p:nvPr/>
              </p:nvSpPr>
              <p:spPr>
                <a:xfrm>
                  <a:off x="5761673" y="4921449"/>
                  <a:ext cx="5277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200" dirty="0">
                      <a:solidFill>
                        <a:schemeClr val="bg1"/>
                      </a:solidFill>
                    </a:rPr>
                    <a:t>MKM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925985-BFC2-4018-83B5-86EA3C8D38CA}"/>
                </a:ext>
              </a:extLst>
            </p:cNvPr>
            <p:cNvGrpSpPr/>
            <p:nvPr/>
          </p:nvGrpSpPr>
          <p:grpSpPr>
            <a:xfrm>
              <a:off x="4449809" y="1270980"/>
              <a:ext cx="543131" cy="507085"/>
              <a:chOff x="6469346" y="4825864"/>
              <a:chExt cx="543131" cy="5070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4F0AB-7A78-4FB1-84AB-50F0DD91EACB}"/>
                  </a:ext>
                </a:extLst>
              </p:cNvPr>
              <p:cNvSpPr/>
              <p:nvPr/>
            </p:nvSpPr>
            <p:spPr>
              <a:xfrm>
                <a:off x="6509258" y="4840543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1" name="Graphic 30" descr="Network">
                <a:extLst>
                  <a:ext uri="{FF2B5EF4-FFF2-40B4-BE49-F238E27FC236}">
                    <a16:creationId xmlns:a16="http://schemas.microsoft.com/office/drawing/2014/main" id="{3BCB770A-F8CE-49C7-A01E-7DEC6E02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37077" y="4882388"/>
                <a:ext cx="407671" cy="40767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907406F-C69A-40C5-9434-A89668A5EDC6}"/>
                  </a:ext>
                </a:extLst>
              </p:cNvPr>
              <p:cNvSpPr/>
              <p:nvPr/>
            </p:nvSpPr>
            <p:spPr>
              <a:xfrm>
                <a:off x="6469346" y="4825864"/>
                <a:ext cx="543131" cy="507085"/>
              </a:xfrm>
              <a:prstGeom prst="roundRect">
                <a:avLst/>
              </a:prstGeom>
              <a:solidFill>
                <a:srgbClr val="5B9BD5">
                  <a:alpha val="50196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DD1FD-AD9C-4ABE-AEC0-7D933A3725BE}"/>
              </a:ext>
            </a:extLst>
          </p:cNvPr>
          <p:cNvGrpSpPr/>
          <p:nvPr/>
        </p:nvGrpSpPr>
        <p:grpSpPr>
          <a:xfrm>
            <a:off x="8057562" y="2354484"/>
            <a:ext cx="3738433" cy="3869463"/>
            <a:chOff x="115546" y="2365555"/>
            <a:chExt cx="3738433" cy="386946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C40866-86C8-45E7-A74F-89EAB0402F24}"/>
                </a:ext>
              </a:extLst>
            </p:cNvPr>
            <p:cNvSpPr/>
            <p:nvPr/>
          </p:nvSpPr>
          <p:spPr>
            <a:xfrm>
              <a:off x="332592" y="2365555"/>
              <a:ext cx="3304339" cy="1340270"/>
            </a:xfrm>
            <a:prstGeom prst="roundRect">
              <a:avLst>
                <a:gd name="adj" fmla="val 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TDWMasterKeyManager API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A8C9019-A57E-4B64-B132-64C849A44CAA}"/>
                </a:ext>
              </a:extLst>
            </p:cNvPr>
            <p:cNvGrpSpPr/>
            <p:nvPr/>
          </p:nvGrpSpPr>
          <p:grpSpPr>
            <a:xfrm>
              <a:off x="115546" y="5764042"/>
              <a:ext cx="3738433" cy="470976"/>
              <a:chOff x="115546" y="5316567"/>
              <a:chExt cx="3738433" cy="47097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3BAC5A9-0001-47E9-84AE-6B79E44EC198}"/>
                  </a:ext>
                </a:extLst>
              </p:cNvPr>
              <p:cNvSpPr/>
              <p:nvPr/>
            </p:nvSpPr>
            <p:spPr>
              <a:xfrm>
                <a:off x="115546" y="5316567"/>
                <a:ext cx="3738433" cy="47097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DPAPI Protected Storage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FDD6464-C81D-4946-BCF4-E1CD49A1B845}"/>
                  </a:ext>
                </a:extLst>
              </p:cNvPr>
              <p:cNvSpPr/>
              <p:nvPr/>
            </p:nvSpPr>
            <p:spPr>
              <a:xfrm>
                <a:off x="2037198" y="5383592"/>
                <a:ext cx="1684921" cy="3326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DPAPI Encrypted </a:t>
                </a:r>
              </a:p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Symmetric Master Keys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988883A-DC8F-4766-AD0D-2FC964269CED}"/>
                </a:ext>
              </a:extLst>
            </p:cNvPr>
            <p:cNvSpPr/>
            <p:nvPr/>
          </p:nvSpPr>
          <p:spPr>
            <a:xfrm>
              <a:off x="332592" y="3917002"/>
              <a:ext cx="3304340" cy="10422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</a:rPr>
                <a:t>DPAPI API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EB8BA9-B5C2-4764-8DC0-50C571F7331D}"/>
              </a:ext>
            </a:extLst>
          </p:cNvPr>
          <p:cNvGrpSpPr/>
          <p:nvPr/>
        </p:nvGrpSpPr>
        <p:grpSpPr>
          <a:xfrm>
            <a:off x="3622416" y="2354484"/>
            <a:ext cx="4245689" cy="3863908"/>
            <a:chOff x="7830766" y="2374512"/>
            <a:chExt cx="4245689" cy="3863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7ED1DB-8683-4167-9A98-45C5B7CD4CF7}"/>
                </a:ext>
              </a:extLst>
            </p:cNvPr>
            <p:cNvSpPr/>
            <p:nvPr/>
          </p:nvSpPr>
          <p:spPr>
            <a:xfrm>
              <a:off x="8193908" y="2374512"/>
              <a:ext cx="3519406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TDWVerifiableRegistryService 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PostVDRTxServiceEndpointInfo;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PostVDRTxRevocationEntryInfo;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PostVDRTxCredentialRegistryInfo;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GetVDRTx;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BE82FF-70A2-47C7-9B30-F445E5020B66}"/>
                </a:ext>
              </a:extLst>
            </p:cNvPr>
            <p:cNvGrpSpPr/>
            <p:nvPr/>
          </p:nvGrpSpPr>
          <p:grpSpPr>
            <a:xfrm>
              <a:off x="7830766" y="5191312"/>
              <a:ext cx="4245689" cy="1047108"/>
              <a:chOff x="594640" y="5737282"/>
              <a:chExt cx="4245689" cy="104710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0F7C631-4C1C-4B69-8ADA-981E43F740D8}"/>
                  </a:ext>
                </a:extLst>
              </p:cNvPr>
              <p:cNvSpPr/>
              <p:nvPr/>
            </p:nvSpPr>
            <p:spPr>
              <a:xfrm>
                <a:off x="594641" y="6313414"/>
                <a:ext cx="424568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/>
                  <a:t>Stratis Platform Distributed Ledger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13943A1-7B92-4479-8DCE-7D6BDF53EF03}"/>
                  </a:ext>
                </a:extLst>
              </p:cNvPr>
              <p:cNvSpPr/>
              <p:nvPr/>
            </p:nvSpPr>
            <p:spPr>
              <a:xfrm>
                <a:off x="594640" y="5762567"/>
                <a:ext cx="142897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ServiceEndpoint Registry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0A4B99A-701A-4F1E-BCE7-E18D88924C12}"/>
                  </a:ext>
                </a:extLst>
              </p:cNvPr>
              <p:cNvSpPr/>
              <p:nvPr/>
            </p:nvSpPr>
            <p:spPr>
              <a:xfrm>
                <a:off x="3484969" y="6378746"/>
                <a:ext cx="1295806" cy="3326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VDRService Smart Contract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C286630-A6B3-45CA-9028-C2304417EA97}"/>
                  </a:ext>
                </a:extLst>
              </p:cNvPr>
              <p:cNvSpPr/>
              <p:nvPr/>
            </p:nvSpPr>
            <p:spPr>
              <a:xfrm>
                <a:off x="2124426" y="5759861"/>
                <a:ext cx="151051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RevocationEntry Registry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CD8FFBD-33E3-4B7F-B3C3-B6BE051AC490}"/>
                  </a:ext>
                </a:extLst>
              </p:cNvPr>
              <p:cNvSpPr/>
              <p:nvPr/>
            </p:nvSpPr>
            <p:spPr>
              <a:xfrm>
                <a:off x="3735752" y="5737282"/>
                <a:ext cx="1104576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Credential Registry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F19C9F-F92A-4B00-8A14-062270B6ADE3}"/>
                </a:ext>
              </a:extLst>
            </p:cNvPr>
            <p:cNvSpPr/>
            <p:nvPr/>
          </p:nvSpPr>
          <p:spPr>
            <a:xfrm>
              <a:off x="8200896" y="4488324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6ECE0B6-1008-41DE-80A3-BB5732AF5040}"/>
                </a:ext>
              </a:extLst>
            </p:cNvPr>
            <p:cNvSpPr/>
            <p:nvPr/>
          </p:nvSpPr>
          <p:spPr>
            <a:xfrm>
              <a:off x="8193908" y="3905931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088EC-AEA6-48CB-ACC4-2D46D5DAD9DC}"/>
              </a:ext>
            </a:extLst>
          </p:cNvPr>
          <p:cNvGrpSpPr/>
          <p:nvPr/>
        </p:nvGrpSpPr>
        <p:grpSpPr>
          <a:xfrm>
            <a:off x="75202" y="2365555"/>
            <a:ext cx="3306340" cy="3869463"/>
            <a:chOff x="4130358" y="2365555"/>
            <a:chExt cx="3306340" cy="38694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8D4E05B-7B1F-4389-8630-970D600AABF2}"/>
                </a:ext>
              </a:extLst>
            </p:cNvPr>
            <p:cNvSpPr/>
            <p:nvPr/>
          </p:nvSpPr>
          <p:spPr>
            <a:xfrm>
              <a:off x="4146153" y="2365555"/>
              <a:ext cx="3290545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server TDWKMSService {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InitializeMasterKeyVault;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CreateKeyPair;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GetBestKeyPair;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ComputePayloadHash;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ValidateHashKeyPairSignature;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8CA9D-EC99-4332-8465-2151BE6CFEB8}"/>
                </a:ext>
              </a:extLst>
            </p:cNvPr>
            <p:cNvSpPr/>
            <p:nvPr/>
          </p:nvSpPr>
          <p:spPr>
            <a:xfrm>
              <a:off x="4143596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B81560C-6772-4FE8-A5A8-8C894612C0E0}"/>
                </a:ext>
              </a:extLst>
            </p:cNvPr>
            <p:cNvSpPr/>
            <p:nvPr/>
          </p:nvSpPr>
          <p:spPr>
            <a:xfrm>
              <a:off x="4130358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5EF906-E338-418B-83F9-EEA19E9926C3}"/>
                </a:ext>
              </a:extLst>
            </p:cNvPr>
            <p:cNvSpPr/>
            <p:nvPr/>
          </p:nvSpPr>
          <p:spPr>
            <a:xfrm>
              <a:off x="4143596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072747-288D-407F-A576-B8CEF8F8B3CC}"/>
              </a:ext>
            </a:extLst>
          </p:cNvPr>
          <p:cNvGrpSpPr/>
          <p:nvPr/>
        </p:nvGrpSpPr>
        <p:grpSpPr>
          <a:xfrm>
            <a:off x="-3397602" y="2354484"/>
            <a:ext cx="3303783" cy="3880534"/>
            <a:chOff x="-3467175" y="2354484"/>
            <a:chExt cx="3303783" cy="38805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98ACFC-A9E6-42E1-91E1-CF3A08259BF7}"/>
                </a:ext>
              </a:extLst>
            </p:cNvPr>
            <p:cNvSpPr/>
            <p:nvPr/>
          </p:nvSpPr>
          <p:spPr>
            <a:xfrm>
              <a:off x="-3467175" y="2354484"/>
              <a:ext cx="3290545" cy="1351341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TCSResourceService {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SignHashThumbprintTDWCredent;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SignSignatureTDWCredential;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NotarizeTDWCredendential;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CreateTDWCredential;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6FC653B-EFB2-43DF-963B-B50CB4020FD1}"/>
                </a:ext>
              </a:extLst>
            </p:cNvPr>
            <p:cNvSpPr/>
            <p:nvPr/>
          </p:nvSpPr>
          <p:spPr>
            <a:xfrm>
              <a:off x="-3453937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Server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42CC040-3DA2-498D-AC88-493499DE4590}"/>
                </a:ext>
              </a:extLst>
            </p:cNvPr>
            <p:cNvSpPr/>
            <p:nvPr/>
          </p:nvSpPr>
          <p:spPr>
            <a:xfrm>
              <a:off x="-3467175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AC10563-6816-4E08-ABA8-B5E34FA56A2D}"/>
                </a:ext>
              </a:extLst>
            </p:cNvPr>
            <p:cNvSpPr/>
            <p:nvPr/>
          </p:nvSpPr>
          <p:spPr>
            <a:xfrm>
              <a:off x="-3453937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Messaging Model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FF85DA-8C70-4B8F-914E-9D68C25CF551}"/>
              </a:ext>
            </a:extLst>
          </p:cNvPr>
          <p:cNvSpPr/>
          <p:nvPr/>
        </p:nvSpPr>
        <p:spPr>
          <a:xfrm>
            <a:off x="-3397603" y="1683402"/>
            <a:ext cx="329054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 User Abstraction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EAB33F-F5E9-4C1A-A403-CF9C0C4147CF}"/>
              </a:ext>
            </a:extLst>
          </p:cNvPr>
          <p:cNvSpPr/>
          <p:nvPr/>
        </p:nvSpPr>
        <p:spPr>
          <a:xfrm>
            <a:off x="88440" y="1683402"/>
            <a:ext cx="329054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 User Abstraction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15194EF-FC3A-465A-A3D9-F172BE470BA7}"/>
              </a:ext>
            </a:extLst>
          </p:cNvPr>
          <p:cNvSpPr/>
          <p:nvPr/>
        </p:nvSpPr>
        <p:spPr>
          <a:xfrm>
            <a:off x="3954147" y="1687518"/>
            <a:ext cx="354140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Notary Abstraction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7885A7-DD0A-40DE-903B-8BCEACEE2DD9}"/>
              </a:ext>
            </a:extLst>
          </p:cNvPr>
          <p:cNvSpPr/>
          <p:nvPr/>
        </p:nvSpPr>
        <p:spPr>
          <a:xfrm>
            <a:off x="8254592" y="1683402"/>
            <a:ext cx="3324355" cy="470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User Secrets Abstraction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39B0F1-F6D1-4EF6-9E77-72DDC691F279}"/>
              </a:ext>
            </a:extLst>
          </p:cNvPr>
          <p:cNvSpPr/>
          <p:nvPr/>
        </p:nvSpPr>
        <p:spPr>
          <a:xfrm>
            <a:off x="8726559" y="97380"/>
            <a:ext cx="2850146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Authorization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F35357-03A5-4B89-8BFF-1B8C53705FE8}"/>
              </a:ext>
            </a:extLst>
          </p:cNvPr>
          <p:cNvGrpSpPr/>
          <p:nvPr/>
        </p:nvGrpSpPr>
        <p:grpSpPr>
          <a:xfrm>
            <a:off x="8897709" y="808207"/>
            <a:ext cx="543131" cy="528879"/>
            <a:chOff x="5765984" y="4226811"/>
            <a:chExt cx="543131" cy="52887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BF094E-BB0A-4425-B9D9-2C19277E135F}"/>
                </a:ext>
              </a:extLst>
            </p:cNvPr>
            <p:cNvSpPr/>
            <p:nvPr/>
          </p:nvSpPr>
          <p:spPr>
            <a:xfrm>
              <a:off x="5799267" y="4250065"/>
              <a:ext cx="464820" cy="4648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pic>
          <p:nvPicPr>
            <p:cNvPr id="113" name="Graphic 112" descr="Network">
              <a:extLst>
                <a:ext uri="{FF2B5EF4-FFF2-40B4-BE49-F238E27FC236}">
                  <a16:creationId xmlns:a16="http://schemas.microsoft.com/office/drawing/2014/main" id="{5D68E86C-02EF-4604-B7E6-EA61830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41" y="4276786"/>
              <a:ext cx="407671" cy="407671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706533C-1C74-46B7-A728-3775D82C1DE0}"/>
                </a:ext>
              </a:extLst>
            </p:cNvPr>
            <p:cNvSpPr/>
            <p:nvPr/>
          </p:nvSpPr>
          <p:spPr>
            <a:xfrm>
              <a:off x="5765984" y="4226811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2176012" cy="705258"/>
            <a:chOff x="-7" y="3778034"/>
            <a:chExt cx="12176012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6158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11638" y="5209605"/>
            <a:ext cx="2564371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3188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11638" y="4388444"/>
            <a:ext cx="2564371" cy="72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19328" y="3196008"/>
            <a:ext cx="2556679" cy="793466"/>
          </a:xfrm>
          <a:prstGeom prst="roundRect">
            <a:avLst>
              <a:gd name="adj" fmla="val 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Smart Contract</a:t>
            </a:r>
            <a:br>
              <a:rPr lang="en-CA" sz="12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964328"/>
            <a:ext cx="2225724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220A1-5AD3-4EA0-9E60-AA71A57518A9}"/>
              </a:ext>
            </a:extLst>
          </p:cNvPr>
          <p:cNvSpPr/>
          <p:nvPr/>
        </p:nvSpPr>
        <p:spPr>
          <a:xfrm>
            <a:off x="2122488" y="388573"/>
            <a:ext cx="3636285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Subledgers (CSL)</a:t>
            </a:r>
          </a:p>
          <a:p>
            <a:pPr algn="ctr"/>
            <a:r>
              <a:rPr lang="en-CA" sz="1200" dirty="0"/>
              <a:t>DIDDocs, VCs, VCAs, Certificates, Business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100423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68AC3A-05CD-4C3A-AD91-5CAA243C279B}"/>
              </a:ext>
            </a:extLst>
          </p:cNvPr>
          <p:cNvSpPr/>
          <p:nvPr/>
        </p:nvSpPr>
        <p:spPr>
          <a:xfrm>
            <a:off x="9619328" y="390388"/>
            <a:ext cx="2564370" cy="1605598"/>
          </a:xfrm>
          <a:prstGeom prst="roundRect">
            <a:avLst>
              <a:gd name="adj" fmla="val 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Server (VDR)</a:t>
            </a:r>
          </a:p>
          <a:p>
            <a:pPr algn="ctr"/>
            <a:br>
              <a:rPr lang="en-CA" sz="900" dirty="0"/>
            </a:br>
            <a:r>
              <a:rPr lang="en-CA" sz="1200" dirty="0"/>
              <a:t>Verifiable Identity Registry (UIR)</a:t>
            </a:r>
          </a:p>
          <a:p>
            <a:pPr algn="ctr"/>
            <a:r>
              <a:rPr lang="en-CA" sz="1200" dirty="0"/>
              <a:t>Service Endpoint Registry (SER)</a:t>
            </a:r>
          </a:p>
          <a:p>
            <a:pPr algn="ctr"/>
            <a:r>
              <a:rPr lang="en-CA" sz="1200" dirty="0"/>
              <a:t>Revocation List (RL)</a:t>
            </a:r>
            <a:endParaRPr lang="en-CA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70937" y="3518499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1525009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8385" y="388573"/>
            <a:ext cx="0" cy="15879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-5" y="-360578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12761" y="-413848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70937" y="-421369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7998151" y="-413848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11638" y="-1002028"/>
            <a:ext cx="2564370" cy="10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8385" y="-422727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686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18385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778034"/>
            <a:ext cx="12169741" cy="705258"/>
            <a:chOff x="6264" y="3778034"/>
            <a:chExt cx="12169741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1995985"/>
            <a:ext cx="1" cy="239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180535" y="1442565"/>
            <a:ext cx="460" cy="207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25670" y="1435304"/>
            <a:ext cx="0" cy="9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6479" y="-157259"/>
            <a:ext cx="12176012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799718" y="1207077"/>
            <a:ext cx="650927" cy="317932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723484" y="1403653"/>
            <a:ext cx="0" cy="94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330469"/>
            <a:ext cx="2848762" cy="1663452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Messages, Request/Response Protocols, Public &amp;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562272" y="971589"/>
            <a:ext cx="323744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A38393C-DB4D-46CB-823F-B36CBB7F931F}"/>
              </a:ext>
            </a:extLst>
          </p:cNvPr>
          <p:cNvSpPr/>
          <p:nvPr/>
        </p:nvSpPr>
        <p:spPr>
          <a:xfrm>
            <a:off x="9609600" y="2332284"/>
            <a:ext cx="2572672" cy="804771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Schema Language, Code Gen, Objects, Messages, Protocols, Microservices, and</a:t>
            </a:r>
            <a:br>
              <a:rPr lang="en-CA" sz="1400" dirty="0"/>
            </a:br>
            <a:r>
              <a:rPr lang="en-CA" sz="1400" dirty="0"/>
              <a:t>Microservice Endpoint Handlers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19287" y="6957784"/>
            <a:ext cx="10072929" cy="9152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3235" y="7368266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8385" y="6950938"/>
            <a:ext cx="0" cy="9220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338532" y="1199816"/>
            <a:ext cx="223740" cy="7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229412" y="7289891"/>
            <a:ext cx="5050509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9619328" y="7296631"/>
            <a:ext cx="2482989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379468" y="7296272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-6" y="-1745057"/>
            <a:ext cx="1218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0.11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231737F-7C16-42F0-8DF3-6C50503AD22F}"/>
              </a:ext>
            </a:extLst>
          </p:cNvPr>
          <p:cNvSpPr/>
          <p:nvPr/>
        </p:nvSpPr>
        <p:spPr>
          <a:xfrm>
            <a:off x="2099832" y="-1002028"/>
            <a:ext cx="7371885" cy="47097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Digital Assistant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2EB9D-0210-46EA-80FE-63C914229CAB}"/>
              </a:ext>
            </a:extLst>
          </p:cNvPr>
          <p:cNvSpPr txBox="1"/>
          <p:nvPr/>
        </p:nvSpPr>
        <p:spPr>
          <a:xfrm>
            <a:off x="-21435" y="-947356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Experience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B5D8FB-49A0-4CF2-B1DE-D8DEE1107C9B}"/>
              </a:ext>
            </a:extLst>
          </p:cNvPr>
          <p:cNvCxnSpPr>
            <a:cxnSpLocks/>
          </p:cNvCxnSpPr>
          <p:nvPr/>
        </p:nvCxnSpPr>
        <p:spPr>
          <a:xfrm>
            <a:off x="2015137" y="-992300"/>
            <a:ext cx="0" cy="4612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1034828"/>
            <a:ext cx="2888091" cy="4259940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620150"/>
            <a:ext cx="7707311" cy="6914918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31250" y="6677092"/>
            <a:ext cx="10759194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70251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53590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223734" y="5485195"/>
            <a:ext cx="4606066" cy="517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31251" y="5485194"/>
            <a:ext cx="2968374" cy="517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983183" y="5485194"/>
            <a:ext cx="2888078" cy="5179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610620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6087309"/>
            <a:ext cx="10767955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38844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238411"/>
            <a:ext cx="2556679" cy="828887"/>
          </a:xfrm>
          <a:prstGeom prst="roundRect">
            <a:avLst>
              <a:gd name="adj" fmla="val 808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61512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59645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10657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318285"/>
            <a:ext cx="6480" cy="23554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08044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13371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14123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13371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14259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609875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 flipH="1">
            <a:off x="2015145" y="6690565"/>
            <a:ext cx="3240" cy="57368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49916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85423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</p:cNvCxnSpPr>
          <p:nvPr/>
        </p:nvCxnSpPr>
        <p:spPr>
          <a:xfrm flipV="1">
            <a:off x="8603044" y="1563205"/>
            <a:ext cx="1" cy="28095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1053454"/>
            <a:ext cx="16270" cy="25429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104619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87712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817966"/>
            <a:ext cx="639335" cy="28860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46402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330469"/>
            <a:ext cx="2848762" cy="1736960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58247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81070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22488" y="7374343"/>
            <a:ext cx="10759189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-3248" y="7763653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5145" y="7387535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381812" y="7706450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10185728" y="7712830"/>
            <a:ext cx="2482989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564531" y="7726489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35570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0.12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7352490" y="1034827"/>
            <a:ext cx="2808539" cy="700914"/>
          </a:xfrm>
          <a:prstGeom prst="bentConnector3">
            <a:avLst>
              <a:gd name="adj1" fmla="val -222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4404337" y="854834"/>
            <a:ext cx="5756692" cy="880907"/>
          </a:xfrm>
          <a:prstGeom prst="bentConnector3">
            <a:avLst>
              <a:gd name="adj1" fmla="val -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57521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271734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24542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23171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32134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Credential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31503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KMS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54765" y="2402449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2929520"/>
            <a:ext cx="2564371" cy="2421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 </a:t>
            </a:r>
            <a:r>
              <a:rPr lang="en-CA" sz="1200" dirty="0"/>
              <a:t>(REST/HTTP)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6D32E76-9CEF-46B7-9539-F92E48DD494E}"/>
              </a:ext>
            </a:extLst>
          </p:cNvPr>
          <p:cNvSpPr/>
          <p:nvPr/>
        </p:nvSpPr>
        <p:spPr>
          <a:xfrm>
            <a:off x="5228563" y="7726488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78337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49593"/>
            <a:ext cx="2888091" cy="7307593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723716"/>
            <a:ext cx="7707311" cy="8581713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828887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94697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18712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24927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03044" y="1516589"/>
            <a:ext cx="1" cy="30085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001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8380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796839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Automated Code Generator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46238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0.16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Credential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KMS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94B7A71-772E-486E-B0F1-43CAEB4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525" y="526800"/>
            <a:ext cx="396276" cy="396276"/>
          </a:xfrm>
          <a:prstGeom prst="rect">
            <a:avLst/>
          </a:prstGeom>
        </p:spPr>
      </p:pic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8E9C2941-F3B8-47A5-964A-9D9E7F74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801" y="551300"/>
            <a:ext cx="396276" cy="396276"/>
          </a:xfrm>
          <a:prstGeom prst="rect">
            <a:avLst/>
          </a:prstGeom>
        </p:spPr>
      </p:pic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53CEF12A-ED87-4332-B605-FDD2E171E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686" y="5065383"/>
            <a:ext cx="396276" cy="39627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B85D99D-F8FC-4D59-AE12-DE2E9F47A4F9}"/>
              </a:ext>
            </a:extLst>
          </p:cNvPr>
          <p:cNvSpPr/>
          <p:nvPr/>
        </p:nvSpPr>
        <p:spPr>
          <a:xfrm>
            <a:off x="9999168" y="-1735990"/>
            <a:ext cx="2888091" cy="973439"/>
          </a:xfrm>
          <a:prstGeom prst="roundRect">
            <a:avLst>
              <a:gd name="adj" fmla="val 1931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TDA Extensions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85728" y="-131022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Wallet Registry</a:t>
            </a:r>
          </a:p>
          <a:p>
            <a:pPr algn="ctr"/>
            <a:r>
              <a:rPr lang="en-CA" sz="1200"/>
              <a:t>Stratis Addresses &amp; Balances</a:t>
            </a:r>
            <a:endParaRPr lang="en-CA" sz="12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15145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2381812" y="5937046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564531" y="5957085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228563" y="5957084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1517</Words>
  <Application>Microsoft Office PowerPoint</Application>
  <PresentationFormat>Widescreen</PresentationFormat>
  <Paragraphs>404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117</cp:revision>
  <dcterms:created xsi:type="dcterms:W3CDTF">2021-06-10T18:12:28Z</dcterms:created>
  <dcterms:modified xsi:type="dcterms:W3CDTF">2021-06-29T23:03:52Z</dcterms:modified>
</cp:coreProperties>
</file>