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ED7D31"/>
    <a:srgbClr val="A3C1E5"/>
    <a:srgbClr val="5B9BD5"/>
    <a:srgbClr val="FFFFFF"/>
    <a:srgbClr val="000000"/>
    <a:srgbClr val="70AD47"/>
    <a:srgbClr val="A5A5A5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26" autoAdjust="0"/>
  </p:normalViewPr>
  <p:slideViewPr>
    <p:cSldViewPr snapToGrid="0">
      <p:cViewPr varScale="1">
        <p:scale>
          <a:sx n="84" d="100"/>
          <a:sy n="84" d="100"/>
        </p:scale>
        <p:origin x="514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97333-F009-4A3A-B903-E0B0959E57FD}" type="datetimeFigureOut">
              <a:rPr lang="en-CA" smtClean="0"/>
              <a:t>2021-07-01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94315-7410-4FBC-A496-E297CE75EF0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715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4315-7410-4FBC-A496-E297CE75EF09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225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81E7-D4A0-4B3B-9B77-01B0BC0C5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13EFC-2AD2-4A2A-BD21-F72F93832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99CE2-AEF9-493E-8CB9-11C60065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9452D-5E0C-46B5-A190-439B1A29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E32EB-CEDB-40B6-892B-20BB1586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088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77C3-5A76-469D-AC60-4E0EFD8B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A7475-9F60-4015-BB02-EBF55C69E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E07A-9537-4083-A7C8-E29A20C5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AE2B3-05EB-498E-8D5F-B272D73C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9B66-0DA1-49F1-8CED-93EAAC77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838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61E26-2F95-41FB-AA14-D6C50D7DA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66CC7-D86A-48CD-AD0C-6D2B54FF7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1A534-9E58-4F60-8F40-C27AC0FF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17FE-1BFA-4764-964A-09C1087B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81B0A-0233-45EA-B821-68BE9C45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894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71CB-C3CC-4DF1-995A-0AEDFE50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7BD8A-2BAC-407B-BE83-3D055C3B8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69633-1ACB-4CA1-8A6C-ACCFDB4E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DF89-1DEB-4B56-A744-98F4F5B6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2C2CD-BBA8-4A1A-8521-FA82AC81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427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C6E3-D991-41E4-8280-452B1D1F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16664-AEB2-49AC-BFD3-672A96186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9D0CD-FF5E-4C4E-9098-975B4CCEF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0F260-E3C0-45E7-B233-A3536894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3B4E-BC70-4C66-8BF0-58B4E421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618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9B4C-59D0-4C0C-AF88-4A30870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1169-BED4-4DC2-B74C-26AF30E86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0EF77-DEF5-4349-B22B-D99B7C17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92489-A930-4A62-8A3F-0415BC14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2021-07-01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996AD-CDAD-455D-A42C-9B67F2B3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00BEF-0762-4904-9D42-AEC21878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7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DC97-27EC-4CE3-BA07-E9E62E8F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2AB2E-DA36-4348-883D-B8A9F8289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067B9-D80D-402D-8D19-FDD100D34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D789D-2DB3-456E-8F3B-4BED1F165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FC064-9A8F-4AD5-B19C-C41BB163B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2D0CD-C729-4DA3-B7DD-5B966454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2021-07-01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21387-B4F7-416A-8F38-7B1F8A8A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157CC-0AD8-4385-9CAD-49E14765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495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85E5-6322-4B38-9580-432215A1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3738D-C2AB-4F52-B2BB-EAB243FF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2021-07-01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7DA76-E734-4F6B-8CA2-0B682F3F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55125-E9A4-49F9-90CF-D87D0C41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905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E10B5-BDA8-46ED-8EC7-84BBEFBD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2021-07-01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6E905-E99C-4B9E-B04C-59D310B3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7B7C9-1C58-46EF-B4FE-7DBB191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60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0A96-D09D-47E0-AFAF-BEC30B5C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09A0-B624-4DDF-A1D2-0246D395B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8EDF4-8A79-4C0E-A723-1529EAEC4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3129C-D7A5-437A-B3DD-4234FF59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2021-07-01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25CE7-D23A-44F4-AFED-F1B12A9C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8DCAE-43BA-4BA1-A061-98FFB39B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209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1EA6-3580-44B5-B167-5037EBF6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039BF-125E-4675-B1BD-619D3E295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E7957-089E-4E54-B2AD-2FECD67C8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CEBDC-513E-449A-BE34-348EA7D6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2021-07-01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777C-5297-4FEE-9219-0AE3C7F9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6632E-757C-458E-938B-395F183B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847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2B709-8C0B-4959-8B3D-21EB146A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41EE2-D7BF-4FC8-A44F-170D900C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CD591-0362-4FAF-8B1C-7365E661C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BBF9-328D-4796-8CD7-E88E84193EF3}" type="datetimeFigureOut">
              <a:rPr lang="en-CA" smtClean="0"/>
              <a:t>2021-07-01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D11EE-35EB-4671-B751-DA3E6FA78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936E-9BDF-403E-AB8F-BFFED5286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550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E80123D-D761-4DB7-8574-C25A27E9402F}"/>
              </a:ext>
            </a:extLst>
          </p:cNvPr>
          <p:cNvSpPr/>
          <p:nvPr/>
        </p:nvSpPr>
        <p:spPr>
          <a:xfrm>
            <a:off x="10002365" y="-428020"/>
            <a:ext cx="2888091" cy="7286019"/>
          </a:xfrm>
          <a:prstGeom prst="roundRect">
            <a:avLst>
              <a:gd name="adj" fmla="val 4283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dirty="0"/>
              <a:t>Verifiable Data Registry</a:t>
            </a:r>
          </a:p>
          <a:p>
            <a:pPr algn="ctr"/>
            <a:r>
              <a:rPr lang="en-CA" sz="1400" dirty="0"/>
              <a:t>Verifiable Data Agent (VDA)</a:t>
            </a:r>
          </a:p>
          <a:p>
            <a:pPr algn="ctr"/>
            <a:endParaRPr lang="en-CA" sz="1400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AD0ACE8-A9D3-4143-BF8E-912DA43B0EE4}"/>
              </a:ext>
            </a:extLst>
          </p:cNvPr>
          <p:cNvSpPr/>
          <p:nvPr/>
        </p:nvSpPr>
        <p:spPr>
          <a:xfrm>
            <a:off x="2122489" y="-1723716"/>
            <a:ext cx="7707311" cy="8581713"/>
          </a:xfrm>
          <a:prstGeom prst="roundRect">
            <a:avLst>
              <a:gd name="adj" fmla="val 2111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dirty="0"/>
              <a:t>Trusted Digital Assistant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1BE08FF-0470-4A36-AD44-2F47E0E5725C}"/>
              </a:ext>
            </a:extLst>
          </p:cNvPr>
          <p:cNvGrpSpPr/>
          <p:nvPr/>
        </p:nvGrpSpPr>
        <p:grpSpPr>
          <a:xfrm>
            <a:off x="6473" y="2039687"/>
            <a:ext cx="13069446" cy="705258"/>
            <a:chOff x="-7" y="3778034"/>
            <a:chExt cx="13069446" cy="70525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B29BA3C-4891-4E0C-9848-212449014C19}"/>
                </a:ext>
              </a:extLst>
            </p:cNvPr>
            <p:cNvCxnSpPr>
              <a:cxnSpLocks/>
            </p:cNvCxnSpPr>
            <p:nvPr/>
          </p:nvCxnSpPr>
          <p:spPr>
            <a:xfrm>
              <a:off x="6264" y="4173167"/>
              <a:ext cx="13063175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38F0859-B9FA-473C-877E-10B38FD036F1}"/>
                </a:ext>
              </a:extLst>
            </p:cNvPr>
            <p:cNvSpPr txBox="1"/>
            <p:nvPr/>
          </p:nvSpPr>
          <p:spPr>
            <a:xfrm>
              <a:off x="-7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Services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Capabilities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3502AFA-88B2-4D18-BB99-F197A4FD8A15}"/>
              </a:ext>
            </a:extLst>
          </p:cNvPr>
          <p:cNvSpPr txBox="1"/>
          <p:nvPr/>
        </p:nvSpPr>
        <p:spPr>
          <a:xfrm>
            <a:off x="-3245" y="4916512"/>
            <a:ext cx="211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Infrastructure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EC7293-F63F-4BF5-B571-29E74850FBD6}"/>
              </a:ext>
            </a:extLst>
          </p:cNvPr>
          <p:cNvSpPr/>
          <p:nvPr/>
        </p:nvSpPr>
        <p:spPr>
          <a:xfrm>
            <a:off x="2274889" y="4732830"/>
            <a:ext cx="2839080" cy="7221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</a:t>
            </a:r>
            <a:br>
              <a:rPr lang="en-CA" sz="1400" dirty="0"/>
            </a:br>
            <a:r>
              <a:rPr lang="en-CA" sz="1400" dirty="0"/>
              <a:t>Graph Engine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1017F6D-F39D-4401-85B5-D4615E0B54A5}"/>
              </a:ext>
            </a:extLst>
          </p:cNvPr>
          <p:cNvSpPr/>
          <p:nvPr/>
        </p:nvSpPr>
        <p:spPr>
          <a:xfrm>
            <a:off x="5213522" y="4738750"/>
            <a:ext cx="2218799" cy="7221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System.Security.</a:t>
            </a:r>
          </a:p>
          <a:p>
            <a:pPr algn="ctr"/>
            <a:r>
              <a:rPr lang="en-CA" sz="1400" dirty="0"/>
              <a:t>Cryptography. RSACryptoServiceProvider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85ECA5-9791-4B64-B0F2-E382007421D1}"/>
              </a:ext>
            </a:extLst>
          </p:cNvPr>
          <p:cNvSpPr/>
          <p:nvPr/>
        </p:nvSpPr>
        <p:spPr>
          <a:xfrm>
            <a:off x="10145038" y="4738964"/>
            <a:ext cx="2564371" cy="72211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Blockchain Platform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FB04AF-309E-4440-A847-C6EC5C84AD93}"/>
              </a:ext>
            </a:extLst>
          </p:cNvPr>
          <p:cNvSpPr/>
          <p:nvPr/>
        </p:nvSpPr>
        <p:spPr>
          <a:xfrm>
            <a:off x="7531868" y="4737571"/>
            <a:ext cx="2142352" cy="7244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Microsoft.AspNetCore.</a:t>
            </a:r>
          </a:p>
          <a:p>
            <a:pPr algn="ctr"/>
            <a:r>
              <a:rPr lang="en-CA" sz="1400" dirty="0"/>
              <a:t>DataProtection.</a:t>
            </a:r>
          </a:p>
          <a:p>
            <a:pPr algn="ctr"/>
            <a:r>
              <a:rPr lang="en-CA" sz="1400" dirty="0"/>
              <a:t>KeyManagement (DPAPI)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37DF41-EAB1-4495-8A6D-7806F0B129A0}"/>
              </a:ext>
            </a:extLst>
          </p:cNvPr>
          <p:cNvSpPr txBox="1"/>
          <p:nvPr/>
        </p:nvSpPr>
        <p:spPr>
          <a:xfrm>
            <a:off x="-3248" y="3434294"/>
            <a:ext cx="211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Platform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0832E2-0127-47BC-ACDC-9B77B0235287}"/>
              </a:ext>
            </a:extLst>
          </p:cNvPr>
          <p:cNvSpPr/>
          <p:nvPr/>
        </p:nvSpPr>
        <p:spPr>
          <a:xfrm>
            <a:off x="10152728" y="3588931"/>
            <a:ext cx="2556679" cy="936176"/>
          </a:xfrm>
          <a:prstGeom prst="roundRect">
            <a:avLst>
              <a:gd name="adj" fmla="val 808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Smart Contract</a:t>
            </a:r>
            <a:br>
              <a:rPr lang="en-CA" sz="1200" dirty="0"/>
            </a:br>
            <a:r>
              <a:rPr lang="en-CA" sz="1200" dirty="0"/>
              <a:t>Universal Identifier Registry (UIR)</a:t>
            </a:r>
          </a:p>
          <a:p>
            <a:pPr algn="ctr"/>
            <a:r>
              <a:rPr lang="en-CA" sz="1200" dirty="0"/>
              <a:t>Service Endpoint Registry  (SEPR)</a:t>
            </a:r>
          </a:p>
          <a:p>
            <a:pPr algn="ctr"/>
            <a:r>
              <a:rPr lang="en-CA" sz="1200" dirty="0"/>
              <a:t>Revocation List (RL)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355F06-D7E4-4282-B054-0E5B39344F51}"/>
              </a:ext>
            </a:extLst>
          </p:cNvPr>
          <p:cNvSpPr txBox="1"/>
          <p:nvPr/>
        </p:nvSpPr>
        <p:spPr>
          <a:xfrm>
            <a:off x="9723" y="508443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Services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74FB4AC-3B43-4C54-A505-CDA03677E503}"/>
              </a:ext>
            </a:extLst>
          </p:cNvPr>
          <p:cNvSpPr/>
          <p:nvPr/>
        </p:nvSpPr>
        <p:spPr>
          <a:xfrm>
            <a:off x="5213323" y="4029598"/>
            <a:ext cx="2219196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RSA 2048-bit Asymmetric</a:t>
            </a:r>
            <a:br>
              <a:rPr lang="en-CA" sz="1400" dirty="0"/>
            </a:br>
            <a:r>
              <a:rPr lang="en-CA" sz="1400" dirty="0"/>
              <a:t>Key Pairs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E47C580-84AC-43D9-BEA6-55D2D92B2EA9}"/>
              </a:ext>
            </a:extLst>
          </p:cNvPr>
          <p:cNvSpPr/>
          <p:nvPr/>
        </p:nvSpPr>
        <p:spPr>
          <a:xfrm>
            <a:off x="7531869" y="1045613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KMA MKM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A1B7BB8-7EB6-4D40-BABF-4E26E609E321}"/>
              </a:ext>
            </a:extLst>
          </p:cNvPr>
          <p:cNvCxnSpPr>
            <a:cxnSpLocks/>
          </p:cNvCxnSpPr>
          <p:nvPr/>
        </p:nvCxnSpPr>
        <p:spPr>
          <a:xfrm>
            <a:off x="2021629" y="-468938"/>
            <a:ext cx="0" cy="278402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71279E-0EF6-4287-9F16-3418983EBBE3}"/>
              </a:ext>
            </a:extLst>
          </p:cNvPr>
          <p:cNvSpPr txBox="1"/>
          <p:nvPr/>
        </p:nvSpPr>
        <p:spPr>
          <a:xfrm>
            <a:off x="9723" y="-1187121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Abstractions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CBF96C1-22D0-4457-A945-96F194045741}"/>
              </a:ext>
            </a:extLst>
          </p:cNvPr>
          <p:cNvSpPr/>
          <p:nvPr/>
        </p:nvSpPr>
        <p:spPr>
          <a:xfrm>
            <a:off x="2274889" y="-1240391"/>
            <a:ext cx="282473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Smart Wallet</a:t>
            </a:r>
          </a:p>
          <a:p>
            <a:pPr algn="ctr"/>
            <a:r>
              <a:rPr lang="en-CA" sz="1200" dirty="0"/>
              <a:t>Smart Credentials, Workflows, Payments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7CBBBD7-63F8-46B1-A238-93F9651133FD}"/>
              </a:ext>
            </a:extLst>
          </p:cNvPr>
          <p:cNvSpPr/>
          <p:nvPr/>
        </p:nvSpPr>
        <p:spPr>
          <a:xfrm>
            <a:off x="5233065" y="-1247912"/>
            <a:ext cx="2805373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Ring</a:t>
            </a:r>
          </a:p>
          <a:p>
            <a:pPr algn="ctr"/>
            <a:r>
              <a:rPr lang="en-CA" sz="1200" dirty="0"/>
              <a:t>Asymmetric Key Pairs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FDCC482-ED19-44F6-8A3D-0E9DF44FE6C7}"/>
              </a:ext>
            </a:extLst>
          </p:cNvPr>
          <p:cNvSpPr/>
          <p:nvPr/>
        </p:nvSpPr>
        <p:spPr>
          <a:xfrm>
            <a:off x="8160279" y="-1240391"/>
            <a:ext cx="1480046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Secrets</a:t>
            </a:r>
          </a:p>
          <a:p>
            <a:pPr algn="ctr"/>
            <a:r>
              <a:rPr lang="en-CA" sz="1200" dirty="0"/>
              <a:t>Symmetric Keys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66C8358-9877-4398-B567-12555BA217CF}"/>
              </a:ext>
            </a:extLst>
          </p:cNvPr>
          <p:cNvCxnSpPr>
            <a:cxnSpLocks/>
          </p:cNvCxnSpPr>
          <p:nvPr/>
        </p:nvCxnSpPr>
        <p:spPr>
          <a:xfrm>
            <a:off x="2021629" y="-1249270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BBB9540-6B40-40EB-8B23-202B42F259CD}"/>
              </a:ext>
            </a:extLst>
          </p:cNvPr>
          <p:cNvCxnSpPr>
            <a:cxnSpLocks/>
          </p:cNvCxnSpPr>
          <p:nvPr/>
        </p:nvCxnSpPr>
        <p:spPr>
          <a:xfrm flipH="1">
            <a:off x="2018389" y="2653310"/>
            <a:ext cx="6480" cy="176519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5A8B47-9E93-4E48-8AF4-622F08882042}"/>
              </a:ext>
            </a:extLst>
          </p:cNvPr>
          <p:cNvCxnSpPr>
            <a:cxnSpLocks/>
          </p:cNvCxnSpPr>
          <p:nvPr/>
        </p:nvCxnSpPr>
        <p:spPr>
          <a:xfrm>
            <a:off x="2021629" y="4726807"/>
            <a:ext cx="0" cy="7281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A9BE06-DA42-47A6-8BA3-6DE69135594C}"/>
              </a:ext>
            </a:extLst>
          </p:cNvPr>
          <p:cNvGrpSpPr/>
          <p:nvPr/>
        </p:nvGrpSpPr>
        <p:grpSpPr>
          <a:xfrm>
            <a:off x="-3245" y="6942138"/>
            <a:ext cx="12893689" cy="1779060"/>
            <a:chOff x="-3245" y="5835714"/>
            <a:chExt cx="12893689" cy="177906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6126B38-2196-4741-8574-B6B7FB7A3C78}"/>
                </a:ext>
              </a:extLst>
            </p:cNvPr>
            <p:cNvSpPr/>
            <p:nvPr/>
          </p:nvSpPr>
          <p:spPr>
            <a:xfrm>
              <a:off x="2131250" y="7027612"/>
              <a:ext cx="10759194" cy="58716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Microsoft Common Language Runtime (CLR)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42CB5AE-42DA-457B-9F58-AB51639C9E1E}"/>
                </a:ext>
              </a:extLst>
            </p:cNvPr>
            <p:cNvSpPr txBox="1"/>
            <p:nvPr/>
          </p:nvSpPr>
          <p:spPr>
            <a:xfrm>
              <a:off x="-3245" y="7053033"/>
              <a:ext cx="2103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Execution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B4CD015-CF9D-4BBA-94E0-D455588024DC}"/>
                </a:ext>
              </a:extLst>
            </p:cNvPr>
            <p:cNvSpPr txBox="1"/>
            <p:nvPr/>
          </p:nvSpPr>
          <p:spPr>
            <a:xfrm>
              <a:off x="9723" y="5886425"/>
              <a:ext cx="2103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Tooling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72877B-E615-4FE5-930E-ED69F6C590CD}"/>
                </a:ext>
              </a:extLst>
            </p:cNvPr>
            <p:cNvSpPr/>
            <p:nvPr/>
          </p:nvSpPr>
          <p:spPr>
            <a:xfrm>
              <a:off x="5223734" y="5835715"/>
              <a:ext cx="4606066" cy="51797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Visual Studio 2019 / C#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35DB620-CB6B-4B77-9D36-E6DEE609A153}"/>
                </a:ext>
              </a:extLst>
            </p:cNvPr>
            <p:cNvSpPr/>
            <p:nvPr/>
          </p:nvSpPr>
          <p:spPr>
            <a:xfrm>
              <a:off x="2131251" y="5835714"/>
              <a:ext cx="2968374" cy="51797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Trinity.TSL.Compiler.exe</a:t>
              </a:r>
              <a:br>
                <a:rPr lang="en-CA" sz="1400" dirty="0"/>
              </a:br>
              <a:r>
                <a:rPr lang="en-CA" sz="1400" dirty="0"/>
                <a:t>Trinity.TSL.CodeGen.dll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71736BE-AA16-4D5C-8ED3-DAB5485195CF}"/>
                </a:ext>
              </a:extLst>
            </p:cNvPr>
            <p:cNvSpPr/>
            <p:nvPr/>
          </p:nvSpPr>
          <p:spPr>
            <a:xfrm>
              <a:off x="9983183" y="5835714"/>
              <a:ext cx="2888078" cy="51797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Stratis.SmartContracts.Tools.Sct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09B93F-437C-4DA3-A7DB-9FF73B56372E}"/>
                </a:ext>
              </a:extLst>
            </p:cNvPr>
            <p:cNvSpPr txBox="1"/>
            <p:nvPr/>
          </p:nvSpPr>
          <p:spPr>
            <a:xfrm>
              <a:off x="-9" y="6456721"/>
              <a:ext cx="2103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Framework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E739F84-8623-4F73-8237-E472DE341DC1}"/>
                </a:ext>
              </a:extLst>
            </p:cNvPr>
            <p:cNvSpPr/>
            <p:nvPr/>
          </p:nvSpPr>
          <p:spPr>
            <a:xfrm>
              <a:off x="2122489" y="6437829"/>
              <a:ext cx="10767955" cy="49449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.NET Core 3.1 Framework  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B62CFFD-4DE9-4083-B30E-6D9647EC63F5}"/>
                </a:ext>
              </a:extLst>
            </p:cNvPr>
            <p:cNvCxnSpPr>
              <a:cxnSpLocks/>
            </p:cNvCxnSpPr>
            <p:nvPr/>
          </p:nvCxnSpPr>
          <p:spPr>
            <a:xfrm>
              <a:off x="2018385" y="6449270"/>
              <a:ext cx="0" cy="47985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C22BDD5-84B1-4D7F-9E68-8421E41D95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5145" y="7041085"/>
              <a:ext cx="3240" cy="57368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BF6B834-2844-40A9-996F-F05B3374CD11}"/>
                </a:ext>
              </a:extLst>
            </p:cNvPr>
            <p:cNvCxnSpPr>
              <a:cxnSpLocks/>
            </p:cNvCxnSpPr>
            <p:nvPr/>
          </p:nvCxnSpPr>
          <p:spPr>
            <a:xfrm>
              <a:off x="2018385" y="5849685"/>
              <a:ext cx="0" cy="47985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E37FFD-619F-40DF-BE3C-12DC76585278}"/>
              </a:ext>
            </a:extLst>
          </p:cNvPr>
          <p:cNvGrpSpPr/>
          <p:nvPr/>
        </p:nvGrpSpPr>
        <p:grpSpPr>
          <a:xfrm>
            <a:off x="6264" y="4204754"/>
            <a:ext cx="13069655" cy="705258"/>
            <a:chOff x="6264" y="3778034"/>
            <a:chExt cx="13069655" cy="705258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69D49AC-B51B-4D7C-9FBB-3C0B30F1F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64" y="4200599"/>
              <a:ext cx="13069655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72C6552-DAF8-46DA-9B56-753309B44261}"/>
                </a:ext>
              </a:extLst>
            </p:cNvPr>
            <p:cNvSpPr txBox="1"/>
            <p:nvPr/>
          </p:nvSpPr>
          <p:spPr>
            <a:xfrm>
              <a:off x="9721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Platform Capabilities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Foundation Features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B66252-9ED5-43FB-9F96-1EEE3DE97D1F}"/>
              </a:ext>
            </a:extLst>
          </p:cNvPr>
          <p:cNvCxnSpPr>
            <a:cxnSpLocks/>
            <a:stCxn id="16" idx="0"/>
            <a:endCxn id="46" idx="2"/>
          </p:cNvCxnSpPr>
          <p:nvPr/>
        </p:nvCxnSpPr>
        <p:spPr>
          <a:xfrm flipV="1">
            <a:off x="8603044" y="1516589"/>
            <a:ext cx="1" cy="322098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ADFE8A-776F-431C-A005-EDD6B636E8D7}"/>
              </a:ext>
            </a:extLst>
          </p:cNvPr>
          <p:cNvCxnSpPr>
            <a:cxnSpLocks/>
            <a:stCxn id="36" idx="0"/>
            <a:endCxn id="22" idx="2"/>
          </p:cNvCxnSpPr>
          <p:nvPr/>
        </p:nvCxnSpPr>
        <p:spPr>
          <a:xfrm flipV="1">
            <a:off x="6322921" y="946774"/>
            <a:ext cx="16270" cy="3082824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45519AC-33E4-40A0-BBE6-846A03B6A727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78070" y="939513"/>
            <a:ext cx="0" cy="14712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55B4D0E-1B2C-4355-B39B-537C607CDF63}"/>
              </a:ext>
            </a:extLst>
          </p:cNvPr>
          <p:cNvGrpSpPr/>
          <p:nvPr/>
        </p:nvGrpSpPr>
        <p:grpSpPr>
          <a:xfrm>
            <a:off x="16206" y="-956370"/>
            <a:ext cx="13059713" cy="705258"/>
            <a:chOff x="-7" y="3778034"/>
            <a:chExt cx="12176012" cy="70525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0DC42F-D52F-4CF6-8955-E6CEBA3502AF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562932-D1F0-40C4-8E0F-2A002376C436}"/>
                </a:ext>
              </a:extLst>
            </p:cNvPr>
            <p:cNvSpPr txBox="1"/>
            <p:nvPr/>
          </p:nvSpPr>
          <p:spPr>
            <a:xfrm>
              <a:off x="-7" y="3778034"/>
              <a:ext cx="1473352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User Abstractions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Platform Services</a:t>
              </a:r>
            </a:p>
          </p:txBody>
        </p:sp>
      </p:grp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9C50EF4-C1D3-46F5-A6B2-3ED303BA3425}"/>
              </a:ext>
            </a:extLst>
          </p:cNvPr>
          <p:cNvCxnSpPr>
            <a:cxnSpLocks/>
            <a:stCxn id="22" idx="3"/>
            <a:endCxn id="46" idx="0"/>
          </p:cNvCxnSpPr>
          <p:nvPr/>
        </p:nvCxnSpPr>
        <p:spPr>
          <a:xfrm>
            <a:off x="7963710" y="711286"/>
            <a:ext cx="639335" cy="334327"/>
          </a:xfrm>
          <a:prstGeom prst="bentConnector2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2706D9-DF23-40E7-9B5C-E8F2C31F5F28}"/>
              </a:ext>
            </a:extLst>
          </p:cNvPr>
          <p:cNvCxnSpPr>
            <a:cxnSpLocks/>
          </p:cNvCxnSpPr>
          <p:nvPr/>
        </p:nvCxnSpPr>
        <p:spPr>
          <a:xfrm>
            <a:off x="4875884" y="888078"/>
            <a:ext cx="0" cy="1733032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8BE34F-80AF-4162-B821-A4C11FFDB5B2}"/>
              </a:ext>
            </a:extLst>
          </p:cNvPr>
          <p:cNvSpPr/>
          <p:nvPr/>
        </p:nvSpPr>
        <p:spPr>
          <a:xfrm>
            <a:off x="2265206" y="2621110"/>
            <a:ext cx="2848762" cy="1883487"/>
          </a:xfrm>
          <a:prstGeom prst="roundRect">
            <a:avLst>
              <a:gd name="adj" fmla="val 76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“Trinity” Schema Language and Automated Code Generator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Serializable Objects, Messages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Request/Response Protocols, Public and Private Microservices, Microservice Endpoint Handlers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Distributed Workflow Execution 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LINQ Query Language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111147-656A-4146-9F2E-604A36285DCB}"/>
              </a:ext>
            </a:extLst>
          </p:cNvPr>
          <p:cNvSpPr/>
          <p:nvPr/>
        </p:nvSpPr>
        <p:spPr>
          <a:xfrm>
            <a:off x="4714671" y="475798"/>
            <a:ext cx="3249039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Pair Management Agent</a:t>
            </a:r>
          </a:p>
          <a:p>
            <a:pPr algn="ctr"/>
            <a:r>
              <a:rPr lang="en-CA" sz="1400" dirty="0"/>
              <a:t>(KMA)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D57E89-6BE3-4D3B-979D-0CB7B0E2B308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 flipV="1">
            <a:off x="4490932" y="704025"/>
            <a:ext cx="223739" cy="7261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BF97F49-A4D8-48CE-AA2B-586763E45508}"/>
              </a:ext>
            </a:extLst>
          </p:cNvPr>
          <p:cNvSpPr txBox="1"/>
          <p:nvPr/>
        </p:nvSpPr>
        <p:spPr>
          <a:xfrm>
            <a:off x="9722" y="-2462380"/>
            <a:ext cx="12880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Trusted Digital Web: 8-Layer Architecture Reference Model (TDW-ARM) 0.20 – July 2021</a:t>
            </a:r>
          </a:p>
          <a:p>
            <a:r>
              <a:rPr lang="en-CA" dirty="0"/>
              <a:t>Michael Herman, Trusted Digital Web, Hyperonomy Digital Identity Lab, Parallelspace Corporation 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C12751B-9E99-440D-9397-C9F09136F30E}"/>
              </a:ext>
            </a:extLst>
          </p:cNvPr>
          <p:cNvSpPr/>
          <p:nvPr/>
        </p:nvSpPr>
        <p:spPr>
          <a:xfrm>
            <a:off x="10161029" y="2058580"/>
            <a:ext cx="2564371" cy="2421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VDA “Trinity” Microservices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42D007B-55BD-472C-B3A5-9921E8063898}"/>
              </a:ext>
            </a:extLst>
          </p:cNvPr>
          <p:cNvSpPr/>
          <p:nvPr/>
        </p:nvSpPr>
        <p:spPr>
          <a:xfrm>
            <a:off x="10161029" y="1500253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Services VDA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5C92FC7-78DE-406B-8138-C4F57246C9A9}"/>
              </a:ext>
            </a:extLst>
          </p:cNvPr>
          <p:cNvCxnSpPr>
            <a:cxnSpLocks/>
          </p:cNvCxnSpPr>
          <p:nvPr/>
        </p:nvCxnSpPr>
        <p:spPr>
          <a:xfrm>
            <a:off x="6751320" y="957995"/>
            <a:ext cx="3409709" cy="777746"/>
          </a:xfrm>
          <a:prstGeom prst="bentConnector3">
            <a:avLst>
              <a:gd name="adj1" fmla="val -59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6C70B46-20E1-4564-92B8-44E6AD7538C4}"/>
              </a:ext>
            </a:extLst>
          </p:cNvPr>
          <p:cNvCxnSpPr>
            <a:cxnSpLocks/>
          </p:cNvCxnSpPr>
          <p:nvPr/>
        </p:nvCxnSpPr>
        <p:spPr>
          <a:xfrm>
            <a:off x="3992882" y="912542"/>
            <a:ext cx="6168147" cy="823199"/>
          </a:xfrm>
          <a:prstGeom prst="bentConnector3">
            <a:avLst>
              <a:gd name="adj1" fmla="val -403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08CD9E4-29F2-4698-B0EB-414ABECD52E1}"/>
              </a:ext>
            </a:extLst>
          </p:cNvPr>
          <p:cNvSpPr/>
          <p:nvPr/>
        </p:nvSpPr>
        <p:spPr>
          <a:xfrm>
            <a:off x="2265208" y="468537"/>
            <a:ext cx="2225724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Trusted Resource Agent (TRA)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E35669C-E5A2-4E67-B971-FAB3E4282884}"/>
              </a:ext>
            </a:extLst>
          </p:cNvPr>
          <p:cNvSpPr/>
          <p:nvPr/>
        </p:nvSpPr>
        <p:spPr>
          <a:xfrm>
            <a:off x="7531868" y="3067864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Key Manager (MKM)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A66EBA6-0366-433A-A3E1-90C5ED4D499F}"/>
              </a:ext>
            </a:extLst>
          </p:cNvPr>
          <p:cNvSpPr txBox="1"/>
          <p:nvPr/>
        </p:nvSpPr>
        <p:spPr>
          <a:xfrm>
            <a:off x="6322921" y="1669065"/>
            <a:ext cx="2432521" cy="3820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1400" dirty="0">
                <a:solidFill>
                  <a:srgbClr val="0070C0"/>
                </a:solidFill>
              </a:rPr>
              <a:t>UIR, SEPR, Revocation List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3C975B3C-A06F-4F91-8265-39CA1091F670}"/>
              </a:ext>
            </a:extLst>
          </p:cNvPr>
          <p:cNvSpPr/>
          <p:nvPr/>
        </p:nvSpPr>
        <p:spPr>
          <a:xfrm>
            <a:off x="2271687" y="138744"/>
            <a:ext cx="2216005" cy="2426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TCA “Trinity” Microservices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0BAD153-0C0E-4308-A59B-D03EF9441C57}"/>
              </a:ext>
            </a:extLst>
          </p:cNvPr>
          <p:cNvSpPr/>
          <p:nvPr/>
        </p:nvSpPr>
        <p:spPr>
          <a:xfrm>
            <a:off x="4727637" y="125037"/>
            <a:ext cx="3218001" cy="2692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KMA “Trinity” Microservices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89F32E9-D595-4A03-99C8-9604FE6AC104}"/>
              </a:ext>
            </a:extLst>
          </p:cNvPr>
          <p:cNvSpPr/>
          <p:nvPr/>
        </p:nvSpPr>
        <p:spPr>
          <a:xfrm>
            <a:off x="2271687" y="-428020"/>
            <a:ext cx="2219246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Client TCA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08FFB64-96E9-4809-86FF-DDD1A3E56564}"/>
              </a:ext>
            </a:extLst>
          </p:cNvPr>
          <p:cNvSpPr/>
          <p:nvPr/>
        </p:nvSpPr>
        <p:spPr>
          <a:xfrm>
            <a:off x="4708415" y="-421719"/>
            <a:ext cx="3249039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Client KMA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A4C005A-2432-44CE-97A9-775C098637E3}"/>
              </a:ext>
            </a:extLst>
          </p:cNvPr>
          <p:cNvSpPr/>
          <p:nvPr/>
        </p:nvSpPr>
        <p:spPr>
          <a:xfrm>
            <a:off x="10161029" y="2554202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75C5626-1DA1-468B-9B8B-4B1F99D11121}"/>
              </a:ext>
            </a:extLst>
          </p:cNvPr>
          <p:cNvSpPr/>
          <p:nvPr/>
        </p:nvSpPr>
        <p:spPr>
          <a:xfrm>
            <a:off x="10161029" y="3108518"/>
            <a:ext cx="2564371" cy="3814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Driver</a:t>
            </a:r>
          </a:p>
          <a:p>
            <a:pPr algn="ctr"/>
            <a:r>
              <a:rPr lang="en-CA" sz="1200" dirty="0"/>
              <a:t>(REST/HTTP)</a:t>
            </a:r>
          </a:p>
        </p:txBody>
      </p:sp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E94B7A71-772E-486E-B0F1-43CAEB456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2525" y="526800"/>
            <a:ext cx="396276" cy="396276"/>
          </a:xfrm>
          <a:prstGeom prst="rect">
            <a:avLst/>
          </a:prstGeom>
        </p:spPr>
      </p:pic>
      <p:pic>
        <p:nvPicPr>
          <p:cNvPr id="75" name="Graphic 74" descr="Gears">
            <a:extLst>
              <a:ext uri="{FF2B5EF4-FFF2-40B4-BE49-F238E27FC236}">
                <a16:creationId xmlns:a16="http://schemas.microsoft.com/office/drawing/2014/main" id="{8E9C2941-F3B8-47A5-964A-9D9E7F74E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9801" y="551300"/>
            <a:ext cx="396276" cy="396276"/>
          </a:xfrm>
          <a:prstGeom prst="rect">
            <a:avLst/>
          </a:prstGeom>
        </p:spPr>
      </p:pic>
      <p:pic>
        <p:nvPicPr>
          <p:cNvPr id="82" name="Graphic 81" descr="Gears">
            <a:extLst>
              <a:ext uri="{FF2B5EF4-FFF2-40B4-BE49-F238E27FC236}">
                <a16:creationId xmlns:a16="http://schemas.microsoft.com/office/drawing/2014/main" id="{53CEF12A-ED87-4332-B605-FDD2E171E2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17686" y="5065383"/>
            <a:ext cx="396276" cy="396276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50FE52-3F6A-4C20-97AD-06433C99083A}"/>
              </a:ext>
            </a:extLst>
          </p:cNvPr>
          <p:cNvSpPr/>
          <p:nvPr/>
        </p:nvSpPr>
        <p:spPr>
          <a:xfrm>
            <a:off x="79843" y="937342"/>
            <a:ext cx="1884870" cy="1004848"/>
          </a:xfrm>
          <a:prstGeom prst="roundRect">
            <a:avLst>
              <a:gd name="adj" fmla="val 1029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</a:rPr>
              <a:t>Trust Levels</a:t>
            </a:r>
          </a:p>
          <a:p>
            <a:r>
              <a:rPr lang="en-CA" sz="1400" dirty="0">
                <a:solidFill>
                  <a:schemeClr val="tx1"/>
                </a:solidFill>
              </a:rPr>
              <a:t>Unsigned</a:t>
            </a:r>
          </a:p>
          <a:p>
            <a:r>
              <a:rPr lang="en-CA" sz="1400" dirty="0">
                <a:solidFill>
                  <a:schemeClr val="tx1"/>
                </a:solidFill>
              </a:rPr>
              <a:t>Hashed Thumbprint</a:t>
            </a:r>
          </a:p>
          <a:p>
            <a:r>
              <a:rPr lang="en-CA" sz="1400" dirty="0">
                <a:solidFill>
                  <a:schemeClr val="tx1"/>
                </a:solidFill>
              </a:rPr>
              <a:t>Signed Hash Signature</a:t>
            </a:r>
          </a:p>
          <a:p>
            <a:r>
              <a:rPr lang="en-CA" sz="1400" dirty="0">
                <a:solidFill>
                  <a:schemeClr val="tx1"/>
                </a:solidFill>
              </a:rPr>
              <a:t>Verifiable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86BEADE-DC83-468E-BDF4-BD9EA95585F3}"/>
              </a:ext>
            </a:extLst>
          </p:cNvPr>
          <p:cNvSpPr/>
          <p:nvPr/>
        </p:nvSpPr>
        <p:spPr>
          <a:xfrm>
            <a:off x="10145036" y="940270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Ledger Account Registry (LAR)</a:t>
            </a:r>
          </a:p>
          <a:p>
            <a:pPr algn="ctr"/>
            <a:r>
              <a:rPr lang="en-CA" sz="1400" dirty="0"/>
              <a:t>Smart Contract Registry (SCR)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107BE6A8-F1E6-4D71-B7AD-55E6917FA21C}"/>
              </a:ext>
            </a:extLst>
          </p:cNvPr>
          <p:cNvSpPr/>
          <p:nvPr/>
        </p:nvSpPr>
        <p:spPr>
          <a:xfrm>
            <a:off x="2265206" y="5604939"/>
            <a:ext cx="10484893" cy="1045398"/>
          </a:xfrm>
          <a:prstGeom prst="roundRect">
            <a:avLst>
              <a:gd name="adj" fmla="val 741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A" sz="1400" dirty="0"/>
              <a:t>Local Device Storage  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71C4953-5C64-46FC-B30E-088ECC93B0AF}"/>
              </a:ext>
            </a:extLst>
          </p:cNvPr>
          <p:cNvSpPr txBox="1"/>
          <p:nvPr/>
        </p:nvSpPr>
        <p:spPr>
          <a:xfrm>
            <a:off x="-3248" y="5994249"/>
            <a:ext cx="203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Storage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19AA240-D97D-4FDA-9515-A9B7E75D6859}"/>
              </a:ext>
            </a:extLst>
          </p:cNvPr>
          <p:cNvCxnSpPr>
            <a:cxnSpLocks/>
          </p:cNvCxnSpPr>
          <p:nvPr/>
        </p:nvCxnSpPr>
        <p:spPr>
          <a:xfrm>
            <a:off x="2021629" y="5618131"/>
            <a:ext cx="0" cy="103220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8903273B-A5A9-42E4-BDB4-0DE5991E1899}"/>
              </a:ext>
            </a:extLst>
          </p:cNvPr>
          <p:cNvSpPr/>
          <p:nvPr/>
        </p:nvSpPr>
        <p:spPr>
          <a:xfrm>
            <a:off x="2381812" y="5937046"/>
            <a:ext cx="2717811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TCA “Trinity” Clusterable</a:t>
            </a:r>
          </a:p>
          <a:p>
            <a:pPr algn="ctr"/>
            <a:r>
              <a:rPr lang="en-CA" sz="1400" dirty="0"/>
              <a:t>Storage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15870AF-0F73-4860-894A-68EDC6AAC75A}"/>
              </a:ext>
            </a:extLst>
          </p:cNvPr>
          <p:cNvSpPr/>
          <p:nvPr/>
        </p:nvSpPr>
        <p:spPr>
          <a:xfrm>
            <a:off x="10185729" y="5943426"/>
            <a:ext cx="2432992" cy="57671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Distributed Ledger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7A6998A4-33D3-4EE3-ABE6-58C68860D1AD}"/>
              </a:ext>
            </a:extLst>
          </p:cNvPr>
          <p:cNvSpPr/>
          <p:nvPr/>
        </p:nvSpPr>
        <p:spPr>
          <a:xfrm>
            <a:off x="7564531" y="5957085"/>
            <a:ext cx="2142352" cy="5830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DPAPI Protected Storage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2A3AFC2-2839-4E98-9654-8E963DC92136}"/>
              </a:ext>
            </a:extLst>
          </p:cNvPr>
          <p:cNvSpPr/>
          <p:nvPr/>
        </p:nvSpPr>
        <p:spPr>
          <a:xfrm>
            <a:off x="5228563" y="5957084"/>
            <a:ext cx="2214443" cy="5830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KMA “Trinity” Clusterable Storage</a:t>
            </a:r>
          </a:p>
        </p:txBody>
      </p:sp>
    </p:spTree>
    <p:extLst>
      <p:ext uri="{BB962C8B-B14F-4D97-AF65-F5344CB8AC3E}">
        <p14:creationId xmlns:p14="http://schemas.microsoft.com/office/powerpoint/2010/main" val="260933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7791</TotalTime>
  <Words>330</Words>
  <Application>Microsoft Office PowerPoint</Application>
  <PresentationFormat>Widescreen</PresentationFormat>
  <Paragraphs>80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134</cp:revision>
  <dcterms:created xsi:type="dcterms:W3CDTF">2021-06-10T18:12:28Z</dcterms:created>
  <dcterms:modified xsi:type="dcterms:W3CDTF">2021-07-02T17:09:24Z</dcterms:modified>
</cp:coreProperties>
</file>