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ED7D31"/>
    <a:srgbClr val="A3C1E5"/>
    <a:srgbClr val="5B9BD5"/>
    <a:srgbClr val="FFFFFF"/>
    <a:srgbClr val="000000"/>
    <a:srgbClr val="70AD47"/>
    <a:srgbClr val="A5A5A5"/>
    <a:srgbClr val="7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326" autoAdjust="0"/>
  </p:normalViewPr>
  <p:slideViewPr>
    <p:cSldViewPr snapToGrid="0">
      <p:cViewPr varScale="1">
        <p:scale>
          <a:sx n="84" d="100"/>
          <a:sy n="84" d="100"/>
        </p:scale>
        <p:origin x="55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97333-F009-4A3A-B903-E0B0959E57FD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94315-7410-4FBC-A496-E297CE75EF09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715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47631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781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94315-7410-4FBC-A496-E297CE75EF09}" type="slidenum">
              <a:rPr lang="en-CA" smtClean="0"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2252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2021-06-29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TCSServer</a:t>
            </a:r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KMSServer</a:t>
            </a:r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ServiceEndpoint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VDRService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RevocationEntry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TDWKMSService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InitializeMasterKeyVault;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GetBestKeyPair;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ComputePayloadHash;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ComputeHashKeyPairSignature;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ValidateHashKeyPairSignature;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TDWVerifiableRegistryService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PostVDRTxServiceEndpointInfo;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PostVDRTxRevocationEntryInfo;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PostVDRTxCredentialRegistryInfo;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GetVDRTx;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TCSResourceService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SignHashThumbprintTDWCredent;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SignSignatureTDWCredential;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NotarizeTDWCredendential;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CreateTDWCredential;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TDWVerifiableRegistryService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PostVDRTxServiceEndpointInfo;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PostVDRTxRevocationEntryInfo;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PostVDRTxCredentialRegistryInfo;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GetVDRTx;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ServiceEndpoint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VDRService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RevocationEntry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TDWKMSService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InitializeMasterKeyVault;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CreateKeyPair;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GetBestKeyPair;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ComputePayloadHash;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ComputeHashKeyPairSignature;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ValidateHashKeyPairSignature;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VDRService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TCSResourceService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SignHashThumbprintTDWCredent;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SignSignatureTDWCredential;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NotarizeTDWCredendential;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CreateTDWCredential;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2176012" cy="705258"/>
            <a:chOff x="-7" y="3778034"/>
            <a:chExt cx="12176012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12807" y="6377371"/>
            <a:ext cx="10072929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42819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26158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071334" y="5210875"/>
            <a:ext cx="445048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22489" y="5210875"/>
            <a:ext cx="282473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611638" y="5209605"/>
            <a:ext cx="2564371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583188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5787589"/>
            <a:ext cx="10053516" cy="4709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1224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0611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9611638" y="4388444"/>
            <a:ext cx="2564371" cy="722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3794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9619328" y="3196008"/>
            <a:ext cx="2556679" cy="793466"/>
          </a:xfrm>
          <a:prstGeom prst="roundRect">
            <a:avLst>
              <a:gd name="adj" fmla="val 80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Smart Contract</a:t>
            </a:r>
            <a:br>
              <a:rPr lang="en-CA" sz="1200" dirty="0"/>
            </a:br>
            <a:r>
              <a:rPr lang="en-CA" sz="1200" dirty="0"/>
              <a:t>Verifiable Identity Registry</a:t>
            </a:r>
          </a:p>
          <a:p>
            <a:pPr algn="ctr"/>
            <a:r>
              <a:rPr lang="en-CA" sz="1200" dirty="0"/>
              <a:t>Service Endpoint Registry</a:t>
            </a:r>
          </a:p>
          <a:p>
            <a:pPr algn="ctr"/>
            <a:r>
              <a:rPr lang="en-CA" sz="1200" dirty="0"/>
              <a:t>Revocation List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112808" y="964328"/>
            <a:ext cx="2225724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13220A1-5AD3-4EA0-9E60-AA71A57518A9}"/>
              </a:ext>
            </a:extLst>
          </p:cNvPr>
          <p:cNvSpPr/>
          <p:nvPr/>
        </p:nvSpPr>
        <p:spPr>
          <a:xfrm>
            <a:off x="2122488" y="388573"/>
            <a:ext cx="3636285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Credential Subledgers (CSL)</a:t>
            </a:r>
          </a:p>
          <a:p>
            <a:pPr algn="ctr"/>
            <a:r>
              <a:rPr lang="en-CA" sz="1200" dirty="0"/>
              <a:t>DIDDocs, VCs, VCAs, Certificates, Business Documents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1004234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068AC3A-05CD-4C3A-AD91-5CAA243C279B}"/>
              </a:ext>
            </a:extLst>
          </p:cNvPr>
          <p:cNvSpPr/>
          <p:nvPr/>
        </p:nvSpPr>
        <p:spPr>
          <a:xfrm>
            <a:off x="9619328" y="390388"/>
            <a:ext cx="2564370" cy="1605598"/>
          </a:xfrm>
          <a:prstGeom prst="roundRect">
            <a:avLst>
              <a:gd name="adj" fmla="val 4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Server (VDR)</a:t>
            </a:r>
          </a:p>
          <a:p>
            <a:pPr algn="ctr"/>
            <a:br>
              <a:rPr lang="en-CA" sz="900" dirty="0"/>
            </a:br>
            <a:r>
              <a:rPr lang="en-CA" sz="1200" dirty="0"/>
              <a:t>Verifiable Identity Registry (UIR)</a:t>
            </a:r>
          </a:p>
          <a:p>
            <a:pPr algn="ctr"/>
            <a:r>
              <a:rPr lang="en-CA" sz="1200" dirty="0"/>
              <a:t>Service Endpoint Registry (SER)</a:t>
            </a:r>
          </a:p>
          <a:p>
            <a:pPr algn="ctr"/>
            <a:r>
              <a:rPr lang="en-CA" sz="1200" dirty="0"/>
              <a:t>Revocation List (RL)</a:t>
            </a:r>
            <a:endParaRPr lang="en-CA" sz="14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070937" y="3518499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379469" y="1525009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8385" y="388573"/>
            <a:ext cx="0" cy="158795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-5" y="-360578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112761" y="-413848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070937" y="-421369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7998151" y="-413848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9611638" y="-1002028"/>
            <a:ext cx="2564370" cy="10502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Verifiable Data Registry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18385" y="-422727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686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577871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>
            <a:off x="2018385" y="637052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20960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778034"/>
            <a:ext cx="12169741" cy="705258"/>
            <a:chOff x="6264" y="3778034"/>
            <a:chExt cx="12169741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stCxn id="16" idx="0"/>
            <a:endCxn id="46" idx="2"/>
          </p:cNvCxnSpPr>
          <p:nvPr/>
        </p:nvCxnSpPr>
        <p:spPr>
          <a:xfrm flipV="1">
            <a:off x="8450644" y="1995985"/>
            <a:ext cx="1" cy="2391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180535" y="1442565"/>
            <a:ext cx="460" cy="2075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25670" y="1435304"/>
            <a:ext cx="0" cy="9168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6479" y="-157259"/>
            <a:ext cx="12176012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799718" y="1207077"/>
            <a:ext cx="650927" cy="317932"/>
          </a:xfrm>
          <a:prstGeom prst="bentConnector2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723484" y="1403653"/>
            <a:ext cx="0" cy="9484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112806" y="2330469"/>
            <a:ext cx="2848762" cy="1663452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Messages, Request/Response Protocols, Public &amp;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562272" y="971589"/>
            <a:ext cx="323744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2A38393C-DB4D-46CB-823F-B36CBB7F931F}"/>
              </a:ext>
            </a:extLst>
          </p:cNvPr>
          <p:cNvSpPr/>
          <p:nvPr/>
        </p:nvSpPr>
        <p:spPr>
          <a:xfrm>
            <a:off x="9609600" y="2332284"/>
            <a:ext cx="2572672" cy="804771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Schema Language, Code Gen, Objects, Messages, Protocols, Microservices, and</a:t>
            </a:r>
            <a:br>
              <a:rPr lang="en-CA" sz="1400" dirty="0"/>
            </a:br>
            <a:r>
              <a:rPr lang="en-CA" sz="1400" dirty="0"/>
              <a:t>Microservice Endpoint Handlers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19287" y="6957784"/>
            <a:ext cx="10072929" cy="91520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3235" y="7368266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8385" y="6950938"/>
            <a:ext cx="0" cy="922047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338532" y="1199816"/>
            <a:ext cx="223740" cy="7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229412" y="7289891"/>
            <a:ext cx="5050509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9619328" y="7296631"/>
            <a:ext cx="2482989" cy="4709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379468" y="7296272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-6" y="-1745057"/>
            <a:ext cx="121822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0.11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231737F-7C16-42F0-8DF3-6C50503AD22F}"/>
              </a:ext>
            </a:extLst>
          </p:cNvPr>
          <p:cNvSpPr/>
          <p:nvPr/>
        </p:nvSpPr>
        <p:spPr>
          <a:xfrm>
            <a:off x="2099832" y="-1002028"/>
            <a:ext cx="7371885" cy="47097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Digital Assistant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8F2EB9D-0210-46EA-80FE-63C914229CAB}"/>
              </a:ext>
            </a:extLst>
          </p:cNvPr>
          <p:cNvSpPr txBox="1"/>
          <p:nvPr/>
        </p:nvSpPr>
        <p:spPr>
          <a:xfrm>
            <a:off x="-21435" y="-947356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Experience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B5D8FB-49A0-4CF2-B1DE-D8DEE1107C9B}"/>
              </a:ext>
            </a:extLst>
          </p:cNvPr>
          <p:cNvCxnSpPr>
            <a:cxnSpLocks/>
          </p:cNvCxnSpPr>
          <p:nvPr/>
        </p:nvCxnSpPr>
        <p:spPr>
          <a:xfrm>
            <a:off x="2015137" y="-992300"/>
            <a:ext cx="0" cy="46124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608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1034828"/>
            <a:ext cx="2888091" cy="4259940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620150"/>
            <a:ext cx="7707311" cy="6914918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178060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667709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670251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56599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53590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48519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48519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48519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10620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08730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38231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38823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38844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38705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08377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238411"/>
            <a:ext cx="2556679" cy="828887"/>
          </a:xfrm>
          <a:prstGeom prst="roundRect">
            <a:avLst>
              <a:gd name="adj" fmla="val 808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61512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59645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10657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318285"/>
            <a:ext cx="6480" cy="2355483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08044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13371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14123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13371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14259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30279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37628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09875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669056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49916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385423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</p:cNvCxnSpPr>
          <p:nvPr/>
        </p:nvCxnSpPr>
        <p:spPr>
          <a:xfrm flipV="1">
            <a:off x="8603044" y="1563205"/>
            <a:ext cx="1" cy="280950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1053454"/>
            <a:ext cx="16270" cy="25429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104619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87712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817966"/>
            <a:ext cx="639335" cy="28860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464027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330469"/>
            <a:ext cx="2848762" cy="1736960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Code Gen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58247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81070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37434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776365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38753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770645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771283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772648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35570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(TDW-ARM) 0.12 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7352490" y="1034827"/>
            <a:ext cx="2808539" cy="700914"/>
          </a:xfrm>
          <a:prstGeom prst="bentConnector3">
            <a:avLst>
              <a:gd name="adj1" fmla="val -222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4404337" y="854834"/>
            <a:ext cx="5756692" cy="880907"/>
          </a:xfrm>
          <a:prstGeom prst="bentConnector3">
            <a:avLst>
              <a:gd name="adj1" fmla="val -18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57521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271734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24542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23171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32134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31503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54765" y="2402449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2929520"/>
            <a:ext cx="2564371" cy="242157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 </a:t>
            </a:r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772648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</p:spTree>
    <p:extLst>
      <p:ext uri="{BB962C8B-B14F-4D97-AF65-F5344CB8AC3E}">
        <p14:creationId xmlns:p14="http://schemas.microsoft.com/office/powerpoint/2010/main" val="2783371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E80123D-D761-4DB7-8574-C25A27E9402F}"/>
              </a:ext>
            </a:extLst>
          </p:cNvPr>
          <p:cNvSpPr/>
          <p:nvPr/>
        </p:nvSpPr>
        <p:spPr>
          <a:xfrm>
            <a:off x="10002365" y="-449593"/>
            <a:ext cx="2888091" cy="6094871"/>
          </a:xfrm>
          <a:prstGeom prst="roundRect">
            <a:avLst>
              <a:gd name="adj" fmla="val 4283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Verifiable Data Registry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7AD0ACE8-A9D3-4143-BF8E-912DA43B0EE4}"/>
              </a:ext>
            </a:extLst>
          </p:cNvPr>
          <p:cNvSpPr/>
          <p:nvPr/>
        </p:nvSpPr>
        <p:spPr>
          <a:xfrm>
            <a:off x="2122489" y="-1723715"/>
            <a:ext cx="7707311" cy="7369000"/>
          </a:xfrm>
          <a:prstGeom prst="roundRect">
            <a:avLst>
              <a:gd name="adj" fmla="val 2111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A" sz="2000" dirty="0"/>
              <a:t>Trusted Digital Assistant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BE08FF-0470-4A36-AD44-2F47E0E5725C}"/>
              </a:ext>
            </a:extLst>
          </p:cNvPr>
          <p:cNvGrpSpPr/>
          <p:nvPr/>
        </p:nvGrpSpPr>
        <p:grpSpPr>
          <a:xfrm>
            <a:off x="6473" y="2039687"/>
            <a:ext cx="13069446" cy="705258"/>
            <a:chOff x="-7" y="3778034"/>
            <a:chExt cx="13069446" cy="70525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B29BA3C-4891-4E0C-9848-212449014C19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3175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38F0859-B9FA-473C-877E-10B38FD036F1}"/>
                </a:ext>
              </a:extLst>
            </p:cNvPr>
            <p:cNvSpPr txBox="1"/>
            <p:nvPr/>
          </p:nvSpPr>
          <p:spPr>
            <a:xfrm>
              <a:off x="-7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Services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7030A0"/>
                  </a:solidFill>
                </a:rPr>
                <a:t>Platform Capabilities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126B38-2196-4741-8574-B6B7FB7A3C78}"/>
              </a:ext>
            </a:extLst>
          </p:cNvPr>
          <p:cNvSpPr/>
          <p:nvPr/>
        </p:nvSpPr>
        <p:spPr>
          <a:xfrm>
            <a:off x="2131250" y="7027612"/>
            <a:ext cx="10759194" cy="5871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 Common Language Runtime (CLR)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CB5AE-42DA-457B-9F58-AB51639C9E1E}"/>
              </a:ext>
            </a:extLst>
          </p:cNvPr>
          <p:cNvSpPr txBox="1"/>
          <p:nvPr/>
        </p:nvSpPr>
        <p:spPr>
          <a:xfrm>
            <a:off x="-3245" y="7053033"/>
            <a:ext cx="210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Execution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502AFA-88B2-4D18-BB99-F197A4FD8A15}"/>
              </a:ext>
            </a:extLst>
          </p:cNvPr>
          <p:cNvSpPr txBox="1"/>
          <p:nvPr/>
        </p:nvSpPr>
        <p:spPr>
          <a:xfrm>
            <a:off x="-3245" y="4916512"/>
            <a:ext cx="2116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Infrastructure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4CD015-CF9D-4BBA-94E0-D455588024DC}"/>
              </a:ext>
            </a:extLst>
          </p:cNvPr>
          <p:cNvSpPr txBox="1"/>
          <p:nvPr/>
        </p:nvSpPr>
        <p:spPr>
          <a:xfrm>
            <a:off x="9723" y="5886425"/>
            <a:ext cx="210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Tooling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A72877B-E615-4FE5-930E-ED69F6C590CD}"/>
              </a:ext>
            </a:extLst>
          </p:cNvPr>
          <p:cNvSpPr/>
          <p:nvPr/>
        </p:nvSpPr>
        <p:spPr>
          <a:xfrm>
            <a:off x="5223734" y="5835715"/>
            <a:ext cx="4606066" cy="517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Visual Studio 2019 / C#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5DB620-CB6B-4B77-9D36-E6DEE609A153}"/>
              </a:ext>
            </a:extLst>
          </p:cNvPr>
          <p:cNvSpPr/>
          <p:nvPr/>
        </p:nvSpPr>
        <p:spPr>
          <a:xfrm>
            <a:off x="2131251" y="5835714"/>
            <a:ext cx="2968374" cy="517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Trinity.TSL.Compiler.exe</a:t>
            </a:r>
            <a:br>
              <a:rPr lang="en-CA" sz="1400" dirty="0"/>
            </a:br>
            <a:r>
              <a:rPr lang="en-CA" sz="1400" dirty="0"/>
              <a:t>Trinity.TSL.CodeGen.dll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71736BE-AA16-4D5C-8ED3-DAB5485195CF}"/>
              </a:ext>
            </a:extLst>
          </p:cNvPr>
          <p:cNvSpPr/>
          <p:nvPr/>
        </p:nvSpPr>
        <p:spPr>
          <a:xfrm>
            <a:off x="9983183" y="5835714"/>
            <a:ext cx="2888078" cy="51797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Stratis.SmartContracts.Tools.Sct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09B93F-437C-4DA3-A7DB-9FF73B56372E}"/>
              </a:ext>
            </a:extLst>
          </p:cNvPr>
          <p:cNvSpPr txBox="1"/>
          <p:nvPr/>
        </p:nvSpPr>
        <p:spPr>
          <a:xfrm>
            <a:off x="-9" y="6456721"/>
            <a:ext cx="2103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Framework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E739F84-8623-4F73-8237-E472DE341DC1}"/>
              </a:ext>
            </a:extLst>
          </p:cNvPr>
          <p:cNvSpPr/>
          <p:nvPr/>
        </p:nvSpPr>
        <p:spPr>
          <a:xfrm>
            <a:off x="2122489" y="6437829"/>
            <a:ext cx="10767955" cy="49449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.NET Core 3.1 Framework 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EC7293-F63F-4BF5-B571-29E74850FBD6}"/>
              </a:ext>
            </a:extLst>
          </p:cNvPr>
          <p:cNvSpPr/>
          <p:nvPr/>
        </p:nvSpPr>
        <p:spPr>
          <a:xfrm>
            <a:off x="2274889" y="4732830"/>
            <a:ext cx="2839080" cy="7221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</a:t>
            </a:r>
            <a:br>
              <a:rPr lang="en-CA" sz="1400" dirty="0"/>
            </a:br>
            <a:r>
              <a:rPr lang="en-CA" sz="1400" dirty="0"/>
              <a:t>Graph Engine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1017F6D-F39D-4401-85B5-D4615E0B54A5}"/>
              </a:ext>
            </a:extLst>
          </p:cNvPr>
          <p:cNvSpPr/>
          <p:nvPr/>
        </p:nvSpPr>
        <p:spPr>
          <a:xfrm>
            <a:off x="5213522" y="4738750"/>
            <a:ext cx="2218799" cy="7221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System.Security.</a:t>
            </a:r>
          </a:p>
          <a:p>
            <a:pPr algn="ctr"/>
            <a:r>
              <a:rPr lang="en-CA" sz="1400" dirty="0"/>
              <a:t>Cryptography. RSACryptoServiceProvider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85ECA5-9791-4B64-B0F2-E382007421D1}"/>
              </a:ext>
            </a:extLst>
          </p:cNvPr>
          <p:cNvSpPr/>
          <p:nvPr/>
        </p:nvSpPr>
        <p:spPr>
          <a:xfrm>
            <a:off x="10145038" y="4738964"/>
            <a:ext cx="2564371" cy="7221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Blockchain Platform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B04AF-309E-4440-A847-C6EC5C84AD93}"/>
              </a:ext>
            </a:extLst>
          </p:cNvPr>
          <p:cNvSpPr/>
          <p:nvPr/>
        </p:nvSpPr>
        <p:spPr>
          <a:xfrm>
            <a:off x="7531868" y="4737571"/>
            <a:ext cx="2142352" cy="72446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Microsoft.AspNetCore.</a:t>
            </a:r>
          </a:p>
          <a:p>
            <a:pPr algn="ctr"/>
            <a:r>
              <a:rPr lang="en-CA" sz="1400" dirty="0"/>
              <a:t>DataProtection.</a:t>
            </a:r>
          </a:p>
          <a:p>
            <a:pPr algn="ctr"/>
            <a:r>
              <a:rPr lang="en-CA" sz="1400" dirty="0"/>
              <a:t>KeyManagement (DPAPI)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7DF41-EAB1-4495-8A6D-7806F0B129A0}"/>
              </a:ext>
            </a:extLst>
          </p:cNvPr>
          <p:cNvSpPr txBox="1"/>
          <p:nvPr/>
        </p:nvSpPr>
        <p:spPr>
          <a:xfrm>
            <a:off x="-3248" y="3434294"/>
            <a:ext cx="211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Platform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0832E2-0127-47BC-ACDC-9B77B0235287}"/>
              </a:ext>
            </a:extLst>
          </p:cNvPr>
          <p:cNvSpPr/>
          <p:nvPr/>
        </p:nvSpPr>
        <p:spPr>
          <a:xfrm>
            <a:off x="10152728" y="3588931"/>
            <a:ext cx="2556679" cy="828887"/>
          </a:xfrm>
          <a:prstGeom prst="roundRect">
            <a:avLst>
              <a:gd name="adj" fmla="val 8080"/>
            </a:avLst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Smart Contract</a:t>
            </a:r>
            <a:br>
              <a:rPr lang="en-CA" sz="1200" dirty="0"/>
            </a:br>
            <a:r>
              <a:rPr lang="en-CA" sz="1200" dirty="0"/>
              <a:t>Universal Identifier Registry (UIR)</a:t>
            </a:r>
          </a:p>
          <a:p>
            <a:pPr algn="ctr"/>
            <a:r>
              <a:rPr lang="en-CA" sz="1200" dirty="0"/>
              <a:t>Service Endpoint Registry  (SEPR)</a:t>
            </a:r>
          </a:p>
          <a:p>
            <a:pPr algn="ctr"/>
            <a:r>
              <a:rPr lang="en-CA" sz="1200" dirty="0"/>
              <a:t>Revocation List (RL)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355F06-D7E4-4282-B054-0E5B39344F51}"/>
              </a:ext>
            </a:extLst>
          </p:cNvPr>
          <p:cNvSpPr txBox="1"/>
          <p:nvPr/>
        </p:nvSpPr>
        <p:spPr>
          <a:xfrm>
            <a:off x="9723" y="508443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Services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4FB4AC-3B43-4C54-A505-CDA03677E503}"/>
              </a:ext>
            </a:extLst>
          </p:cNvPr>
          <p:cNvSpPr/>
          <p:nvPr/>
        </p:nvSpPr>
        <p:spPr>
          <a:xfrm>
            <a:off x="5213323" y="3946973"/>
            <a:ext cx="2219196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RSA 2048-bit Asymmetric</a:t>
            </a:r>
            <a:br>
              <a:rPr lang="en-CA" sz="1400" dirty="0"/>
            </a:br>
            <a:r>
              <a:rPr lang="en-CA" sz="1400" dirty="0"/>
              <a:t>Key Pairs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47C580-84AC-43D9-BEA6-55D2D92B2EA9}"/>
              </a:ext>
            </a:extLst>
          </p:cNvPr>
          <p:cNvSpPr/>
          <p:nvPr/>
        </p:nvSpPr>
        <p:spPr>
          <a:xfrm>
            <a:off x="7531869" y="1045613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MKM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A1B7BB8-7EB6-4D40-BABF-4E26E609E321}"/>
              </a:ext>
            </a:extLst>
          </p:cNvPr>
          <p:cNvCxnSpPr>
            <a:cxnSpLocks/>
          </p:cNvCxnSpPr>
          <p:nvPr/>
        </p:nvCxnSpPr>
        <p:spPr>
          <a:xfrm>
            <a:off x="2015145" y="-468938"/>
            <a:ext cx="0" cy="2784028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1279E-0EF6-4287-9F16-3418983EBBE3}"/>
              </a:ext>
            </a:extLst>
          </p:cNvPr>
          <p:cNvSpPr txBox="1"/>
          <p:nvPr/>
        </p:nvSpPr>
        <p:spPr>
          <a:xfrm>
            <a:off x="9723" y="-1187121"/>
            <a:ext cx="2112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Abstractions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CBF96C1-22D0-4457-A945-96F194045741}"/>
              </a:ext>
            </a:extLst>
          </p:cNvPr>
          <p:cNvSpPr/>
          <p:nvPr/>
        </p:nvSpPr>
        <p:spPr>
          <a:xfrm>
            <a:off x="2274889" y="-1240391"/>
            <a:ext cx="2824734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Smart Wallet</a:t>
            </a:r>
          </a:p>
          <a:p>
            <a:pPr algn="ctr"/>
            <a:r>
              <a:rPr lang="en-CA" sz="1200" dirty="0"/>
              <a:t>Smart Credentials, Workflows, Payments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7CBBBD7-63F8-46B1-A238-93F9651133FD}"/>
              </a:ext>
            </a:extLst>
          </p:cNvPr>
          <p:cNvSpPr/>
          <p:nvPr/>
        </p:nvSpPr>
        <p:spPr>
          <a:xfrm>
            <a:off x="5233065" y="-1247912"/>
            <a:ext cx="2805373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</a:t>
            </a:r>
          </a:p>
          <a:p>
            <a:pPr algn="ctr"/>
            <a:r>
              <a:rPr lang="en-CA" sz="1200" dirty="0"/>
              <a:t>Asymmetric Key Pairs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FDCC482-ED19-44F6-8A3D-0E9DF44FE6C7}"/>
              </a:ext>
            </a:extLst>
          </p:cNvPr>
          <p:cNvSpPr/>
          <p:nvPr/>
        </p:nvSpPr>
        <p:spPr>
          <a:xfrm>
            <a:off x="8160279" y="-1240391"/>
            <a:ext cx="1480046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Secrets</a:t>
            </a:r>
          </a:p>
          <a:p>
            <a:pPr algn="ctr"/>
            <a:r>
              <a:rPr lang="en-CA" sz="1200" dirty="0"/>
              <a:t>Symmetric Keys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66C8358-9877-4398-B567-12555BA217CF}"/>
              </a:ext>
            </a:extLst>
          </p:cNvPr>
          <p:cNvCxnSpPr>
            <a:cxnSpLocks/>
          </p:cNvCxnSpPr>
          <p:nvPr/>
        </p:nvCxnSpPr>
        <p:spPr>
          <a:xfrm>
            <a:off x="2028113" y="-12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BB9540-6B40-40EB-8B23-202B42F259CD}"/>
              </a:ext>
            </a:extLst>
          </p:cNvPr>
          <p:cNvCxnSpPr>
            <a:cxnSpLocks/>
          </p:cNvCxnSpPr>
          <p:nvPr/>
        </p:nvCxnSpPr>
        <p:spPr>
          <a:xfrm flipH="1">
            <a:off x="2015145" y="2653310"/>
            <a:ext cx="6480" cy="176519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65A8B47-9E93-4E48-8AF4-622F08882042}"/>
              </a:ext>
            </a:extLst>
          </p:cNvPr>
          <p:cNvCxnSpPr>
            <a:cxnSpLocks/>
          </p:cNvCxnSpPr>
          <p:nvPr/>
        </p:nvCxnSpPr>
        <p:spPr>
          <a:xfrm>
            <a:off x="2018385" y="4726807"/>
            <a:ext cx="0" cy="72813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B62CFFD-4DE9-4083-B30E-6D9647EC63F5}"/>
              </a:ext>
            </a:extLst>
          </p:cNvPr>
          <p:cNvCxnSpPr>
            <a:cxnSpLocks/>
          </p:cNvCxnSpPr>
          <p:nvPr/>
        </p:nvCxnSpPr>
        <p:spPr>
          <a:xfrm>
            <a:off x="2018385" y="6449270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22BDD5-84B1-4D7F-9E68-8421E41D95F3}"/>
              </a:ext>
            </a:extLst>
          </p:cNvPr>
          <p:cNvCxnSpPr>
            <a:cxnSpLocks/>
          </p:cNvCxnSpPr>
          <p:nvPr/>
        </p:nvCxnSpPr>
        <p:spPr>
          <a:xfrm flipH="1">
            <a:off x="2015145" y="7041085"/>
            <a:ext cx="3240" cy="573689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BF6B834-2844-40A9-996F-F05B3374CD11}"/>
              </a:ext>
            </a:extLst>
          </p:cNvPr>
          <p:cNvCxnSpPr>
            <a:cxnSpLocks/>
          </p:cNvCxnSpPr>
          <p:nvPr/>
        </p:nvCxnSpPr>
        <p:spPr>
          <a:xfrm>
            <a:off x="2018385" y="5849685"/>
            <a:ext cx="0" cy="479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E37FFD-619F-40DF-BE3C-12DC76585278}"/>
              </a:ext>
            </a:extLst>
          </p:cNvPr>
          <p:cNvGrpSpPr/>
          <p:nvPr/>
        </p:nvGrpSpPr>
        <p:grpSpPr>
          <a:xfrm>
            <a:off x="6264" y="4204754"/>
            <a:ext cx="13069655" cy="705258"/>
            <a:chOff x="6264" y="3778034"/>
            <a:chExt cx="13069655" cy="705258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69D49AC-B51B-4D7C-9FBB-3C0B30F1F856}"/>
                </a:ext>
              </a:extLst>
            </p:cNvPr>
            <p:cNvCxnSpPr>
              <a:cxnSpLocks/>
            </p:cNvCxnSpPr>
            <p:nvPr/>
          </p:nvCxnSpPr>
          <p:spPr>
            <a:xfrm>
              <a:off x="6264" y="4173167"/>
              <a:ext cx="13069655" cy="0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72C6552-DAF8-46DA-9B56-753309B44261}"/>
                </a:ext>
              </a:extLst>
            </p:cNvPr>
            <p:cNvSpPr txBox="1"/>
            <p:nvPr/>
          </p:nvSpPr>
          <p:spPr>
            <a:xfrm>
              <a:off x="9721" y="3778034"/>
              <a:ext cx="1702069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Platform Capabilities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C00000"/>
                  </a:solidFill>
                </a:rPr>
                <a:t>Foundation Features</a:t>
              </a:r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B66252-9ED5-43FB-9F96-1EEE3DE97D1F}"/>
              </a:ext>
            </a:extLst>
          </p:cNvPr>
          <p:cNvCxnSpPr>
            <a:cxnSpLocks/>
            <a:endCxn id="46" idx="2"/>
          </p:cNvCxnSpPr>
          <p:nvPr/>
        </p:nvCxnSpPr>
        <p:spPr>
          <a:xfrm flipV="1">
            <a:off x="8603044" y="1516589"/>
            <a:ext cx="1" cy="300851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ADFE8A-776F-431C-A005-EDD6B636E8D7}"/>
              </a:ext>
            </a:extLst>
          </p:cNvPr>
          <p:cNvCxnSpPr>
            <a:cxnSpLocks/>
            <a:stCxn id="36" idx="0"/>
            <a:endCxn id="22" idx="2"/>
          </p:cNvCxnSpPr>
          <p:nvPr/>
        </p:nvCxnSpPr>
        <p:spPr>
          <a:xfrm flipV="1">
            <a:off x="6322921" y="946774"/>
            <a:ext cx="16270" cy="3000199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45519AC-33E4-40A0-BBE6-846A03B6A72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78070" y="939513"/>
            <a:ext cx="0" cy="14712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55B4D0E-1B2C-4355-B39B-537C607CDF63}"/>
              </a:ext>
            </a:extLst>
          </p:cNvPr>
          <p:cNvGrpSpPr/>
          <p:nvPr/>
        </p:nvGrpSpPr>
        <p:grpSpPr>
          <a:xfrm>
            <a:off x="16206" y="-983802"/>
            <a:ext cx="13059713" cy="705258"/>
            <a:chOff x="-7" y="3778034"/>
            <a:chExt cx="12176012" cy="70525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90DC42F-D52F-4CF6-8955-E6CEBA3502AF}"/>
                </a:ext>
              </a:extLst>
            </p:cNvPr>
            <p:cNvCxnSpPr/>
            <p:nvPr/>
          </p:nvCxnSpPr>
          <p:spPr>
            <a:xfrm>
              <a:off x="6264" y="4173167"/>
              <a:ext cx="12169741" cy="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5562932-D1F0-40C4-8E0F-2A002376C436}"/>
                </a:ext>
              </a:extLst>
            </p:cNvPr>
            <p:cNvSpPr txBox="1"/>
            <p:nvPr/>
          </p:nvSpPr>
          <p:spPr>
            <a:xfrm>
              <a:off x="-7" y="3778034"/>
              <a:ext cx="1473352" cy="70525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User Abstractions</a:t>
              </a:r>
            </a:p>
            <a:p>
              <a:pPr>
                <a:lnSpc>
                  <a:spcPct val="150000"/>
                </a:lnSpc>
              </a:pPr>
              <a:r>
                <a:rPr lang="en-CA" sz="1400" dirty="0">
                  <a:solidFill>
                    <a:srgbClr val="00B0F0"/>
                  </a:solidFill>
                </a:rPr>
                <a:t>Platform Services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9C50EF4-C1D3-46F5-A6B2-3ED303BA3425}"/>
              </a:ext>
            </a:extLst>
          </p:cNvPr>
          <p:cNvCxnSpPr>
            <a:cxnSpLocks/>
            <a:stCxn id="22" idx="3"/>
            <a:endCxn id="46" idx="0"/>
          </p:cNvCxnSpPr>
          <p:nvPr/>
        </p:nvCxnSpPr>
        <p:spPr>
          <a:xfrm>
            <a:off x="7963710" y="711286"/>
            <a:ext cx="639335" cy="334327"/>
          </a:xfrm>
          <a:prstGeom prst="bentConnector2">
            <a:avLst/>
          </a:prstGeom>
          <a:ln w="38100"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2706D9-DF23-40E7-9B5C-E8F2C31F5F28}"/>
              </a:ext>
            </a:extLst>
          </p:cNvPr>
          <p:cNvCxnSpPr>
            <a:cxnSpLocks/>
          </p:cNvCxnSpPr>
          <p:nvPr/>
        </p:nvCxnSpPr>
        <p:spPr>
          <a:xfrm>
            <a:off x="4875884" y="888078"/>
            <a:ext cx="0" cy="1733032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E34F-80AF-4162-B821-A4C11FFDB5B2}"/>
              </a:ext>
            </a:extLst>
          </p:cNvPr>
          <p:cNvSpPr/>
          <p:nvPr/>
        </p:nvSpPr>
        <p:spPr>
          <a:xfrm>
            <a:off x="2265206" y="2621110"/>
            <a:ext cx="2848762" cy="1796839"/>
          </a:xfrm>
          <a:prstGeom prst="roundRect">
            <a:avLst>
              <a:gd name="adj" fmla="val 769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“Trinity” Schema Language and Automated Code Generator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Serializable Objects, Messages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Request/Response Protocols, Public and Private Microservices, Microservice Endpoint Handlers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Distributed Workflow Execution 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CA" sz="1400" dirty="0"/>
              <a:t>LINQ Query Language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B111147-656A-4146-9F2E-604A36285DCB}"/>
              </a:ext>
            </a:extLst>
          </p:cNvPr>
          <p:cNvSpPr/>
          <p:nvPr/>
        </p:nvSpPr>
        <p:spPr>
          <a:xfrm>
            <a:off x="4714671" y="475798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Pair Management System (KMS)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D57E89-6BE3-4D3B-979D-0CB7B0E2B30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4490932" y="704025"/>
            <a:ext cx="223739" cy="7261"/>
          </a:xfrm>
          <a:prstGeom prst="straightConnector1">
            <a:avLst/>
          </a:prstGeom>
          <a:ln w="381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EF2FDCB-1E7E-450D-9536-F2DE37587DB2}"/>
              </a:ext>
            </a:extLst>
          </p:cNvPr>
          <p:cNvSpPr/>
          <p:nvPr/>
        </p:nvSpPr>
        <p:spPr>
          <a:xfrm>
            <a:off x="2122488" y="7724863"/>
            <a:ext cx="10759189" cy="1045398"/>
          </a:xfrm>
          <a:prstGeom prst="roundRect">
            <a:avLst>
              <a:gd name="adj" fmla="val 741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CA" sz="1400" dirty="0"/>
              <a:t>Local Device Storage 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C39B47C-578F-45BF-B72D-A5E1DD2A4EB3}"/>
              </a:ext>
            </a:extLst>
          </p:cNvPr>
          <p:cNvSpPr txBox="1"/>
          <p:nvPr/>
        </p:nvSpPr>
        <p:spPr>
          <a:xfrm>
            <a:off x="-3248" y="8114173"/>
            <a:ext cx="2031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Storage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4AEBA2-FFA7-490A-88AA-61D3F398354C}"/>
              </a:ext>
            </a:extLst>
          </p:cNvPr>
          <p:cNvCxnSpPr>
            <a:cxnSpLocks/>
          </p:cNvCxnSpPr>
          <p:nvPr/>
        </p:nvCxnSpPr>
        <p:spPr>
          <a:xfrm>
            <a:off x="2015145" y="7738055"/>
            <a:ext cx="0" cy="1032206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22BCD8E-53FC-4D4C-A5E3-4A508F9D49FC}"/>
              </a:ext>
            </a:extLst>
          </p:cNvPr>
          <p:cNvSpPr/>
          <p:nvPr/>
        </p:nvSpPr>
        <p:spPr>
          <a:xfrm>
            <a:off x="2381812" y="8056970"/>
            <a:ext cx="2717811" cy="58309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</a:t>
            </a:r>
          </a:p>
          <a:p>
            <a:pPr algn="ctr"/>
            <a:r>
              <a:rPr lang="en-CA" sz="1400" dirty="0"/>
              <a:t>Storage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457D79-EAC5-4D1C-BE40-69DD60C1C1F6}"/>
              </a:ext>
            </a:extLst>
          </p:cNvPr>
          <p:cNvSpPr/>
          <p:nvPr/>
        </p:nvSpPr>
        <p:spPr>
          <a:xfrm>
            <a:off x="10185728" y="8063350"/>
            <a:ext cx="2482989" cy="576713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Distributed Ledger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F1F6AF5-9A32-4CA8-B919-BC786D6B8268}"/>
              </a:ext>
            </a:extLst>
          </p:cNvPr>
          <p:cNvSpPr/>
          <p:nvPr/>
        </p:nvSpPr>
        <p:spPr>
          <a:xfrm>
            <a:off x="7564531" y="8077009"/>
            <a:ext cx="2142352" cy="58309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DPAPI Protected Storage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F97F49-A4D8-48CE-AA2B-586763E45508}"/>
              </a:ext>
            </a:extLst>
          </p:cNvPr>
          <p:cNvSpPr txBox="1"/>
          <p:nvPr/>
        </p:nvSpPr>
        <p:spPr>
          <a:xfrm>
            <a:off x="9722" y="-2462380"/>
            <a:ext cx="128807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Trusted Digital Web 8-Layer Architecture Reference Model (TDW-ARM</a:t>
            </a:r>
            <a:r>
              <a:rPr lang="en-CA" sz="2400"/>
              <a:t>) 0.15 </a:t>
            </a:r>
            <a:r>
              <a:rPr lang="en-CA" sz="2400" dirty="0"/>
              <a:t>– June 2021</a:t>
            </a:r>
          </a:p>
          <a:p>
            <a:r>
              <a:rPr lang="en-CA" dirty="0"/>
              <a:t>Michael Herman, Trusted Digital Web, Hyperonomy Digital Identity Lab, Parallelspace Corporation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C12751B-9E99-440D-9397-C9F09136F30E}"/>
              </a:ext>
            </a:extLst>
          </p:cNvPr>
          <p:cNvSpPr/>
          <p:nvPr/>
        </p:nvSpPr>
        <p:spPr>
          <a:xfrm>
            <a:off x="10161029" y="2058580"/>
            <a:ext cx="2564371" cy="24215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VDR “Trinity” Microservices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B42D007B-55BD-472C-B3A5-9921E8063898}"/>
              </a:ext>
            </a:extLst>
          </p:cNvPr>
          <p:cNvSpPr/>
          <p:nvPr/>
        </p:nvSpPr>
        <p:spPr>
          <a:xfrm>
            <a:off x="10161029" y="1500253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Services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35C92FC7-78DE-406B-8138-C4F57246C9A9}"/>
              </a:ext>
            </a:extLst>
          </p:cNvPr>
          <p:cNvCxnSpPr>
            <a:cxnSpLocks/>
          </p:cNvCxnSpPr>
          <p:nvPr/>
        </p:nvCxnSpPr>
        <p:spPr>
          <a:xfrm>
            <a:off x="6751320" y="957995"/>
            <a:ext cx="3409709" cy="777746"/>
          </a:xfrm>
          <a:prstGeom prst="bentConnector3">
            <a:avLst>
              <a:gd name="adj1" fmla="val -59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66C70B46-20E1-4564-92B8-44E6AD7538C4}"/>
              </a:ext>
            </a:extLst>
          </p:cNvPr>
          <p:cNvCxnSpPr>
            <a:cxnSpLocks/>
          </p:cNvCxnSpPr>
          <p:nvPr/>
        </p:nvCxnSpPr>
        <p:spPr>
          <a:xfrm>
            <a:off x="3992882" y="912542"/>
            <a:ext cx="6168147" cy="823199"/>
          </a:xfrm>
          <a:prstGeom prst="bentConnector3">
            <a:avLst>
              <a:gd name="adj1" fmla="val -403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08CD9E4-29F2-4698-B0EB-414ABECD52E1}"/>
              </a:ext>
            </a:extLst>
          </p:cNvPr>
          <p:cNvSpPr/>
          <p:nvPr/>
        </p:nvSpPr>
        <p:spPr>
          <a:xfrm>
            <a:off x="2265208" y="468537"/>
            <a:ext cx="2225724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Trusted Content Server (TCS)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E35669C-E5A2-4E67-B971-FAB3E4282884}"/>
              </a:ext>
            </a:extLst>
          </p:cNvPr>
          <p:cNvSpPr/>
          <p:nvPr/>
        </p:nvSpPr>
        <p:spPr>
          <a:xfrm>
            <a:off x="7531868" y="3067864"/>
            <a:ext cx="2142352" cy="47097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Master Key Manager (MKM)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66EBA6-0366-433A-A3E1-90C5ED4D499F}"/>
              </a:ext>
            </a:extLst>
          </p:cNvPr>
          <p:cNvSpPr txBox="1"/>
          <p:nvPr/>
        </p:nvSpPr>
        <p:spPr>
          <a:xfrm>
            <a:off x="6322921" y="1669065"/>
            <a:ext cx="2432521" cy="38209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1400" dirty="0">
                <a:solidFill>
                  <a:srgbClr val="0070C0"/>
                </a:solidFill>
              </a:rPr>
              <a:t>UIR, SEPR, Revocation List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C975B3C-A06F-4F91-8265-39CA1091F670}"/>
              </a:ext>
            </a:extLst>
          </p:cNvPr>
          <p:cNvSpPr/>
          <p:nvPr/>
        </p:nvSpPr>
        <p:spPr>
          <a:xfrm>
            <a:off x="2271687" y="138744"/>
            <a:ext cx="2216005" cy="24265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“Trinity” Microservices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0BAD153-0C0E-4308-A59B-D03EF9441C57}"/>
              </a:ext>
            </a:extLst>
          </p:cNvPr>
          <p:cNvSpPr/>
          <p:nvPr/>
        </p:nvSpPr>
        <p:spPr>
          <a:xfrm>
            <a:off x="4727637" y="125037"/>
            <a:ext cx="3218001" cy="2692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KMS “Trinity” Microservices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89F32E9-D595-4A03-99C8-9604FE6AC104}"/>
              </a:ext>
            </a:extLst>
          </p:cNvPr>
          <p:cNvSpPr/>
          <p:nvPr/>
        </p:nvSpPr>
        <p:spPr>
          <a:xfrm>
            <a:off x="2271687" y="-428020"/>
            <a:ext cx="2219246" cy="470976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Credential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08FFB64-96E9-4809-86FF-DDD1A3E56564}"/>
              </a:ext>
            </a:extLst>
          </p:cNvPr>
          <p:cNvSpPr/>
          <p:nvPr/>
        </p:nvSpPr>
        <p:spPr>
          <a:xfrm>
            <a:off x="4708415" y="-421719"/>
            <a:ext cx="3249039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Client KMS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A4C005A-2432-44CE-97A9-775C098637E3}"/>
              </a:ext>
            </a:extLst>
          </p:cNvPr>
          <p:cNvSpPr/>
          <p:nvPr/>
        </p:nvSpPr>
        <p:spPr>
          <a:xfrm>
            <a:off x="10161029" y="2554202"/>
            <a:ext cx="2564371" cy="47097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Helpers</a:t>
            </a:r>
          </a:p>
          <a:p>
            <a:pPr algn="ctr"/>
            <a:r>
              <a:rPr lang="en-CA" sz="1200" dirty="0"/>
              <a:t>.NET Callable API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75C5626-1DA1-468B-9B8B-4B1F99D11121}"/>
              </a:ext>
            </a:extLst>
          </p:cNvPr>
          <p:cNvSpPr/>
          <p:nvPr/>
        </p:nvSpPr>
        <p:spPr>
          <a:xfrm>
            <a:off x="10161029" y="3108518"/>
            <a:ext cx="2564371" cy="38140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Stratis VDR Driver</a:t>
            </a:r>
          </a:p>
          <a:p>
            <a:pPr algn="ctr"/>
            <a:r>
              <a:rPr lang="en-CA" sz="1200" dirty="0"/>
              <a:t>(REST/HTTP)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6D32E76-9CEF-46B7-9539-F92E48DD494E}"/>
              </a:ext>
            </a:extLst>
          </p:cNvPr>
          <p:cNvSpPr/>
          <p:nvPr/>
        </p:nvSpPr>
        <p:spPr>
          <a:xfrm>
            <a:off x="5228563" y="8077008"/>
            <a:ext cx="2214443" cy="58309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“Trinity” Clusterable Storage</a:t>
            </a:r>
          </a:p>
        </p:txBody>
      </p:sp>
      <p:pic>
        <p:nvPicPr>
          <p:cNvPr id="9" name="Graphic 8" descr="Gears">
            <a:extLst>
              <a:ext uri="{FF2B5EF4-FFF2-40B4-BE49-F238E27FC236}">
                <a16:creationId xmlns:a16="http://schemas.microsoft.com/office/drawing/2014/main" id="{E94B7A71-772E-486E-B0F1-43CAEB456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2525" y="526800"/>
            <a:ext cx="396276" cy="396276"/>
          </a:xfrm>
          <a:prstGeom prst="rect">
            <a:avLst/>
          </a:prstGeom>
        </p:spPr>
      </p:pic>
      <p:pic>
        <p:nvPicPr>
          <p:cNvPr id="75" name="Graphic 74" descr="Gears">
            <a:extLst>
              <a:ext uri="{FF2B5EF4-FFF2-40B4-BE49-F238E27FC236}">
                <a16:creationId xmlns:a16="http://schemas.microsoft.com/office/drawing/2014/main" id="{8E9C2941-F3B8-47A5-964A-9D9E7F74E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69801" y="551300"/>
            <a:ext cx="396276" cy="396276"/>
          </a:xfrm>
          <a:prstGeom prst="rect">
            <a:avLst/>
          </a:prstGeom>
        </p:spPr>
      </p:pic>
      <p:pic>
        <p:nvPicPr>
          <p:cNvPr id="82" name="Graphic 81" descr="Gears">
            <a:extLst>
              <a:ext uri="{FF2B5EF4-FFF2-40B4-BE49-F238E27FC236}">
                <a16:creationId xmlns:a16="http://schemas.microsoft.com/office/drawing/2014/main" id="{53CEF12A-ED87-4332-B605-FDD2E171E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317686" y="5065383"/>
            <a:ext cx="396276" cy="396276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250FE52-3F6A-4C20-97AD-06433C99083A}"/>
              </a:ext>
            </a:extLst>
          </p:cNvPr>
          <p:cNvSpPr/>
          <p:nvPr/>
        </p:nvSpPr>
        <p:spPr>
          <a:xfrm>
            <a:off x="9982200" y="-1723716"/>
            <a:ext cx="2889061" cy="1004848"/>
          </a:xfrm>
          <a:prstGeom prst="roundRect">
            <a:avLst>
              <a:gd name="adj" fmla="val 1029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b="1" dirty="0">
                <a:solidFill>
                  <a:schemeClr val="tx1"/>
                </a:solidFill>
              </a:rPr>
              <a:t>Trust Levels</a:t>
            </a:r>
          </a:p>
          <a:p>
            <a:r>
              <a:rPr lang="en-CA" sz="1400" dirty="0">
                <a:solidFill>
                  <a:schemeClr val="tx1"/>
                </a:solidFill>
              </a:rPr>
              <a:t>Unsigned</a:t>
            </a:r>
          </a:p>
          <a:p>
            <a:r>
              <a:rPr lang="en-CA" sz="1400" dirty="0" err="1">
                <a:solidFill>
                  <a:schemeClr val="tx1"/>
                </a:solidFill>
              </a:rPr>
              <a:t>HashedThumbprint</a:t>
            </a:r>
            <a:endParaRPr lang="en-CA" sz="1400" dirty="0">
              <a:solidFill>
                <a:schemeClr val="tx1"/>
              </a:solidFill>
            </a:endParaRPr>
          </a:p>
          <a:p>
            <a:r>
              <a:rPr lang="en-CA" sz="1400" dirty="0" err="1">
                <a:solidFill>
                  <a:schemeClr val="tx1"/>
                </a:solidFill>
              </a:rPr>
              <a:t>SignedHashSignature</a:t>
            </a:r>
            <a:endParaRPr lang="en-CA" sz="1400" dirty="0">
              <a:solidFill>
                <a:schemeClr val="tx1"/>
              </a:solidFill>
            </a:endParaRPr>
          </a:p>
          <a:p>
            <a:r>
              <a:rPr lang="en-CA" sz="1400" dirty="0">
                <a:solidFill>
                  <a:schemeClr val="tx1"/>
                </a:solidFill>
              </a:rPr>
              <a:t>Verifiable</a:t>
            </a:r>
          </a:p>
        </p:txBody>
      </p:sp>
    </p:spTree>
    <p:extLst>
      <p:ext uri="{BB962C8B-B14F-4D97-AF65-F5344CB8AC3E}">
        <p14:creationId xmlns:p14="http://schemas.microsoft.com/office/powerpoint/2010/main" val="2609338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6345</TotalTime>
  <Words>1505</Words>
  <Application>Microsoft Office PowerPoint</Application>
  <PresentationFormat>Widescreen</PresentationFormat>
  <Paragraphs>401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114</cp:revision>
  <dcterms:created xsi:type="dcterms:W3CDTF">2021-06-10T18:12:28Z</dcterms:created>
  <dcterms:modified xsi:type="dcterms:W3CDTF">2021-06-29T14:57:09Z</dcterms:modified>
</cp:coreProperties>
</file>