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130E4F-BA2B-4BD9-BCFC-86C6EBC43B71}"/>
              </a:ext>
            </a:extLst>
          </p:cNvPr>
          <p:cNvGrpSpPr/>
          <p:nvPr/>
        </p:nvGrpSpPr>
        <p:grpSpPr>
          <a:xfrm>
            <a:off x="2265208" y="468537"/>
            <a:ext cx="2225724" cy="470976"/>
            <a:chOff x="2265208" y="468537"/>
            <a:chExt cx="2225724" cy="4709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08CD9E4-29F2-4698-B0EB-414ABECD52E1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Trusted Resource Agent (TRA)</a:t>
              </a:r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E94B7A71-772E-486E-B0F1-43CAEB45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2525" y="526800"/>
              <a:ext cx="396276" cy="39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3557C-576E-4C4A-A87F-696DCDCA7049}"/>
              </a:ext>
            </a:extLst>
          </p:cNvPr>
          <p:cNvGrpSpPr/>
          <p:nvPr/>
        </p:nvGrpSpPr>
        <p:grpSpPr>
          <a:xfrm>
            <a:off x="4714671" y="475798"/>
            <a:ext cx="3251406" cy="471778"/>
            <a:chOff x="4714671" y="475798"/>
            <a:chExt cx="3251406" cy="471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111147-656A-4146-9F2E-604A36285DCB}"/>
                </a:ext>
              </a:extLst>
            </p:cNvPr>
            <p:cNvSpPr/>
            <p:nvPr/>
          </p:nvSpPr>
          <p:spPr>
            <a:xfrm>
              <a:off x="4714671" y="475798"/>
              <a:ext cx="3249039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Key Pair Management Agent</a:t>
              </a:r>
            </a:p>
            <a:p>
              <a:pPr algn="ctr"/>
              <a:r>
                <a:rPr lang="en-CA" sz="1400" dirty="0"/>
                <a:t>(KMA)</a:t>
              </a:r>
            </a:p>
          </p:txBody>
        </p:sp>
        <p:pic>
          <p:nvPicPr>
            <p:cNvPr id="75" name="Graphic 74" descr="Gears">
              <a:extLst>
                <a:ext uri="{FF2B5EF4-FFF2-40B4-BE49-F238E27FC236}">
                  <a16:creationId xmlns:a16="http://schemas.microsoft.com/office/drawing/2014/main" id="{8E9C2941-F3B8-47A5-964A-9D9E7F7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9801" y="551300"/>
              <a:ext cx="396276" cy="39627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64B73-23B0-4383-B8FC-58949012070D}"/>
              </a:ext>
            </a:extLst>
          </p:cNvPr>
          <p:cNvGrpSpPr/>
          <p:nvPr/>
        </p:nvGrpSpPr>
        <p:grpSpPr>
          <a:xfrm>
            <a:off x="10145038" y="4738964"/>
            <a:ext cx="2568924" cy="722695"/>
            <a:chOff x="10145038" y="4738964"/>
            <a:chExt cx="2568924" cy="7226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85ECA5-9791-4B64-B0F2-E382007421D1}"/>
                </a:ext>
              </a:extLst>
            </p:cNvPr>
            <p:cNvSpPr/>
            <p:nvPr/>
          </p:nvSpPr>
          <p:spPr>
            <a:xfrm>
              <a:off x="10145038" y="4738964"/>
              <a:ext cx="2564371" cy="7221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 Blockchain Platform</a:t>
              </a:r>
            </a:p>
          </p:txBody>
        </p: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3CEF12A-ED87-4332-B605-FDD2E171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7686" y="5065383"/>
              <a:ext cx="396276" cy="39627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4271937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E48B1-FCF4-430C-AB6E-DB64FE618BE1}"/>
              </a:ext>
            </a:extLst>
          </p:cNvPr>
          <p:cNvGrpSpPr/>
          <p:nvPr/>
        </p:nvGrpSpPr>
        <p:grpSpPr>
          <a:xfrm>
            <a:off x="4271937" y="2336907"/>
            <a:ext cx="2225724" cy="470976"/>
            <a:chOff x="2265208" y="468537"/>
            <a:chExt cx="2225724" cy="4709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DA2D51-EB8C-48A7-B3AC-D922C5C81B30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Alice’s Personal Agent</a:t>
              </a:r>
            </a:p>
            <a:p>
              <a:pPr algn="ctr"/>
              <a:r>
                <a:rPr lang="en-CA" sz="1400" dirty="0"/>
                <a:t>(Self-Issuer, Holder)</a:t>
              </a:r>
            </a:p>
          </p:txBody>
        </p:sp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F5A9573-2BE6-495B-9AC8-24281D93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84799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273002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5000751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F1F0F9-CEE9-4567-8D21-375E398E9370}"/>
              </a:ext>
            </a:extLst>
          </p:cNvPr>
          <p:cNvCxnSpPr>
            <a:cxnSpLocks/>
          </p:cNvCxnSpPr>
          <p:nvPr/>
        </p:nvCxnSpPr>
        <p:spPr>
          <a:xfrm>
            <a:off x="5000751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4DEB9-F8CB-425B-AEC3-717738F29672}"/>
              </a:ext>
            </a:extLst>
          </p:cNvPr>
          <p:cNvCxnSpPr>
            <a:cxnSpLocks/>
          </p:cNvCxnSpPr>
          <p:nvPr/>
        </p:nvCxnSpPr>
        <p:spPr>
          <a:xfrm flipV="1">
            <a:off x="5729403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0BF37E-6657-4B48-80E2-44DBA9B804EC}"/>
              </a:ext>
            </a:extLst>
          </p:cNvPr>
          <p:cNvCxnSpPr>
            <a:cxnSpLocks/>
          </p:cNvCxnSpPr>
          <p:nvPr/>
        </p:nvCxnSpPr>
        <p:spPr>
          <a:xfrm flipV="1">
            <a:off x="5717211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5383734" y="5438307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12131B-5994-4F2E-B0BA-DB358A3F9EFB}"/>
              </a:ext>
            </a:extLst>
          </p:cNvPr>
          <p:cNvSpPr txBox="1"/>
          <p:nvPr/>
        </p:nvSpPr>
        <p:spPr>
          <a:xfrm>
            <a:off x="4049063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3900197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FA30-AAC1-4ECF-A39C-E7A121C04569}"/>
              </a:ext>
            </a:extLst>
          </p:cNvPr>
          <p:cNvSpPr txBox="1"/>
          <p:nvPr/>
        </p:nvSpPr>
        <p:spPr>
          <a:xfrm>
            <a:off x="5716321" y="4272426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5730928" y="2965328"/>
            <a:ext cx="254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5370615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5379949" y="1690091"/>
            <a:ext cx="270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A6, B8.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AF0979-2593-44EB-A090-CAB05E615BCC}"/>
              </a:ext>
            </a:extLst>
          </p:cNvPr>
          <p:cNvSpPr/>
          <p:nvPr/>
        </p:nvSpPr>
        <p:spPr>
          <a:xfrm>
            <a:off x="9303540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Province of Sovronia’s Wallet</a:t>
            </a:r>
            <a:endParaRPr lang="en-CA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FD285-61D3-4E86-8329-A72099DE5775}"/>
              </a:ext>
            </a:extLst>
          </p:cNvPr>
          <p:cNvGrpSpPr/>
          <p:nvPr/>
        </p:nvGrpSpPr>
        <p:grpSpPr>
          <a:xfrm>
            <a:off x="9303540" y="2336907"/>
            <a:ext cx="2225724" cy="470976"/>
            <a:chOff x="2265208" y="468537"/>
            <a:chExt cx="2225724" cy="4709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E0CE04-FC3E-4F8E-B099-A19546E2CA85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Province of Sovronia’s Agent (Issuer)</a:t>
              </a:r>
            </a:p>
          </p:txBody>
        </p:sp>
        <p:pic>
          <p:nvPicPr>
            <p:cNvPr id="34" name="Graphic 33" descr="Gears">
              <a:extLst>
                <a:ext uri="{FF2B5EF4-FFF2-40B4-BE49-F238E27FC236}">
                  <a16:creationId xmlns:a16="http://schemas.microsoft.com/office/drawing/2014/main" id="{3E723F36-9D2F-4FA9-A013-45C28E8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3C493-6006-4558-BC38-F50FD9AC514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10416402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3F3373-5587-4E81-8C0A-EBDABD4A7DDA}"/>
              </a:ext>
            </a:extLst>
          </p:cNvPr>
          <p:cNvSpPr/>
          <p:nvPr/>
        </p:nvSpPr>
        <p:spPr>
          <a:xfrm>
            <a:off x="9304605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Sovronia Drivers License (SDL)</a:t>
            </a: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0CC6D71C-E97B-4C92-827C-C7DE9E0D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923" y="5007306"/>
            <a:ext cx="396276" cy="39627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A766F7-C041-47C0-860E-11A75A18F329}"/>
              </a:ext>
            </a:extLst>
          </p:cNvPr>
          <p:cNvCxnSpPr>
            <a:cxnSpLocks/>
          </p:cNvCxnSpPr>
          <p:nvPr/>
        </p:nvCxnSpPr>
        <p:spPr>
          <a:xfrm>
            <a:off x="10032354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441F3-990A-4C92-9DE3-1E3F21B3AEAE}"/>
              </a:ext>
            </a:extLst>
          </p:cNvPr>
          <p:cNvCxnSpPr>
            <a:cxnSpLocks/>
          </p:cNvCxnSpPr>
          <p:nvPr/>
        </p:nvCxnSpPr>
        <p:spPr>
          <a:xfrm>
            <a:off x="10032354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72E54B-E020-4D57-A9E0-0B125ABE1783}"/>
              </a:ext>
            </a:extLst>
          </p:cNvPr>
          <p:cNvCxnSpPr>
            <a:cxnSpLocks/>
          </p:cNvCxnSpPr>
          <p:nvPr/>
        </p:nvCxnSpPr>
        <p:spPr>
          <a:xfrm flipV="1">
            <a:off x="10761006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1FE9FF-F49A-487A-A5F1-9690D8B2D2E5}"/>
              </a:ext>
            </a:extLst>
          </p:cNvPr>
          <p:cNvCxnSpPr>
            <a:cxnSpLocks/>
          </p:cNvCxnSpPr>
          <p:nvPr/>
        </p:nvCxnSpPr>
        <p:spPr>
          <a:xfrm flipV="1">
            <a:off x="10748814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-784616" y="5964752"/>
            <a:ext cx="13847472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E765B-EFBB-4491-A07E-81DF0C7FFFA4}"/>
              </a:ext>
            </a:extLst>
          </p:cNvPr>
          <p:cNvCxnSpPr>
            <a:cxnSpLocks/>
          </p:cNvCxnSpPr>
          <p:nvPr/>
        </p:nvCxnSpPr>
        <p:spPr>
          <a:xfrm flipV="1">
            <a:off x="10402219" y="5403582"/>
            <a:ext cx="0" cy="5579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517C41-8AE0-4D2E-88F9-BBCA205AF059}"/>
              </a:ext>
            </a:extLst>
          </p:cNvPr>
          <p:cNvSpPr txBox="1"/>
          <p:nvPr/>
        </p:nvSpPr>
        <p:spPr>
          <a:xfrm>
            <a:off x="9080666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B8F79-6342-48EF-A5AA-6E14C738534E}"/>
              </a:ext>
            </a:extLst>
          </p:cNvPr>
          <p:cNvSpPr txBox="1"/>
          <p:nvPr/>
        </p:nvSpPr>
        <p:spPr>
          <a:xfrm>
            <a:off x="8931800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32CD75-7FBB-48BB-98FF-1249FB2C243A}"/>
              </a:ext>
            </a:extLst>
          </p:cNvPr>
          <p:cNvSpPr txBox="1"/>
          <p:nvPr/>
        </p:nvSpPr>
        <p:spPr>
          <a:xfrm>
            <a:off x="10747924" y="4272426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A7415-B427-4E9A-912F-7E1096A5E3C6}"/>
              </a:ext>
            </a:extLst>
          </p:cNvPr>
          <p:cNvSpPr txBox="1"/>
          <p:nvPr/>
        </p:nvSpPr>
        <p:spPr>
          <a:xfrm>
            <a:off x="10762531" y="2965328"/>
            <a:ext cx="254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3994E7-C12C-420C-88F1-AA241BC6C00B}"/>
              </a:ext>
            </a:extLst>
          </p:cNvPr>
          <p:cNvSpPr txBox="1"/>
          <p:nvPr/>
        </p:nvSpPr>
        <p:spPr>
          <a:xfrm>
            <a:off x="10402218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B3. Record Notarization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9F166-78A9-43AE-A350-0F22E31A09F5}"/>
              </a:ext>
            </a:extLst>
          </p:cNvPr>
          <p:cNvSpPr txBox="1"/>
          <p:nvPr/>
        </p:nvSpPr>
        <p:spPr>
          <a:xfrm>
            <a:off x="10402218" y="1690091"/>
            <a:ext cx="242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87D4E0-C93E-4BB3-9AE6-F5CB9F1C4BCF}"/>
              </a:ext>
            </a:extLst>
          </p:cNvPr>
          <p:cNvCxnSpPr>
            <a:cxnSpLocks/>
            <a:stCxn id="33" idx="1"/>
            <a:endCxn id="6" idx="3"/>
          </p:cNvCxnSpPr>
          <p:nvPr/>
        </p:nvCxnSpPr>
        <p:spPr>
          <a:xfrm flipH="1">
            <a:off x="6468805" y="2572395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64269-D3FE-46D2-ADEC-1A0CA72BB59C}"/>
              </a:ext>
            </a:extLst>
          </p:cNvPr>
          <p:cNvSpPr txBox="1"/>
          <p:nvPr/>
        </p:nvSpPr>
        <p:spPr>
          <a:xfrm>
            <a:off x="6495529" y="2316088"/>
            <a:ext cx="276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B7. Transfer Notarized Credential (SDL Verifiable Credential)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-784616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6B726D-3558-4AFC-A17A-183354BBD8F4}"/>
              </a:ext>
            </a:extLst>
          </p:cNvPr>
          <p:cNvGrpSpPr/>
          <p:nvPr/>
        </p:nvGrpSpPr>
        <p:grpSpPr>
          <a:xfrm>
            <a:off x="-784616" y="2336907"/>
            <a:ext cx="2225724" cy="470976"/>
            <a:chOff x="2265208" y="468537"/>
            <a:chExt cx="2225724" cy="4709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B926E4B-E7C1-42A3-A42E-4DF4BA86E79A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Dr. Bob’s Clinic Agent</a:t>
              </a:r>
            </a:p>
            <a:p>
              <a:pPr algn="ctr"/>
              <a:r>
                <a:rPr lang="en-CA" sz="1400" dirty="0"/>
                <a:t>(Holder)</a:t>
              </a:r>
            </a:p>
          </p:txBody>
        </p:sp>
        <p:pic>
          <p:nvPicPr>
            <p:cNvPr id="62" name="Graphic 61" descr="Gears">
              <a:extLst>
                <a:ext uri="{FF2B5EF4-FFF2-40B4-BE49-F238E27FC236}">
                  <a16:creationId xmlns:a16="http://schemas.microsoft.com/office/drawing/2014/main" id="{AAC1AA81-7280-4249-B83C-5C916D41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328246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</p:cNvCxnSpPr>
          <p:nvPr/>
        </p:nvCxnSpPr>
        <p:spPr>
          <a:xfrm flipH="1">
            <a:off x="1453891" y="2574723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1414447" y="2318416"/>
            <a:ext cx="284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325822" y="1676288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-784617" y="550513"/>
            <a:ext cx="63075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A: Alice Self-Issues a Blood Pressure Home Reading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B9E70-B65D-43F5-A500-78AD1600090D}"/>
              </a:ext>
            </a:extLst>
          </p:cNvPr>
          <p:cNvSpPr txBox="1"/>
          <p:nvPr/>
        </p:nvSpPr>
        <p:spPr>
          <a:xfrm>
            <a:off x="5614416" y="553355"/>
            <a:ext cx="744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B: Province of Sovronia Issues a Sovronia Driver’s License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-784617" y="76295"/>
            <a:ext cx="138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and Third-Party Notary Services Providers: User Scenarios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-691305" y="3139747"/>
            <a:ext cx="437689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  <a:p>
            <a:endParaRPr lang="en-CA" sz="1400" dirty="0"/>
          </a:p>
          <a:p>
            <a:r>
              <a:rPr lang="en-CA" sz="1400" dirty="0"/>
              <a:t>User Scenario B: (steps B1…B8)</a:t>
            </a:r>
          </a:p>
          <a:p>
            <a:r>
              <a:rPr lang="en-CA" sz="1400" dirty="0"/>
              <a:t>The Province of Sovronia issues a Sovronia Driver’s License to Alice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3900197" y="4967331"/>
            <a:ext cx="7948295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</p:spTree>
    <p:extLst>
      <p:ext uri="{BB962C8B-B14F-4D97-AF65-F5344CB8AC3E}">
        <p14:creationId xmlns:p14="http://schemas.microsoft.com/office/powerpoint/2010/main" val="25497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7242137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AF5A9573-2BE6-495B-9AC8-24281D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334" y="2614626"/>
            <a:ext cx="396276" cy="3962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</p:cNvCxnSpPr>
          <p:nvPr/>
        </p:nvCxnSpPr>
        <p:spPr>
          <a:xfrm flipV="1">
            <a:off x="9164787" y="1820018"/>
            <a:ext cx="4028" cy="75463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848588" y="1356957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7926831" y="3045627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8309814" y="5858931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17818" y="4783475"/>
            <a:ext cx="6772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Step A2: Credential Notarization Workflow</a:t>
            </a:r>
          </a:p>
          <a:p>
            <a:r>
              <a:rPr lang="en-CA" sz="1400" dirty="0"/>
              <a:t>A2.1. Based on an App request, Alice’s Agent gets Bob’s Clinic DID Doc/Public Key</a:t>
            </a:r>
          </a:p>
          <a:p>
            <a:r>
              <a:rPr lang="en-CA" sz="1400" dirty="0"/>
              <a:t>A2.2. Alice’s Agent encrypts AC Claims using Bob’s Clinic Public Key </a:t>
            </a:r>
          </a:p>
          <a:p>
            <a:r>
              <a:rPr lang="en-CA" sz="1400" dirty="0"/>
              <a:t>A2.3. Alice requests Notarization by passing the DID identity of the AC Credential to Notary</a:t>
            </a:r>
          </a:p>
          <a:p>
            <a:r>
              <a:rPr lang="en-CA" sz="1400" dirty="0"/>
              <a:t>A2.4. Notary requests Alice sign AC by passing the DID identity of the AC to back to Alice</a:t>
            </a:r>
          </a:p>
          <a:p>
            <a:r>
              <a:rPr lang="en-CA" sz="1400" dirty="0"/>
              <a:t>A2.5. Notary confirms Signed AC claims are unchanged and confirms Signature is Alice’s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9186122" y="3221360"/>
            <a:ext cx="266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8296695" y="5971192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9174709" y="1927835"/>
            <a:ext cx="270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5687568" y="6385376"/>
            <a:ext cx="5074920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47488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B926E4B-E7C1-42A3-A42E-4DF4BA86E79A}"/>
              </a:ext>
            </a:extLst>
          </p:cNvPr>
          <p:cNvSpPr/>
          <p:nvPr/>
        </p:nvSpPr>
        <p:spPr>
          <a:xfrm>
            <a:off x="47488" y="2574650"/>
            <a:ext cx="2225724" cy="470975"/>
          </a:xfrm>
          <a:prstGeom prst="roundRect">
            <a:avLst>
              <a:gd name="adj" fmla="val 434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Agent</a:t>
            </a:r>
          </a:p>
          <a:p>
            <a:pPr algn="ctr"/>
            <a:r>
              <a:rPr lang="en-CA" sz="1400" dirty="0"/>
              <a:t>(Holder)</a:t>
            </a:r>
          </a:p>
        </p:txBody>
      </p: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AAC1AA81-7280-4249-B83C-5C916D41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805" y="2614626"/>
            <a:ext cx="396276" cy="39627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1160350" y="1820018"/>
            <a:ext cx="0" cy="75463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2271081" y="2812467"/>
            <a:ext cx="4943626" cy="2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2246550" y="2556160"/>
            <a:ext cx="496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1157926" y="1914032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24070" y="688043"/>
            <a:ext cx="121205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User Scenario A: Alice Self-Issues an Appointment Confirmation (AC) Credential to Dr. Bob’s Clinic </a:t>
            </a:r>
          </a:p>
          <a:p>
            <a:pPr algn="ctr"/>
            <a:r>
              <a:rPr lang="en-CA" sz="1400" dirty="0"/>
              <a:t>(previously, was a Blood Pressure Home Reading Credential)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24070" y="12287"/>
            <a:ext cx="12120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Protocol (VCNP) 0.24 July 2021: User Scenarios </a:t>
            </a:r>
          </a:p>
          <a:p>
            <a:pPr algn="ctr"/>
            <a:r>
              <a:rPr lang="en-CA" sz="1400" dirty="0"/>
              <a:t>Michael Herman, Trusted Digital Web, Hyperonomy Digital Identity Lab, Parallelspace Corporation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17818" y="3398974"/>
            <a:ext cx="577947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7125829" y="5387955"/>
            <a:ext cx="246948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14109-9F80-472F-A35C-94A8ED35D6E7}"/>
              </a:ext>
            </a:extLst>
          </p:cNvPr>
          <p:cNvCxnSpPr>
            <a:cxnSpLocks/>
          </p:cNvCxnSpPr>
          <p:nvPr/>
        </p:nvCxnSpPr>
        <p:spPr>
          <a:xfrm flipV="1">
            <a:off x="9182787" y="3038334"/>
            <a:ext cx="0" cy="23770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4AE3B-8942-4A55-A546-4692CD16BB21}"/>
              </a:ext>
            </a:extLst>
          </p:cNvPr>
          <p:cNvSpPr/>
          <p:nvPr/>
        </p:nvSpPr>
        <p:spPr>
          <a:xfrm>
            <a:off x="9595319" y="1343732"/>
            <a:ext cx="2549288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Notarized</a:t>
            </a:r>
          </a:p>
          <a:p>
            <a:pPr algn="ctr"/>
            <a:r>
              <a:rPr lang="en-CA" sz="1400" dirty="0"/>
              <a:t>AC Verifiable Credential (ACVC)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7405DB-62DD-47C4-BB97-B704D87D9BF7}"/>
              </a:ext>
            </a:extLst>
          </p:cNvPr>
          <p:cNvSpPr txBox="1"/>
          <p:nvPr/>
        </p:nvSpPr>
        <p:spPr>
          <a:xfrm>
            <a:off x="5794248" y="1856414"/>
            <a:ext cx="2149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400" dirty="0"/>
              <a:t>A1. Create AC Credential</a:t>
            </a:r>
          </a:p>
          <a:p>
            <a:pPr algn="r"/>
            <a:endParaRPr lang="en-CA" sz="1400" dirty="0"/>
          </a:p>
          <a:p>
            <a:pPr algn="r"/>
            <a:r>
              <a:rPr lang="en-CA" sz="1400" dirty="0"/>
              <a:t>A2.2. Encrypt AC Claims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DA2D51-EB8C-48A7-B3AC-D922C5C81B30}"/>
              </a:ext>
            </a:extLst>
          </p:cNvPr>
          <p:cNvSpPr/>
          <p:nvPr/>
        </p:nvSpPr>
        <p:spPr>
          <a:xfrm>
            <a:off x="6917862" y="2574651"/>
            <a:ext cx="2866217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Agent</a:t>
            </a:r>
          </a:p>
          <a:p>
            <a:pPr algn="ctr"/>
            <a:r>
              <a:rPr lang="en-CA" sz="1400" dirty="0"/>
              <a:t>(Self-Issuer, Holder)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3FB848-7484-4418-8970-964A9EF0F42B}"/>
              </a:ext>
            </a:extLst>
          </p:cNvPr>
          <p:cNvCxnSpPr>
            <a:cxnSpLocks/>
          </p:cNvCxnSpPr>
          <p:nvPr/>
        </p:nvCxnSpPr>
        <p:spPr>
          <a:xfrm flipV="1">
            <a:off x="7021844" y="3045627"/>
            <a:ext cx="28269" cy="33397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0177553-02D3-46CF-B7CF-60E81E7B0E7F}"/>
              </a:ext>
            </a:extLst>
          </p:cNvPr>
          <p:cNvSpPr txBox="1"/>
          <p:nvPr/>
        </p:nvSpPr>
        <p:spPr>
          <a:xfrm rot="16200000">
            <a:off x="5423126" y="4445623"/>
            <a:ext cx="288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A2.1. Bob’s Clinic DID Doc/Public Key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B1149A-6E2E-4280-A626-C7C27EB5ACF4}"/>
              </a:ext>
            </a:extLst>
          </p:cNvPr>
          <p:cNvSpPr txBox="1"/>
          <p:nvPr/>
        </p:nvSpPr>
        <p:spPr>
          <a:xfrm rot="16200000">
            <a:off x="6591679" y="4062900"/>
            <a:ext cx="23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A2.3. Request Notarization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76622D-EF6C-4F2A-B7BC-054D746A537A}"/>
              </a:ext>
            </a:extLst>
          </p:cNvPr>
          <p:cNvCxnSpPr>
            <a:cxnSpLocks/>
          </p:cNvCxnSpPr>
          <p:nvPr/>
        </p:nvCxnSpPr>
        <p:spPr>
          <a:xfrm>
            <a:off x="8350970" y="3045627"/>
            <a:ext cx="0" cy="234232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D7A06D-E49B-49E7-A169-C45019301F67}"/>
              </a:ext>
            </a:extLst>
          </p:cNvPr>
          <p:cNvSpPr txBox="1"/>
          <p:nvPr/>
        </p:nvSpPr>
        <p:spPr>
          <a:xfrm rot="16200000">
            <a:off x="6966233" y="4051692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A2.4. Request Alice’s Signature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474EC-EB68-4C0F-86B4-3C0E0848A22A}"/>
              </a:ext>
            </a:extLst>
          </p:cNvPr>
          <p:cNvCxnSpPr>
            <a:cxnSpLocks/>
          </p:cNvCxnSpPr>
          <p:nvPr/>
        </p:nvCxnSpPr>
        <p:spPr>
          <a:xfrm>
            <a:off x="8786834" y="3045625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ACFAF3-4BE9-4893-AA1A-3F88D42B2816}"/>
              </a:ext>
            </a:extLst>
          </p:cNvPr>
          <p:cNvSpPr txBox="1"/>
          <p:nvPr/>
        </p:nvSpPr>
        <p:spPr>
          <a:xfrm rot="16200000">
            <a:off x="7402097" y="4057788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A2.5. Confirm Alice’s Signature</a:t>
            </a: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827B3D6F-689B-48F0-9376-52F8020D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99" y="2604048"/>
            <a:ext cx="396276" cy="396276"/>
          </a:xfrm>
          <a:prstGeom prst="rect">
            <a:avLst/>
          </a:prstGeom>
        </p:spPr>
      </p:pic>
      <p:pic>
        <p:nvPicPr>
          <p:cNvPr id="39" name="Graphic 38" descr="Gears">
            <a:extLst>
              <a:ext uri="{FF2B5EF4-FFF2-40B4-BE49-F238E27FC236}">
                <a16:creationId xmlns:a16="http://schemas.microsoft.com/office/drawing/2014/main" id="{C669863B-A2A6-4F6B-B855-B2B6CE3B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760" y="5431898"/>
            <a:ext cx="396276" cy="3962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3B8361-079D-449C-AC5A-612D310170D5}"/>
              </a:ext>
            </a:extLst>
          </p:cNvPr>
          <p:cNvCxnSpPr>
            <a:cxnSpLocks/>
          </p:cNvCxnSpPr>
          <p:nvPr/>
        </p:nvCxnSpPr>
        <p:spPr>
          <a:xfrm flipV="1">
            <a:off x="7966635" y="1806761"/>
            <a:ext cx="0" cy="7895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1123</Words>
  <Application>Microsoft Office PowerPoint</Application>
  <PresentationFormat>Widescreen</PresentationFormat>
  <Paragraphs>213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184</cp:revision>
  <dcterms:created xsi:type="dcterms:W3CDTF">2021-06-10T18:12:28Z</dcterms:created>
  <dcterms:modified xsi:type="dcterms:W3CDTF">2021-07-17T14:51:52Z</dcterms:modified>
</cp:coreProperties>
</file>