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FFC000"/>
    <a:srgbClr val="ED7D31"/>
    <a:srgbClr val="A3C1E5"/>
    <a:srgbClr val="5B9BD5"/>
    <a:srgbClr val="FFFFFF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2167922"/>
            <a:ext cx="7674739" cy="9025919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25980" y="-161788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5145" y="-2011680"/>
            <a:ext cx="6484" cy="12422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79416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Automated Class Generator for Serializable Objects &amp;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 supported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3120748"/>
            <a:ext cx="12880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0.23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https://github.com/mwherman2000/TrustedDigitalWeb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TRA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130E4F-BA2B-4BD9-BCFC-86C6EBC43B71}"/>
              </a:ext>
            </a:extLst>
          </p:cNvPr>
          <p:cNvGrpSpPr/>
          <p:nvPr/>
        </p:nvGrpSpPr>
        <p:grpSpPr>
          <a:xfrm>
            <a:off x="2265208" y="468537"/>
            <a:ext cx="2225724" cy="470976"/>
            <a:chOff x="2265208" y="468537"/>
            <a:chExt cx="2225724" cy="47097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08CD9E4-29F2-4698-B0EB-414ABECD52E1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Trusted Resource Agent (TRA)</a:t>
              </a:r>
            </a:p>
          </p:txBody>
        </p:sp>
        <p:pic>
          <p:nvPicPr>
            <p:cNvPr id="9" name="Graphic 8" descr="Gears">
              <a:extLst>
                <a:ext uri="{FF2B5EF4-FFF2-40B4-BE49-F238E27FC236}">
                  <a16:creationId xmlns:a16="http://schemas.microsoft.com/office/drawing/2014/main" id="{E94B7A71-772E-486E-B0F1-43CAEB456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2525" y="526800"/>
              <a:ext cx="396276" cy="39627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C3557C-576E-4C4A-A87F-696DCDCA7049}"/>
              </a:ext>
            </a:extLst>
          </p:cNvPr>
          <p:cNvGrpSpPr/>
          <p:nvPr/>
        </p:nvGrpSpPr>
        <p:grpSpPr>
          <a:xfrm>
            <a:off x="4714671" y="475798"/>
            <a:ext cx="3251406" cy="471778"/>
            <a:chOff x="4714671" y="475798"/>
            <a:chExt cx="3251406" cy="47177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111147-656A-4146-9F2E-604A36285DCB}"/>
                </a:ext>
              </a:extLst>
            </p:cNvPr>
            <p:cNvSpPr/>
            <p:nvPr/>
          </p:nvSpPr>
          <p:spPr>
            <a:xfrm>
              <a:off x="4714671" y="475798"/>
              <a:ext cx="3249039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Key Pair Management Agent</a:t>
              </a:r>
            </a:p>
            <a:p>
              <a:pPr algn="ctr"/>
              <a:r>
                <a:rPr lang="en-CA" sz="1400" dirty="0"/>
                <a:t>(KMA)</a:t>
              </a:r>
            </a:p>
          </p:txBody>
        </p:sp>
        <p:pic>
          <p:nvPicPr>
            <p:cNvPr id="75" name="Graphic 74" descr="Gears">
              <a:extLst>
                <a:ext uri="{FF2B5EF4-FFF2-40B4-BE49-F238E27FC236}">
                  <a16:creationId xmlns:a16="http://schemas.microsoft.com/office/drawing/2014/main" id="{8E9C2941-F3B8-47A5-964A-9D9E7F74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9801" y="551300"/>
              <a:ext cx="396276" cy="39627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364B73-23B0-4383-B8FC-58949012070D}"/>
              </a:ext>
            </a:extLst>
          </p:cNvPr>
          <p:cNvGrpSpPr/>
          <p:nvPr/>
        </p:nvGrpSpPr>
        <p:grpSpPr>
          <a:xfrm>
            <a:off x="10145038" y="4738964"/>
            <a:ext cx="2568924" cy="722695"/>
            <a:chOff x="10145038" y="4738964"/>
            <a:chExt cx="2568924" cy="7226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85ECA5-9791-4B64-B0F2-E382007421D1}"/>
                </a:ext>
              </a:extLst>
            </p:cNvPr>
            <p:cNvSpPr/>
            <p:nvPr/>
          </p:nvSpPr>
          <p:spPr>
            <a:xfrm>
              <a:off x="10145038" y="4738964"/>
              <a:ext cx="2564371" cy="7221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 Blockchain Platform</a:t>
              </a:r>
            </a:p>
          </p:txBody>
        </p:sp>
        <p:pic>
          <p:nvPicPr>
            <p:cNvPr id="82" name="Graphic 81" descr="Gears">
              <a:extLst>
                <a:ext uri="{FF2B5EF4-FFF2-40B4-BE49-F238E27FC236}">
                  <a16:creationId xmlns:a16="http://schemas.microsoft.com/office/drawing/2014/main" id="{53CEF12A-ED87-4332-B605-FDD2E171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17686" y="5065383"/>
              <a:ext cx="396276" cy="396276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112666"/>
          </a:xfrm>
          <a:prstGeom prst="roundRect">
            <a:avLst>
              <a:gd name="adj" fmla="val 7416"/>
            </a:avLst>
          </a:prstGeom>
          <a:solidFill>
            <a:srgbClr val="CCCCCC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4134397" y="5990356"/>
            <a:ext cx="168398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Clusterable 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648082" y="5990357"/>
            <a:ext cx="2058801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</a:t>
            </a:r>
          </a:p>
          <a:p>
            <a:pPr algn="ctr"/>
            <a:r>
              <a:rPr lang="en-CA" sz="1400" dirty="0"/>
              <a:t>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896659" y="5990356"/>
            <a:ext cx="1673142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C39F32-B3E7-47C0-9D0F-B4874D9FE588}"/>
              </a:ext>
            </a:extLst>
          </p:cNvPr>
          <p:cNvSpPr/>
          <p:nvPr/>
        </p:nvSpPr>
        <p:spPr>
          <a:xfrm>
            <a:off x="2295649" y="-1654243"/>
            <a:ext cx="7344676" cy="296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Ledgers and Subledgers</a:t>
            </a:r>
            <a:endParaRPr lang="en-CA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1F26C77-4CFC-4392-A167-BE5C40681C83}"/>
              </a:ext>
            </a:extLst>
          </p:cNvPr>
          <p:cNvSpPr/>
          <p:nvPr/>
        </p:nvSpPr>
        <p:spPr>
          <a:xfrm>
            <a:off x="2370071" y="5990356"/>
            <a:ext cx="1676436" cy="583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TDA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1CB077-4080-4DBF-9278-387C09ED69B9}"/>
              </a:ext>
            </a:extLst>
          </p:cNvPr>
          <p:cNvSpPr/>
          <p:nvPr/>
        </p:nvSpPr>
        <p:spPr>
          <a:xfrm>
            <a:off x="1761747" y="1155769"/>
            <a:ext cx="1130924" cy="2125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Serializable Objects &amp;</a:t>
            </a:r>
          </a:p>
          <a:p>
            <a:pPr algn="ctr"/>
            <a:r>
              <a:rPr lang="en-CA" sz="1400" dirty="0"/>
              <a:t>Accessors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E75B2-185C-4E18-B14B-3BA545D2ECBB}"/>
              </a:ext>
            </a:extLst>
          </p:cNvPr>
          <p:cNvSpPr/>
          <p:nvPr/>
        </p:nvSpPr>
        <p:spPr>
          <a:xfrm>
            <a:off x="3572261" y="1159573"/>
            <a:ext cx="217627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Cells</a:t>
            </a:r>
          </a:p>
          <a:p>
            <a:pPr algn="ctr"/>
            <a:r>
              <a:rPr lang="en-CA" sz="1400" dirty="0"/>
              <a:t>(Persistable Objects)</a:t>
            </a:r>
          </a:p>
        </p:txBody>
      </p:sp>
      <p:sp>
        <p:nvSpPr>
          <p:cNvPr id="33" name="Arrow: U-Turn 32">
            <a:extLst>
              <a:ext uri="{FF2B5EF4-FFF2-40B4-BE49-F238E27FC236}">
                <a16:creationId xmlns:a16="http://schemas.microsoft.com/office/drawing/2014/main" id="{C9A905F6-6013-4B17-8AB3-E9DD6D90F394}"/>
              </a:ext>
            </a:extLst>
          </p:cNvPr>
          <p:cNvSpPr/>
          <p:nvPr/>
        </p:nvSpPr>
        <p:spPr>
          <a:xfrm flipH="1">
            <a:off x="1716341" y="357072"/>
            <a:ext cx="9991503" cy="2424812"/>
          </a:xfrm>
          <a:prstGeom prst="uturnArrow">
            <a:avLst>
              <a:gd name="adj1" fmla="val 8294"/>
              <a:gd name="adj2" fmla="val 25000"/>
              <a:gd name="adj3" fmla="val 13841"/>
              <a:gd name="adj4" fmla="val 43750"/>
              <a:gd name="adj5" fmla="val 3329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2E2EA8-DBD3-4773-A260-C2F738ECF4D4}"/>
              </a:ext>
            </a:extLst>
          </p:cNvPr>
          <p:cNvSpPr/>
          <p:nvPr/>
        </p:nvSpPr>
        <p:spPr>
          <a:xfrm>
            <a:off x="-1549637" y="3707532"/>
            <a:ext cx="12795452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Schema-driven Automatic Code Generation (C# Classes)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E6C6C0-2977-4829-9904-20ED80038EDB}"/>
              </a:ext>
            </a:extLst>
          </p:cNvPr>
          <p:cNvSpPr/>
          <p:nvPr/>
        </p:nvSpPr>
        <p:spPr>
          <a:xfrm>
            <a:off x="3572263" y="1984545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Request Messages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2E1DB-1CDB-4809-B21F-6FD41784D482}"/>
              </a:ext>
            </a:extLst>
          </p:cNvPr>
          <p:cNvSpPr/>
          <p:nvPr/>
        </p:nvSpPr>
        <p:spPr>
          <a:xfrm>
            <a:off x="3572262" y="2699789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Response Messages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326DF-788B-43C7-B2D2-0E4725CEB521}"/>
              </a:ext>
            </a:extLst>
          </p:cNvPr>
          <p:cNvSpPr/>
          <p:nvPr/>
        </p:nvSpPr>
        <p:spPr>
          <a:xfrm>
            <a:off x="6443566" y="1982643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Private Protocols (Sync/Async)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F74433-3C8B-4CA0-BD15-AD4BD4AD6DCB}"/>
              </a:ext>
            </a:extLst>
          </p:cNvPr>
          <p:cNvSpPr/>
          <p:nvPr/>
        </p:nvSpPr>
        <p:spPr>
          <a:xfrm>
            <a:off x="6443567" y="2697887"/>
            <a:ext cx="217626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Public Protocols (REST/HTTP)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C56894-F593-47EC-B94B-EC017C1A8B7B}"/>
              </a:ext>
            </a:extLst>
          </p:cNvPr>
          <p:cNvSpPr/>
          <p:nvPr/>
        </p:nvSpPr>
        <p:spPr>
          <a:xfrm>
            <a:off x="9320787" y="1981693"/>
            <a:ext cx="1925028" cy="7161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r>
              <a:rPr lang="en-CA" sz="1400" dirty="0" err="1"/>
              <a:t>Microservers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16DF3-FC8C-4B1E-8EAB-6C621A4FAC9A}"/>
              </a:ext>
            </a:extLst>
          </p:cNvPr>
          <p:cNvSpPr/>
          <p:nvPr/>
        </p:nvSpPr>
        <p:spPr>
          <a:xfrm>
            <a:off x="6443567" y="1157671"/>
            <a:ext cx="2176270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Hashtable </a:t>
            </a:r>
          </a:p>
          <a:p>
            <a:pPr algn="ctr"/>
            <a:r>
              <a:rPr lang="en-CA" sz="1400" dirty="0"/>
              <a:t>Clusterable In-Memory 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667D0-1EED-465D-A095-1895EB632200}"/>
              </a:ext>
            </a:extLst>
          </p:cNvPr>
          <p:cNvSpPr/>
          <p:nvPr/>
        </p:nvSpPr>
        <p:spPr>
          <a:xfrm>
            <a:off x="9320786" y="2830989"/>
            <a:ext cx="2824561" cy="449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accent4">
                    <a:lumMod val="50000"/>
                  </a:schemeClr>
                </a:solidFill>
              </a:rPr>
              <a:t>“Trinity” Service Endpoint Handlers (Custom Code)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23DFAB-EB82-4FE0-A858-1443609C3F91}"/>
              </a:ext>
            </a:extLst>
          </p:cNvPr>
          <p:cNvSpPr/>
          <p:nvPr/>
        </p:nvSpPr>
        <p:spPr>
          <a:xfrm>
            <a:off x="9320787" y="1155769"/>
            <a:ext cx="192502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Local Device Clusterable Persistent Storage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4A5998-C86A-4163-8483-57E690C00AA3}"/>
              </a:ext>
            </a:extLst>
          </p:cNvPr>
          <p:cNvSpPr/>
          <p:nvPr/>
        </p:nvSpPr>
        <p:spPr>
          <a:xfrm>
            <a:off x="-296666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40B1782-2E8E-4168-8CB1-716B397CEBAD}"/>
              </a:ext>
            </a:extLst>
          </p:cNvPr>
          <p:cNvSpPr/>
          <p:nvPr/>
        </p:nvSpPr>
        <p:spPr>
          <a:xfrm rot="10800000">
            <a:off x="4504948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71A9FD7-0288-4BA2-B269-4E8CFE6D0C67}"/>
              </a:ext>
            </a:extLst>
          </p:cNvPr>
          <p:cNvSpPr/>
          <p:nvPr/>
        </p:nvSpPr>
        <p:spPr>
          <a:xfrm rot="10800000">
            <a:off x="7376252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2098623-D077-4304-8334-E0DD846BF866}"/>
              </a:ext>
            </a:extLst>
          </p:cNvPr>
          <p:cNvSpPr/>
          <p:nvPr/>
        </p:nvSpPr>
        <p:spPr>
          <a:xfrm rot="10800000">
            <a:off x="10127853" y="3346345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7FB23D-0423-4812-96AF-71861D123231}"/>
              </a:ext>
            </a:extLst>
          </p:cNvPr>
          <p:cNvGrpSpPr/>
          <p:nvPr/>
        </p:nvGrpSpPr>
        <p:grpSpPr>
          <a:xfrm>
            <a:off x="-1549637" y="1155769"/>
            <a:ext cx="2871309" cy="2125211"/>
            <a:chOff x="0" y="1265496"/>
            <a:chExt cx="2871309" cy="20154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6C9D767-AAEA-4AD8-A8D0-60D2E36C8D90}"/>
                </a:ext>
              </a:extLst>
            </p:cNvPr>
            <p:cNvSpPr/>
            <p:nvPr/>
          </p:nvSpPr>
          <p:spPr>
            <a:xfrm>
              <a:off x="0" y="1265496"/>
              <a:ext cx="2871309" cy="2015484"/>
            </a:xfrm>
            <a:prstGeom prst="roundRect">
              <a:avLst>
                <a:gd name="adj" fmla="val 4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“Trinity” Schema Files</a:t>
              </a:r>
            </a:p>
            <a:p>
              <a:r>
                <a:rPr lang="en-CA" sz="1400" dirty="0"/>
                <a:t>(Trinity</a:t>
              </a:r>
            </a:p>
            <a:p>
              <a:r>
                <a:rPr lang="en-CA" sz="1400" dirty="0"/>
                <a:t>Specification</a:t>
              </a:r>
            </a:p>
            <a:p>
              <a:r>
                <a:rPr lang="en-CA" sz="1400" dirty="0"/>
                <a:t>Language)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AD1044-7306-4F29-BF0F-D8FDB3794A8A}"/>
                </a:ext>
              </a:extLst>
            </p:cNvPr>
            <p:cNvSpPr/>
            <p:nvPr/>
          </p:nvSpPr>
          <p:spPr>
            <a:xfrm>
              <a:off x="1745581" y="1398599"/>
              <a:ext cx="997714" cy="17654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“Trinity” Enums, Structures,</a:t>
              </a:r>
            </a:p>
            <a:p>
              <a:pPr algn="ctr"/>
              <a:r>
                <a:rPr lang="en-CA" sz="1200" dirty="0"/>
                <a:t>Cells,</a:t>
              </a:r>
            </a:p>
            <a:p>
              <a:pPr algn="ctr"/>
              <a:r>
                <a:rPr lang="en-CA" sz="1200" dirty="0"/>
                <a:t>Messages,</a:t>
              </a:r>
            </a:p>
            <a:p>
              <a:pPr algn="ctr"/>
              <a:r>
                <a:rPr lang="en-CA" sz="1200" dirty="0"/>
                <a:t>Protocols,</a:t>
              </a:r>
            </a:p>
            <a:p>
              <a:pPr algn="ctr"/>
              <a:r>
                <a:rPr lang="en-CA" sz="1200" dirty="0"/>
                <a:t>Servers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9ED192-702A-40AA-AE0A-469FE5E7EB7A}"/>
              </a:ext>
            </a:extLst>
          </p:cNvPr>
          <p:cNvSpPr/>
          <p:nvPr/>
        </p:nvSpPr>
        <p:spPr>
          <a:xfrm>
            <a:off x="-1549638" y="5057811"/>
            <a:ext cx="12795453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7A6123-E3B7-408C-A344-EFF33E693BEA}"/>
              </a:ext>
            </a:extLst>
          </p:cNvPr>
          <p:cNvSpPr/>
          <p:nvPr/>
        </p:nvSpPr>
        <p:spPr>
          <a:xfrm>
            <a:off x="-1549638" y="4468028"/>
            <a:ext cx="12795452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DA09267-FEEE-47FD-A68A-85BB92D96D28}"/>
              </a:ext>
            </a:extLst>
          </p:cNvPr>
          <p:cNvSpPr/>
          <p:nvPr/>
        </p:nvSpPr>
        <p:spPr>
          <a:xfrm>
            <a:off x="3054234" y="2121285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42799F9-1FD4-450D-9DA6-0D0279F7B760}"/>
              </a:ext>
            </a:extLst>
          </p:cNvPr>
          <p:cNvSpPr/>
          <p:nvPr/>
        </p:nvSpPr>
        <p:spPr>
          <a:xfrm>
            <a:off x="3038972" y="2817546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DE2EAAD-39DB-42B8-A7DF-2C61CD65BF81}"/>
              </a:ext>
            </a:extLst>
          </p:cNvPr>
          <p:cNvSpPr/>
          <p:nvPr/>
        </p:nvSpPr>
        <p:spPr>
          <a:xfrm>
            <a:off x="8845301" y="2011556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612411-2C8D-4E65-BAA5-AC7A7AB0FD79}"/>
              </a:ext>
            </a:extLst>
          </p:cNvPr>
          <p:cNvSpPr/>
          <p:nvPr/>
        </p:nvSpPr>
        <p:spPr>
          <a:xfrm>
            <a:off x="5973994" y="1988389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445DF81-4DC5-4B81-9E8D-F028568D7645}"/>
              </a:ext>
            </a:extLst>
          </p:cNvPr>
          <p:cNvSpPr/>
          <p:nvPr/>
        </p:nvSpPr>
        <p:spPr>
          <a:xfrm>
            <a:off x="8782226" y="1346827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5B18E8FA-09AB-4592-908F-64DEAF769D32}"/>
              </a:ext>
            </a:extLst>
          </p:cNvPr>
          <p:cNvSpPr/>
          <p:nvPr/>
        </p:nvSpPr>
        <p:spPr>
          <a:xfrm>
            <a:off x="5905003" y="1347246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B5AC2-7455-4C20-9B9A-D2BFB61E957D}"/>
              </a:ext>
            </a:extLst>
          </p:cNvPr>
          <p:cNvSpPr txBox="1"/>
          <p:nvPr/>
        </p:nvSpPr>
        <p:spPr>
          <a:xfrm>
            <a:off x="-1549638" y="-401062"/>
            <a:ext cx="14323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Trusted Resource Agents based on the Microsoft “Trinity” Graph Engine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https://www.graphengine.io/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E76B18-6E2B-4810-AC3F-4D68A75C9D0C}"/>
              </a:ext>
            </a:extLst>
          </p:cNvPr>
          <p:cNvCxnSpPr>
            <a:cxnSpLocks/>
          </p:cNvCxnSpPr>
          <p:nvPr/>
        </p:nvCxnSpPr>
        <p:spPr>
          <a:xfrm>
            <a:off x="2995121" y="1848487"/>
            <a:ext cx="977904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16DC9-7BF4-476F-8552-4F8CFEFD65C2}"/>
              </a:ext>
            </a:extLst>
          </p:cNvPr>
          <p:cNvSpPr txBox="1"/>
          <p:nvPr/>
        </p:nvSpPr>
        <p:spPr>
          <a:xfrm>
            <a:off x="11712898" y="1025103"/>
            <a:ext cx="1245854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Schema-based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Resource</a:t>
            </a:r>
          </a:p>
          <a:p>
            <a:r>
              <a:rPr lang="en-CA" sz="1400" dirty="0">
                <a:solidFill>
                  <a:srgbClr val="C00000"/>
                </a:solidFill>
              </a:rPr>
              <a:t>Data Model</a:t>
            </a:r>
          </a:p>
          <a:p>
            <a:endParaRPr lang="en-CA" sz="1400" dirty="0">
              <a:solidFill>
                <a:srgbClr val="C00000"/>
              </a:solidFill>
            </a:endParaRPr>
          </a:p>
          <a:p>
            <a:r>
              <a:rPr lang="en-CA" sz="1400" dirty="0">
                <a:solidFill>
                  <a:srgbClr val="C00000"/>
                </a:solidFill>
              </a:rPr>
              <a:t>Distributed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Messaging &amp;</a:t>
            </a:r>
            <a:br>
              <a:rPr lang="en-CA" sz="1400" dirty="0">
                <a:solidFill>
                  <a:srgbClr val="C00000"/>
                </a:solidFill>
              </a:rPr>
            </a:br>
            <a:r>
              <a:rPr lang="en-CA" sz="1400" dirty="0">
                <a:solidFill>
                  <a:srgbClr val="C00000"/>
                </a:solidFill>
              </a:rPr>
              <a:t>Computation</a:t>
            </a:r>
          </a:p>
          <a:p>
            <a:r>
              <a:rPr lang="en-CA" sz="1400" dirty="0">
                <a:solidFill>
                  <a:srgbClr val="C00000"/>
                </a:solidFill>
              </a:rPr>
              <a:t>Agent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4CF51D-5083-4671-9E72-33ED97E29C61}"/>
              </a:ext>
            </a:extLst>
          </p:cNvPr>
          <p:cNvSpPr/>
          <p:nvPr/>
        </p:nvSpPr>
        <p:spPr>
          <a:xfrm rot="16200000">
            <a:off x="10814290" y="4313915"/>
            <a:ext cx="1937440" cy="724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External Services</a:t>
            </a:r>
          </a:p>
          <a:p>
            <a:pPr algn="ctr"/>
            <a:r>
              <a:rPr lang="en-CA" sz="1400" dirty="0"/>
              <a:t>(e.g. Distributed Ledgers)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76008886-5331-42C1-9DEE-6DBD05CF4F0E}"/>
              </a:ext>
            </a:extLst>
          </p:cNvPr>
          <p:cNvSpPr/>
          <p:nvPr/>
        </p:nvSpPr>
        <p:spPr>
          <a:xfrm rot="5400000">
            <a:off x="11614472" y="3354670"/>
            <a:ext cx="336040" cy="27002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3FA4482-3ECF-4396-BE4E-BE3F7D0B8AAC}"/>
              </a:ext>
            </a:extLst>
          </p:cNvPr>
          <p:cNvSpPr/>
          <p:nvPr/>
        </p:nvSpPr>
        <p:spPr>
          <a:xfrm rot="10800000">
            <a:off x="2171761" y="3347042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D86F219E-ED3F-45A0-9140-9191AE10C686}"/>
              </a:ext>
            </a:extLst>
          </p:cNvPr>
          <p:cNvSpPr/>
          <p:nvPr/>
        </p:nvSpPr>
        <p:spPr>
          <a:xfrm>
            <a:off x="3024947" y="1361973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43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0989F-E749-4B82-A122-0AC6ECB9B574}"/>
              </a:ext>
            </a:extLst>
          </p:cNvPr>
          <p:cNvSpPr/>
          <p:nvPr/>
        </p:nvSpPr>
        <p:spPr>
          <a:xfrm>
            <a:off x="4271937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8E48B1-FCF4-430C-AB6E-DB64FE618BE1}"/>
              </a:ext>
            </a:extLst>
          </p:cNvPr>
          <p:cNvGrpSpPr/>
          <p:nvPr/>
        </p:nvGrpSpPr>
        <p:grpSpPr>
          <a:xfrm>
            <a:off x="4271937" y="2336907"/>
            <a:ext cx="2225724" cy="470976"/>
            <a:chOff x="2265208" y="468537"/>
            <a:chExt cx="2225724" cy="4709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DA2D51-EB8C-48A7-B3AC-D922C5C81B30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Alice’s Personal Agent</a:t>
              </a:r>
            </a:p>
            <a:p>
              <a:pPr algn="ctr"/>
              <a:r>
                <a:rPr lang="en-CA" sz="1400" dirty="0"/>
                <a:t>(Self-Issuer, Holder)</a:t>
              </a:r>
            </a:p>
          </p:txBody>
        </p:sp>
        <p:pic>
          <p:nvPicPr>
            <p:cNvPr id="6" name="Graphic 5" descr="Gears">
              <a:extLst>
                <a:ext uri="{FF2B5EF4-FFF2-40B4-BE49-F238E27FC236}">
                  <a16:creationId xmlns:a16="http://schemas.microsoft.com/office/drawing/2014/main" id="{AF5A9573-2BE6-495B-9AC8-24281D93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CAA7C-3268-48AE-B270-B6AE9051B864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5384799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D4267-3104-439D-8CE9-ADF826D7CE24}"/>
              </a:ext>
            </a:extLst>
          </p:cNvPr>
          <p:cNvSpPr/>
          <p:nvPr/>
        </p:nvSpPr>
        <p:spPr>
          <a:xfrm>
            <a:off x="4273002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Appointment Confirmation (AC)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13014-40C9-459F-BED4-7F8F63624899}"/>
              </a:ext>
            </a:extLst>
          </p:cNvPr>
          <p:cNvCxnSpPr>
            <a:cxnSpLocks/>
          </p:cNvCxnSpPr>
          <p:nvPr/>
        </p:nvCxnSpPr>
        <p:spPr>
          <a:xfrm>
            <a:off x="5000751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F1F0F9-CEE9-4567-8D21-375E398E9370}"/>
              </a:ext>
            </a:extLst>
          </p:cNvPr>
          <p:cNvCxnSpPr>
            <a:cxnSpLocks/>
          </p:cNvCxnSpPr>
          <p:nvPr/>
        </p:nvCxnSpPr>
        <p:spPr>
          <a:xfrm>
            <a:off x="5000751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4DEB9-F8CB-425B-AEC3-717738F29672}"/>
              </a:ext>
            </a:extLst>
          </p:cNvPr>
          <p:cNvCxnSpPr>
            <a:cxnSpLocks/>
          </p:cNvCxnSpPr>
          <p:nvPr/>
        </p:nvCxnSpPr>
        <p:spPr>
          <a:xfrm flipV="1">
            <a:off x="5729403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0BF37E-6657-4B48-80E2-44DBA9B804EC}"/>
              </a:ext>
            </a:extLst>
          </p:cNvPr>
          <p:cNvCxnSpPr>
            <a:cxnSpLocks/>
          </p:cNvCxnSpPr>
          <p:nvPr/>
        </p:nvCxnSpPr>
        <p:spPr>
          <a:xfrm flipV="1">
            <a:off x="5717211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68038-2140-402C-A285-BD40A031D234}"/>
              </a:ext>
            </a:extLst>
          </p:cNvPr>
          <p:cNvCxnSpPr>
            <a:cxnSpLocks/>
          </p:cNvCxnSpPr>
          <p:nvPr/>
        </p:nvCxnSpPr>
        <p:spPr>
          <a:xfrm flipV="1">
            <a:off x="5383734" y="5438307"/>
            <a:ext cx="2131" cy="5264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12131B-5994-4F2E-B0BA-DB358A3F9EFB}"/>
              </a:ext>
            </a:extLst>
          </p:cNvPr>
          <p:cNvSpPr txBox="1"/>
          <p:nvPr/>
        </p:nvSpPr>
        <p:spPr>
          <a:xfrm>
            <a:off x="4049063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501E8B-A760-434F-A23E-6DD6705B3664}"/>
              </a:ext>
            </a:extLst>
          </p:cNvPr>
          <p:cNvSpPr txBox="1"/>
          <p:nvPr/>
        </p:nvSpPr>
        <p:spPr>
          <a:xfrm>
            <a:off x="3900197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BFA30-AAC1-4ECF-A39C-E7A121C04569}"/>
              </a:ext>
            </a:extLst>
          </p:cNvPr>
          <p:cNvSpPr txBox="1"/>
          <p:nvPr/>
        </p:nvSpPr>
        <p:spPr>
          <a:xfrm>
            <a:off x="5716321" y="4272426"/>
            <a:ext cx="250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52F73-FFC1-4FC6-919F-EBA392B7044C}"/>
              </a:ext>
            </a:extLst>
          </p:cNvPr>
          <p:cNvSpPr txBox="1"/>
          <p:nvPr/>
        </p:nvSpPr>
        <p:spPr>
          <a:xfrm>
            <a:off x="5730928" y="2965328"/>
            <a:ext cx="254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CEF099-2671-46A7-9BB2-96FB81904AA5}"/>
              </a:ext>
            </a:extLst>
          </p:cNvPr>
          <p:cNvSpPr txBox="1"/>
          <p:nvPr/>
        </p:nvSpPr>
        <p:spPr>
          <a:xfrm>
            <a:off x="5370615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A3. Record Notarization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179A8-631A-44E5-A14D-A7AE4387A8DB}"/>
              </a:ext>
            </a:extLst>
          </p:cNvPr>
          <p:cNvSpPr txBox="1"/>
          <p:nvPr/>
        </p:nvSpPr>
        <p:spPr>
          <a:xfrm>
            <a:off x="5379949" y="1690091"/>
            <a:ext cx="2709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A6, B8.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AF0979-2593-44EB-A090-CAB05E615BCC}"/>
              </a:ext>
            </a:extLst>
          </p:cNvPr>
          <p:cNvSpPr/>
          <p:nvPr/>
        </p:nvSpPr>
        <p:spPr>
          <a:xfrm>
            <a:off x="9303540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Province of Sovronia’s Wallet</a:t>
            </a:r>
            <a:endParaRPr lang="en-CA" sz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EFD285-61D3-4E86-8329-A72099DE5775}"/>
              </a:ext>
            </a:extLst>
          </p:cNvPr>
          <p:cNvGrpSpPr/>
          <p:nvPr/>
        </p:nvGrpSpPr>
        <p:grpSpPr>
          <a:xfrm>
            <a:off x="9303540" y="2336907"/>
            <a:ext cx="2225724" cy="470976"/>
            <a:chOff x="2265208" y="468537"/>
            <a:chExt cx="2225724" cy="4709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AE0CE04-FC3E-4F8E-B099-A19546E2CA85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Province of Sovronia’s Agent (Issuer)</a:t>
              </a:r>
            </a:p>
          </p:txBody>
        </p:sp>
        <p:pic>
          <p:nvPicPr>
            <p:cNvPr id="34" name="Graphic 33" descr="Gears">
              <a:extLst>
                <a:ext uri="{FF2B5EF4-FFF2-40B4-BE49-F238E27FC236}">
                  <a16:creationId xmlns:a16="http://schemas.microsoft.com/office/drawing/2014/main" id="{3E723F36-9D2F-4FA9-A013-45C28E8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03C493-6006-4558-BC38-F50FD9AC514C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V="1">
            <a:off x="10416402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03F3373-5587-4E81-8C0A-EBDABD4A7DDA}"/>
              </a:ext>
            </a:extLst>
          </p:cNvPr>
          <p:cNvSpPr/>
          <p:nvPr/>
        </p:nvSpPr>
        <p:spPr>
          <a:xfrm>
            <a:off x="9304605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Sovronia Drivers License (SDL)</a:t>
            </a:r>
          </a:p>
        </p:txBody>
      </p:sp>
      <p:pic>
        <p:nvPicPr>
          <p:cNvPr id="44" name="Graphic 43" descr="Gears">
            <a:extLst>
              <a:ext uri="{FF2B5EF4-FFF2-40B4-BE49-F238E27FC236}">
                <a16:creationId xmlns:a16="http://schemas.microsoft.com/office/drawing/2014/main" id="{0CC6D71C-E97B-4C92-827C-C7DE9E0D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1923" y="5007306"/>
            <a:ext cx="396276" cy="396276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A766F7-C041-47C0-860E-11A75A18F329}"/>
              </a:ext>
            </a:extLst>
          </p:cNvPr>
          <p:cNvCxnSpPr>
            <a:cxnSpLocks/>
          </p:cNvCxnSpPr>
          <p:nvPr/>
        </p:nvCxnSpPr>
        <p:spPr>
          <a:xfrm>
            <a:off x="10032354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3441F3-990A-4C92-9DE3-1E3F21B3AEAE}"/>
              </a:ext>
            </a:extLst>
          </p:cNvPr>
          <p:cNvCxnSpPr>
            <a:cxnSpLocks/>
          </p:cNvCxnSpPr>
          <p:nvPr/>
        </p:nvCxnSpPr>
        <p:spPr>
          <a:xfrm>
            <a:off x="10032354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72E54B-E020-4D57-A9E0-0B125ABE1783}"/>
              </a:ext>
            </a:extLst>
          </p:cNvPr>
          <p:cNvCxnSpPr>
            <a:cxnSpLocks/>
          </p:cNvCxnSpPr>
          <p:nvPr/>
        </p:nvCxnSpPr>
        <p:spPr>
          <a:xfrm flipV="1">
            <a:off x="10761006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1FE9FF-F49A-487A-A5F1-9690D8B2D2E5}"/>
              </a:ext>
            </a:extLst>
          </p:cNvPr>
          <p:cNvCxnSpPr>
            <a:cxnSpLocks/>
          </p:cNvCxnSpPr>
          <p:nvPr/>
        </p:nvCxnSpPr>
        <p:spPr>
          <a:xfrm flipV="1">
            <a:off x="10748814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2E6BC-B057-4C98-8281-DF7456C67141}"/>
              </a:ext>
            </a:extLst>
          </p:cNvPr>
          <p:cNvSpPr/>
          <p:nvPr/>
        </p:nvSpPr>
        <p:spPr>
          <a:xfrm>
            <a:off x="-784616" y="5964752"/>
            <a:ext cx="13847472" cy="4584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Ledger (VDR)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2E765B-EFBB-4491-A07E-81DF0C7FFFA4}"/>
              </a:ext>
            </a:extLst>
          </p:cNvPr>
          <p:cNvCxnSpPr>
            <a:cxnSpLocks/>
          </p:cNvCxnSpPr>
          <p:nvPr/>
        </p:nvCxnSpPr>
        <p:spPr>
          <a:xfrm flipV="1">
            <a:off x="10402219" y="5403582"/>
            <a:ext cx="0" cy="5579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4517C41-8AE0-4D2E-88F9-BBCA205AF059}"/>
              </a:ext>
            </a:extLst>
          </p:cNvPr>
          <p:cNvSpPr txBox="1"/>
          <p:nvPr/>
        </p:nvSpPr>
        <p:spPr>
          <a:xfrm>
            <a:off x="9080666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9B8F79-6342-48EF-A5AA-6E14C738534E}"/>
              </a:ext>
            </a:extLst>
          </p:cNvPr>
          <p:cNvSpPr txBox="1"/>
          <p:nvPr/>
        </p:nvSpPr>
        <p:spPr>
          <a:xfrm>
            <a:off x="8931800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32CD75-7FBB-48BB-98FF-1249FB2C243A}"/>
              </a:ext>
            </a:extLst>
          </p:cNvPr>
          <p:cNvSpPr txBox="1"/>
          <p:nvPr/>
        </p:nvSpPr>
        <p:spPr>
          <a:xfrm>
            <a:off x="10747924" y="4272426"/>
            <a:ext cx="249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A7415-B427-4E9A-912F-7E1096A5E3C6}"/>
              </a:ext>
            </a:extLst>
          </p:cNvPr>
          <p:cNvSpPr txBox="1"/>
          <p:nvPr/>
        </p:nvSpPr>
        <p:spPr>
          <a:xfrm>
            <a:off x="10762531" y="2965328"/>
            <a:ext cx="254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3994E7-C12C-420C-88F1-AA241BC6C00B}"/>
              </a:ext>
            </a:extLst>
          </p:cNvPr>
          <p:cNvSpPr txBox="1"/>
          <p:nvPr/>
        </p:nvSpPr>
        <p:spPr>
          <a:xfrm>
            <a:off x="10402218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B3. Record Notarization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9F166-78A9-43AE-A350-0F22E31A09F5}"/>
              </a:ext>
            </a:extLst>
          </p:cNvPr>
          <p:cNvSpPr txBox="1"/>
          <p:nvPr/>
        </p:nvSpPr>
        <p:spPr>
          <a:xfrm>
            <a:off x="10402218" y="1690091"/>
            <a:ext cx="242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B6.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87D4E0-C93E-4BB3-9AE6-F5CB9F1C4BCF}"/>
              </a:ext>
            </a:extLst>
          </p:cNvPr>
          <p:cNvCxnSpPr>
            <a:cxnSpLocks/>
            <a:stCxn id="33" idx="1"/>
            <a:endCxn id="6" idx="3"/>
          </p:cNvCxnSpPr>
          <p:nvPr/>
        </p:nvCxnSpPr>
        <p:spPr>
          <a:xfrm flipH="1">
            <a:off x="6468805" y="2572395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C664269-D3FE-46D2-ADEC-1A0CA72BB59C}"/>
              </a:ext>
            </a:extLst>
          </p:cNvPr>
          <p:cNvSpPr txBox="1"/>
          <p:nvPr/>
        </p:nvSpPr>
        <p:spPr>
          <a:xfrm>
            <a:off x="6495529" y="2316088"/>
            <a:ext cx="276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B7. Transfer Notarized Credential (SDL Verifiable Credential)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3955CA-F970-40CA-8DA1-54D08303A4BA}"/>
              </a:ext>
            </a:extLst>
          </p:cNvPr>
          <p:cNvSpPr/>
          <p:nvPr/>
        </p:nvSpPr>
        <p:spPr>
          <a:xfrm>
            <a:off x="-784616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Wallet</a:t>
            </a:r>
            <a:endParaRPr lang="en-CA" sz="12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6B726D-3558-4AFC-A17A-183354BBD8F4}"/>
              </a:ext>
            </a:extLst>
          </p:cNvPr>
          <p:cNvGrpSpPr/>
          <p:nvPr/>
        </p:nvGrpSpPr>
        <p:grpSpPr>
          <a:xfrm>
            <a:off x="-784616" y="2336907"/>
            <a:ext cx="2225724" cy="470976"/>
            <a:chOff x="2265208" y="468537"/>
            <a:chExt cx="2225724" cy="47097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B926E4B-E7C1-42A3-A42E-4DF4BA86E79A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Dr. Bob’s Clinic Agent</a:t>
              </a:r>
            </a:p>
            <a:p>
              <a:pPr algn="ctr"/>
              <a:r>
                <a:rPr lang="en-CA" sz="1400" dirty="0"/>
                <a:t>(Holder)</a:t>
              </a:r>
            </a:p>
          </p:txBody>
        </p:sp>
        <p:pic>
          <p:nvPicPr>
            <p:cNvPr id="62" name="Graphic 61" descr="Gears">
              <a:extLst>
                <a:ext uri="{FF2B5EF4-FFF2-40B4-BE49-F238E27FC236}">
                  <a16:creationId xmlns:a16="http://schemas.microsoft.com/office/drawing/2014/main" id="{AAC1AA81-7280-4249-B83C-5C916D41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69763F-9A0D-4E5C-9924-975F701FE727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328246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0F97E9-E69A-4E33-88D3-FA785A98755C}"/>
              </a:ext>
            </a:extLst>
          </p:cNvPr>
          <p:cNvCxnSpPr>
            <a:cxnSpLocks/>
          </p:cNvCxnSpPr>
          <p:nvPr/>
        </p:nvCxnSpPr>
        <p:spPr>
          <a:xfrm flipH="1">
            <a:off x="1453891" y="2574723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AA05C-51D7-47B1-BAFB-464E1A5C2384}"/>
              </a:ext>
            </a:extLst>
          </p:cNvPr>
          <p:cNvSpPr txBox="1"/>
          <p:nvPr/>
        </p:nvSpPr>
        <p:spPr>
          <a:xfrm>
            <a:off x="1414447" y="2318416"/>
            <a:ext cx="284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A7. Transfer Notarized Credential (AC Verifiable Credential)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163A5-2F75-4626-A520-3F8D45816695}"/>
              </a:ext>
            </a:extLst>
          </p:cNvPr>
          <p:cNvSpPr txBox="1"/>
          <p:nvPr/>
        </p:nvSpPr>
        <p:spPr>
          <a:xfrm>
            <a:off x="325822" y="1676288"/>
            <a:ext cx="252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51BED-D1BF-40B5-ABF5-EC4601581FE2}"/>
              </a:ext>
            </a:extLst>
          </p:cNvPr>
          <p:cNvSpPr txBox="1"/>
          <p:nvPr/>
        </p:nvSpPr>
        <p:spPr>
          <a:xfrm>
            <a:off x="-784617" y="550513"/>
            <a:ext cx="630759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A: Alice Self-Issues a Blood Pressure Home Reading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B9E70-B65D-43F5-A500-78AD1600090D}"/>
              </a:ext>
            </a:extLst>
          </p:cNvPr>
          <p:cNvSpPr txBox="1"/>
          <p:nvPr/>
        </p:nvSpPr>
        <p:spPr>
          <a:xfrm>
            <a:off x="5614416" y="553355"/>
            <a:ext cx="7448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B: Province of Sovronia Issues a Sovronia Driver’s License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487DE0-304E-4342-BE8C-F593082E39BC}"/>
              </a:ext>
            </a:extLst>
          </p:cNvPr>
          <p:cNvSpPr txBox="1"/>
          <p:nvPr/>
        </p:nvSpPr>
        <p:spPr>
          <a:xfrm>
            <a:off x="-784617" y="76295"/>
            <a:ext cx="1384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Credential Notarization and Third-Party Notary Services Providers: User Scenarios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EA7BE-6741-4B1B-9962-595120AE4E15}"/>
              </a:ext>
            </a:extLst>
          </p:cNvPr>
          <p:cNvSpPr txBox="1"/>
          <p:nvPr/>
        </p:nvSpPr>
        <p:spPr>
          <a:xfrm>
            <a:off x="-691305" y="3139747"/>
            <a:ext cx="437689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Scenario A:  (steps A1…A8)</a:t>
            </a:r>
          </a:p>
          <a:p>
            <a:r>
              <a:rPr lang="en-CA" sz="1400" dirty="0"/>
              <a:t>Alice self-issues an Appointment Confirmation credential to Dr. Bob’s Clinic using SOVRONA’s credential notarization services. SOVRONA is a third-party notary services provider/network.</a:t>
            </a:r>
          </a:p>
          <a:p>
            <a:endParaRPr lang="en-CA" sz="1400" dirty="0"/>
          </a:p>
          <a:p>
            <a:r>
              <a:rPr lang="en-CA" sz="1400" dirty="0"/>
              <a:t>User Scenario B: (steps B1…B8)</a:t>
            </a:r>
          </a:p>
          <a:p>
            <a:r>
              <a:rPr lang="en-CA" sz="1400" dirty="0"/>
              <a:t>The Province of Sovronia issues a Sovronia Driver’s License to Alice using SOVRONA’s credential notarization services. SOVRONA is a third-party notary services provider/network.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826D60-D11F-462F-B24E-7444D8D0D45C}"/>
              </a:ext>
            </a:extLst>
          </p:cNvPr>
          <p:cNvSpPr/>
          <p:nvPr/>
        </p:nvSpPr>
        <p:spPr>
          <a:xfrm>
            <a:off x="3900197" y="4967331"/>
            <a:ext cx="7948295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</p:spTree>
    <p:extLst>
      <p:ext uri="{BB962C8B-B14F-4D97-AF65-F5344CB8AC3E}">
        <p14:creationId xmlns:p14="http://schemas.microsoft.com/office/powerpoint/2010/main" val="25497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0989F-E749-4B82-A122-0AC6ECB9B574}"/>
              </a:ext>
            </a:extLst>
          </p:cNvPr>
          <p:cNvSpPr/>
          <p:nvPr/>
        </p:nvSpPr>
        <p:spPr>
          <a:xfrm>
            <a:off x="7242137" y="13490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AF5A9573-2BE6-495B-9AC8-24281D93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334" y="2614626"/>
            <a:ext cx="396276" cy="39627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CAA7C-3268-48AE-B270-B6AE9051B864}"/>
              </a:ext>
            </a:extLst>
          </p:cNvPr>
          <p:cNvCxnSpPr>
            <a:cxnSpLocks/>
          </p:cNvCxnSpPr>
          <p:nvPr/>
        </p:nvCxnSpPr>
        <p:spPr>
          <a:xfrm flipV="1">
            <a:off x="9164787" y="1820018"/>
            <a:ext cx="4028" cy="75463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D4267-3104-439D-8CE9-ADF826D7CE24}"/>
              </a:ext>
            </a:extLst>
          </p:cNvPr>
          <p:cNvSpPr/>
          <p:nvPr/>
        </p:nvSpPr>
        <p:spPr>
          <a:xfrm>
            <a:off x="4848588" y="1356957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Appointment Confirmation (AC)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13014-40C9-459F-BED4-7F8F63624899}"/>
              </a:ext>
            </a:extLst>
          </p:cNvPr>
          <p:cNvCxnSpPr>
            <a:cxnSpLocks/>
          </p:cNvCxnSpPr>
          <p:nvPr/>
        </p:nvCxnSpPr>
        <p:spPr>
          <a:xfrm>
            <a:off x="7926831" y="3045627"/>
            <a:ext cx="0" cy="234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68038-2140-402C-A285-BD40A031D234}"/>
              </a:ext>
            </a:extLst>
          </p:cNvPr>
          <p:cNvCxnSpPr>
            <a:cxnSpLocks/>
          </p:cNvCxnSpPr>
          <p:nvPr/>
        </p:nvCxnSpPr>
        <p:spPr>
          <a:xfrm flipV="1">
            <a:off x="8309814" y="5858931"/>
            <a:ext cx="2131" cy="5264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501E8B-A760-434F-A23E-6DD6705B3664}"/>
              </a:ext>
            </a:extLst>
          </p:cNvPr>
          <p:cNvSpPr txBox="1"/>
          <p:nvPr/>
        </p:nvSpPr>
        <p:spPr>
          <a:xfrm>
            <a:off x="17818" y="4783475"/>
            <a:ext cx="6772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Step A2: Credential Notarization Workflow</a:t>
            </a:r>
          </a:p>
          <a:p>
            <a:r>
              <a:rPr lang="en-CA" sz="1400" dirty="0"/>
              <a:t>A2.1. Based on an App request, Alice’s Agent gets Bob’s Clinic DID Doc/Public Key</a:t>
            </a:r>
          </a:p>
          <a:p>
            <a:r>
              <a:rPr lang="en-CA" sz="1400" dirty="0"/>
              <a:t>A2.2. Alice’s Agent encrypts AC Claims using Bob’s Clinic Public Key </a:t>
            </a:r>
          </a:p>
          <a:p>
            <a:r>
              <a:rPr lang="en-CA" sz="1400" dirty="0"/>
              <a:t>A2.3. Alice requests Notarization by passing the DID identity of the AC Credential to Notary</a:t>
            </a:r>
          </a:p>
          <a:p>
            <a:r>
              <a:rPr lang="en-CA" sz="1400" dirty="0"/>
              <a:t>A2.4. Notary requests Alice sign AC by passing the DID identity of the AC to back to Alice</a:t>
            </a:r>
          </a:p>
          <a:p>
            <a:r>
              <a:rPr lang="en-CA" sz="1400" dirty="0"/>
              <a:t>A2.5. Notary confirms Signed AC claims are unchanged and confirms Signature is Alice’s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52F73-FFC1-4FC6-919F-EBA392B7044C}"/>
              </a:ext>
            </a:extLst>
          </p:cNvPr>
          <p:cNvSpPr txBox="1"/>
          <p:nvPr/>
        </p:nvSpPr>
        <p:spPr>
          <a:xfrm>
            <a:off x="9186122" y="3221360"/>
            <a:ext cx="2660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A5. Accept Notarized Credential </a:t>
            </a:r>
          </a:p>
          <a:p>
            <a:r>
              <a:rPr lang="en-CA" sz="1400" dirty="0"/>
              <a:t>(Verifiable Credential)</a:t>
            </a:r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r>
              <a:rPr lang="en-CA" sz="1400" dirty="0"/>
              <a:t>A4.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CEF099-2671-46A7-9BB2-96FB81904AA5}"/>
              </a:ext>
            </a:extLst>
          </p:cNvPr>
          <p:cNvSpPr txBox="1"/>
          <p:nvPr/>
        </p:nvSpPr>
        <p:spPr>
          <a:xfrm>
            <a:off x="8296695" y="5971192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A3. Record Notarization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179A8-631A-44E5-A14D-A7AE4387A8DB}"/>
              </a:ext>
            </a:extLst>
          </p:cNvPr>
          <p:cNvSpPr txBox="1"/>
          <p:nvPr/>
        </p:nvSpPr>
        <p:spPr>
          <a:xfrm>
            <a:off x="9174709" y="1927835"/>
            <a:ext cx="270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A6.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2E6BC-B057-4C98-8281-DF7456C67141}"/>
              </a:ext>
            </a:extLst>
          </p:cNvPr>
          <p:cNvSpPr/>
          <p:nvPr/>
        </p:nvSpPr>
        <p:spPr>
          <a:xfrm>
            <a:off x="5687568" y="6385376"/>
            <a:ext cx="5074920" cy="4584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Ledger (VDR)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3955CA-F970-40CA-8DA1-54D08303A4BA}"/>
              </a:ext>
            </a:extLst>
          </p:cNvPr>
          <p:cNvSpPr/>
          <p:nvPr/>
        </p:nvSpPr>
        <p:spPr>
          <a:xfrm>
            <a:off x="47488" y="13490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Wallet</a:t>
            </a:r>
            <a:endParaRPr lang="en-CA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B926E4B-E7C1-42A3-A42E-4DF4BA86E79A}"/>
              </a:ext>
            </a:extLst>
          </p:cNvPr>
          <p:cNvSpPr/>
          <p:nvPr/>
        </p:nvSpPr>
        <p:spPr>
          <a:xfrm>
            <a:off x="47488" y="2574650"/>
            <a:ext cx="2225724" cy="470975"/>
          </a:xfrm>
          <a:prstGeom prst="roundRect">
            <a:avLst>
              <a:gd name="adj" fmla="val 434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Agent</a:t>
            </a:r>
          </a:p>
          <a:p>
            <a:pPr algn="ctr"/>
            <a:r>
              <a:rPr lang="en-CA" sz="1400" dirty="0"/>
              <a:t>(Holder)</a:t>
            </a:r>
          </a:p>
        </p:txBody>
      </p: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AAC1AA81-7280-4249-B83C-5C916D41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805" y="2614626"/>
            <a:ext cx="396276" cy="396276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69763F-9A0D-4E5C-9924-975F701FE727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1160350" y="1820018"/>
            <a:ext cx="0" cy="7546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0F97E9-E69A-4E33-88D3-FA785A98755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2271081" y="2812467"/>
            <a:ext cx="4943626" cy="29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AA05C-51D7-47B1-BAFB-464E1A5C2384}"/>
              </a:ext>
            </a:extLst>
          </p:cNvPr>
          <p:cNvSpPr txBox="1"/>
          <p:nvPr/>
        </p:nvSpPr>
        <p:spPr>
          <a:xfrm>
            <a:off x="2246550" y="2556160"/>
            <a:ext cx="496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A7. Transfer Notarized Credential (AC Verifiable Credential)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163A5-2F75-4626-A520-3F8D45816695}"/>
              </a:ext>
            </a:extLst>
          </p:cNvPr>
          <p:cNvSpPr txBox="1"/>
          <p:nvPr/>
        </p:nvSpPr>
        <p:spPr>
          <a:xfrm>
            <a:off x="1157926" y="1914032"/>
            <a:ext cx="252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51BED-D1BF-40B5-ABF5-EC4601581FE2}"/>
              </a:ext>
            </a:extLst>
          </p:cNvPr>
          <p:cNvSpPr txBox="1"/>
          <p:nvPr/>
        </p:nvSpPr>
        <p:spPr>
          <a:xfrm>
            <a:off x="24070" y="688043"/>
            <a:ext cx="1212053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User Scenario A: Alice Self-Issues an Appointment Confirmation (AC) Credential to Dr. Bob’s Clinic </a:t>
            </a:r>
          </a:p>
          <a:p>
            <a:pPr algn="ctr"/>
            <a:r>
              <a:rPr lang="en-CA" sz="1400" dirty="0"/>
              <a:t>(previously, was a Blood Pressure Home Reading Credential)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487DE0-304E-4342-BE8C-F593082E39BC}"/>
              </a:ext>
            </a:extLst>
          </p:cNvPr>
          <p:cNvSpPr txBox="1"/>
          <p:nvPr/>
        </p:nvSpPr>
        <p:spPr>
          <a:xfrm>
            <a:off x="24070" y="12287"/>
            <a:ext cx="121205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Credential Notarization Protocol (VCNP) 0.25 July 2021: User Scenarios </a:t>
            </a:r>
          </a:p>
          <a:p>
            <a:pPr algn="ctr"/>
            <a:r>
              <a:rPr lang="en-CA" sz="1400" dirty="0"/>
              <a:t>Michael Herman, Trusted Digital Web, Hyperonomy Digital Identity Lab, Parallelspace Corporation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EA7BE-6741-4B1B-9962-595120AE4E15}"/>
              </a:ext>
            </a:extLst>
          </p:cNvPr>
          <p:cNvSpPr txBox="1"/>
          <p:nvPr/>
        </p:nvSpPr>
        <p:spPr>
          <a:xfrm>
            <a:off x="45249" y="3398974"/>
            <a:ext cx="654073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Scenario A: (steps A1…A8)</a:t>
            </a:r>
          </a:p>
          <a:p>
            <a:r>
              <a:rPr lang="en-CA" sz="1400" dirty="0"/>
              <a:t>Alice self-issues an Appointment Confirmation credential to Dr. Bob’s Clinic using SOVRONA’s credential notarization services. </a:t>
            </a:r>
          </a:p>
          <a:p>
            <a:r>
              <a:rPr lang="en-CA" sz="1400" dirty="0"/>
              <a:t>SOVRONA is a third-party notary services provider/network.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826D60-D11F-462F-B24E-7444D8D0D45C}"/>
              </a:ext>
            </a:extLst>
          </p:cNvPr>
          <p:cNvSpPr/>
          <p:nvPr/>
        </p:nvSpPr>
        <p:spPr>
          <a:xfrm>
            <a:off x="7125829" y="5387955"/>
            <a:ext cx="2469488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014109-9F80-472F-A35C-94A8ED35D6E7}"/>
              </a:ext>
            </a:extLst>
          </p:cNvPr>
          <p:cNvCxnSpPr>
            <a:cxnSpLocks/>
          </p:cNvCxnSpPr>
          <p:nvPr/>
        </p:nvCxnSpPr>
        <p:spPr>
          <a:xfrm flipV="1">
            <a:off x="9182787" y="3038334"/>
            <a:ext cx="0" cy="237705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A84AE3B-8942-4A55-A546-4692CD16BB21}"/>
              </a:ext>
            </a:extLst>
          </p:cNvPr>
          <p:cNvSpPr/>
          <p:nvPr/>
        </p:nvSpPr>
        <p:spPr>
          <a:xfrm>
            <a:off x="9595319" y="1343732"/>
            <a:ext cx="2549288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Notarized</a:t>
            </a:r>
          </a:p>
          <a:p>
            <a:pPr algn="ctr"/>
            <a:r>
              <a:rPr lang="en-CA" sz="1400" dirty="0"/>
              <a:t>AC Verifiable Credential (ACVC)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7405DB-62DD-47C4-BB97-B704D87D9BF7}"/>
              </a:ext>
            </a:extLst>
          </p:cNvPr>
          <p:cNvSpPr txBox="1"/>
          <p:nvPr/>
        </p:nvSpPr>
        <p:spPr>
          <a:xfrm>
            <a:off x="5794248" y="1856414"/>
            <a:ext cx="2149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400" dirty="0"/>
              <a:t>A1. Create AC Credential</a:t>
            </a:r>
          </a:p>
          <a:p>
            <a:pPr algn="r"/>
            <a:endParaRPr lang="en-CA" sz="1400" dirty="0"/>
          </a:p>
          <a:p>
            <a:pPr algn="r"/>
            <a:r>
              <a:rPr lang="en-CA" sz="1400" dirty="0"/>
              <a:t>A2.2. Encrypt AC Claims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DA2D51-EB8C-48A7-B3AC-D922C5C81B30}"/>
              </a:ext>
            </a:extLst>
          </p:cNvPr>
          <p:cNvSpPr/>
          <p:nvPr/>
        </p:nvSpPr>
        <p:spPr>
          <a:xfrm>
            <a:off x="6917862" y="2574651"/>
            <a:ext cx="2866217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Agent</a:t>
            </a:r>
          </a:p>
          <a:p>
            <a:pPr algn="ctr"/>
            <a:r>
              <a:rPr lang="en-CA" sz="1400" dirty="0"/>
              <a:t>(Self-Issuer, Holder)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3FB848-7484-4418-8970-964A9EF0F42B}"/>
              </a:ext>
            </a:extLst>
          </p:cNvPr>
          <p:cNvCxnSpPr>
            <a:cxnSpLocks/>
          </p:cNvCxnSpPr>
          <p:nvPr/>
        </p:nvCxnSpPr>
        <p:spPr>
          <a:xfrm flipV="1">
            <a:off x="7021844" y="3045627"/>
            <a:ext cx="28269" cy="33397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0177553-02D3-46CF-B7CF-60E81E7B0E7F}"/>
              </a:ext>
            </a:extLst>
          </p:cNvPr>
          <p:cNvSpPr txBox="1"/>
          <p:nvPr/>
        </p:nvSpPr>
        <p:spPr>
          <a:xfrm rot="16200000">
            <a:off x="5423126" y="4445623"/>
            <a:ext cx="2889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A2.1. Bob’s Clinic DID Doc/Public Key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B1149A-6E2E-4280-A626-C7C27EB5ACF4}"/>
              </a:ext>
            </a:extLst>
          </p:cNvPr>
          <p:cNvSpPr txBox="1"/>
          <p:nvPr/>
        </p:nvSpPr>
        <p:spPr>
          <a:xfrm rot="16200000">
            <a:off x="6591679" y="4062900"/>
            <a:ext cx="234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A2.3. Request Notarization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C76622D-EF6C-4F2A-B7BC-054D746A537A}"/>
              </a:ext>
            </a:extLst>
          </p:cNvPr>
          <p:cNvCxnSpPr>
            <a:cxnSpLocks/>
          </p:cNvCxnSpPr>
          <p:nvPr/>
        </p:nvCxnSpPr>
        <p:spPr>
          <a:xfrm>
            <a:off x="8350970" y="3045627"/>
            <a:ext cx="0" cy="234232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ED7A06D-E49B-49E7-A169-C45019301F67}"/>
              </a:ext>
            </a:extLst>
          </p:cNvPr>
          <p:cNvSpPr txBox="1"/>
          <p:nvPr/>
        </p:nvSpPr>
        <p:spPr>
          <a:xfrm rot="16200000">
            <a:off x="6966233" y="4051692"/>
            <a:ext cx="24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A2.4. Request Alice’s Signature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7474EC-EB68-4C0F-86B4-3C0E0848A22A}"/>
              </a:ext>
            </a:extLst>
          </p:cNvPr>
          <p:cNvCxnSpPr>
            <a:cxnSpLocks/>
          </p:cNvCxnSpPr>
          <p:nvPr/>
        </p:nvCxnSpPr>
        <p:spPr>
          <a:xfrm>
            <a:off x="8786834" y="3045625"/>
            <a:ext cx="0" cy="234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ACFAF3-4BE9-4893-AA1A-3F88D42B2816}"/>
              </a:ext>
            </a:extLst>
          </p:cNvPr>
          <p:cNvSpPr txBox="1"/>
          <p:nvPr/>
        </p:nvSpPr>
        <p:spPr>
          <a:xfrm rot="16200000">
            <a:off x="7402097" y="4057788"/>
            <a:ext cx="24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A2.5. Confirm Alice’s Signature</a:t>
            </a:r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827B3D6F-689B-48F0-9376-52F8020D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99" y="2604048"/>
            <a:ext cx="396276" cy="396276"/>
          </a:xfrm>
          <a:prstGeom prst="rect">
            <a:avLst/>
          </a:prstGeom>
        </p:spPr>
      </p:pic>
      <p:pic>
        <p:nvPicPr>
          <p:cNvPr id="39" name="Graphic 38" descr="Gears">
            <a:extLst>
              <a:ext uri="{FF2B5EF4-FFF2-40B4-BE49-F238E27FC236}">
                <a16:creationId xmlns:a16="http://schemas.microsoft.com/office/drawing/2014/main" id="{C669863B-A2A6-4F6B-B855-B2B6CE3BC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760" y="5431898"/>
            <a:ext cx="396276" cy="39627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3B8361-079D-449C-AC5A-612D310170D5}"/>
              </a:ext>
            </a:extLst>
          </p:cNvPr>
          <p:cNvCxnSpPr>
            <a:cxnSpLocks/>
          </p:cNvCxnSpPr>
          <p:nvPr/>
        </p:nvCxnSpPr>
        <p:spPr>
          <a:xfrm flipV="1">
            <a:off x="7966635" y="1806761"/>
            <a:ext cx="0" cy="78957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1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8410</TotalTime>
  <Words>1123</Words>
  <Application>Microsoft Office PowerPoint</Application>
  <PresentationFormat>Widescreen</PresentationFormat>
  <Paragraphs>214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187</cp:revision>
  <dcterms:created xsi:type="dcterms:W3CDTF">2021-06-10T18:12:28Z</dcterms:created>
  <dcterms:modified xsi:type="dcterms:W3CDTF">2021-07-18T03:40:06Z</dcterms:modified>
</cp:coreProperties>
</file>