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9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1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6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1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1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6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7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6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F5D7-1469-4E74-9570-816BA0D29F9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B43DB50-2FA6-4BAA-85DD-31003EE23636}"/>
              </a:ext>
            </a:extLst>
          </p:cNvPr>
          <p:cNvSpPr/>
          <p:nvPr/>
        </p:nvSpPr>
        <p:spPr>
          <a:xfrm>
            <a:off x="3876404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7.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421FAD-92BC-43F3-B01B-FBA5CE283609}"/>
              </a:ext>
            </a:extLst>
          </p:cNvPr>
          <p:cNvSpPr/>
          <p:nvPr/>
        </p:nvSpPr>
        <p:spPr>
          <a:xfrm>
            <a:off x="3876404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6. Presentation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45F6CA-6721-42D1-B05F-49E807C702DE}"/>
              </a:ext>
            </a:extLst>
          </p:cNvPr>
          <p:cNvSpPr/>
          <p:nvPr/>
        </p:nvSpPr>
        <p:spPr>
          <a:xfrm>
            <a:off x="3876404" y="3377359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5. Session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0996C7-6CCC-48F3-BB87-352B6EA1EC02}"/>
              </a:ext>
            </a:extLst>
          </p:cNvPr>
          <p:cNvSpPr/>
          <p:nvPr/>
        </p:nvSpPr>
        <p:spPr>
          <a:xfrm>
            <a:off x="3876404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8. Business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796DD1-A78A-4CF9-8E20-4B84664DC761}"/>
              </a:ext>
            </a:extLst>
          </p:cNvPr>
          <p:cNvSpPr txBox="1"/>
          <p:nvPr/>
        </p:nvSpPr>
        <p:spPr>
          <a:xfrm>
            <a:off x="3876404" y="889485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Extended OSI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3A8805-5C60-498F-8425-54A697B883DB}"/>
              </a:ext>
            </a:extLst>
          </p:cNvPr>
          <p:cNvSpPr/>
          <p:nvPr/>
        </p:nvSpPr>
        <p:spPr>
          <a:xfrm>
            <a:off x="3876404" y="3968298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4. Transport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41BCE6-A40E-46DD-8643-E9B00BC18ACF}"/>
              </a:ext>
            </a:extLst>
          </p:cNvPr>
          <p:cNvSpPr/>
          <p:nvPr/>
        </p:nvSpPr>
        <p:spPr>
          <a:xfrm>
            <a:off x="3876404" y="455923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3. Network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E84A76-69F8-4E60-93C8-EACCCAD1C9EB}"/>
              </a:ext>
            </a:extLst>
          </p:cNvPr>
          <p:cNvSpPr/>
          <p:nvPr/>
        </p:nvSpPr>
        <p:spPr>
          <a:xfrm>
            <a:off x="3876404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2. Data Link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50ABE6-E021-450E-9B25-D150E5A6D880}"/>
              </a:ext>
            </a:extLst>
          </p:cNvPr>
          <p:cNvSpPr/>
          <p:nvPr/>
        </p:nvSpPr>
        <p:spPr>
          <a:xfrm>
            <a:off x="3876404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1. Physical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477FEE-265F-4230-8971-0D852A58BBE8}"/>
              </a:ext>
            </a:extLst>
          </p:cNvPr>
          <p:cNvSpPr/>
          <p:nvPr/>
        </p:nvSpPr>
        <p:spPr>
          <a:xfrm>
            <a:off x="128013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Business Domain/Architecture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E2449E-3190-4EA9-9B14-964CDDFF6297}"/>
              </a:ext>
            </a:extLst>
          </p:cNvPr>
          <p:cNvSpPr/>
          <p:nvPr/>
        </p:nvSpPr>
        <p:spPr>
          <a:xfrm>
            <a:off x="128013" y="2195481"/>
            <a:ext cx="3200400" cy="10294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Domain/Architecture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802B18-6A8F-4C9E-AAFD-37B5FFD1AC02}"/>
              </a:ext>
            </a:extLst>
          </p:cNvPr>
          <p:cNvSpPr/>
          <p:nvPr/>
        </p:nvSpPr>
        <p:spPr>
          <a:xfrm>
            <a:off x="128013" y="3377359"/>
            <a:ext cx="3200400" cy="28022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Technology/Infrastructure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Domain/Architecture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BE3E6-F087-407A-AC20-9DAAA857CA11}"/>
              </a:ext>
            </a:extLst>
          </p:cNvPr>
          <p:cNvSpPr txBox="1"/>
          <p:nvPr/>
        </p:nvSpPr>
        <p:spPr>
          <a:xfrm>
            <a:off x="137739" y="884160"/>
            <a:ext cx="3218520" cy="645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Enterprise Architecture Domains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749764-ECC8-4344-884C-678A2ED3271F}"/>
              </a:ext>
            </a:extLst>
          </p:cNvPr>
          <p:cNvSpPr txBox="1"/>
          <p:nvPr/>
        </p:nvSpPr>
        <p:spPr>
          <a:xfrm>
            <a:off x="7596949" y="882859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Trusted Digital Web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C3E615-2F1C-4944-98CB-ECDF3983B332}"/>
              </a:ext>
            </a:extLst>
          </p:cNvPr>
          <p:cNvSpPr/>
          <p:nvPr/>
        </p:nvSpPr>
        <p:spPr>
          <a:xfrm>
            <a:off x="7594061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did:bluetoqueagent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562AE4-EADC-4DFD-B722-7994441A1954}"/>
              </a:ext>
            </a:extLst>
          </p:cNvPr>
          <p:cNvSpPr/>
          <p:nvPr/>
        </p:nvSpPr>
        <p:spPr>
          <a:xfrm>
            <a:off x="7594061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did:object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did:color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did:bluetoquedoc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35704E-FC1E-4DC4-BD85-3FF579F33DF3}"/>
              </a:ext>
            </a:extLst>
          </p:cNvPr>
          <p:cNvSpPr/>
          <p:nvPr/>
        </p:nvSpPr>
        <p:spPr>
          <a:xfrm>
            <a:off x="7594061" y="396829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TCP &amp; UDP Protocols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D82AB2-4525-4D7A-89EC-4EEC5FF61AC1}"/>
              </a:ext>
            </a:extLst>
          </p:cNvPr>
          <p:cNvSpPr/>
          <p:nvPr/>
        </p:nvSpPr>
        <p:spPr>
          <a:xfrm>
            <a:off x="7594061" y="455923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IP (Logical Addressing)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55C417-B361-41B3-9A01-77238EF03844}"/>
              </a:ext>
            </a:extLst>
          </p:cNvPr>
          <p:cNvSpPr/>
          <p:nvPr/>
        </p:nvSpPr>
        <p:spPr>
          <a:xfrm>
            <a:off x="7594061" y="1584718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did:bluetoqueproc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1ECA79-B6DD-44C2-9286-2A07F1BDC9A1}"/>
              </a:ext>
            </a:extLst>
          </p:cNvPr>
          <p:cNvSpPr/>
          <p:nvPr/>
        </p:nvSpPr>
        <p:spPr>
          <a:xfrm>
            <a:off x="7594061" y="337735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Trinity Graph Storage / VDR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A79475-02F2-4412-BC10-14E2AC095FAA}"/>
              </a:ext>
            </a:extLst>
          </p:cNvPr>
          <p:cNvSpPr/>
          <p:nvPr/>
        </p:nvSpPr>
        <p:spPr>
          <a:xfrm>
            <a:off x="11311718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(DID) Agents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30528A-4845-497B-9315-5C6CB57C103D}"/>
              </a:ext>
            </a:extLst>
          </p:cNvPr>
          <p:cNvSpPr/>
          <p:nvPr/>
        </p:nvSpPr>
        <p:spPr>
          <a:xfrm>
            <a:off x="11311718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(DID) Objects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29D989-AC9C-46B2-9508-868D8C398B23}"/>
              </a:ext>
            </a:extLst>
          </p:cNvPr>
          <p:cNvSpPr/>
          <p:nvPr/>
        </p:nvSpPr>
        <p:spPr>
          <a:xfrm>
            <a:off x="11311718" y="3377359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(DID) Storage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18D3EE-CEAD-4592-A3EC-026EA154DE67}"/>
              </a:ext>
            </a:extLst>
          </p:cNvPr>
          <p:cNvSpPr/>
          <p:nvPr/>
        </p:nvSpPr>
        <p:spPr>
          <a:xfrm>
            <a:off x="11311718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(DID) Processes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E1DAD2-2A68-4902-A16A-57111BF004AE}"/>
              </a:ext>
            </a:extLst>
          </p:cNvPr>
          <p:cNvSpPr txBox="1"/>
          <p:nvPr/>
        </p:nvSpPr>
        <p:spPr>
          <a:xfrm>
            <a:off x="11311718" y="889485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Decentralized (DID) OSI Model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0B7732-2183-4DCC-B058-EDFAF96FDD29}"/>
              </a:ext>
            </a:extLst>
          </p:cNvPr>
          <p:cNvSpPr/>
          <p:nvPr/>
        </p:nvSpPr>
        <p:spPr>
          <a:xfrm>
            <a:off x="11311718" y="3968298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Segments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F38F13-EC0C-4249-89EB-6481CFF47F7E}"/>
              </a:ext>
            </a:extLst>
          </p:cNvPr>
          <p:cNvSpPr/>
          <p:nvPr/>
        </p:nvSpPr>
        <p:spPr>
          <a:xfrm>
            <a:off x="11311718" y="455923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Packets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1BF758-0C16-41AA-8AE2-399ED4B36C82}"/>
              </a:ext>
            </a:extLst>
          </p:cNvPr>
          <p:cNvSpPr/>
          <p:nvPr/>
        </p:nvSpPr>
        <p:spPr>
          <a:xfrm>
            <a:off x="11311718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Frames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D28BD-EAB3-4D2F-974C-829F33C758DD}"/>
              </a:ext>
            </a:extLst>
          </p:cNvPr>
          <p:cNvSpPr/>
          <p:nvPr/>
        </p:nvSpPr>
        <p:spPr>
          <a:xfrm>
            <a:off x="11311718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Data Bits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E1D30C-BB8E-489A-994B-0C59C7291E7E}"/>
              </a:ext>
            </a:extLst>
          </p:cNvPr>
          <p:cNvSpPr/>
          <p:nvPr/>
        </p:nvSpPr>
        <p:spPr>
          <a:xfrm>
            <a:off x="7594061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Physical Addressing (MAC)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C3894D-69D3-4C6F-8801-9235B718E0AC}"/>
              </a:ext>
            </a:extLst>
          </p:cNvPr>
          <p:cNvSpPr/>
          <p:nvPr/>
        </p:nvSpPr>
        <p:spPr>
          <a:xfrm>
            <a:off x="7594061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Binary Transmission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219D5-B0FE-4B8D-9335-09500E8881E7}"/>
              </a:ext>
            </a:extLst>
          </p:cNvPr>
          <p:cNvSpPr txBox="1"/>
          <p:nvPr/>
        </p:nvSpPr>
        <p:spPr>
          <a:xfrm>
            <a:off x="146799" y="244456"/>
            <a:ext cx="14345862" cy="645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sz="2400" dirty="0"/>
              <a:t>Trusted Digital Web and the Decentralized (DID) OSI Model 0.9 – January 15, 2022</a:t>
            </a:r>
          </a:p>
        </p:txBody>
      </p:sp>
    </p:spTree>
    <p:extLst>
      <p:ext uri="{BB962C8B-B14F-4D97-AF65-F5344CB8AC3E}">
        <p14:creationId xmlns:p14="http://schemas.microsoft.com/office/powerpoint/2010/main" val="416825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8249B8-7D25-4AA9-80BB-397F76DBF16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8169413"/>
              </p:ext>
            </p:extLst>
          </p:nvPr>
        </p:nvGraphicFramePr>
        <p:xfrm>
          <a:off x="914400" y="1611616"/>
          <a:ext cx="128016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09">
                  <a:extLst>
                    <a:ext uri="{9D8B030D-6E8A-4147-A177-3AD203B41FA5}">
                      <a16:colId xmlns:a16="http://schemas.microsoft.com/office/drawing/2014/main" val="2593445918"/>
                    </a:ext>
                  </a:extLst>
                </a:gridCol>
                <a:gridCol w="2390512">
                  <a:extLst>
                    <a:ext uri="{9D8B030D-6E8A-4147-A177-3AD203B41FA5}">
                      <a16:colId xmlns:a16="http://schemas.microsoft.com/office/drawing/2014/main" val="2025978299"/>
                    </a:ext>
                  </a:extLst>
                </a:gridCol>
                <a:gridCol w="5865780">
                  <a:extLst>
                    <a:ext uri="{9D8B030D-6E8A-4147-A177-3AD203B41FA5}">
                      <a16:colId xmlns:a16="http://schemas.microsoft.com/office/drawing/2014/main" val="191983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 Information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1. Wanderer, Individual, 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Thoughts &amp; Memories, Maps, Sketches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6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Party of Explorers, Group,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Oral History, Water Cooler Conversations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4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Family Unit, Clan,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History, Household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9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Band, Community,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Communal Knowledge, Collective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5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Tribe, Society,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Tribal Knowledge, Institutional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Nation State, Country, Conglomerate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9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Global Co-operative of Nations (GCN)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Global Knowledge across All Languages and Repositories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2BD321-2079-4E5B-9635-F29C03DCA741}"/>
              </a:ext>
            </a:extLst>
          </p:cNvPr>
          <p:cNvSpPr txBox="1"/>
          <p:nvPr/>
        </p:nvSpPr>
        <p:spPr>
          <a:xfrm>
            <a:off x="914400" y="966587"/>
            <a:ext cx="12801600" cy="645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sz="2400" dirty="0"/>
              <a:t>Trusted Digital Web (TDW2022) Information  Scopes (based on Social Evolution Model) – 2202-01-23</a:t>
            </a:r>
          </a:p>
        </p:txBody>
      </p:sp>
    </p:spTree>
    <p:extLst>
      <p:ext uri="{BB962C8B-B14F-4D97-AF65-F5344CB8AC3E}">
        <p14:creationId xmlns:p14="http://schemas.microsoft.com/office/powerpoint/2010/main" val="343651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6DE9-6E55-40FD-BABC-46F8FF2D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29" y="0"/>
            <a:ext cx="12700431" cy="1690689"/>
          </a:xfrm>
        </p:spPr>
        <p:txBody>
          <a:bodyPr/>
          <a:lstStyle/>
          <a:p>
            <a:r>
              <a:rPr lang="en-US" b="1" dirty="0"/>
              <a:t>New (4</a:t>
            </a:r>
            <a:r>
              <a:rPr lang="en-US" b="1" baseline="30000" dirty="0"/>
              <a:t>th</a:t>
            </a:r>
            <a:r>
              <a:rPr lang="en-US" b="1" dirty="0"/>
              <a:t>) DID-Identifiable Entity Class: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201D-E85B-4542-A82E-4AAA5F6E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29" y="1284050"/>
            <a:ext cx="13161522" cy="50583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addition to People, Organizations, and Things, there is a new 4</a:t>
            </a:r>
            <a:r>
              <a:rPr lang="en-US" baseline="30000" dirty="0"/>
              <a:t>th</a:t>
            </a:r>
            <a:r>
              <a:rPr lang="en-US" dirty="0"/>
              <a:t> class of DID entity</a:t>
            </a:r>
          </a:p>
          <a:p>
            <a:pPr lvl="1"/>
            <a:r>
              <a:rPr lang="en-US" dirty="0"/>
              <a:t>…and, as a result, potentially other new classes of DID entities waiting to be discovered</a:t>
            </a:r>
          </a:p>
          <a:p>
            <a:r>
              <a:rPr lang="en-US" dirty="0"/>
              <a:t>4th new class: Activity (Non-Fungible Activity)</a:t>
            </a:r>
          </a:p>
          <a:p>
            <a:r>
              <a:rPr lang="en-US" dirty="0"/>
              <a:t>An Activity is different from a Thing</a:t>
            </a:r>
          </a:p>
          <a:p>
            <a:r>
              <a:rPr lang="en-US" dirty="0"/>
              <a:t>An Activity is a self-contained (usually historical) sequence (or </a:t>
            </a:r>
            <a:br>
              <a:rPr lang="en-US" dirty="0"/>
            </a:br>
            <a:r>
              <a:rPr lang="en-US" dirty="0"/>
              <a:t>time-series) of measurable, closely correlatable but distinct steps</a:t>
            </a:r>
          </a:p>
          <a:p>
            <a:pPr lvl="1"/>
            <a:r>
              <a:rPr lang="en-US" dirty="0"/>
              <a:t>Beginning, middle, and finish steps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Kiss’s 6 steps: Approach, Press, Sustain, Release, Recovery, and Finish</a:t>
            </a:r>
          </a:p>
          <a:p>
            <a:pPr lvl="1"/>
            <a:r>
              <a:rPr lang="en-US" dirty="0"/>
              <a:t>Car Crash, Hug, 5-course Dinner, a Belch, an Infection, a Surgery, Throw of a Bowling Ball,</a:t>
            </a:r>
            <a:br>
              <a:rPr lang="en-US" dirty="0"/>
            </a:br>
            <a:r>
              <a:rPr lang="en-US" dirty="0"/>
              <a:t>Baseball Pitch, Kicking a Field Goal in Football, …</a:t>
            </a:r>
          </a:p>
          <a:p>
            <a:r>
              <a:rPr lang="en-US" dirty="0"/>
              <a:t>Non-examples</a:t>
            </a:r>
          </a:p>
          <a:p>
            <a:pPr lvl="1"/>
            <a:r>
              <a:rPr lang="en-US" dirty="0"/>
              <a:t>Criminal investigation, Daily stock ticker (e.g. NASDAQ:MSFT), Seismic trace, 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8BE0D-F36F-41A4-9B57-71D68690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854" y="1946346"/>
            <a:ext cx="4161012" cy="281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6DE9-6E55-40FD-BABC-46F8FF2D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672" y="0"/>
            <a:ext cx="12719888" cy="1690689"/>
          </a:xfrm>
        </p:spPr>
        <p:txBody>
          <a:bodyPr/>
          <a:lstStyle/>
          <a:p>
            <a:r>
              <a:rPr lang="en-US" b="1" dirty="0"/>
              <a:t>New (5</a:t>
            </a:r>
            <a:r>
              <a:rPr lang="en-US" b="1" baseline="30000" dirty="0"/>
              <a:t>th</a:t>
            </a:r>
            <a:r>
              <a:rPr lang="en-US" b="1" dirty="0"/>
              <a:t>) DID-Identifiable Entity Class: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201D-E85B-4542-A82E-4AAA5F6E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73" y="1284050"/>
            <a:ext cx="13501992" cy="5573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addition to People, Organizations, Things, and Activities, there is a new 5</a:t>
            </a:r>
            <a:r>
              <a:rPr lang="en-US" baseline="30000" dirty="0"/>
              <a:t>th</a:t>
            </a:r>
            <a:r>
              <a:rPr lang="en-US" dirty="0"/>
              <a:t> class of DID entity</a:t>
            </a:r>
          </a:p>
          <a:p>
            <a:pPr lvl="1"/>
            <a:r>
              <a:rPr lang="en-US" dirty="0"/>
              <a:t>…and, as a result, potentially other new classes of DID entities waiting to be discovered</a:t>
            </a:r>
          </a:p>
          <a:p>
            <a:r>
              <a:rPr lang="en-US" dirty="0"/>
              <a:t>5th new class: Marketplace</a:t>
            </a:r>
          </a:p>
          <a:p>
            <a:r>
              <a:rPr lang="en-US" dirty="0"/>
              <a:t>A Marketplace is different from an Organization and a Thing</a:t>
            </a:r>
          </a:p>
          <a:p>
            <a:r>
              <a:rPr lang="en-US" dirty="0"/>
              <a:t>A Marketplace is </a:t>
            </a:r>
            <a:r>
              <a:rPr lang="en-US"/>
              <a:t>a (digital) Service </a:t>
            </a:r>
            <a:r>
              <a:rPr lang="en-US" dirty="0"/>
              <a:t>where: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Assets are offered for sale by an Offering Party, bid upon, purchased by, and delivered to an Acquiring Party.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Assets are offered in exchange for other Assets between two or more Offering Parties.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Deeds (Marketplace Policies) are negotiated and/or accepted for the conveyance of Title (a set of rights) to the Asset from the Offering Party to the Acquiring Party.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Business documents (e.g. purchase orders, invoices, waybills, and delivery confirmations, etc.) can also exchanged and reconciled through a Marketplace when it is easier to use a Marketplace than it is to engage in direct two-party (or multi-party) exchanges and reconciliations.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NFE (NFT) marketplaces, international trading centers involving Letters of Credit (and/or similar instruments), international and regional freight shipping networks, marketplaces for other products and service offerings, …</a:t>
            </a:r>
          </a:p>
        </p:txBody>
      </p:sp>
    </p:spTree>
    <p:extLst>
      <p:ext uri="{BB962C8B-B14F-4D97-AF65-F5344CB8AC3E}">
        <p14:creationId xmlns:p14="http://schemas.microsoft.com/office/powerpoint/2010/main" val="353383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657</Words>
  <Application>Microsoft Office PowerPoint</Application>
  <PresentationFormat>Custom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New (4th) DID-Identifiable Entity Class: Activity</vt:lpstr>
      <vt:lpstr>New (5th) DID-Identifiable Entity Class: Marketplace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34</cp:revision>
  <dcterms:created xsi:type="dcterms:W3CDTF">2021-12-18T21:09:08Z</dcterms:created>
  <dcterms:modified xsi:type="dcterms:W3CDTF">2022-02-02T13:55:07Z</dcterms:modified>
</cp:coreProperties>
</file>