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5" r:id="rId2"/>
    <p:sldId id="266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CCCC"/>
    <a:srgbClr val="FFC000"/>
    <a:srgbClr val="ED7D31"/>
    <a:srgbClr val="A3C1E5"/>
    <a:srgbClr val="5B9BD5"/>
    <a:srgbClr val="FFFFFF"/>
    <a:srgbClr val="70AD47"/>
    <a:srgbClr val="A5A5A5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26" autoAdjust="0"/>
  </p:normalViewPr>
  <p:slideViewPr>
    <p:cSldViewPr snapToGrid="0">
      <p:cViewPr varScale="1">
        <p:scale>
          <a:sx n="84" d="100"/>
          <a:sy n="84" d="100"/>
        </p:scale>
        <p:origin x="5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97333-F009-4A3A-B903-E0B0959E57FD}" type="datetimeFigureOut">
              <a:rPr lang="en-CA" smtClean="0"/>
              <a:t>2021-07-18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94315-7410-4FBC-A496-E297CE75EF0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715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4315-7410-4FBC-A496-E297CE75EF09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225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81E7-D4A0-4B3B-9B77-01B0BC0C5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13EFC-2AD2-4A2A-BD21-F72F93832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99CE2-AEF9-493E-8CB9-11C60065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9452D-5E0C-46B5-A190-439B1A29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E32EB-CEDB-40B6-892B-20BB1586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088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77C3-5A76-469D-AC60-4E0EFD8B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A7475-9F60-4015-BB02-EBF55C69E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E07A-9537-4083-A7C8-E29A20C5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AE2B3-05EB-498E-8D5F-B272D73C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9B66-0DA1-49F1-8CED-93EAAC77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83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61E26-2F95-41FB-AA14-D6C50D7DA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66CC7-D86A-48CD-AD0C-6D2B54FF7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1A534-9E58-4F60-8F40-C27AC0FF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17FE-1BFA-4764-964A-09C1087B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81B0A-0233-45EA-B821-68BE9C45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894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71CB-C3CC-4DF1-995A-0AEDFE50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BD8A-2BAC-407B-BE83-3D055C3B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69633-1ACB-4CA1-8A6C-ACCFDB4E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DF89-1DEB-4B56-A744-98F4F5B6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2C2CD-BBA8-4A1A-8521-FA82AC81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427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C6E3-D991-41E4-8280-452B1D1F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16664-AEB2-49AC-BFD3-672A96186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9D0CD-FF5E-4C4E-9098-975B4CCE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0F260-E3C0-45E7-B233-A3536894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3B4E-BC70-4C66-8BF0-58B4E421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618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9B4C-59D0-4C0C-AF88-4A30870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1169-BED4-4DC2-B74C-26AF30E86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0EF77-DEF5-4349-B22B-D99B7C17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92489-A930-4A62-8A3F-0415BC14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2021-07-18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996AD-CDAD-455D-A42C-9B67F2B3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00BEF-0762-4904-9D42-AEC21878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7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DC97-27EC-4CE3-BA07-E9E62E8F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2AB2E-DA36-4348-883D-B8A9F8289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067B9-D80D-402D-8D19-FDD100D34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D789D-2DB3-456E-8F3B-4BED1F165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FC064-9A8F-4AD5-B19C-C41BB163B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2D0CD-C729-4DA3-B7DD-5B966454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2021-07-18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21387-B4F7-416A-8F38-7B1F8A8A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157CC-0AD8-4385-9CAD-49E14765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95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85E5-6322-4B38-9580-432215A1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3738D-C2AB-4F52-B2BB-EAB243FF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2021-07-18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7DA76-E734-4F6B-8CA2-0B682F3F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55125-E9A4-49F9-90CF-D87D0C41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905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E10B5-BDA8-46ED-8EC7-84BBEFBD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2021-07-18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6E905-E99C-4B9E-B04C-59D310B3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7B7C9-1C58-46EF-B4FE-7DBB191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60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0A96-D09D-47E0-AFAF-BEC30B5C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09A0-B624-4DDF-A1D2-0246D395B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8EDF4-8A79-4C0E-A723-1529EAEC4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3129C-D7A5-437A-B3DD-4234FF59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2021-07-18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25CE7-D23A-44F4-AFED-F1B12A9C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8DCAE-43BA-4BA1-A061-98FFB39B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209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1EA6-3580-44B5-B167-5037EBF6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039BF-125E-4675-B1BD-619D3E295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E7957-089E-4E54-B2AD-2FECD67C8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CEBDC-513E-449A-BE34-348EA7D6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2021-07-18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777C-5297-4FEE-9219-0AE3C7F9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6632E-757C-458E-938B-395F183B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847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2B709-8C0B-4959-8B3D-21EB146A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41EE2-D7BF-4FC8-A44F-170D900C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CD591-0362-4FAF-8B1C-7365E661C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BBF9-328D-4796-8CD7-E88E84193EF3}" type="datetimeFigureOut">
              <a:rPr lang="en-CA" smtClean="0"/>
              <a:t>2021-07-18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11EE-35EB-4671-B751-DA3E6FA78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936E-9BDF-403E-AB8F-BFFED5286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550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E80123D-D761-4DB7-8574-C25A27E9402F}"/>
              </a:ext>
            </a:extLst>
          </p:cNvPr>
          <p:cNvSpPr/>
          <p:nvPr/>
        </p:nvSpPr>
        <p:spPr>
          <a:xfrm>
            <a:off x="10002365" y="-428020"/>
            <a:ext cx="2888091" cy="7286019"/>
          </a:xfrm>
          <a:prstGeom prst="roundRect">
            <a:avLst>
              <a:gd name="adj" fmla="val 4283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Verifiable Data Registry</a:t>
            </a:r>
          </a:p>
          <a:p>
            <a:pPr algn="ctr"/>
            <a:r>
              <a:rPr lang="en-CA" sz="1400" dirty="0"/>
              <a:t>Verifiable Data Agent (VDA)</a:t>
            </a:r>
          </a:p>
          <a:p>
            <a:pPr algn="ctr"/>
            <a:endParaRPr lang="en-CA" sz="1400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AD0ACE8-A9D3-4143-BF8E-912DA43B0EE4}"/>
              </a:ext>
            </a:extLst>
          </p:cNvPr>
          <p:cNvSpPr/>
          <p:nvPr/>
        </p:nvSpPr>
        <p:spPr>
          <a:xfrm>
            <a:off x="2122489" y="-2167922"/>
            <a:ext cx="7674739" cy="9025919"/>
          </a:xfrm>
          <a:prstGeom prst="roundRect">
            <a:avLst>
              <a:gd name="adj" fmla="val 2111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Trusted Digital Assistant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1BE08FF-0470-4A36-AD44-2F47E0E5725C}"/>
              </a:ext>
            </a:extLst>
          </p:cNvPr>
          <p:cNvGrpSpPr/>
          <p:nvPr/>
        </p:nvGrpSpPr>
        <p:grpSpPr>
          <a:xfrm>
            <a:off x="6473" y="2039687"/>
            <a:ext cx="13069446" cy="705258"/>
            <a:chOff x="-7" y="3778034"/>
            <a:chExt cx="13069446" cy="70525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29BA3C-4891-4E0C-9848-212449014C19}"/>
                </a:ext>
              </a:extLst>
            </p:cNvPr>
            <p:cNvCxnSpPr>
              <a:cxnSpLocks/>
            </p:cNvCxnSpPr>
            <p:nvPr/>
          </p:nvCxnSpPr>
          <p:spPr>
            <a:xfrm>
              <a:off x="6264" y="4173167"/>
              <a:ext cx="13063175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38F0859-B9FA-473C-877E-10B38FD036F1}"/>
                </a:ext>
              </a:extLst>
            </p:cNvPr>
            <p:cNvSpPr txBox="1"/>
            <p:nvPr/>
          </p:nvSpPr>
          <p:spPr>
            <a:xfrm>
              <a:off x="-7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Services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Capabilities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3502AFA-88B2-4D18-BB99-F197A4FD8A15}"/>
              </a:ext>
            </a:extLst>
          </p:cNvPr>
          <p:cNvSpPr txBox="1"/>
          <p:nvPr/>
        </p:nvSpPr>
        <p:spPr>
          <a:xfrm>
            <a:off x="-3245" y="4916512"/>
            <a:ext cx="211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Infrastructure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EC7293-F63F-4BF5-B571-29E74850FBD6}"/>
              </a:ext>
            </a:extLst>
          </p:cNvPr>
          <p:cNvSpPr/>
          <p:nvPr/>
        </p:nvSpPr>
        <p:spPr>
          <a:xfrm>
            <a:off x="2274889" y="4732830"/>
            <a:ext cx="2839080" cy="7221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</a:t>
            </a:r>
            <a:br>
              <a:rPr lang="en-CA" sz="1400" dirty="0"/>
            </a:br>
            <a:r>
              <a:rPr lang="en-CA" sz="1400" dirty="0"/>
              <a:t>Graph Engine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017F6D-F39D-4401-85B5-D4615E0B54A5}"/>
              </a:ext>
            </a:extLst>
          </p:cNvPr>
          <p:cNvSpPr/>
          <p:nvPr/>
        </p:nvSpPr>
        <p:spPr>
          <a:xfrm>
            <a:off x="5213522" y="4738750"/>
            <a:ext cx="2218799" cy="7221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System.Security.</a:t>
            </a:r>
          </a:p>
          <a:p>
            <a:pPr algn="ctr"/>
            <a:r>
              <a:rPr lang="en-CA" sz="1400" dirty="0"/>
              <a:t>Cryptography. RSACryptoServiceProvider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FB04AF-309E-4440-A847-C6EC5C84AD93}"/>
              </a:ext>
            </a:extLst>
          </p:cNvPr>
          <p:cNvSpPr/>
          <p:nvPr/>
        </p:nvSpPr>
        <p:spPr>
          <a:xfrm>
            <a:off x="7531868" y="4737571"/>
            <a:ext cx="2142352" cy="7244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Microsoft.AspNetCore.</a:t>
            </a:r>
          </a:p>
          <a:p>
            <a:pPr algn="ctr"/>
            <a:r>
              <a:rPr lang="en-CA" sz="1400" dirty="0"/>
              <a:t>DataProtection.</a:t>
            </a:r>
          </a:p>
          <a:p>
            <a:pPr algn="ctr"/>
            <a:r>
              <a:rPr lang="en-CA" sz="1400" dirty="0"/>
              <a:t>KeyManagement (DPAPI)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37DF41-EAB1-4495-8A6D-7806F0B129A0}"/>
              </a:ext>
            </a:extLst>
          </p:cNvPr>
          <p:cNvSpPr txBox="1"/>
          <p:nvPr/>
        </p:nvSpPr>
        <p:spPr>
          <a:xfrm>
            <a:off x="-3248" y="3434294"/>
            <a:ext cx="211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Platform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0832E2-0127-47BC-ACDC-9B77B0235287}"/>
              </a:ext>
            </a:extLst>
          </p:cNvPr>
          <p:cNvSpPr/>
          <p:nvPr/>
        </p:nvSpPr>
        <p:spPr>
          <a:xfrm>
            <a:off x="10152728" y="3588931"/>
            <a:ext cx="2556679" cy="936176"/>
          </a:xfrm>
          <a:prstGeom prst="roundRect">
            <a:avLst>
              <a:gd name="adj" fmla="val 808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Smart Contract</a:t>
            </a:r>
            <a:br>
              <a:rPr lang="en-CA" sz="1200" dirty="0"/>
            </a:br>
            <a:r>
              <a:rPr lang="en-CA" sz="1200" dirty="0"/>
              <a:t>Universal Identifier Registry (UIR)</a:t>
            </a:r>
          </a:p>
          <a:p>
            <a:pPr algn="ctr"/>
            <a:r>
              <a:rPr lang="en-CA" sz="1200" dirty="0"/>
              <a:t>Service Endpoint Registry  (SEPR)</a:t>
            </a:r>
          </a:p>
          <a:p>
            <a:pPr algn="ctr"/>
            <a:r>
              <a:rPr lang="en-CA" sz="1200" dirty="0"/>
              <a:t>Revocation List (RL)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355F06-D7E4-4282-B054-0E5B39344F51}"/>
              </a:ext>
            </a:extLst>
          </p:cNvPr>
          <p:cNvSpPr txBox="1"/>
          <p:nvPr/>
        </p:nvSpPr>
        <p:spPr>
          <a:xfrm>
            <a:off x="9723" y="508443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Services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4FB4AC-3B43-4C54-A505-CDA03677E503}"/>
              </a:ext>
            </a:extLst>
          </p:cNvPr>
          <p:cNvSpPr/>
          <p:nvPr/>
        </p:nvSpPr>
        <p:spPr>
          <a:xfrm>
            <a:off x="5213323" y="4029598"/>
            <a:ext cx="2219196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RSA 2048-bit Asymmetric</a:t>
            </a:r>
            <a:br>
              <a:rPr lang="en-CA" sz="1400" dirty="0"/>
            </a:br>
            <a:r>
              <a:rPr lang="en-CA" sz="1400" dirty="0"/>
              <a:t>Key Pairs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E47C580-84AC-43D9-BEA6-55D2D92B2EA9}"/>
              </a:ext>
            </a:extLst>
          </p:cNvPr>
          <p:cNvSpPr/>
          <p:nvPr/>
        </p:nvSpPr>
        <p:spPr>
          <a:xfrm>
            <a:off x="7531869" y="1045613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KMA MKM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A1B7BB8-7EB6-4D40-BABF-4E26E609E321}"/>
              </a:ext>
            </a:extLst>
          </p:cNvPr>
          <p:cNvCxnSpPr>
            <a:cxnSpLocks/>
          </p:cNvCxnSpPr>
          <p:nvPr/>
        </p:nvCxnSpPr>
        <p:spPr>
          <a:xfrm>
            <a:off x="2021629" y="-468938"/>
            <a:ext cx="0" cy="278402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71279E-0EF6-4287-9F16-3418983EBBE3}"/>
              </a:ext>
            </a:extLst>
          </p:cNvPr>
          <p:cNvSpPr txBox="1"/>
          <p:nvPr/>
        </p:nvSpPr>
        <p:spPr>
          <a:xfrm>
            <a:off x="25980" y="-1617884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Abstractions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CBF96C1-22D0-4457-A945-96F194045741}"/>
              </a:ext>
            </a:extLst>
          </p:cNvPr>
          <p:cNvSpPr/>
          <p:nvPr/>
        </p:nvSpPr>
        <p:spPr>
          <a:xfrm>
            <a:off x="2274889" y="-1240391"/>
            <a:ext cx="282473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Smart Wallet</a:t>
            </a:r>
          </a:p>
          <a:p>
            <a:pPr algn="ctr"/>
            <a:r>
              <a:rPr lang="en-CA" sz="1200" dirty="0"/>
              <a:t>Smart Credentials, Workflows, Payments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7CBBBD7-63F8-46B1-A238-93F9651133FD}"/>
              </a:ext>
            </a:extLst>
          </p:cNvPr>
          <p:cNvSpPr/>
          <p:nvPr/>
        </p:nvSpPr>
        <p:spPr>
          <a:xfrm>
            <a:off x="5233065" y="-1247912"/>
            <a:ext cx="2805373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Ring</a:t>
            </a:r>
          </a:p>
          <a:p>
            <a:pPr algn="ctr"/>
            <a:r>
              <a:rPr lang="en-CA" sz="1200" dirty="0"/>
              <a:t>Asymmetric Key Pairs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FDCC482-ED19-44F6-8A3D-0E9DF44FE6C7}"/>
              </a:ext>
            </a:extLst>
          </p:cNvPr>
          <p:cNvSpPr/>
          <p:nvPr/>
        </p:nvSpPr>
        <p:spPr>
          <a:xfrm>
            <a:off x="8160279" y="-1240391"/>
            <a:ext cx="1480046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Secrets</a:t>
            </a:r>
          </a:p>
          <a:p>
            <a:pPr algn="ctr"/>
            <a:r>
              <a:rPr lang="en-CA" sz="1200" dirty="0"/>
              <a:t>Symmetric Keys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6C8358-9877-4398-B567-12555BA217CF}"/>
              </a:ext>
            </a:extLst>
          </p:cNvPr>
          <p:cNvCxnSpPr>
            <a:cxnSpLocks/>
          </p:cNvCxnSpPr>
          <p:nvPr/>
        </p:nvCxnSpPr>
        <p:spPr>
          <a:xfrm>
            <a:off x="2015145" y="-2011680"/>
            <a:ext cx="6484" cy="124226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BBB9540-6B40-40EB-8B23-202B42F259CD}"/>
              </a:ext>
            </a:extLst>
          </p:cNvPr>
          <p:cNvCxnSpPr>
            <a:cxnSpLocks/>
          </p:cNvCxnSpPr>
          <p:nvPr/>
        </p:nvCxnSpPr>
        <p:spPr>
          <a:xfrm flipH="1">
            <a:off x="2018389" y="2653310"/>
            <a:ext cx="6480" cy="176519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5A8B47-9E93-4E48-8AF4-622F08882042}"/>
              </a:ext>
            </a:extLst>
          </p:cNvPr>
          <p:cNvCxnSpPr>
            <a:cxnSpLocks/>
          </p:cNvCxnSpPr>
          <p:nvPr/>
        </p:nvCxnSpPr>
        <p:spPr>
          <a:xfrm>
            <a:off x="2021629" y="4726807"/>
            <a:ext cx="0" cy="7281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A9BE06-DA42-47A6-8BA3-6DE69135594C}"/>
              </a:ext>
            </a:extLst>
          </p:cNvPr>
          <p:cNvGrpSpPr/>
          <p:nvPr/>
        </p:nvGrpSpPr>
        <p:grpSpPr>
          <a:xfrm>
            <a:off x="-3245" y="6942138"/>
            <a:ext cx="12893689" cy="1779060"/>
            <a:chOff x="-3245" y="5835714"/>
            <a:chExt cx="12893689" cy="177906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6126B38-2196-4741-8574-B6B7FB7A3C78}"/>
                </a:ext>
              </a:extLst>
            </p:cNvPr>
            <p:cNvSpPr/>
            <p:nvPr/>
          </p:nvSpPr>
          <p:spPr>
            <a:xfrm>
              <a:off x="2131250" y="7027612"/>
              <a:ext cx="10759194" cy="58716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Microsoft Common Language Runtime (CLR)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42CB5AE-42DA-457B-9F58-AB51639C9E1E}"/>
                </a:ext>
              </a:extLst>
            </p:cNvPr>
            <p:cNvSpPr txBox="1"/>
            <p:nvPr/>
          </p:nvSpPr>
          <p:spPr>
            <a:xfrm>
              <a:off x="-3245" y="7053033"/>
              <a:ext cx="2103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Execution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B4CD015-CF9D-4BBA-94E0-D455588024DC}"/>
                </a:ext>
              </a:extLst>
            </p:cNvPr>
            <p:cNvSpPr txBox="1"/>
            <p:nvPr/>
          </p:nvSpPr>
          <p:spPr>
            <a:xfrm>
              <a:off x="9723" y="5886425"/>
              <a:ext cx="2103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Tooling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72877B-E615-4FE5-930E-ED69F6C590CD}"/>
                </a:ext>
              </a:extLst>
            </p:cNvPr>
            <p:cNvSpPr/>
            <p:nvPr/>
          </p:nvSpPr>
          <p:spPr>
            <a:xfrm>
              <a:off x="5223734" y="5835715"/>
              <a:ext cx="4606066" cy="51797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Visual Studio 2019 / C#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35DB620-CB6B-4B77-9D36-E6DEE609A153}"/>
                </a:ext>
              </a:extLst>
            </p:cNvPr>
            <p:cNvSpPr/>
            <p:nvPr/>
          </p:nvSpPr>
          <p:spPr>
            <a:xfrm>
              <a:off x="2131251" y="5835714"/>
              <a:ext cx="2968374" cy="51797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Trinity.TSL.Compiler.exe</a:t>
              </a:r>
              <a:br>
                <a:rPr lang="en-CA" sz="1400" dirty="0"/>
              </a:br>
              <a:r>
                <a:rPr lang="en-CA" sz="1400" dirty="0"/>
                <a:t>Trinity.TSL.CodeGen.dll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71736BE-AA16-4D5C-8ED3-DAB5485195CF}"/>
                </a:ext>
              </a:extLst>
            </p:cNvPr>
            <p:cNvSpPr/>
            <p:nvPr/>
          </p:nvSpPr>
          <p:spPr>
            <a:xfrm>
              <a:off x="9983183" y="5835714"/>
              <a:ext cx="2888078" cy="51797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Stratis.SmartContracts.Tools.Sct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09B93F-437C-4DA3-A7DB-9FF73B56372E}"/>
                </a:ext>
              </a:extLst>
            </p:cNvPr>
            <p:cNvSpPr txBox="1"/>
            <p:nvPr/>
          </p:nvSpPr>
          <p:spPr>
            <a:xfrm>
              <a:off x="-9" y="6456721"/>
              <a:ext cx="2103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Framework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E739F84-8623-4F73-8237-E472DE341DC1}"/>
                </a:ext>
              </a:extLst>
            </p:cNvPr>
            <p:cNvSpPr/>
            <p:nvPr/>
          </p:nvSpPr>
          <p:spPr>
            <a:xfrm>
              <a:off x="2122489" y="6437829"/>
              <a:ext cx="10767955" cy="4944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.NET Core 3.1 Framework  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B62CFFD-4DE9-4083-B30E-6D9647EC63F5}"/>
                </a:ext>
              </a:extLst>
            </p:cNvPr>
            <p:cNvCxnSpPr>
              <a:cxnSpLocks/>
            </p:cNvCxnSpPr>
            <p:nvPr/>
          </p:nvCxnSpPr>
          <p:spPr>
            <a:xfrm>
              <a:off x="2018385" y="6449270"/>
              <a:ext cx="0" cy="47985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C22BDD5-84B1-4D7F-9E68-8421E41D95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5145" y="7041085"/>
              <a:ext cx="3240" cy="57368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BF6B834-2844-40A9-996F-F05B3374CD11}"/>
                </a:ext>
              </a:extLst>
            </p:cNvPr>
            <p:cNvCxnSpPr>
              <a:cxnSpLocks/>
            </p:cNvCxnSpPr>
            <p:nvPr/>
          </p:nvCxnSpPr>
          <p:spPr>
            <a:xfrm>
              <a:off x="2018385" y="5849685"/>
              <a:ext cx="0" cy="47985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E37FFD-619F-40DF-BE3C-12DC76585278}"/>
              </a:ext>
            </a:extLst>
          </p:cNvPr>
          <p:cNvGrpSpPr/>
          <p:nvPr/>
        </p:nvGrpSpPr>
        <p:grpSpPr>
          <a:xfrm>
            <a:off x="79416" y="4204754"/>
            <a:ext cx="13069655" cy="705258"/>
            <a:chOff x="6264" y="3778034"/>
            <a:chExt cx="13069655" cy="705258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69D49AC-B51B-4D7C-9FBB-3C0B30F1F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64" y="4200599"/>
              <a:ext cx="13069655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72C6552-DAF8-46DA-9B56-753309B44261}"/>
                </a:ext>
              </a:extLst>
            </p:cNvPr>
            <p:cNvSpPr txBox="1"/>
            <p:nvPr/>
          </p:nvSpPr>
          <p:spPr>
            <a:xfrm>
              <a:off x="9721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Platform Capabilities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Foundation Features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B66252-9ED5-43FB-9F96-1EEE3DE97D1F}"/>
              </a:ext>
            </a:extLst>
          </p:cNvPr>
          <p:cNvCxnSpPr>
            <a:cxnSpLocks/>
            <a:stCxn id="16" idx="0"/>
            <a:endCxn id="46" idx="2"/>
          </p:cNvCxnSpPr>
          <p:nvPr/>
        </p:nvCxnSpPr>
        <p:spPr>
          <a:xfrm flipV="1">
            <a:off x="8603044" y="1516589"/>
            <a:ext cx="1" cy="322098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ADFE8A-776F-431C-A005-EDD6B636E8D7}"/>
              </a:ext>
            </a:extLst>
          </p:cNvPr>
          <p:cNvCxnSpPr>
            <a:cxnSpLocks/>
            <a:stCxn id="36" idx="0"/>
            <a:endCxn id="22" idx="2"/>
          </p:cNvCxnSpPr>
          <p:nvPr/>
        </p:nvCxnSpPr>
        <p:spPr>
          <a:xfrm flipV="1">
            <a:off x="6322921" y="946774"/>
            <a:ext cx="16270" cy="3082824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45519AC-33E4-40A0-BBE6-846A03B6A72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78070" y="939513"/>
            <a:ext cx="0" cy="14712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5B4D0E-1B2C-4355-B39B-537C607CDF63}"/>
              </a:ext>
            </a:extLst>
          </p:cNvPr>
          <p:cNvGrpSpPr/>
          <p:nvPr/>
        </p:nvGrpSpPr>
        <p:grpSpPr>
          <a:xfrm>
            <a:off x="16206" y="-956370"/>
            <a:ext cx="13059713" cy="705258"/>
            <a:chOff x="-7" y="3778034"/>
            <a:chExt cx="12176012" cy="70525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0DC42F-D52F-4CF6-8955-E6CEBA3502AF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62932-D1F0-40C4-8E0F-2A002376C436}"/>
                </a:ext>
              </a:extLst>
            </p:cNvPr>
            <p:cNvSpPr txBox="1"/>
            <p:nvPr/>
          </p:nvSpPr>
          <p:spPr>
            <a:xfrm>
              <a:off x="-7" y="3778034"/>
              <a:ext cx="1473352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User Abstractions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Platform Services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9C50EF4-C1D3-46F5-A6B2-3ED303BA3425}"/>
              </a:ext>
            </a:extLst>
          </p:cNvPr>
          <p:cNvCxnSpPr>
            <a:cxnSpLocks/>
            <a:stCxn id="22" idx="3"/>
            <a:endCxn id="46" idx="0"/>
          </p:cNvCxnSpPr>
          <p:nvPr/>
        </p:nvCxnSpPr>
        <p:spPr>
          <a:xfrm>
            <a:off x="7963710" y="711286"/>
            <a:ext cx="639335" cy="334327"/>
          </a:xfrm>
          <a:prstGeom prst="bentConnector2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2706D9-DF23-40E7-9B5C-E8F2C31F5F28}"/>
              </a:ext>
            </a:extLst>
          </p:cNvPr>
          <p:cNvCxnSpPr>
            <a:cxnSpLocks/>
          </p:cNvCxnSpPr>
          <p:nvPr/>
        </p:nvCxnSpPr>
        <p:spPr>
          <a:xfrm>
            <a:off x="4875884" y="888078"/>
            <a:ext cx="0" cy="1733032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8BE34F-80AF-4162-B821-A4C11FFDB5B2}"/>
              </a:ext>
            </a:extLst>
          </p:cNvPr>
          <p:cNvSpPr/>
          <p:nvPr/>
        </p:nvSpPr>
        <p:spPr>
          <a:xfrm>
            <a:off x="2265206" y="2621110"/>
            <a:ext cx="2848762" cy="1883487"/>
          </a:xfrm>
          <a:prstGeom prst="roundRect">
            <a:avLst>
              <a:gd name="adj" fmla="val 76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“Trinity” Schema Language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Automated Class Generator for Serializable Objects &amp; Messages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Request/Response Protocols, Public and Private Microservices, Microservice Endpoint Handlers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Distributed Workflow Execution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LINQ Query Language supported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D57E89-6BE3-4D3B-979D-0CB7B0E2B30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 flipV="1">
            <a:off x="4490932" y="704025"/>
            <a:ext cx="223739" cy="7261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BF97F49-A4D8-48CE-AA2B-586763E45508}"/>
              </a:ext>
            </a:extLst>
          </p:cNvPr>
          <p:cNvSpPr txBox="1"/>
          <p:nvPr/>
        </p:nvSpPr>
        <p:spPr>
          <a:xfrm>
            <a:off x="9722" y="-3120748"/>
            <a:ext cx="128807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Trusted Digital Web: 8-Layer Architecture Reference Model (TDW-ARM) 0.23 – July 2021</a:t>
            </a:r>
          </a:p>
          <a:p>
            <a:r>
              <a:rPr lang="en-CA" dirty="0"/>
              <a:t>Michael Herman, Trusted Digital Web, Hyperonomy Digital Identity Lab, Parallelspace Corporation</a:t>
            </a:r>
          </a:p>
          <a:p>
            <a:r>
              <a:rPr lang="en-CA" sz="1400" dirty="0"/>
              <a:t>https://github.com/mwherman2000/TrustedDigitalWeb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C12751B-9E99-440D-9397-C9F09136F30E}"/>
              </a:ext>
            </a:extLst>
          </p:cNvPr>
          <p:cNvSpPr/>
          <p:nvPr/>
        </p:nvSpPr>
        <p:spPr>
          <a:xfrm>
            <a:off x="10161029" y="2058580"/>
            <a:ext cx="2564371" cy="2421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VDA “Trinity” Microservices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42D007B-55BD-472C-B3A5-9921E8063898}"/>
              </a:ext>
            </a:extLst>
          </p:cNvPr>
          <p:cNvSpPr/>
          <p:nvPr/>
        </p:nvSpPr>
        <p:spPr>
          <a:xfrm>
            <a:off x="10161029" y="1500253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Services VDA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5C92FC7-78DE-406B-8138-C4F57246C9A9}"/>
              </a:ext>
            </a:extLst>
          </p:cNvPr>
          <p:cNvCxnSpPr>
            <a:cxnSpLocks/>
          </p:cNvCxnSpPr>
          <p:nvPr/>
        </p:nvCxnSpPr>
        <p:spPr>
          <a:xfrm>
            <a:off x="6751320" y="957995"/>
            <a:ext cx="3409709" cy="777746"/>
          </a:xfrm>
          <a:prstGeom prst="bentConnector3">
            <a:avLst>
              <a:gd name="adj1" fmla="val -59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6C70B46-20E1-4564-92B8-44E6AD7538C4}"/>
              </a:ext>
            </a:extLst>
          </p:cNvPr>
          <p:cNvCxnSpPr>
            <a:cxnSpLocks/>
          </p:cNvCxnSpPr>
          <p:nvPr/>
        </p:nvCxnSpPr>
        <p:spPr>
          <a:xfrm>
            <a:off x="3992882" y="912542"/>
            <a:ext cx="6168147" cy="823199"/>
          </a:xfrm>
          <a:prstGeom prst="bentConnector3">
            <a:avLst>
              <a:gd name="adj1" fmla="val -403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E35669C-E5A2-4E67-B971-FAB3E4282884}"/>
              </a:ext>
            </a:extLst>
          </p:cNvPr>
          <p:cNvSpPr/>
          <p:nvPr/>
        </p:nvSpPr>
        <p:spPr>
          <a:xfrm>
            <a:off x="7531868" y="3067864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Key Manager (MKM)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A66EBA6-0366-433A-A3E1-90C5ED4D499F}"/>
              </a:ext>
            </a:extLst>
          </p:cNvPr>
          <p:cNvSpPr txBox="1"/>
          <p:nvPr/>
        </p:nvSpPr>
        <p:spPr>
          <a:xfrm>
            <a:off x="6322921" y="1669065"/>
            <a:ext cx="2432521" cy="3820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400" dirty="0">
                <a:solidFill>
                  <a:srgbClr val="0070C0"/>
                </a:solidFill>
              </a:rPr>
              <a:t>UIR, SEPR, Revocation List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C975B3C-A06F-4F91-8265-39CA1091F670}"/>
              </a:ext>
            </a:extLst>
          </p:cNvPr>
          <p:cNvSpPr/>
          <p:nvPr/>
        </p:nvSpPr>
        <p:spPr>
          <a:xfrm>
            <a:off x="2271687" y="138744"/>
            <a:ext cx="2216005" cy="2426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TRA “Trinity” Microservices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0BAD153-0C0E-4308-A59B-D03EF9441C57}"/>
              </a:ext>
            </a:extLst>
          </p:cNvPr>
          <p:cNvSpPr/>
          <p:nvPr/>
        </p:nvSpPr>
        <p:spPr>
          <a:xfrm>
            <a:off x="4727637" y="125037"/>
            <a:ext cx="3218001" cy="2692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KMA “Trinity” Microservices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89F32E9-D595-4A03-99C8-9604FE6AC104}"/>
              </a:ext>
            </a:extLst>
          </p:cNvPr>
          <p:cNvSpPr/>
          <p:nvPr/>
        </p:nvSpPr>
        <p:spPr>
          <a:xfrm>
            <a:off x="2271687" y="-428020"/>
            <a:ext cx="2219246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TRA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08FFB64-96E9-4809-86FF-DDD1A3E56564}"/>
              </a:ext>
            </a:extLst>
          </p:cNvPr>
          <p:cNvSpPr/>
          <p:nvPr/>
        </p:nvSpPr>
        <p:spPr>
          <a:xfrm>
            <a:off x="4708415" y="-421719"/>
            <a:ext cx="3249039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KMA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A4C005A-2432-44CE-97A9-775C098637E3}"/>
              </a:ext>
            </a:extLst>
          </p:cNvPr>
          <p:cNvSpPr/>
          <p:nvPr/>
        </p:nvSpPr>
        <p:spPr>
          <a:xfrm>
            <a:off x="10161029" y="2554202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75C5626-1DA1-468B-9B8B-4B1F99D11121}"/>
              </a:ext>
            </a:extLst>
          </p:cNvPr>
          <p:cNvSpPr/>
          <p:nvPr/>
        </p:nvSpPr>
        <p:spPr>
          <a:xfrm>
            <a:off x="10161029" y="3108518"/>
            <a:ext cx="2564371" cy="3814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Driver</a:t>
            </a:r>
          </a:p>
          <a:p>
            <a:pPr algn="ctr"/>
            <a:r>
              <a:rPr lang="en-CA" sz="1200" dirty="0"/>
              <a:t>(REST/HTTP)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130E4F-BA2B-4BD9-BCFC-86C6EBC43B71}"/>
              </a:ext>
            </a:extLst>
          </p:cNvPr>
          <p:cNvGrpSpPr/>
          <p:nvPr/>
        </p:nvGrpSpPr>
        <p:grpSpPr>
          <a:xfrm>
            <a:off x="2265208" y="468537"/>
            <a:ext cx="2225724" cy="470976"/>
            <a:chOff x="2265208" y="468537"/>
            <a:chExt cx="2225724" cy="47097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08CD9E4-29F2-4698-B0EB-414ABECD52E1}"/>
                </a:ext>
              </a:extLst>
            </p:cNvPr>
            <p:cNvSpPr/>
            <p:nvPr/>
          </p:nvSpPr>
          <p:spPr>
            <a:xfrm>
              <a:off x="2265208" y="468537"/>
              <a:ext cx="2225724" cy="47097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Trusted Resource Agent (TRA)</a:t>
              </a:r>
            </a:p>
          </p:txBody>
        </p:sp>
        <p:pic>
          <p:nvPicPr>
            <p:cNvPr id="9" name="Graphic 8" descr="Gears">
              <a:extLst>
                <a:ext uri="{FF2B5EF4-FFF2-40B4-BE49-F238E27FC236}">
                  <a16:creationId xmlns:a16="http://schemas.microsoft.com/office/drawing/2014/main" id="{E94B7A71-772E-486E-B0F1-43CAEB456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92525" y="526800"/>
              <a:ext cx="396276" cy="396276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5C3557C-576E-4C4A-A87F-696DCDCA7049}"/>
              </a:ext>
            </a:extLst>
          </p:cNvPr>
          <p:cNvGrpSpPr/>
          <p:nvPr/>
        </p:nvGrpSpPr>
        <p:grpSpPr>
          <a:xfrm>
            <a:off x="4714671" y="475798"/>
            <a:ext cx="3251406" cy="471778"/>
            <a:chOff x="4714671" y="475798"/>
            <a:chExt cx="3251406" cy="471778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B111147-656A-4146-9F2E-604A36285DCB}"/>
                </a:ext>
              </a:extLst>
            </p:cNvPr>
            <p:cNvSpPr/>
            <p:nvPr/>
          </p:nvSpPr>
          <p:spPr>
            <a:xfrm>
              <a:off x="4714671" y="475798"/>
              <a:ext cx="3249039" cy="47097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Key Pair Management Agent</a:t>
              </a:r>
            </a:p>
            <a:p>
              <a:pPr algn="ctr"/>
              <a:r>
                <a:rPr lang="en-CA" sz="1400" dirty="0"/>
                <a:t>(KMA)</a:t>
              </a:r>
            </a:p>
          </p:txBody>
        </p:sp>
        <p:pic>
          <p:nvPicPr>
            <p:cNvPr id="75" name="Graphic 74" descr="Gears">
              <a:extLst>
                <a:ext uri="{FF2B5EF4-FFF2-40B4-BE49-F238E27FC236}">
                  <a16:creationId xmlns:a16="http://schemas.microsoft.com/office/drawing/2014/main" id="{8E9C2941-F3B8-47A5-964A-9D9E7F74E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69801" y="551300"/>
              <a:ext cx="396276" cy="396276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F364B73-23B0-4383-B8FC-58949012070D}"/>
              </a:ext>
            </a:extLst>
          </p:cNvPr>
          <p:cNvGrpSpPr/>
          <p:nvPr/>
        </p:nvGrpSpPr>
        <p:grpSpPr>
          <a:xfrm>
            <a:off x="10145038" y="4738964"/>
            <a:ext cx="2568924" cy="722695"/>
            <a:chOff x="10145038" y="4738964"/>
            <a:chExt cx="2568924" cy="72269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F85ECA5-9791-4B64-B0F2-E382007421D1}"/>
                </a:ext>
              </a:extLst>
            </p:cNvPr>
            <p:cNvSpPr/>
            <p:nvPr/>
          </p:nvSpPr>
          <p:spPr>
            <a:xfrm>
              <a:off x="10145038" y="4738964"/>
              <a:ext cx="2564371" cy="722113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Stratis Blockchain Platform</a:t>
              </a:r>
            </a:p>
          </p:txBody>
        </p:sp>
        <p:pic>
          <p:nvPicPr>
            <p:cNvPr id="82" name="Graphic 81" descr="Gears">
              <a:extLst>
                <a:ext uri="{FF2B5EF4-FFF2-40B4-BE49-F238E27FC236}">
                  <a16:creationId xmlns:a16="http://schemas.microsoft.com/office/drawing/2014/main" id="{53CEF12A-ED87-4332-B605-FDD2E171E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317686" y="5065383"/>
              <a:ext cx="396276" cy="396276"/>
            </a:xfrm>
            <a:prstGeom prst="rect">
              <a:avLst/>
            </a:prstGeom>
          </p:spPr>
        </p:pic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50FE52-3F6A-4C20-97AD-06433C99083A}"/>
              </a:ext>
            </a:extLst>
          </p:cNvPr>
          <p:cNvSpPr/>
          <p:nvPr/>
        </p:nvSpPr>
        <p:spPr>
          <a:xfrm>
            <a:off x="79843" y="937342"/>
            <a:ext cx="1884870" cy="1004848"/>
          </a:xfrm>
          <a:prstGeom prst="roundRect">
            <a:avLst>
              <a:gd name="adj" fmla="val 1029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</a:rPr>
              <a:t>Trust Levels</a:t>
            </a:r>
          </a:p>
          <a:p>
            <a:r>
              <a:rPr lang="en-CA" sz="1400" dirty="0">
                <a:solidFill>
                  <a:schemeClr val="tx1"/>
                </a:solidFill>
              </a:rPr>
              <a:t>Unsigned</a:t>
            </a:r>
          </a:p>
          <a:p>
            <a:r>
              <a:rPr lang="en-CA" sz="1400" dirty="0">
                <a:solidFill>
                  <a:schemeClr val="tx1"/>
                </a:solidFill>
              </a:rPr>
              <a:t>Hashed Thumbprint</a:t>
            </a:r>
          </a:p>
          <a:p>
            <a:r>
              <a:rPr lang="en-CA" sz="1400" dirty="0">
                <a:solidFill>
                  <a:schemeClr val="tx1"/>
                </a:solidFill>
              </a:rPr>
              <a:t>Signed Hash Signature</a:t>
            </a:r>
          </a:p>
          <a:p>
            <a:r>
              <a:rPr lang="en-CA" sz="1400" dirty="0">
                <a:solidFill>
                  <a:schemeClr val="tx1"/>
                </a:solidFill>
              </a:rPr>
              <a:t>Verifiable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86BEADE-DC83-468E-BDF4-BD9EA95585F3}"/>
              </a:ext>
            </a:extLst>
          </p:cNvPr>
          <p:cNvSpPr/>
          <p:nvPr/>
        </p:nvSpPr>
        <p:spPr>
          <a:xfrm>
            <a:off x="10145036" y="940270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Ledger Account Registry (LAR)</a:t>
            </a:r>
          </a:p>
          <a:p>
            <a:pPr algn="ctr"/>
            <a:r>
              <a:rPr lang="en-CA" sz="1400" dirty="0"/>
              <a:t>Smart Contract Registry (SCR)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107BE6A8-F1E6-4D71-B7AD-55E6917FA21C}"/>
              </a:ext>
            </a:extLst>
          </p:cNvPr>
          <p:cNvSpPr/>
          <p:nvPr/>
        </p:nvSpPr>
        <p:spPr>
          <a:xfrm>
            <a:off x="2265206" y="5604939"/>
            <a:ext cx="10484893" cy="1112666"/>
          </a:xfrm>
          <a:prstGeom prst="roundRect">
            <a:avLst>
              <a:gd name="adj" fmla="val 7416"/>
            </a:avLst>
          </a:prstGeom>
          <a:solidFill>
            <a:srgbClr val="CCCCCC">
              <a:alpha val="50196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A" sz="1400" dirty="0"/>
              <a:t>Local Device Storage  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71C4953-5C64-46FC-B30E-088ECC93B0AF}"/>
              </a:ext>
            </a:extLst>
          </p:cNvPr>
          <p:cNvSpPr txBox="1"/>
          <p:nvPr/>
        </p:nvSpPr>
        <p:spPr>
          <a:xfrm>
            <a:off x="-3248" y="5994249"/>
            <a:ext cx="203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Storage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19AA240-D97D-4FDA-9515-A9B7E75D6859}"/>
              </a:ext>
            </a:extLst>
          </p:cNvPr>
          <p:cNvCxnSpPr>
            <a:cxnSpLocks/>
          </p:cNvCxnSpPr>
          <p:nvPr/>
        </p:nvCxnSpPr>
        <p:spPr>
          <a:xfrm>
            <a:off x="2021629" y="5618131"/>
            <a:ext cx="0" cy="103220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8903273B-A5A9-42E4-BDB4-0DE5991E1899}"/>
              </a:ext>
            </a:extLst>
          </p:cNvPr>
          <p:cNvSpPr/>
          <p:nvPr/>
        </p:nvSpPr>
        <p:spPr>
          <a:xfrm>
            <a:off x="4134397" y="5990356"/>
            <a:ext cx="1683981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TRA “Trinity” Clusterable Storage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15870AF-0F73-4860-894A-68EDC6AAC75A}"/>
              </a:ext>
            </a:extLst>
          </p:cNvPr>
          <p:cNvSpPr/>
          <p:nvPr/>
        </p:nvSpPr>
        <p:spPr>
          <a:xfrm>
            <a:off x="10185729" y="5943426"/>
            <a:ext cx="2432992" cy="5767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Distributed Ledger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7A6998A4-33D3-4EE3-ABE6-58C68860D1AD}"/>
              </a:ext>
            </a:extLst>
          </p:cNvPr>
          <p:cNvSpPr/>
          <p:nvPr/>
        </p:nvSpPr>
        <p:spPr>
          <a:xfrm>
            <a:off x="7648082" y="5990357"/>
            <a:ext cx="2058801" cy="5830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DPAPI</a:t>
            </a:r>
          </a:p>
          <a:p>
            <a:pPr algn="ctr"/>
            <a:r>
              <a:rPr lang="en-CA" sz="1400" dirty="0"/>
              <a:t>Protected Storage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2A3AFC2-2839-4E98-9654-8E963DC92136}"/>
              </a:ext>
            </a:extLst>
          </p:cNvPr>
          <p:cNvSpPr/>
          <p:nvPr/>
        </p:nvSpPr>
        <p:spPr>
          <a:xfrm>
            <a:off x="5896659" y="5990356"/>
            <a:ext cx="1673142" cy="5830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KMA “Trinity” Clusterable Storage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4FC39F32-B3E7-47C0-9D0F-B4874D9FE588}"/>
              </a:ext>
            </a:extLst>
          </p:cNvPr>
          <p:cNvSpPr/>
          <p:nvPr/>
        </p:nvSpPr>
        <p:spPr>
          <a:xfrm>
            <a:off x="2295649" y="-1654243"/>
            <a:ext cx="7344676" cy="2967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Ledgers and Subledgers</a:t>
            </a:r>
            <a:endParaRPr lang="en-CA" sz="1200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C1F26C77-4CFC-4392-A167-BE5C40681C83}"/>
              </a:ext>
            </a:extLst>
          </p:cNvPr>
          <p:cNvSpPr/>
          <p:nvPr/>
        </p:nvSpPr>
        <p:spPr>
          <a:xfrm>
            <a:off x="2370071" y="5990356"/>
            <a:ext cx="1676436" cy="5830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TDA “Trinity” Clusterable Storage</a:t>
            </a:r>
          </a:p>
        </p:txBody>
      </p:sp>
    </p:spTree>
    <p:extLst>
      <p:ext uri="{BB962C8B-B14F-4D97-AF65-F5344CB8AC3E}">
        <p14:creationId xmlns:p14="http://schemas.microsoft.com/office/powerpoint/2010/main" val="260933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01CB077-4080-4DBF-9278-387C09ED69B9}"/>
              </a:ext>
            </a:extLst>
          </p:cNvPr>
          <p:cNvSpPr/>
          <p:nvPr/>
        </p:nvSpPr>
        <p:spPr>
          <a:xfrm>
            <a:off x="1761747" y="1155769"/>
            <a:ext cx="1130924" cy="21252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Serializable Objects &amp;</a:t>
            </a:r>
          </a:p>
          <a:p>
            <a:pPr algn="ctr"/>
            <a:r>
              <a:rPr lang="en-CA" sz="1400" dirty="0"/>
              <a:t>Accessors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7E75B2-185C-4E18-B14B-3BA545D2ECBB}"/>
              </a:ext>
            </a:extLst>
          </p:cNvPr>
          <p:cNvSpPr/>
          <p:nvPr/>
        </p:nvSpPr>
        <p:spPr>
          <a:xfrm>
            <a:off x="3572261" y="1159573"/>
            <a:ext cx="2176271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Cells</a:t>
            </a:r>
          </a:p>
          <a:p>
            <a:pPr algn="ctr"/>
            <a:r>
              <a:rPr lang="en-CA" sz="1400" dirty="0"/>
              <a:t>(Persistable Objects)</a:t>
            </a:r>
          </a:p>
        </p:txBody>
      </p:sp>
      <p:sp>
        <p:nvSpPr>
          <p:cNvPr id="33" name="Arrow: U-Turn 32">
            <a:extLst>
              <a:ext uri="{FF2B5EF4-FFF2-40B4-BE49-F238E27FC236}">
                <a16:creationId xmlns:a16="http://schemas.microsoft.com/office/drawing/2014/main" id="{C9A905F6-6013-4B17-8AB3-E9DD6D90F394}"/>
              </a:ext>
            </a:extLst>
          </p:cNvPr>
          <p:cNvSpPr/>
          <p:nvPr/>
        </p:nvSpPr>
        <p:spPr>
          <a:xfrm flipH="1">
            <a:off x="1716341" y="357072"/>
            <a:ext cx="9991503" cy="2424812"/>
          </a:xfrm>
          <a:prstGeom prst="uturnArrow">
            <a:avLst>
              <a:gd name="adj1" fmla="val 8294"/>
              <a:gd name="adj2" fmla="val 25000"/>
              <a:gd name="adj3" fmla="val 13841"/>
              <a:gd name="adj4" fmla="val 43750"/>
              <a:gd name="adj5" fmla="val 3329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2E2EA8-DBD3-4773-A260-C2F738ECF4D4}"/>
              </a:ext>
            </a:extLst>
          </p:cNvPr>
          <p:cNvSpPr/>
          <p:nvPr/>
        </p:nvSpPr>
        <p:spPr>
          <a:xfrm>
            <a:off x="-1549637" y="3707532"/>
            <a:ext cx="12795452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Schema-driven Automatic Code Generation (C# Classes)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E6C6C0-2977-4829-9904-20ED80038EDB}"/>
              </a:ext>
            </a:extLst>
          </p:cNvPr>
          <p:cNvSpPr/>
          <p:nvPr/>
        </p:nvSpPr>
        <p:spPr>
          <a:xfrm>
            <a:off x="3572263" y="1984545"/>
            <a:ext cx="2176269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Request Messages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22E1DB-1CDB-4809-B21F-6FD41784D482}"/>
              </a:ext>
            </a:extLst>
          </p:cNvPr>
          <p:cNvSpPr/>
          <p:nvPr/>
        </p:nvSpPr>
        <p:spPr>
          <a:xfrm>
            <a:off x="3572262" y="2699789"/>
            <a:ext cx="2176269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Response Messages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3326DF-788B-43C7-B2D2-0E4725CEB521}"/>
              </a:ext>
            </a:extLst>
          </p:cNvPr>
          <p:cNvSpPr/>
          <p:nvPr/>
        </p:nvSpPr>
        <p:spPr>
          <a:xfrm>
            <a:off x="6443566" y="1982643"/>
            <a:ext cx="2176269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Private Protocols (Sync/Async)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F74433-3C8B-4CA0-BD15-AD4BD4AD6DCB}"/>
              </a:ext>
            </a:extLst>
          </p:cNvPr>
          <p:cNvSpPr/>
          <p:nvPr/>
        </p:nvSpPr>
        <p:spPr>
          <a:xfrm>
            <a:off x="6443567" y="2697887"/>
            <a:ext cx="2176268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Public Protocols (REST/HTTP)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C56894-F593-47EC-B94B-EC017C1A8B7B}"/>
              </a:ext>
            </a:extLst>
          </p:cNvPr>
          <p:cNvSpPr/>
          <p:nvPr/>
        </p:nvSpPr>
        <p:spPr>
          <a:xfrm>
            <a:off x="9320787" y="1981693"/>
            <a:ext cx="1925028" cy="7161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</a:t>
            </a:r>
            <a:r>
              <a:rPr lang="en-CA" sz="1400" dirty="0" err="1"/>
              <a:t>Microservers</a:t>
            </a:r>
            <a:endParaRPr lang="en-CA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216DF3-FC8C-4B1E-8EAB-6C621A4FAC9A}"/>
              </a:ext>
            </a:extLst>
          </p:cNvPr>
          <p:cNvSpPr/>
          <p:nvPr/>
        </p:nvSpPr>
        <p:spPr>
          <a:xfrm>
            <a:off x="6443567" y="1157671"/>
            <a:ext cx="2176270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Hashtable </a:t>
            </a:r>
          </a:p>
          <a:p>
            <a:pPr algn="ctr"/>
            <a:r>
              <a:rPr lang="en-CA" sz="1400" dirty="0"/>
              <a:t>Clusterable In-Memory Storage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8B667D0-1EED-465D-A095-1895EB632200}"/>
              </a:ext>
            </a:extLst>
          </p:cNvPr>
          <p:cNvSpPr/>
          <p:nvPr/>
        </p:nvSpPr>
        <p:spPr>
          <a:xfrm>
            <a:off x="9320786" y="2830989"/>
            <a:ext cx="2824561" cy="4499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accent4">
                    <a:lumMod val="50000"/>
                  </a:schemeClr>
                </a:solidFill>
              </a:rPr>
              <a:t>“Trinity” Service Endpoint Handlers (Custom Code)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423DFAB-EB82-4FE0-A858-1443609C3F91}"/>
              </a:ext>
            </a:extLst>
          </p:cNvPr>
          <p:cNvSpPr/>
          <p:nvPr/>
        </p:nvSpPr>
        <p:spPr>
          <a:xfrm>
            <a:off x="9320787" y="1155769"/>
            <a:ext cx="1925028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Local Device Clusterable Persistent Storage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D4A5998-C86A-4163-8483-57E690C00AA3}"/>
              </a:ext>
            </a:extLst>
          </p:cNvPr>
          <p:cNvSpPr/>
          <p:nvPr/>
        </p:nvSpPr>
        <p:spPr>
          <a:xfrm>
            <a:off x="-296666" y="3346344"/>
            <a:ext cx="310896" cy="28668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40B1782-2E8E-4168-8CB1-716B397CEBAD}"/>
              </a:ext>
            </a:extLst>
          </p:cNvPr>
          <p:cNvSpPr/>
          <p:nvPr/>
        </p:nvSpPr>
        <p:spPr>
          <a:xfrm rot="10800000">
            <a:off x="4504948" y="3346344"/>
            <a:ext cx="310896" cy="28668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71A9FD7-0288-4BA2-B269-4E8CFE6D0C67}"/>
              </a:ext>
            </a:extLst>
          </p:cNvPr>
          <p:cNvSpPr/>
          <p:nvPr/>
        </p:nvSpPr>
        <p:spPr>
          <a:xfrm rot="10800000">
            <a:off x="7376252" y="3346344"/>
            <a:ext cx="310896" cy="28668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2098623-D077-4304-8334-E0DD846BF866}"/>
              </a:ext>
            </a:extLst>
          </p:cNvPr>
          <p:cNvSpPr/>
          <p:nvPr/>
        </p:nvSpPr>
        <p:spPr>
          <a:xfrm rot="10800000">
            <a:off x="10127853" y="3346345"/>
            <a:ext cx="310896" cy="28668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A7FB23D-0423-4812-96AF-71861D123231}"/>
              </a:ext>
            </a:extLst>
          </p:cNvPr>
          <p:cNvGrpSpPr/>
          <p:nvPr/>
        </p:nvGrpSpPr>
        <p:grpSpPr>
          <a:xfrm>
            <a:off x="-1549637" y="1155769"/>
            <a:ext cx="2871309" cy="2125211"/>
            <a:chOff x="0" y="1265496"/>
            <a:chExt cx="2871309" cy="201548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6C9D767-AAEA-4AD8-A8D0-60D2E36C8D90}"/>
                </a:ext>
              </a:extLst>
            </p:cNvPr>
            <p:cNvSpPr/>
            <p:nvPr/>
          </p:nvSpPr>
          <p:spPr>
            <a:xfrm>
              <a:off x="0" y="1265496"/>
              <a:ext cx="2871309" cy="2015484"/>
            </a:xfrm>
            <a:prstGeom prst="roundRect">
              <a:avLst>
                <a:gd name="adj" fmla="val 441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“Trinity” Schema Files</a:t>
              </a:r>
            </a:p>
            <a:p>
              <a:r>
                <a:rPr lang="en-CA" sz="1400" dirty="0"/>
                <a:t>(Trinity</a:t>
              </a:r>
            </a:p>
            <a:p>
              <a:r>
                <a:rPr lang="en-CA" sz="1400" dirty="0"/>
                <a:t>Specification</a:t>
              </a:r>
            </a:p>
            <a:p>
              <a:r>
                <a:rPr lang="en-CA" sz="1400" dirty="0"/>
                <a:t>Language)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5AD1044-7306-4F29-BF0F-D8FDB3794A8A}"/>
                </a:ext>
              </a:extLst>
            </p:cNvPr>
            <p:cNvSpPr/>
            <p:nvPr/>
          </p:nvSpPr>
          <p:spPr>
            <a:xfrm>
              <a:off x="1745581" y="1398599"/>
              <a:ext cx="997714" cy="176541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“Trinity” Enums, Structures,</a:t>
              </a:r>
            </a:p>
            <a:p>
              <a:pPr algn="ctr"/>
              <a:r>
                <a:rPr lang="en-CA" sz="1200" dirty="0"/>
                <a:t>Cells,</a:t>
              </a:r>
            </a:p>
            <a:p>
              <a:pPr algn="ctr"/>
              <a:r>
                <a:rPr lang="en-CA" sz="1200" dirty="0"/>
                <a:t>Messages,</a:t>
              </a:r>
            </a:p>
            <a:p>
              <a:pPr algn="ctr"/>
              <a:r>
                <a:rPr lang="en-CA" sz="1200" dirty="0"/>
                <a:t>Protocols,</a:t>
              </a:r>
            </a:p>
            <a:p>
              <a:pPr algn="ctr"/>
              <a:r>
                <a:rPr lang="en-CA" sz="1200" dirty="0"/>
                <a:t>Servers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89ED192-702A-40AA-AE0A-469FE5E7EB7A}"/>
              </a:ext>
            </a:extLst>
          </p:cNvPr>
          <p:cNvSpPr/>
          <p:nvPr/>
        </p:nvSpPr>
        <p:spPr>
          <a:xfrm>
            <a:off x="-1549638" y="5057811"/>
            <a:ext cx="12795453" cy="587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 Common Language Runtime (CLR)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D7A6123-E3B7-408C-A344-EFF33E693BEA}"/>
              </a:ext>
            </a:extLst>
          </p:cNvPr>
          <p:cNvSpPr/>
          <p:nvPr/>
        </p:nvSpPr>
        <p:spPr>
          <a:xfrm>
            <a:off x="-1549638" y="4468028"/>
            <a:ext cx="12795452" cy="4944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.NET Core 3.1 Framework  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DA09267-FEEE-47FD-A68A-85BB92D96D28}"/>
              </a:ext>
            </a:extLst>
          </p:cNvPr>
          <p:cNvSpPr/>
          <p:nvPr/>
        </p:nvSpPr>
        <p:spPr>
          <a:xfrm>
            <a:off x="3054234" y="2121285"/>
            <a:ext cx="329184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42799F9-1FD4-450D-9DA6-0D0279F7B760}"/>
              </a:ext>
            </a:extLst>
          </p:cNvPr>
          <p:cNvSpPr/>
          <p:nvPr/>
        </p:nvSpPr>
        <p:spPr>
          <a:xfrm>
            <a:off x="3038972" y="2817546"/>
            <a:ext cx="329184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DE2EAAD-39DB-42B8-A7DF-2C61CD65BF81}"/>
              </a:ext>
            </a:extLst>
          </p:cNvPr>
          <p:cNvSpPr/>
          <p:nvPr/>
        </p:nvSpPr>
        <p:spPr>
          <a:xfrm>
            <a:off x="8845301" y="2011556"/>
            <a:ext cx="329184" cy="1269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6612411-2C8D-4E65-BAA5-AC7A7AB0FD79}"/>
              </a:ext>
            </a:extLst>
          </p:cNvPr>
          <p:cNvSpPr/>
          <p:nvPr/>
        </p:nvSpPr>
        <p:spPr>
          <a:xfrm>
            <a:off x="5973994" y="1988389"/>
            <a:ext cx="329184" cy="1269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F445DF81-4DC5-4B81-9E8D-F028568D7645}"/>
              </a:ext>
            </a:extLst>
          </p:cNvPr>
          <p:cNvSpPr/>
          <p:nvPr/>
        </p:nvSpPr>
        <p:spPr>
          <a:xfrm>
            <a:off x="8782226" y="1346827"/>
            <a:ext cx="410547" cy="270028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5B18E8FA-09AB-4592-908F-64DEAF769D32}"/>
              </a:ext>
            </a:extLst>
          </p:cNvPr>
          <p:cNvSpPr/>
          <p:nvPr/>
        </p:nvSpPr>
        <p:spPr>
          <a:xfrm>
            <a:off x="5905003" y="1347246"/>
            <a:ext cx="410547" cy="270028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8B5AC2-7455-4C20-9B9A-D2BFB61E957D}"/>
              </a:ext>
            </a:extLst>
          </p:cNvPr>
          <p:cNvSpPr txBox="1"/>
          <p:nvPr/>
        </p:nvSpPr>
        <p:spPr>
          <a:xfrm>
            <a:off x="-1549638" y="-401062"/>
            <a:ext cx="14323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Trusted Digital Web: Trusted Resource Agents based on the Microsoft “Trinity” Graph Engine – July 2021</a:t>
            </a:r>
          </a:p>
          <a:p>
            <a:r>
              <a:rPr lang="en-CA" dirty="0"/>
              <a:t>Michael Herman, Trusted Digital Web, Hyperonomy Digital Identity Lab, Parallelspace Corporation</a:t>
            </a:r>
          </a:p>
          <a:p>
            <a:r>
              <a:rPr lang="en-CA" sz="1400" dirty="0"/>
              <a:t>https://www.graphengine.io/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E76B18-6E2B-4810-AC3F-4D68A75C9D0C}"/>
              </a:ext>
            </a:extLst>
          </p:cNvPr>
          <p:cNvCxnSpPr>
            <a:cxnSpLocks/>
          </p:cNvCxnSpPr>
          <p:nvPr/>
        </p:nvCxnSpPr>
        <p:spPr>
          <a:xfrm>
            <a:off x="2995121" y="1848487"/>
            <a:ext cx="977904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CD16DC9-7BF4-476F-8552-4F8CFEFD65C2}"/>
              </a:ext>
            </a:extLst>
          </p:cNvPr>
          <p:cNvSpPr txBox="1"/>
          <p:nvPr/>
        </p:nvSpPr>
        <p:spPr>
          <a:xfrm>
            <a:off x="11712898" y="1025103"/>
            <a:ext cx="1245854" cy="18158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CA" sz="1400" dirty="0">
                <a:solidFill>
                  <a:srgbClr val="C00000"/>
                </a:solidFill>
              </a:rPr>
              <a:t>Schema-based</a:t>
            </a:r>
          </a:p>
          <a:p>
            <a:r>
              <a:rPr lang="en-CA" sz="1400" dirty="0">
                <a:solidFill>
                  <a:srgbClr val="C00000"/>
                </a:solidFill>
              </a:rPr>
              <a:t>Resource</a:t>
            </a:r>
          </a:p>
          <a:p>
            <a:r>
              <a:rPr lang="en-CA" sz="1400" dirty="0">
                <a:solidFill>
                  <a:srgbClr val="C00000"/>
                </a:solidFill>
              </a:rPr>
              <a:t>Data Model</a:t>
            </a:r>
          </a:p>
          <a:p>
            <a:endParaRPr lang="en-CA" sz="1400" dirty="0">
              <a:solidFill>
                <a:srgbClr val="C00000"/>
              </a:solidFill>
            </a:endParaRPr>
          </a:p>
          <a:p>
            <a:r>
              <a:rPr lang="en-CA" sz="1400" dirty="0">
                <a:solidFill>
                  <a:srgbClr val="C00000"/>
                </a:solidFill>
              </a:rPr>
              <a:t>Distributed</a:t>
            </a:r>
          </a:p>
          <a:p>
            <a:r>
              <a:rPr lang="en-CA" sz="1400" dirty="0">
                <a:solidFill>
                  <a:srgbClr val="C00000"/>
                </a:solidFill>
              </a:rPr>
              <a:t>Messaging &amp;</a:t>
            </a:r>
            <a:br>
              <a:rPr lang="en-CA" sz="1400" dirty="0">
                <a:solidFill>
                  <a:srgbClr val="C00000"/>
                </a:solidFill>
              </a:rPr>
            </a:br>
            <a:r>
              <a:rPr lang="en-CA" sz="1400" dirty="0">
                <a:solidFill>
                  <a:srgbClr val="C00000"/>
                </a:solidFill>
              </a:rPr>
              <a:t>Computation</a:t>
            </a:r>
          </a:p>
          <a:p>
            <a:r>
              <a:rPr lang="en-CA" sz="1400" dirty="0">
                <a:solidFill>
                  <a:srgbClr val="C00000"/>
                </a:solidFill>
              </a:rPr>
              <a:t>Agent Model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D4CF51D-5083-4671-9E72-33ED97E29C61}"/>
              </a:ext>
            </a:extLst>
          </p:cNvPr>
          <p:cNvSpPr/>
          <p:nvPr/>
        </p:nvSpPr>
        <p:spPr>
          <a:xfrm rot="16200000">
            <a:off x="10814290" y="4313915"/>
            <a:ext cx="1937440" cy="7246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External Services</a:t>
            </a:r>
          </a:p>
          <a:p>
            <a:pPr algn="ctr"/>
            <a:r>
              <a:rPr lang="en-CA" sz="1400" dirty="0"/>
              <a:t>(e.g. Distributed Ledgers)</a:t>
            </a:r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76008886-5331-42C1-9DEE-6DBD05CF4F0E}"/>
              </a:ext>
            </a:extLst>
          </p:cNvPr>
          <p:cNvSpPr/>
          <p:nvPr/>
        </p:nvSpPr>
        <p:spPr>
          <a:xfrm rot="5400000">
            <a:off x="11614472" y="3354670"/>
            <a:ext cx="336040" cy="270028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33FA4482-3ECF-4396-BE4E-BE3F7D0B8AAC}"/>
              </a:ext>
            </a:extLst>
          </p:cNvPr>
          <p:cNvSpPr/>
          <p:nvPr/>
        </p:nvSpPr>
        <p:spPr>
          <a:xfrm rot="10800000">
            <a:off x="2171761" y="3347042"/>
            <a:ext cx="310896" cy="28668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D86F219E-ED3F-45A0-9140-9191AE10C686}"/>
              </a:ext>
            </a:extLst>
          </p:cNvPr>
          <p:cNvSpPr/>
          <p:nvPr/>
        </p:nvSpPr>
        <p:spPr>
          <a:xfrm>
            <a:off x="3024947" y="1361973"/>
            <a:ext cx="410547" cy="270028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43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D0989F-E749-4B82-A122-0AC6ECB9B574}"/>
              </a:ext>
            </a:extLst>
          </p:cNvPr>
          <p:cNvSpPr/>
          <p:nvPr/>
        </p:nvSpPr>
        <p:spPr>
          <a:xfrm>
            <a:off x="4271937" y="1120442"/>
            <a:ext cx="222572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Alice’s Personal Wallet</a:t>
            </a:r>
            <a:endParaRPr lang="en-CA" sz="1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8E48B1-FCF4-430C-AB6E-DB64FE618BE1}"/>
              </a:ext>
            </a:extLst>
          </p:cNvPr>
          <p:cNvGrpSpPr/>
          <p:nvPr/>
        </p:nvGrpSpPr>
        <p:grpSpPr>
          <a:xfrm>
            <a:off x="4271937" y="2336907"/>
            <a:ext cx="2225724" cy="470976"/>
            <a:chOff x="2265208" y="468537"/>
            <a:chExt cx="2225724" cy="47097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3DA2D51-EB8C-48A7-B3AC-D922C5C81B30}"/>
                </a:ext>
              </a:extLst>
            </p:cNvPr>
            <p:cNvSpPr/>
            <p:nvPr/>
          </p:nvSpPr>
          <p:spPr>
            <a:xfrm>
              <a:off x="2265208" y="468537"/>
              <a:ext cx="2225724" cy="47097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Alice’s Personal Agent</a:t>
              </a:r>
            </a:p>
            <a:p>
              <a:pPr algn="ctr"/>
              <a:r>
                <a:rPr lang="en-CA" sz="1400" dirty="0"/>
                <a:t>(Self-Issuer, Holder)</a:t>
              </a:r>
            </a:p>
          </p:txBody>
        </p:sp>
        <p:pic>
          <p:nvPicPr>
            <p:cNvPr id="6" name="Graphic 5" descr="Gears">
              <a:extLst>
                <a:ext uri="{FF2B5EF4-FFF2-40B4-BE49-F238E27FC236}">
                  <a16:creationId xmlns:a16="http://schemas.microsoft.com/office/drawing/2014/main" id="{AF5A9573-2BE6-495B-9AC8-24281D93E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92525" y="508512"/>
              <a:ext cx="396276" cy="396276"/>
            </a:xfrm>
            <a:prstGeom prst="rect">
              <a:avLst/>
            </a:prstGeom>
          </p:spPr>
        </p:pic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BCAA7C-3268-48AE-B270-B6AE9051B864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flipV="1">
            <a:off x="5384799" y="1591418"/>
            <a:ext cx="0" cy="7454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58D4267-3104-439D-8CE9-ADF826D7CE24}"/>
              </a:ext>
            </a:extLst>
          </p:cNvPr>
          <p:cNvSpPr/>
          <p:nvPr/>
        </p:nvSpPr>
        <p:spPr>
          <a:xfrm>
            <a:off x="4273002" y="3652119"/>
            <a:ext cx="2223593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Alice’s Appointment Confirmation (AC)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013014-40C9-459F-BED4-7F8F63624899}"/>
              </a:ext>
            </a:extLst>
          </p:cNvPr>
          <p:cNvCxnSpPr>
            <a:cxnSpLocks/>
          </p:cNvCxnSpPr>
          <p:nvPr/>
        </p:nvCxnSpPr>
        <p:spPr>
          <a:xfrm>
            <a:off x="5000751" y="2807883"/>
            <a:ext cx="0" cy="84423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F1F0F9-CEE9-4567-8D21-375E398E9370}"/>
              </a:ext>
            </a:extLst>
          </p:cNvPr>
          <p:cNvCxnSpPr>
            <a:cxnSpLocks/>
          </p:cNvCxnSpPr>
          <p:nvPr/>
        </p:nvCxnSpPr>
        <p:spPr>
          <a:xfrm>
            <a:off x="5000751" y="4123095"/>
            <a:ext cx="1066" cy="84423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74DEB9-F8CB-425B-AEC3-717738F29672}"/>
              </a:ext>
            </a:extLst>
          </p:cNvPr>
          <p:cNvCxnSpPr>
            <a:cxnSpLocks/>
          </p:cNvCxnSpPr>
          <p:nvPr/>
        </p:nvCxnSpPr>
        <p:spPr>
          <a:xfrm flipV="1">
            <a:off x="5729403" y="2807883"/>
            <a:ext cx="0" cy="84423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0BF37E-6657-4B48-80E2-44DBA9B804EC}"/>
              </a:ext>
            </a:extLst>
          </p:cNvPr>
          <p:cNvCxnSpPr>
            <a:cxnSpLocks/>
          </p:cNvCxnSpPr>
          <p:nvPr/>
        </p:nvCxnSpPr>
        <p:spPr>
          <a:xfrm flipV="1">
            <a:off x="5717211" y="4123095"/>
            <a:ext cx="0" cy="84423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768038-2140-402C-A285-BD40A031D234}"/>
              </a:ext>
            </a:extLst>
          </p:cNvPr>
          <p:cNvCxnSpPr>
            <a:cxnSpLocks/>
          </p:cNvCxnSpPr>
          <p:nvPr/>
        </p:nvCxnSpPr>
        <p:spPr>
          <a:xfrm flipV="1">
            <a:off x="5383734" y="5438307"/>
            <a:ext cx="2131" cy="52644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212131B-5994-4F2E-B0BA-DB358A3F9EFB}"/>
              </a:ext>
            </a:extLst>
          </p:cNvPr>
          <p:cNvSpPr txBox="1"/>
          <p:nvPr/>
        </p:nvSpPr>
        <p:spPr>
          <a:xfrm>
            <a:off x="4049063" y="2965328"/>
            <a:ext cx="938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400" dirty="0"/>
              <a:t>A1. Create</a:t>
            </a:r>
          </a:p>
          <a:p>
            <a:pPr algn="r"/>
            <a:r>
              <a:rPr lang="en-CA" sz="1400" dirty="0"/>
              <a:t>Credential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501E8B-A760-434F-A23E-6DD6705B3664}"/>
              </a:ext>
            </a:extLst>
          </p:cNvPr>
          <p:cNvSpPr txBox="1"/>
          <p:nvPr/>
        </p:nvSpPr>
        <p:spPr>
          <a:xfrm>
            <a:off x="3900197" y="4274012"/>
            <a:ext cx="1088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400" dirty="0"/>
              <a:t>A2. Request</a:t>
            </a:r>
          </a:p>
          <a:p>
            <a:pPr algn="r"/>
            <a:r>
              <a:rPr lang="en-CA" sz="1400" dirty="0"/>
              <a:t>Notarization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CBFA30-AAC1-4ECF-A39C-E7A121C04569}"/>
              </a:ext>
            </a:extLst>
          </p:cNvPr>
          <p:cNvSpPr txBox="1"/>
          <p:nvPr/>
        </p:nvSpPr>
        <p:spPr>
          <a:xfrm>
            <a:off x="5716321" y="4272426"/>
            <a:ext cx="250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A4. Return Notarized Credential</a:t>
            </a:r>
          </a:p>
          <a:p>
            <a:r>
              <a:rPr lang="en-CA" sz="1400" dirty="0"/>
              <a:t>(Verifiable Credential)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752F73-FFC1-4FC6-919F-EBA392B7044C}"/>
              </a:ext>
            </a:extLst>
          </p:cNvPr>
          <p:cNvSpPr txBox="1"/>
          <p:nvPr/>
        </p:nvSpPr>
        <p:spPr>
          <a:xfrm>
            <a:off x="5730928" y="2965328"/>
            <a:ext cx="2549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A5. Accept Notarized Credential </a:t>
            </a:r>
          </a:p>
          <a:p>
            <a:r>
              <a:rPr lang="en-CA" sz="1400" dirty="0"/>
              <a:t>(Verifiable Credential)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CEF099-2671-46A7-9BB2-96FB81904AA5}"/>
              </a:ext>
            </a:extLst>
          </p:cNvPr>
          <p:cNvSpPr txBox="1"/>
          <p:nvPr/>
        </p:nvSpPr>
        <p:spPr>
          <a:xfrm>
            <a:off x="5370615" y="5550568"/>
            <a:ext cx="2124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A3. Record Notarization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0179A8-631A-44E5-A14D-A7AE4387A8DB}"/>
              </a:ext>
            </a:extLst>
          </p:cNvPr>
          <p:cNvSpPr txBox="1"/>
          <p:nvPr/>
        </p:nvSpPr>
        <p:spPr>
          <a:xfrm>
            <a:off x="5379949" y="1690091"/>
            <a:ext cx="2709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A6, B8. Store Notarized Credential </a:t>
            </a:r>
          </a:p>
          <a:p>
            <a:r>
              <a:rPr lang="en-CA" sz="1400" dirty="0"/>
              <a:t>(Verifiable Credential)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7AF0979-2593-44EB-A090-CAB05E615BCC}"/>
              </a:ext>
            </a:extLst>
          </p:cNvPr>
          <p:cNvSpPr/>
          <p:nvPr/>
        </p:nvSpPr>
        <p:spPr>
          <a:xfrm>
            <a:off x="9303540" y="1120442"/>
            <a:ext cx="222572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Province of Sovronia’s Wallet</a:t>
            </a:r>
            <a:endParaRPr lang="en-CA" sz="12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BEFD285-61D3-4E86-8329-A72099DE5775}"/>
              </a:ext>
            </a:extLst>
          </p:cNvPr>
          <p:cNvGrpSpPr/>
          <p:nvPr/>
        </p:nvGrpSpPr>
        <p:grpSpPr>
          <a:xfrm>
            <a:off x="9303540" y="2336907"/>
            <a:ext cx="2225724" cy="470976"/>
            <a:chOff x="2265208" y="468537"/>
            <a:chExt cx="2225724" cy="47097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AE0CE04-FC3E-4F8E-B099-A19546E2CA85}"/>
                </a:ext>
              </a:extLst>
            </p:cNvPr>
            <p:cNvSpPr/>
            <p:nvPr/>
          </p:nvSpPr>
          <p:spPr>
            <a:xfrm>
              <a:off x="2265208" y="468537"/>
              <a:ext cx="2225724" cy="47097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Province of Sovronia’s Agent (Issuer)</a:t>
              </a:r>
            </a:p>
          </p:txBody>
        </p:sp>
        <p:pic>
          <p:nvPicPr>
            <p:cNvPr id="34" name="Graphic 33" descr="Gears">
              <a:extLst>
                <a:ext uri="{FF2B5EF4-FFF2-40B4-BE49-F238E27FC236}">
                  <a16:creationId xmlns:a16="http://schemas.microsoft.com/office/drawing/2014/main" id="{3E723F36-9D2F-4FA9-A013-45C28E858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92525" y="508512"/>
              <a:ext cx="396276" cy="396276"/>
            </a:xfrm>
            <a:prstGeom prst="rect">
              <a:avLst/>
            </a:prstGeom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003C493-6006-4558-BC38-F50FD9AC514C}"/>
              </a:ext>
            </a:extLst>
          </p:cNvPr>
          <p:cNvCxnSpPr>
            <a:cxnSpLocks/>
            <a:stCxn id="33" idx="0"/>
            <a:endCxn id="28" idx="2"/>
          </p:cNvCxnSpPr>
          <p:nvPr/>
        </p:nvCxnSpPr>
        <p:spPr>
          <a:xfrm flipV="1">
            <a:off x="10416402" y="1591418"/>
            <a:ext cx="0" cy="7454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03F3373-5587-4E81-8C0A-EBDABD4A7DDA}"/>
              </a:ext>
            </a:extLst>
          </p:cNvPr>
          <p:cNvSpPr/>
          <p:nvPr/>
        </p:nvSpPr>
        <p:spPr>
          <a:xfrm>
            <a:off x="9304605" y="3652119"/>
            <a:ext cx="2223593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Alice’s Sovronia Drivers License (SDL)</a:t>
            </a:r>
          </a:p>
        </p:txBody>
      </p:sp>
      <p:pic>
        <p:nvPicPr>
          <p:cNvPr id="44" name="Graphic 43" descr="Gears">
            <a:extLst>
              <a:ext uri="{FF2B5EF4-FFF2-40B4-BE49-F238E27FC236}">
                <a16:creationId xmlns:a16="http://schemas.microsoft.com/office/drawing/2014/main" id="{0CC6D71C-E97B-4C92-827C-C7DE9E0DA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1923" y="5007306"/>
            <a:ext cx="396276" cy="396276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AA766F7-C041-47C0-860E-11A75A18F329}"/>
              </a:ext>
            </a:extLst>
          </p:cNvPr>
          <p:cNvCxnSpPr>
            <a:cxnSpLocks/>
          </p:cNvCxnSpPr>
          <p:nvPr/>
        </p:nvCxnSpPr>
        <p:spPr>
          <a:xfrm>
            <a:off x="10032354" y="2807883"/>
            <a:ext cx="0" cy="84423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B3441F3-990A-4C92-9DE3-1E3F21B3AEAE}"/>
              </a:ext>
            </a:extLst>
          </p:cNvPr>
          <p:cNvCxnSpPr>
            <a:cxnSpLocks/>
          </p:cNvCxnSpPr>
          <p:nvPr/>
        </p:nvCxnSpPr>
        <p:spPr>
          <a:xfrm>
            <a:off x="10032354" y="4123095"/>
            <a:ext cx="1066" cy="84423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B72E54B-E020-4D57-A9E0-0B125ABE1783}"/>
              </a:ext>
            </a:extLst>
          </p:cNvPr>
          <p:cNvCxnSpPr>
            <a:cxnSpLocks/>
          </p:cNvCxnSpPr>
          <p:nvPr/>
        </p:nvCxnSpPr>
        <p:spPr>
          <a:xfrm flipV="1">
            <a:off x="10761006" y="2807883"/>
            <a:ext cx="0" cy="84423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1FE9FF-F49A-487A-A5F1-9690D8B2D2E5}"/>
              </a:ext>
            </a:extLst>
          </p:cNvPr>
          <p:cNvCxnSpPr>
            <a:cxnSpLocks/>
          </p:cNvCxnSpPr>
          <p:nvPr/>
        </p:nvCxnSpPr>
        <p:spPr>
          <a:xfrm flipV="1">
            <a:off x="10748814" y="4123095"/>
            <a:ext cx="0" cy="84423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452E6BC-B057-4C98-8281-DF7456C67141}"/>
              </a:ext>
            </a:extLst>
          </p:cNvPr>
          <p:cNvSpPr/>
          <p:nvPr/>
        </p:nvSpPr>
        <p:spPr>
          <a:xfrm>
            <a:off x="-784616" y="5964752"/>
            <a:ext cx="13847472" cy="45843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Verifiable Data Registry (VDR)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E2E765B-EFBB-4491-A07E-81DF0C7FFFA4}"/>
              </a:ext>
            </a:extLst>
          </p:cNvPr>
          <p:cNvCxnSpPr>
            <a:cxnSpLocks/>
          </p:cNvCxnSpPr>
          <p:nvPr/>
        </p:nvCxnSpPr>
        <p:spPr>
          <a:xfrm flipV="1">
            <a:off x="10402219" y="5403582"/>
            <a:ext cx="0" cy="55794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4517C41-8AE0-4D2E-88F9-BBCA205AF059}"/>
              </a:ext>
            </a:extLst>
          </p:cNvPr>
          <p:cNvSpPr txBox="1"/>
          <p:nvPr/>
        </p:nvSpPr>
        <p:spPr>
          <a:xfrm>
            <a:off x="9080666" y="2965328"/>
            <a:ext cx="938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400" dirty="0"/>
              <a:t>B1. Create</a:t>
            </a:r>
          </a:p>
          <a:p>
            <a:pPr algn="r"/>
            <a:r>
              <a:rPr lang="en-CA" sz="1400" dirty="0"/>
              <a:t>Credential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49B8F79-6342-48EF-A5AA-6E14C738534E}"/>
              </a:ext>
            </a:extLst>
          </p:cNvPr>
          <p:cNvSpPr txBox="1"/>
          <p:nvPr/>
        </p:nvSpPr>
        <p:spPr>
          <a:xfrm>
            <a:off x="8931800" y="4274012"/>
            <a:ext cx="1088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400" dirty="0"/>
              <a:t>B2. Request</a:t>
            </a:r>
          </a:p>
          <a:p>
            <a:pPr algn="r"/>
            <a:r>
              <a:rPr lang="en-CA" sz="1400" dirty="0"/>
              <a:t>Notarization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432CD75-7FBB-48BB-98FF-1249FB2C243A}"/>
              </a:ext>
            </a:extLst>
          </p:cNvPr>
          <p:cNvSpPr txBox="1"/>
          <p:nvPr/>
        </p:nvSpPr>
        <p:spPr>
          <a:xfrm>
            <a:off x="10747924" y="4272426"/>
            <a:ext cx="2499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B4. Return Notarized Credential</a:t>
            </a:r>
          </a:p>
          <a:p>
            <a:r>
              <a:rPr lang="en-CA" sz="1400" dirty="0"/>
              <a:t>(Verifiable Credential)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0A7415-B427-4E9A-912F-7E1096A5E3C6}"/>
              </a:ext>
            </a:extLst>
          </p:cNvPr>
          <p:cNvSpPr txBox="1"/>
          <p:nvPr/>
        </p:nvSpPr>
        <p:spPr>
          <a:xfrm>
            <a:off x="10762531" y="2965328"/>
            <a:ext cx="2542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B5. Accept Notarized Credential </a:t>
            </a:r>
          </a:p>
          <a:p>
            <a:r>
              <a:rPr lang="en-CA" sz="1400" dirty="0"/>
              <a:t>(Verifiable Credential)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3994E7-C12C-420C-88F1-AA241BC6C00B}"/>
              </a:ext>
            </a:extLst>
          </p:cNvPr>
          <p:cNvSpPr txBox="1"/>
          <p:nvPr/>
        </p:nvSpPr>
        <p:spPr>
          <a:xfrm>
            <a:off x="10402218" y="5550568"/>
            <a:ext cx="2124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B3. Record Notarization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F9F166-78A9-43AE-A350-0F22E31A09F5}"/>
              </a:ext>
            </a:extLst>
          </p:cNvPr>
          <p:cNvSpPr txBox="1"/>
          <p:nvPr/>
        </p:nvSpPr>
        <p:spPr>
          <a:xfrm>
            <a:off x="10402218" y="1690091"/>
            <a:ext cx="242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B6. Store Notarized Credential </a:t>
            </a:r>
          </a:p>
          <a:p>
            <a:r>
              <a:rPr lang="en-CA" sz="1400" dirty="0"/>
              <a:t>(Verifiable Credential)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C87D4E0-C93E-4BB3-9AE6-F5CB9F1C4BCF}"/>
              </a:ext>
            </a:extLst>
          </p:cNvPr>
          <p:cNvCxnSpPr>
            <a:cxnSpLocks/>
            <a:stCxn id="33" idx="1"/>
            <a:endCxn id="6" idx="3"/>
          </p:cNvCxnSpPr>
          <p:nvPr/>
        </p:nvCxnSpPr>
        <p:spPr>
          <a:xfrm flipH="1">
            <a:off x="6468805" y="2572395"/>
            <a:ext cx="2834736" cy="262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C664269-D3FE-46D2-ADEC-1A0CA72BB59C}"/>
              </a:ext>
            </a:extLst>
          </p:cNvPr>
          <p:cNvSpPr txBox="1"/>
          <p:nvPr/>
        </p:nvSpPr>
        <p:spPr>
          <a:xfrm>
            <a:off x="6495529" y="2316088"/>
            <a:ext cx="2768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B7. Transfer Notarized Credential (SDL Verifiable Credential)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A3955CA-F970-40CA-8DA1-54D08303A4BA}"/>
              </a:ext>
            </a:extLst>
          </p:cNvPr>
          <p:cNvSpPr/>
          <p:nvPr/>
        </p:nvSpPr>
        <p:spPr>
          <a:xfrm>
            <a:off x="-784616" y="1120442"/>
            <a:ext cx="222572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Dr. Bob’s Clinic Wallet</a:t>
            </a:r>
            <a:endParaRPr lang="en-CA" sz="1200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36B726D-3558-4AFC-A17A-183354BBD8F4}"/>
              </a:ext>
            </a:extLst>
          </p:cNvPr>
          <p:cNvGrpSpPr/>
          <p:nvPr/>
        </p:nvGrpSpPr>
        <p:grpSpPr>
          <a:xfrm>
            <a:off x="-784616" y="2336907"/>
            <a:ext cx="2225724" cy="470976"/>
            <a:chOff x="2265208" y="468537"/>
            <a:chExt cx="2225724" cy="470976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B926E4B-E7C1-42A3-A42E-4DF4BA86E79A}"/>
                </a:ext>
              </a:extLst>
            </p:cNvPr>
            <p:cNvSpPr/>
            <p:nvPr/>
          </p:nvSpPr>
          <p:spPr>
            <a:xfrm>
              <a:off x="2265208" y="468537"/>
              <a:ext cx="2225724" cy="47097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Dr. Bob’s Clinic Agent</a:t>
              </a:r>
            </a:p>
            <a:p>
              <a:pPr algn="ctr"/>
              <a:r>
                <a:rPr lang="en-CA" sz="1400" dirty="0"/>
                <a:t>(Holder)</a:t>
              </a:r>
            </a:p>
          </p:txBody>
        </p:sp>
        <p:pic>
          <p:nvPicPr>
            <p:cNvPr id="62" name="Graphic 61" descr="Gears">
              <a:extLst>
                <a:ext uri="{FF2B5EF4-FFF2-40B4-BE49-F238E27FC236}">
                  <a16:creationId xmlns:a16="http://schemas.microsoft.com/office/drawing/2014/main" id="{AAC1AA81-7280-4249-B83C-5C916D41A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92525" y="508512"/>
              <a:ext cx="396276" cy="396276"/>
            </a:xfrm>
            <a:prstGeom prst="rect">
              <a:avLst/>
            </a:prstGeom>
          </p:spPr>
        </p:pic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E69763F-9A0D-4E5C-9924-975F701FE727}"/>
              </a:ext>
            </a:extLst>
          </p:cNvPr>
          <p:cNvCxnSpPr>
            <a:cxnSpLocks/>
            <a:stCxn id="61" idx="0"/>
            <a:endCxn id="59" idx="2"/>
          </p:cNvCxnSpPr>
          <p:nvPr/>
        </p:nvCxnSpPr>
        <p:spPr>
          <a:xfrm flipV="1">
            <a:off x="328246" y="1591418"/>
            <a:ext cx="0" cy="7454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90F97E9-E69A-4E33-88D3-FA785A98755C}"/>
              </a:ext>
            </a:extLst>
          </p:cNvPr>
          <p:cNvCxnSpPr>
            <a:cxnSpLocks/>
          </p:cNvCxnSpPr>
          <p:nvPr/>
        </p:nvCxnSpPr>
        <p:spPr>
          <a:xfrm flipH="1">
            <a:off x="1453891" y="2574723"/>
            <a:ext cx="2834736" cy="262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EAAA05C-51D7-47B1-BAFB-464E1A5C2384}"/>
              </a:ext>
            </a:extLst>
          </p:cNvPr>
          <p:cNvSpPr txBox="1"/>
          <p:nvPr/>
        </p:nvSpPr>
        <p:spPr>
          <a:xfrm>
            <a:off x="1414447" y="2318416"/>
            <a:ext cx="2842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A7. Transfer Notarized Credential (AC Verifiable Credential)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70163A5-2F75-4626-A520-3F8D45816695}"/>
              </a:ext>
            </a:extLst>
          </p:cNvPr>
          <p:cNvSpPr txBox="1"/>
          <p:nvPr/>
        </p:nvSpPr>
        <p:spPr>
          <a:xfrm>
            <a:off x="325822" y="1676288"/>
            <a:ext cx="2526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A8. Store Notarized Credential </a:t>
            </a:r>
          </a:p>
          <a:p>
            <a:r>
              <a:rPr lang="en-CA" sz="1400" dirty="0"/>
              <a:t>(Verifiable Credential)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51BED-D1BF-40B5-ABF5-EC4601581FE2}"/>
              </a:ext>
            </a:extLst>
          </p:cNvPr>
          <p:cNvSpPr txBox="1"/>
          <p:nvPr/>
        </p:nvSpPr>
        <p:spPr>
          <a:xfrm>
            <a:off x="-784617" y="550513"/>
            <a:ext cx="630759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Use Case A: Alice Self-Issues a Blood Pressure Home Reading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B9E70-B65D-43F5-A500-78AD1600090D}"/>
              </a:ext>
            </a:extLst>
          </p:cNvPr>
          <p:cNvSpPr txBox="1"/>
          <p:nvPr/>
        </p:nvSpPr>
        <p:spPr>
          <a:xfrm>
            <a:off x="5614416" y="553355"/>
            <a:ext cx="74484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Use Case B: Province of Sovronia Issues a Sovronia Driver’s License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E487DE0-304E-4342-BE8C-F593082E39BC}"/>
              </a:ext>
            </a:extLst>
          </p:cNvPr>
          <p:cNvSpPr txBox="1"/>
          <p:nvPr/>
        </p:nvSpPr>
        <p:spPr>
          <a:xfrm>
            <a:off x="-784617" y="76295"/>
            <a:ext cx="1384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Verifiable Credential Notarization and Third-Party Notary Services Providers: User Scenarios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8EA7BE-6741-4B1B-9962-595120AE4E15}"/>
              </a:ext>
            </a:extLst>
          </p:cNvPr>
          <p:cNvSpPr txBox="1"/>
          <p:nvPr/>
        </p:nvSpPr>
        <p:spPr>
          <a:xfrm>
            <a:off x="-691305" y="3139747"/>
            <a:ext cx="4376898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User Scenario A:  (steps A1…A8)</a:t>
            </a:r>
          </a:p>
          <a:p>
            <a:r>
              <a:rPr lang="en-CA" sz="1400" dirty="0"/>
              <a:t>Alice self-issues an Appointment Confirmation credential to Dr. Bob’s Clinic using SOVRONA’s credential notarization services. SOVRONA is a third-party notary services provider/network.</a:t>
            </a:r>
          </a:p>
          <a:p>
            <a:endParaRPr lang="en-CA" sz="1400" dirty="0"/>
          </a:p>
          <a:p>
            <a:r>
              <a:rPr lang="en-CA" sz="1400" dirty="0"/>
              <a:t>User Scenario B: (steps B1…B8)</a:t>
            </a:r>
          </a:p>
          <a:p>
            <a:r>
              <a:rPr lang="en-CA" sz="1400" dirty="0"/>
              <a:t>The Province of Sovronia issues a Sovronia Driver’s License to Alice using SOVRONA’s credential notarization services. SOVRONA is a third-party notary services provider/network.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B826D60-D11F-462F-B24E-7444D8D0D45C}"/>
              </a:ext>
            </a:extLst>
          </p:cNvPr>
          <p:cNvSpPr/>
          <p:nvPr/>
        </p:nvSpPr>
        <p:spPr>
          <a:xfrm>
            <a:off x="3900197" y="4967331"/>
            <a:ext cx="7948295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SOVRONA’s Agent</a:t>
            </a:r>
          </a:p>
          <a:p>
            <a:pPr algn="ctr"/>
            <a:r>
              <a:rPr lang="en-CA" sz="1400" dirty="0"/>
              <a:t>(Notary Services Provider)</a:t>
            </a:r>
          </a:p>
        </p:txBody>
      </p:sp>
    </p:spTree>
    <p:extLst>
      <p:ext uri="{BB962C8B-B14F-4D97-AF65-F5344CB8AC3E}">
        <p14:creationId xmlns:p14="http://schemas.microsoft.com/office/powerpoint/2010/main" val="254976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D0989F-E749-4B82-A122-0AC6ECB9B574}"/>
              </a:ext>
            </a:extLst>
          </p:cNvPr>
          <p:cNvSpPr/>
          <p:nvPr/>
        </p:nvSpPr>
        <p:spPr>
          <a:xfrm>
            <a:off x="7242137" y="1349042"/>
            <a:ext cx="222572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Alice’s Personal Wallet</a:t>
            </a:r>
            <a:endParaRPr lang="en-CA" sz="1200" dirty="0"/>
          </a:p>
        </p:txBody>
      </p:sp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id="{AF5A9573-2BE6-495B-9AC8-24281D93E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5334" y="2614626"/>
            <a:ext cx="396276" cy="39627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BCAA7C-3268-48AE-B270-B6AE9051B864}"/>
              </a:ext>
            </a:extLst>
          </p:cNvPr>
          <p:cNvCxnSpPr>
            <a:cxnSpLocks/>
          </p:cNvCxnSpPr>
          <p:nvPr/>
        </p:nvCxnSpPr>
        <p:spPr>
          <a:xfrm flipV="1">
            <a:off x="9164787" y="1820018"/>
            <a:ext cx="4028" cy="75463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58D4267-3104-439D-8CE9-ADF826D7CE24}"/>
              </a:ext>
            </a:extLst>
          </p:cNvPr>
          <p:cNvSpPr/>
          <p:nvPr/>
        </p:nvSpPr>
        <p:spPr>
          <a:xfrm>
            <a:off x="4848588" y="1356957"/>
            <a:ext cx="2223593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Alice’s Appointment Confirmation (AC)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013014-40C9-459F-BED4-7F8F63624899}"/>
              </a:ext>
            </a:extLst>
          </p:cNvPr>
          <p:cNvCxnSpPr>
            <a:cxnSpLocks/>
          </p:cNvCxnSpPr>
          <p:nvPr/>
        </p:nvCxnSpPr>
        <p:spPr>
          <a:xfrm>
            <a:off x="7926831" y="3045627"/>
            <a:ext cx="0" cy="234232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768038-2140-402C-A285-BD40A031D234}"/>
              </a:ext>
            </a:extLst>
          </p:cNvPr>
          <p:cNvCxnSpPr>
            <a:cxnSpLocks/>
          </p:cNvCxnSpPr>
          <p:nvPr/>
        </p:nvCxnSpPr>
        <p:spPr>
          <a:xfrm flipV="1">
            <a:off x="8309814" y="5858931"/>
            <a:ext cx="2131" cy="52644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2501E8B-A760-434F-A23E-6DD6705B3664}"/>
              </a:ext>
            </a:extLst>
          </p:cNvPr>
          <p:cNvSpPr txBox="1"/>
          <p:nvPr/>
        </p:nvSpPr>
        <p:spPr>
          <a:xfrm>
            <a:off x="17818" y="4783475"/>
            <a:ext cx="67723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Step A2: Credential Notarization Workflow</a:t>
            </a:r>
          </a:p>
          <a:p>
            <a:r>
              <a:rPr lang="en-CA" sz="1400" dirty="0"/>
              <a:t>A2.1. Based on an App request, Alice’s Agent gets Bob’s Clinic DID Doc/Public Key</a:t>
            </a:r>
          </a:p>
          <a:p>
            <a:r>
              <a:rPr lang="en-CA" sz="1400" dirty="0"/>
              <a:t>A2.2. Alice’s Agent encrypts AC Claims using Bob’s Clinic Public Key </a:t>
            </a:r>
          </a:p>
          <a:p>
            <a:r>
              <a:rPr lang="en-CA" sz="1400" dirty="0"/>
              <a:t>A2.3. Alice requests Notarization by passing the DID identity of the AC Credential to Notary</a:t>
            </a:r>
          </a:p>
          <a:p>
            <a:r>
              <a:rPr lang="en-CA" sz="1400" dirty="0"/>
              <a:t>A2.4. Notary requests Alice sign AC by passing the DID identity of the AC to back to Alice</a:t>
            </a:r>
          </a:p>
          <a:p>
            <a:r>
              <a:rPr lang="en-CA" sz="1400" dirty="0"/>
              <a:t>A2.5. Notary confirms Signed AC claims are unchanged and confirms Signature is Alice’s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752F73-FFC1-4FC6-919F-EBA392B7044C}"/>
              </a:ext>
            </a:extLst>
          </p:cNvPr>
          <p:cNvSpPr txBox="1"/>
          <p:nvPr/>
        </p:nvSpPr>
        <p:spPr>
          <a:xfrm>
            <a:off x="9186122" y="3221360"/>
            <a:ext cx="26602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A5. Accept Notarized Credential </a:t>
            </a:r>
          </a:p>
          <a:p>
            <a:r>
              <a:rPr lang="en-CA" sz="1400" dirty="0"/>
              <a:t>(Verifiable Credential)</a:t>
            </a:r>
          </a:p>
          <a:p>
            <a:endParaRPr lang="en-CA" sz="1400" dirty="0"/>
          </a:p>
          <a:p>
            <a:endParaRPr lang="en-CA" sz="1400" dirty="0"/>
          </a:p>
          <a:p>
            <a:endParaRPr lang="en-CA" sz="1400" dirty="0"/>
          </a:p>
          <a:p>
            <a:endParaRPr lang="en-CA" sz="1400" dirty="0"/>
          </a:p>
          <a:p>
            <a:endParaRPr lang="en-CA" sz="1400" dirty="0"/>
          </a:p>
          <a:p>
            <a:r>
              <a:rPr lang="en-CA" sz="1400" dirty="0"/>
              <a:t>A4. Return Notarized Credential</a:t>
            </a:r>
          </a:p>
          <a:p>
            <a:r>
              <a:rPr lang="en-CA" sz="1400" dirty="0"/>
              <a:t>(Verifiable Credential)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CEF099-2671-46A7-9BB2-96FB81904AA5}"/>
              </a:ext>
            </a:extLst>
          </p:cNvPr>
          <p:cNvSpPr txBox="1"/>
          <p:nvPr/>
        </p:nvSpPr>
        <p:spPr>
          <a:xfrm>
            <a:off x="8296695" y="5971192"/>
            <a:ext cx="2124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A3. Record Notarization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0179A8-631A-44E5-A14D-A7AE4387A8DB}"/>
              </a:ext>
            </a:extLst>
          </p:cNvPr>
          <p:cNvSpPr txBox="1"/>
          <p:nvPr/>
        </p:nvSpPr>
        <p:spPr>
          <a:xfrm>
            <a:off x="9174709" y="1927835"/>
            <a:ext cx="2709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A6. Store Notarized Credential </a:t>
            </a:r>
          </a:p>
          <a:p>
            <a:r>
              <a:rPr lang="en-CA" sz="1400" dirty="0"/>
              <a:t>(Verifiable Credential)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452E6BC-B057-4C98-8281-DF7456C67141}"/>
              </a:ext>
            </a:extLst>
          </p:cNvPr>
          <p:cNvSpPr/>
          <p:nvPr/>
        </p:nvSpPr>
        <p:spPr>
          <a:xfrm>
            <a:off x="5687568" y="6385376"/>
            <a:ext cx="5074920" cy="45843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Verifiable Data Registry (VDR)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A3955CA-F970-40CA-8DA1-54D08303A4BA}"/>
              </a:ext>
            </a:extLst>
          </p:cNvPr>
          <p:cNvSpPr/>
          <p:nvPr/>
        </p:nvSpPr>
        <p:spPr>
          <a:xfrm>
            <a:off x="47488" y="1349042"/>
            <a:ext cx="222572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Dr. Bob’s Clinic Wallet</a:t>
            </a:r>
            <a:endParaRPr lang="en-CA" sz="1200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B926E4B-E7C1-42A3-A42E-4DF4BA86E79A}"/>
              </a:ext>
            </a:extLst>
          </p:cNvPr>
          <p:cNvSpPr/>
          <p:nvPr/>
        </p:nvSpPr>
        <p:spPr>
          <a:xfrm>
            <a:off x="47488" y="2574650"/>
            <a:ext cx="2225724" cy="470975"/>
          </a:xfrm>
          <a:prstGeom prst="roundRect">
            <a:avLst>
              <a:gd name="adj" fmla="val 4342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Dr. Bob’s Clinic Agent</a:t>
            </a:r>
          </a:p>
          <a:p>
            <a:pPr algn="ctr"/>
            <a:r>
              <a:rPr lang="en-CA" sz="1400" dirty="0"/>
              <a:t>(Holder)</a:t>
            </a:r>
          </a:p>
        </p:txBody>
      </p:sp>
      <p:pic>
        <p:nvPicPr>
          <p:cNvPr id="62" name="Graphic 61" descr="Gears">
            <a:extLst>
              <a:ext uri="{FF2B5EF4-FFF2-40B4-BE49-F238E27FC236}">
                <a16:creationId xmlns:a16="http://schemas.microsoft.com/office/drawing/2014/main" id="{AAC1AA81-7280-4249-B83C-5C916D41A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4805" y="2614626"/>
            <a:ext cx="396276" cy="396276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E69763F-9A0D-4E5C-9924-975F701FE727}"/>
              </a:ext>
            </a:extLst>
          </p:cNvPr>
          <p:cNvCxnSpPr>
            <a:cxnSpLocks/>
            <a:stCxn id="61" idx="0"/>
            <a:endCxn id="59" idx="2"/>
          </p:cNvCxnSpPr>
          <p:nvPr/>
        </p:nvCxnSpPr>
        <p:spPr>
          <a:xfrm flipV="1">
            <a:off x="1160350" y="1820018"/>
            <a:ext cx="0" cy="754632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90F97E9-E69A-4E33-88D3-FA785A98755C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2271081" y="2812467"/>
            <a:ext cx="4943626" cy="297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EAAA05C-51D7-47B1-BAFB-464E1A5C2384}"/>
              </a:ext>
            </a:extLst>
          </p:cNvPr>
          <p:cNvSpPr txBox="1"/>
          <p:nvPr/>
        </p:nvSpPr>
        <p:spPr>
          <a:xfrm>
            <a:off x="2246550" y="2556160"/>
            <a:ext cx="4968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A7. Transfer Notarized Credential (AC Verifiable Credential)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70163A5-2F75-4626-A520-3F8D45816695}"/>
              </a:ext>
            </a:extLst>
          </p:cNvPr>
          <p:cNvSpPr txBox="1"/>
          <p:nvPr/>
        </p:nvSpPr>
        <p:spPr>
          <a:xfrm>
            <a:off x="1157926" y="1914032"/>
            <a:ext cx="2526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A8. Store Notarized Credential </a:t>
            </a:r>
          </a:p>
          <a:p>
            <a:r>
              <a:rPr lang="en-CA" sz="1400" dirty="0"/>
              <a:t>(Verifiable Credential)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51BED-D1BF-40B5-ABF5-EC4601581FE2}"/>
              </a:ext>
            </a:extLst>
          </p:cNvPr>
          <p:cNvSpPr txBox="1"/>
          <p:nvPr/>
        </p:nvSpPr>
        <p:spPr>
          <a:xfrm>
            <a:off x="24070" y="688043"/>
            <a:ext cx="12120537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User Scenario A: Alice Self-Issues an Appointment Confirmation (AC) Credential to Dr. Bob’s Clinic </a:t>
            </a:r>
          </a:p>
          <a:p>
            <a:pPr algn="ctr"/>
            <a:r>
              <a:rPr lang="en-CA" sz="1400" dirty="0"/>
              <a:t>(previously, was a Blood Pressure Home Reading Credential)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E487DE0-304E-4342-BE8C-F593082E39BC}"/>
              </a:ext>
            </a:extLst>
          </p:cNvPr>
          <p:cNvSpPr txBox="1"/>
          <p:nvPr/>
        </p:nvSpPr>
        <p:spPr>
          <a:xfrm>
            <a:off x="24070" y="12287"/>
            <a:ext cx="121205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Verifiable Credential Notarization Protocol (VCNP) 0.25 July 2021: User Scenarios </a:t>
            </a:r>
          </a:p>
          <a:p>
            <a:pPr algn="ctr"/>
            <a:r>
              <a:rPr lang="en-CA" sz="1400" dirty="0"/>
              <a:t>Michael Herman, Trusted Digital Web, Hyperonomy Digital Identity Lab, Parallelspace Corporation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8EA7BE-6741-4B1B-9962-595120AE4E15}"/>
              </a:ext>
            </a:extLst>
          </p:cNvPr>
          <p:cNvSpPr txBox="1"/>
          <p:nvPr/>
        </p:nvSpPr>
        <p:spPr>
          <a:xfrm>
            <a:off x="45249" y="3398974"/>
            <a:ext cx="6540733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User Scenario A: (steps A1…A8)</a:t>
            </a:r>
          </a:p>
          <a:p>
            <a:r>
              <a:rPr lang="en-CA" sz="1400" dirty="0"/>
              <a:t>Alice self-issues an Appointment Confirmation credential to Dr. Bob’s Clinic using SOVRONA’s credential notarization services. </a:t>
            </a:r>
          </a:p>
          <a:p>
            <a:r>
              <a:rPr lang="en-CA" sz="1400" dirty="0"/>
              <a:t>SOVRONA is a third-party notary services provider/network.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B826D60-D11F-462F-B24E-7444D8D0D45C}"/>
              </a:ext>
            </a:extLst>
          </p:cNvPr>
          <p:cNvSpPr/>
          <p:nvPr/>
        </p:nvSpPr>
        <p:spPr>
          <a:xfrm>
            <a:off x="7125829" y="5387955"/>
            <a:ext cx="2469488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SOVRONA’s Agent</a:t>
            </a:r>
          </a:p>
          <a:p>
            <a:pPr algn="ctr"/>
            <a:r>
              <a:rPr lang="en-CA" sz="1400" dirty="0"/>
              <a:t>(Notary Services Provider)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D014109-9F80-472F-A35C-94A8ED35D6E7}"/>
              </a:ext>
            </a:extLst>
          </p:cNvPr>
          <p:cNvCxnSpPr>
            <a:cxnSpLocks/>
          </p:cNvCxnSpPr>
          <p:nvPr/>
        </p:nvCxnSpPr>
        <p:spPr>
          <a:xfrm flipV="1">
            <a:off x="9182787" y="3038334"/>
            <a:ext cx="0" cy="237705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A84AE3B-8942-4A55-A546-4692CD16BB21}"/>
              </a:ext>
            </a:extLst>
          </p:cNvPr>
          <p:cNvSpPr/>
          <p:nvPr/>
        </p:nvSpPr>
        <p:spPr>
          <a:xfrm>
            <a:off x="9595319" y="1343732"/>
            <a:ext cx="2549288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Alice’s Notarized</a:t>
            </a:r>
          </a:p>
          <a:p>
            <a:pPr algn="ctr"/>
            <a:r>
              <a:rPr lang="en-CA" sz="1400" dirty="0"/>
              <a:t>AC Verifiable Credential (ACVC)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A7405DB-62DD-47C4-BB97-B704D87D9BF7}"/>
              </a:ext>
            </a:extLst>
          </p:cNvPr>
          <p:cNvSpPr txBox="1"/>
          <p:nvPr/>
        </p:nvSpPr>
        <p:spPr>
          <a:xfrm>
            <a:off x="5794248" y="1856414"/>
            <a:ext cx="21493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CA" sz="1400" dirty="0"/>
              <a:t>A1. Create AC Credential</a:t>
            </a:r>
          </a:p>
          <a:p>
            <a:pPr algn="r"/>
            <a:endParaRPr lang="en-CA" sz="1400" dirty="0"/>
          </a:p>
          <a:p>
            <a:pPr algn="r"/>
            <a:r>
              <a:rPr lang="en-CA" sz="1400" dirty="0"/>
              <a:t>A2.2. Encrypt AC Claims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DA2D51-EB8C-48A7-B3AC-D922C5C81B30}"/>
              </a:ext>
            </a:extLst>
          </p:cNvPr>
          <p:cNvSpPr/>
          <p:nvPr/>
        </p:nvSpPr>
        <p:spPr>
          <a:xfrm>
            <a:off x="6917862" y="2574651"/>
            <a:ext cx="2866217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Alice’s Personal Agent</a:t>
            </a:r>
          </a:p>
          <a:p>
            <a:pPr algn="ctr"/>
            <a:r>
              <a:rPr lang="en-CA" sz="1400" dirty="0"/>
              <a:t>(Self-Issuer, Holder)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73FB848-7484-4418-8970-964A9EF0F42B}"/>
              </a:ext>
            </a:extLst>
          </p:cNvPr>
          <p:cNvCxnSpPr>
            <a:cxnSpLocks/>
          </p:cNvCxnSpPr>
          <p:nvPr/>
        </p:nvCxnSpPr>
        <p:spPr>
          <a:xfrm flipV="1">
            <a:off x="7021844" y="3045627"/>
            <a:ext cx="28269" cy="333974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0177553-02D3-46CF-B7CF-60E81E7B0E7F}"/>
              </a:ext>
            </a:extLst>
          </p:cNvPr>
          <p:cNvSpPr txBox="1"/>
          <p:nvPr/>
        </p:nvSpPr>
        <p:spPr>
          <a:xfrm rot="16200000">
            <a:off x="5423126" y="4445623"/>
            <a:ext cx="2889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A2.1. Bob’s Clinic DID Doc/Public Key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1B1149A-6E2E-4280-A626-C7C27EB5ACF4}"/>
              </a:ext>
            </a:extLst>
          </p:cNvPr>
          <p:cNvSpPr txBox="1"/>
          <p:nvPr/>
        </p:nvSpPr>
        <p:spPr>
          <a:xfrm rot="16200000">
            <a:off x="6591679" y="4062900"/>
            <a:ext cx="2342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A2.3. Request Notarization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C76622D-EF6C-4F2A-B7BC-054D746A537A}"/>
              </a:ext>
            </a:extLst>
          </p:cNvPr>
          <p:cNvCxnSpPr>
            <a:cxnSpLocks/>
          </p:cNvCxnSpPr>
          <p:nvPr/>
        </p:nvCxnSpPr>
        <p:spPr>
          <a:xfrm>
            <a:off x="8350970" y="3045627"/>
            <a:ext cx="0" cy="234232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ED7A06D-E49B-49E7-A169-C45019301F67}"/>
              </a:ext>
            </a:extLst>
          </p:cNvPr>
          <p:cNvSpPr txBox="1"/>
          <p:nvPr/>
        </p:nvSpPr>
        <p:spPr>
          <a:xfrm rot="16200000">
            <a:off x="6966233" y="4051692"/>
            <a:ext cx="244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A2.4. Request Alice’s Signature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77474EC-EB68-4C0F-86B4-3C0E0848A22A}"/>
              </a:ext>
            </a:extLst>
          </p:cNvPr>
          <p:cNvCxnSpPr>
            <a:cxnSpLocks/>
          </p:cNvCxnSpPr>
          <p:nvPr/>
        </p:nvCxnSpPr>
        <p:spPr>
          <a:xfrm>
            <a:off x="8786834" y="3045625"/>
            <a:ext cx="0" cy="234232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2ACFAF3-4BE9-4893-AA1A-3F88D42B2816}"/>
              </a:ext>
            </a:extLst>
          </p:cNvPr>
          <p:cNvSpPr txBox="1"/>
          <p:nvPr/>
        </p:nvSpPr>
        <p:spPr>
          <a:xfrm rot="16200000">
            <a:off x="7402097" y="4057788"/>
            <a:ext cx="244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A2.5. Confirm Alice’s Signature</a:t>
            </a:r>
          </a:p>
        </p:txBody>
      </p:sp>
      <p:pic>
        <p:nvPicPr>
          <p:cNvPr id="37" name="Graphic 36" descr="Gears">
            <a:extLst>
              <a:ext uri="{FF2B5EF4-FFF2-40B4-BE49-F238E27FC236}">
                <a16:creationId xmlns:a16="http://schemas.microsoft.com/office/drawing/2014/main" id="{827B3D6F-689B-48F0-9376-52F8020D0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9899" y="2604048"/>
            <a:ext cx="396276" cy="396276"/>
          </a:xfrm>
          <a:prstGeom prst="rect">
            <a:avLst/>
          </a:prstGeom>
        </p:spPr>
      </p:pic>
      <p:pic>
        <p:nvPicPr>
          <p:cNvPr id="39" name="Graphic 38" descr="Gears">
            <a:extLst>
              <a:ext uri="{FF2B5EF4-FFF2-40B4-BE49-F238E27FC236}">
                <a16:creationId xmlns:a16="http://schemas.microsoft.com/office/drawing/2014/main" id="{C669863B-A2A6-4F6B-B855-B2B6CE3BC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760" y="5431898"/>
            <a:ext cx="396276" cy="396276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B3B8361-079D-449C-AC5A-612D310170D5}"/>
              </a:ext>
            </a:extLst>
          </p:cNvPr>
          <p:cNvCxnSpPr>
            <a:cxnSpLocks/>
          </p:cNvCxnSpPr>
          <p:nvPr/>
        </p:nvCxnSpPr>
        <p:spPr>
          <a:xfrm flipV="1">
            <a:off x="7966635" y="1806761"/>
            <a:ext cx="0" cy="78957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01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B7A03B-6FEA-4EAB-89A2-396185A258F9}"/>
              </a:ext>
            </a:extLst>
          </p:cNvPr>
          <p:cNvSpPr/>
          <p:nvPr/>
        </p:nvSpPr>
        <p:spPr>
          <a:xfrm>
            <a:off x="484258" y="-1026"/>
            <a:ext cx="3795130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Alice’s Personal Wallet</a:t>
            </a:r>
            <a:endParaRPr lang="en-CA" sz="12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2D4D3D3-1D8E-424F-AB21-488657575F28}"/>
              </a:ext>
            </a:extLst>
          </p:cNvPr>
          <p:cNvSpPr/>
          <p:nvPr/>
        </p:nvSpPr>
        <p:spPr>
          <a:xfrm>
            <a:off x="0" y="2117879"/>
            <a:ext cx="12191993" cy="5252186"/>
          </a:xfrm>
          <a:prstGeom prst="roundRect">
            <a:avLst>
              <a:gd name="adj" fmla="val 3591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400" dirty="0"/>
              <a:t>Verifiable Data Registry (VDR)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048BDF-4DF6-46CD-8B94-14BA56B8680E}"/>
              </a:ext>
            </a:extLst>
          </p:cNvPr>
          <p:cNvSpPr/>
          <p:nvPr/>
        </p:nvSpPr>
        <p:spPr>
          <a:xfrm>
            <a:off x="484258" y="947019"/>
            <a:ext cx="3795130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Alice’s Personal Agent</a:t>
            </a:r>
          </a:p>
          <a:p>
            <a:pPr algn="ctr"/>
            <a:r>
              <a:rPr lang="en-CA" sz="1400" dirty="0"/>
              <a:t>(Self-Issuer, Holder)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458E9D-1439-44DF-A01D-63B1DBE646E2}"/>
              </a:ext>
            </a:extLst>
          </p:cNvPr>
          <p:cNvSpPr/>
          <p:nvPr/>
        </p:nvSpPr>
        <p:spPr>
          <a:xfrm>
            <a:off x="365385" y="3226795"/>
            <a:ext cx="2223593" cy="11497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400" dirty="0"/>
              <a:t>Alice’s UIR Entry</a:t>
            </a:r>
          </a:p>
          <a:p>
            <a:pPr algn="ctr"/>
            <a:r>
              <a:rPr lang="en-CA" sz="1400" dirty="0"/>
              <a:t>(DID Doc)</a:t>
            </a:r>
          </a:p>
          <a:p>
            <a:pPr algn="ctr"/>
            <a:r>
              <a:rPr lang="en-CA" sz="1400" dirty="0"/>
              <a:t>did:svrn:person:1234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4A9053-5F70-473F-98F2-7A5719DB7280}"/>
              </a:ext>
            </a:extLst>
          </p:cNvPr>
          <p:cNvSpPr/>
          <p:nvPr/>
        </p:nvSpPr>
        <p:spPr>
          <a:xfrm>
            <a:off x="2915384" y="3226796"/>
            <a:ext cx="2575707" cy="5405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400" dirty="0"/>
              <a:t>Alice’s Agent SEPR Entry</a:t>
            </a:r>
            <a:br>
              <a:rPr lang="en-CA" sz="1400" dirty="0"/>
            </a:br>
            <a:r>
              <a:rPr lang="en-CA" sz="1400" dirty="0"/>
              <a:t>did:svrn:sepr:2345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B35E89-6FA3-489E-BEEC-18F1FEAC60B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588978" y="3497062"/>
            <a:ext cx="326406" cy="304619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7C6C0B-BE86-4BA5-B433-63D33456AC97}"/>
              </a:ext>
            </a:extLst>
          </p:cNvPr>
          <p:cNvCxnSpPr>
            <a:cxnSpLocks/>
          </p:cNvCxnSpPr>
          <p:nvPr/>
        </p:nvCxnSpPr>
        <p:spPr>
          <a:xfrm flipV="1">
            <a:off x="3222510" y="1417995"/>
            <a:ext cx="0" cy="180880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3B53071-C064-4EA2-98C9-A976DA9E358F}"/>
              </a:ext>
            </a:extLst>
          </p:cNvPr>
          <p:cNvSpPr txBox="1"/>
          <p:nvPr/>
        </p:nvSpPr>
        <p:spPr>
          <a:xfrm>
            <a:off x="64267" y="4124446"/>
            <a:ext cx="134925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sz="1400" dirty="0"/>
              <a:t>Self Signed</a:t>
            </a:r>
          </a:p>
          <a:p>
            <a:pPr marL="285750" indent="-285750">
              <a:buFontTx/>
              <a:buChar char="-"/>
            </a:pPr>
            <a:r>
              <a:rPr lang="en-CA" sz="1400" dirty="0"/>
              <a:t>Notarized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77B646C-C469-41A7-9300-F668167BD06A}"/>
              </a:ext>
            </a:extLst>
          </p:cNvPr>
          <p:cNvSpPr/>
          <p:nvPr/>
        </p:nvSpPr>
        <p:spPr>
          <a:xfrm>
            <a:off x="1215776" y="4671877"/>
            <a:ext cx="2223593" cy="11497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400" dirty="0"/>
              <a:t>Notary’s UIR Entry</a:t>
            </a:r>
          </a:p>
          <a:p>
            <a:pPr algn="ctr"/>
            <a:r>
              <a:rPr lang="en-CA" sz="1400" dirty="0"/>
              <a:t>(DID Doc)</a:t>
            </a:r>
          </a:p>
          <a:p>
            <a:pPr algn="ctr"/>
            <a:r>
              <a:rPr lang="en-CA" sz="1400" dirty="0"/>
              <a:t>did:svrn:notary:3456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571021F-5938-4640-A406-65F1D32949D7}"/>
              </a:ext>
            </a:extLst>
          </p:cNvPr>
          <p:cNvSpPr/>
          <p:nvPr/>
        </p:nvSpPr>
        <p:spPr>
          <a:xfrm>
            <a:off x="3765775" y="4671878"/>
            <a:ext cx="2575712" cy="5405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400" dirty="0"/>
              <a:t>Notary’s Agent SEPR Entry</a:t>
            </a:r>
          </a:p>
          <a:p>
            <a:pPr algn="ctr"/>
            <a:r>
              <a:rPr lang="en-CA" sz="1400" dirty="0"/>
              <a:t>did:svrn:sepr:4567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458CCD-F925-4157-9EFF-AF33CFA64777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3439369" y="4942145"/>
            <a:ext cx="326406" cy="304618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9946C88-BA36-48F0-A0D7-13C32342219E}"/>
              </a:ext>
            </a:extLst>
          </p:cNvPr>
          <p:cNvSpPr/>
          <p:nvPr/>
        </p:nvSpPr>
        <p:spPr>
          <a:xfrm>
            <a:off x="2915382" y="3836034"/>
            <a:ext cx="2575711" cy="5405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400" dirty="0"/>
              <a:t>Alice’s Role RR Entry</a:t>
            </a:r>
            <a:br>
              <a:rPr lang="en-CA" sz="1400" dirty="0"/>
            </a:br>
            <a:r>
              <a:rPr lang="en-CA" sz="1400" dirty="0"/>
              <a:t>did:svrn:role:5678 = PERSON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C15496A-93CC-4C66-92C3-65098E8614D6}"/>
              </a:ext>
            </a:extLst>
          </p:cNvPr>
          <p:cNvCxnSpPr>
            <a:cxnSpLocks/>
            <a:stCxn id="5" idx="3"/>
            <a:endCxn id="28" idx="1"/>
          </p:cNvCxnSpPr>
          <p:nvPr/>
        </p:nvCxnSpPr>
        <p:spPr>
          <a:xfrm>
            <a:off x="2588978" y="3801681"/>
            <a:ext cx="326404" cy="304619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F6B4C85-0304-4BD8-B0F2-A956350C83C0}"/>
              </a:ext>
            </a:extLst>
          </p:cNvPr>
          <p:cNvSpPr/>
          <p:nvPr/>
        </p:nvSpPr>
        <p:spPr>
          <a:xfrm>
            <a:off x="3765774" y="5281116"/>
            <a:ext cx="2575713" cy="5405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400" dirty="0"/>
              <a:t>Notary’s Role RR Entry</a:t>
            </a:r>
            <a:br>
              <a:rPr lang="en-CA" sz="1400" dirty="0"/>
            </a:br>
            <a:r>
              <a:rPr lang="en-CA" sz="1400" dirty="0"/>
              <a:t>did:svrn:role:6789 = NOTARY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917A63-F4D2-4B73-81A5-32743FAF0D95}"/>
              </a:ext>
            </a:extLst>
          </p:cNvPr>
          <p:cNvCxnSpPr>
            <a:cxnSpLocks/>
            <a:stCxn id="20" idx="3"/>
            <a:endCxn id="36" idx="1"/>
          </p:cNvCxnSpPr>
          <p:nvPr/>
        </p:nvCxnSpPr>
        <p:spPr>
          <a:xfrm>
            <a:off x="3439369" y="5246763"/>
            <a:ext cx="326405" cy="304619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EF28358-3E08-4312-B650-081CE9939963}"/>
              </a:ext>
            </a:extLst>
          </p:cNvPr>
          <p:cNvSpPr txBox="1"/>
          <p:nvPr/>
        </p:nvSpPr>
        <p:spPr>
          <a:xfrm>
            <a:off x="931988" y="5577585"/>
            <a:ext cx="1349251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sz="1400" dirty="0"/>
              <a:t>Self Signed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D7B923A-0E55-446B-82A2-1D31B9881170}"/>
              </a:ext>
            </a:extLst>
          </p:cNvPr>
          <p:cNvSpPr/>
          <p:nvPr/>
        </p:nvSpPr>
        <p:spPr>
          <a:xfrm>
            <a:off x="4809373" y="1495618"/>
            <a:ext cx="2624328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SOVRONA’s Agent</a:t>
            </a:r>
          </a:p>
          <a:p>
            <a:pPr algn="ctr"/>
            <a:r>
              <a:rPr lang="en-CA" sz="1400" dirty="0"/>
              <a:t>(Notary Services Provider)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515F1F-C475-499F-AABC-085F7F6BF3FF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6121537" y="1966594"/>
            <a:ext cx="0" cy="2705284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084CEF3-2240-469D-B20E-51FA118372C6}"/>
              </a:ext>
            </a:extLst>
          </p:cNvPr>
          <p:cNvSpPr/>
          <p:nvPr/>
        </p:nvSpPr>
        <p:spPr>
          <a:xfrm>
            <a:off x="7557521" y="5522798"/>
            <a:ext cx="4469622" cy="17192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400" dirty="0"/>
              <a:t>Verifiable Capability Authorization (VCA) Entry</a:t>
            </a:r>
          </a:p>
          <a:p>
            <a:pPr algn="ctr"/>
            <a:r>
              <a:rPr lang="en-CA" sz="1400" dirty="0"/>
              <a:t>did:svrn:vca:7890</a:t>
            </a:r>
          </a:p>
          <a:p>
            <a:pPr algn="ctr"/>
            <a:r>
              <a:rPr lang="en-CA" sz="1400" dirty="0" err="1"/>
              <a:t>GrantedBy</a:t>
            </a:r>
            <a:r>
              <a:rPr lang="en-CA" sz="1400" dirty="0"/>
              <a:t>: did:svrn:person:1234</a:t>
            </a:r>
          </a:p>
          <a:p>
            <a:pPr algn="ctr"/>
            <a:r>
              <a:rPr lang="en-CA" sz="1400" dirty="0"/>
              <a:t>Actor: did:svrn:notary:3456</a:t>
            </a:r>
          </a:p>
          <a:p>
            <a:pPr algn="ctr"/>
            <a:r>
              <a:rPr lang="en-CA" sz="1400" dirty="0"/>
              <a:t>Target: did:svrn:sepr:2345</a:t>
            </a:r>
          </a:p>
          <a:p>
            <a:pPr algn="ctr"/>
            <a:r>
              <a:rPr lang="en-CA" sz="1400" dirty="0"/>
              <a:t>Capabilities: </a:t>
            </a:r>
            <a:r>
              <a:rPr lang="en-CA" sz="1400" dirty="0" err="1"/>
              <a:t>GetCredential</a:t>
            </a:r>
            <a:r>
              <a:rPr lang="en-CA" sz="1400" dirty="0"/>
              <a:t>,</a:t>
            </a:r>
          </a:p>
          <a:p>
            <a:pPr algn="ctr"/>
            <a:r>
              <a:rPr lang="en-CA" sz="1400" dirty="0" err="1"/>
              <a:t>RequestCredentialSignature</a:t>
            </a:r>
            <a:endParaRPr lang="en-CA" sz="1400" dirty="0"/>
          </a:p>
          <a:p>
            <a:pPr algn="ctr"/>
            <a:endParaRPr lang="en-CA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F79CB62-4374-47C0-912C-C5C3072DE6E8}"/>
              </a:ext>
            </a:extLst>
          </p:cNvPr>
          <p:cNvSpPr txBox="1"/>
          <p:nvPr/>
        </p:nvSpPr>
        <p:spPr>
          <a:xfrm>
            <a:off x="6948777" y="5975416"/>
            <a:ext cx="134925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sz="1400" dirty="0"/>
              <a:t>Self Signed</a:t>
            </a:r>
          </a:p>
          <a:p>
            <a:pPr marL="285750" indent="-285750">
              <a:buFontTx/>
              <a:buChar char="-"/>
            </a:pPr>
            <a:r>
              <a:rPr lang="en-CA" sz="1400" dirty="0"/>
              <a:t>Notarized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60B6FCD-796E-47AA-84B3-5D83269D3F85}"/>
              </a:ext>
            </a:extLst>
          </p:cNvPr>
          <p:cNvSpPr/>
          <p:nvPr/>
        </p:nvSpPr>
        <p:spPr>
          <a:xfrm>
            <a:off x="8732520" y="1479627"/>
            <a:ext cx="2624328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VDR Agent</a:t>
            </a:r>
          </a:p>
          <a:p>
            <a:pPr algn="ctr"/>
            <a:r>
              <a:rPr lang="en-CA" sz="1400" dirty="0"/>
              <a:t>(VDR Services Agent)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4C3FB1A-584A-48D4-A73A-5DD3E4ED0884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10044684" y="1950603"/>
            <a:ext cx="0" cy="280533"/>
          </a:xfrm>
          <a:prstGeom prst="straightConnector1">
            <a:avLst/>
          </a:prstGeom>
          <a:ln w="3810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50F34D2-2CA3-4898-AB89-D0C015F73811}"/>
              </a:ext>
            </a:extLst>
          </p:cNvPr>
          <p:cNvCxnSpPr>
            <a:cxnSpLocks/>
            <a:stCxn id="4" idx="0"/>
            <a:endCxn id="2" idx="2"/>
          </p:cNvCxnSpPr>
          <p:nvPr/>
        </p:nvCxnSpPr>
        <p:spPr>
          <a:xfrm flipV="1">
            <a:off x="2381823" y="469950"/>
            <a:ext cx="0" cy="477069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A09D5EB-20D5-48B2-9DA1-37ACA95D8C47}"/>
              </a:ext>
            </a:extLst>
          </p:cNvPr>
          <p:cNvSpPr/>
          <p:nvPr/>
        </p:nvSpPr>
        <p:spPr>
          <a:xfrm>
            <a:off x="7557520" y="3566765"/>
            <a:ext cx="4469623" cy="18280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400" dirty="0"/>
              <a:t>Master Verifiable Capability Authorization (MVCA) Entry</a:t>
            </a:r>
          </a:p>
          <a:p>
            <a:pPr algn="ctr"/>
            <a:r>
              <a:rPr lang="en-CA" sz="1400" dirty="0"/>
              <a:t>did:svrn:vca:8901</a:t>
            </a:r>
          </a:p>
          <a:p>
            <a:pPr algn="ctr"/>
            <a:r>
              <a:rPr lang="en-CA" sz="1400" dirty="0" err="1"/>
              <a:t>GrantedBy</a:t>
            </a:r>
            <a:r>
              <a:rPr lang="en-CA" sz="1400" dirty="0"/>
              <a:t>: did:svrn:steward:9012</a:t>
            </a:r>
          </a:p>
          <a:p>
            <a:pPr algn="ctr"/>
            <a:r>
              <a:rPr lang="en-CA" sz="1400" dirty="0"/>
              <a:t>Actor: did:svrn:person:1234</a:t>
            </a:r>
          </a:p>
          <a:p>
            <a:pPr algn="ctr"/>
            <a:r>
              <a:rPr lang="en-CA" sz="1400" dirty="0"/>
              <a:t>Target: did:svrn:sepr:2345</a:t>
            </a:r>
          </a:p>
          <a:p>
            <a:pPr algn="ctr"/>
            <a:r>
              <a:rPr lang="en-CA" sz="1400" dirty="0"/>
              <a:t>Capabilities: </a:t>
            </a:r>
            <a:r>
              <a:rPr lang="en-CA" sz="1400" dirty="0" err="1"/>
              <a:t>CreateLocalCredential</a:t>
            </a:r>
            <a:r>
              <a:rPr lang="en-CA" sz="1400" dirty="0"/>
              <a:t>, </a:t>
            </a:r>
            <a:r>
              <a:rPr lang="en-CA" sz="1400" dirty="0" err="1"/>
              <a:t>GetCredential</a:t>
            </a:r>
            <a:r>
              <a:rPr lang="en-CA" sz="1400" dirty="0"/>
              <a:t>,</a:t>
            </a:r>
          </a:p>
          <a:p>
            <a:pPr algn="ctr"/>
            <a:r>
              <a:rPr lang="en-CA" sz="1400" dirty="0" err="1"/>
              <a:t>SetCredentialTrustLevel</a:t>
            </a:r>
            <a:endParaRPr lang="en-CA" sz="1400" dirty="0"/>
          </a:p>
          <a:p>
            <a:pPr algn="ctr"/>
            <a:endParaRPr lang="en-CA" sz="1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7040D9-6BF7-41A3-982F-0FC0A1D5C72E}"/>
              </a:ext>
            </a:extLst>
          </p:cNvPr>
          <p:cNvSpPr txBox="1"/>
          <p:nvPr/>
        </p:nvSpPr>
        <p:spPr>
          <a:xfrm>
            <a:off x="6948777" y="4113705"/>
            <a:ext cx="134925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sz="1400" dirty="0"/>
              <a:t>Notarized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4FA16736-298B-4F15-ABAC-ADC2EF7D43E1}"/>
              </a:ext>
            </a:extLst>
          </p:cNvPr>
          <p:cNvSpPr/>
          <p:nvPr/>
        </p:nvSpPr>
        <p:spPr>
          <a:xfrm>
            <a:off x="1605887" y="6111740"/>
            <a:ext cx="2223593" cy="11497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400" dirty="0"/>
              <a:t>Steward’s UIR Entry</a:t>
            </a:r>
          </a:p>
          <a:p>
            <a:pPr algn="ctr"/>
            <a:r>
              <a:rPr lang="en-CA" sz="1400" dirty="0"/>
              <a:t>(DID Doc)</a:t>
            </a:r>
          </a:p>
          <a:p>
            <a:pPr algn="ctr"/>
            <a:r>
              <a:rPr lang="en-CA" sz="1400" dirty="0"/>
              <a:t>did:svrn:steward:0123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D9D25A97-396E-4032-9415-9D3C59385A30}"/>
              </a:ext>
            </a:extLst>
          </p:cNvPr>
          <p:cNvSpPr/>
          <p:nvPr/>
        </p:nvSpPr>
        <p:spPr>
          <a:xfrm>
            <a:off x="4155886" y="6111741"/>
            <a:ext cx="2575712" cy="5405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400" dirty="0"/>
              <a:t>Steward Agent SEPR Entry</a:t>
            </a:r>
          </a:p>
          <a:p>
            <a:pPr algn="ctr"/>
            <a:r>
              <a:rPr lang="en-CA" sz="1400" dirty="0"/>
              <a:t>did:svrn:sepr:1357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B05FDE4-5211-42B6-B5DE-3DFBDF88354E}"/>
              </a:ext>
            </a:extLst>
          </p:cNvPr>
          <p:cNvCxnSpPr>
            <a:cxnSpLocks/>
            <a:stCxn id="85" idx="3"/>
            <a:endCxn id="86" idx="1"/>
          </p:cNvCxnSpPr>
          <p:nvPr/>
        </p:nvCxnSpPr>
        <p:spPr>
          <a:xfrm flipV="1">
            <a:off x="3829480" y="6382008"/>
            <a:ext cx="326406" cy="304618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FB1037A8-A0B6-4027-BEF3-7AAD36CA14A2}"/>
              </a:ext>
            </a:extLst>
          </p:cNvPr>
          <p:cNvSpPr/>
          <p:nvPr/>
        </p:nvSpPr>
        <p:spPr>
          <a:xfrm>
            <a:off x="4155885" y="6720979"/>
            <a:ext cx="2575713" cy="5405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400" dirty="0"/>
              <a:t>Steward’s Role RR Entry</a:t>
            </a:r>
            <a:br>
              <a:rPr lang="en-CA" sz="1400" dirty="0"/>
            </a:br>
            <a:r>
              <a:rPr lang="en-CA" sz="1400" dirty="0"/>
              <a:t>did:svrn:role:3579 = STEWARD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27D9EE-B89B-4642-8C8E-DCCD87DB5BC1}"/>
              </a:ext>
            </a:extLst>
          </p:cNvPr>
          <p:cNvCxnSpPr>
            <a:cxnSpLocks/>
            <a:stCxn id="85" idx="3"/>
            <a:endCxn id="88" idx="1"/>
          </p:cNvCxnSpPr>
          <p:nvPr/>
        </p:nvCxnSpPr>
        <p:spPr>
          <a:xfrm>
            <a:off x="3829480" y="6686626"/>
            <a:ext cx="326405" cy="304619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EA777CB-11CF-413A-A18F-4F7862667AC1}"/>
              </a:ext>
            </a:extLst>
          </p:cNvPr>
          <p:cNvSpPr txBox="1"/>
          <p:nvPr/>
        </p:nvSpPr>
        <p:spPr>
          <a:xfrm>
            <a:off x="1322099" y="7017448"/>
            <a:ext cx="1349251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sz="1400" dirty="0"/>
              <a:t>Self Signed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D64109FB-DD08-4E76-A991-8E6C626DDF82}"/>
              </a:ext>
            </a:extLst>
          </p:cNvPr>
          <p:cNvSpPr/>
          <p:nvPr/>
        </p:nvSpPr>
        <p:spPr>
          <a:xfrm>
            <a:off x="4809373" y="530397"/>
            <a:ext cx="2624326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SOVRONA’s Wallet</a:t>
            </a:r>
            <a:endParaRPr lang="en-CA" sz="12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962DA4B-8B72-4053-87CC-D067AC9EE236}"/>
              </a:ext>
            </a:extLst>
          </p:cNvPr>
          <p:cNvCxnSpPr>
            <a:cxnSpLocks/>
          </p:cNvCxnSpPr>
          <p:nvPr/>
        </p:nvCxnSpPr>
        <p:spPr>
          <a:xfrm flipV="1">
            <a:off x="6121537" y="1018549"/>
            <a:ext cx="0" cy="477069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DC92B4E-4809-45C8-BB1D-C864E744EBA6}"/>
              </a:ext>
            </a:extLst>
          </p:cNvPr>
          <p:cNvCxnSpPr>
            <a:cxnSpLocks/>
          </p:cNvCxnSpPr>
          <p:nvPr/>
        </p:nvCxnSpPr>
        <p:spPr>
          <a:xfrm flipV="1">
            <a:off x="10044684" y="1018549"/>
            <a:ext cx="0" cy="477069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B8B9A554-709A-486A-99A9-DFC753C83561}"/>
              </a:ext>
            </a:extLst>
          </p:cNvPr>
          <p:cNvSpPr/>
          <p:nvPr/>
        </p:nvSpPr>
        <p:spPr>
          <a:xfrm>
            <a:off x="8732520" y="530397"/>
            <a:ext cx="2624326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VDR Agent’s Wallet</a:t>
            </a:r>
            <a:endParaRPr lang="en-CA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1886DEE-E650-4CD7-BBA0-62D1AB24E959}"/>
              </a:ext>
            </a:extLst>
          </p:cNvPr>
          <p:cNvSpPr txBox="1"/>
          <p:nvPr/>
        </p:nvSpPr>
        <p:spPr>
          <a:xfrm>
            <a:off x="6341488" y="2513129"/>
            <a:ext cx="5685654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A Wallet is a </a:t>
            </a:r>
            <a:r>
              <a:rPr lang="en-CA" sz="1400" i="1" dirty="0"/>
              <a:t>digital store for credentials, keys, and master secrets </a:t>
            </a:r>
            <a:r>
              <a:rPr lang="en-CA" sz="1400" dirty="0"/>
              <a:t>that is </a:t>
            </a:r>
            <a:r>
              <a:rPr lang="en-CA" sz="1400" i="1" dirty="0"/>
              <a:t>local, secure, and personal</a:t>
            </a:r>
            <a:r>
              <a:rPr lang="en-CA" sz="1400" dirty="0"/>
              <a:t> to each and every Agent. It resides on the same node/node cluster an Agent’s Service Endpoint is hosted on. A Wallet is a specialization of a Generic Credential Repository.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DAFDFB78-B01F-4097-BF65-12396FEC9E03}"/>
              </a:ext>
            </a:extLst>
          </p:cNvPr>
          <p:cNvCxnSpPr>
            <a:cxnSpLocks/>
            <a:stCxn id="49" idx="1"/>
            <a:endCxn id="4" idx="3"/>
          </p:cNvCxnSpPr>
          <p:nvPr/>
        </p:nvCxnSpPr>
        <p:spPr>
          <a:xfrm rot="10800000">
            <a:off x="4279389" y="1182508"/>
            <a:ext cx="529985" cy="54859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3B69404-4678-4FAB-991C-2E57533496CF}"/>
              </a:ext>
            </a:extLst>
          </p:cNvPr>
          <p:cNvSpPr txBox="1"/>
          <p:nvPr/>
        </p:nvSpPr>
        <p:spPr>
          <a:xfrm>
            <a:off x="4543817" y="1170039"/>
            <a:ext cx="1198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[VCA UDID]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41F6608-A196-4215-A831-82CD11933B33}"/>
              </a:ext>
            </a:extLst>
          </p:cNvPr>
          <p:cNvSpPr txBox="1"/>
          <p:nvPr/>
        </p:nvSpPr>
        <p:spPr>
          <a:xfrm>
            <a:off x="484256" y="1001373"/>
            <a:ext cx="1335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[MVCA UDID]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2D105F3-1882-46BE-BC0E-C7550C26A2D4}"/>
              </a:ext>
            </a:extLst>
          </p:cNvPr>
          <p:cNvCxnSpPr>
            <a:cxnSpLocks/>
            <a:endCxn id="126" idx="3"/>
          </p:cNvCxnSpPr>
          <p:nvPr/>
        </p:nvCxnSpPr>
        <p:spPr>
          <a:xfrm flipV="1">
            <a:off x="339669" y="709188"/>
            <a:ext cx="4365679" cy="147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EBF774E-0ABA-4D4C-8ABB-00B1A99A23E2}"/>
              </a:ext>
            </a:extLst>
          </p:cNvPr>
          <p:cNvSpPr txBox="1"/>
          <p:nvPr/>
        </p:nvSpPr>
        <p:spPr>
          <a:xfrm>
            <a:off x="2385008" y="447578"/>
            <a:ext cx="232034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Red Line of Confidentiality/</a:t>
            </a:r>
            <a:br>
              <a:rPr lang="en-CA" sz="1400" dirty="0"/>
            </a:br>
            <a:r>
              <a:rPr lang="en-CA" sz="1400" dirty="0"/>
              <a:t>Security/Authorization</a:t>
            </a:r>
          </a:p>
        </p:txBody>
      </p:sp>
    </p:spTree>
    <p:extLst>
      <p:ext uri="{BB962C8B-B14F-4D97-AF65-F5344CB8AC3E}">
        <p14:creationId xmlns:p14="http://schemas.microsoft.com/office/powerpoint/2010/main" val="410919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8543</TotalTime>
  <Words>1456</Words>
  <Application>Microsoft Office PowerPoint</Application>
  <PresentationFormat>Widescreen</PresentationFormat>
  <Paragraphs>266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203</cp:revision>
  <dcterms:created xsi:type="dcterms:W3CDTF">2021-06-10T18:12:28Z</dcterms:created>
  <dcterms:modified xsi:type="dcterms:W3CDTF">2021-07-18T15:40:58Z</dcterms:modified>
</cp:coreProperties>
</file>