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65" r:id="rId2"/>
    <p:sldId id="266" r:id="rId3"/>
    <p:sldId id="268" r:id="rId4"/>
    <p:sldId id="269" r:id="rId5"/>
    <p:sldId id="27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CCCCCC"/>
    <a:srgbClr val="FFC000"/>
    <a:srgbClr val="ED7D31"/>
    <a:srgbClr val="A3C1E5"/>
    <a:srgbClr val="5B9BD5"/>
    <a:srgbClr val="FFFFFF"/>
    <a:srgbClr val="70AD47"/>
    <a:srgbClr val="A5A5A5"/>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26" autoAdjust="0"/>
  </p:normalViewPr>
  <p:slideViewPr>
    <p:cSldViewPr snapToGrid="0">
      <p:cViewPr>
        <p:scale>
          <a:sx n="140" d="100"/>
          <a:sy n="140" d="100"/>
        </p:scale>
        <p:origin x="-20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97333-F009-4A3A-B903-E0B0959E57FD}" type="datetimeFigureOut">
              <a:rPr lang="en-CA" smtClean="0"/>
              <a:t>2021-07-19</a:t>
            </a:fld>
            <a:endParaRPr lang="en-C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94315-7410-4FBC-A496-E297CE75EF09}" type="slidenum">
              <a:rPr lang="en-CA" smtClean="0"/>
              <a:t>‹#›</a:t>
            </a:fld>
            <a:endParaRPr lang="en-CA" dirty="0"/>
          </a:p>
        </p:txBody>
      </p:sp>
    </p:spTree>
    <p:extLst>
      <p:ext uri="{BB962C8B-B14F-4D97-AF65-F5344CB8AC3E}">
        <p14:creationId xmlns:p14="http://schemas.microsoft.com/office/powerpoint/2010/main" val="2187151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F594315-7410-4FBC-A496-E297CE75EF09}" type="slidenum">
              <a:rPr lang="en-CA" smtClean="0"/>
              <a:t>1</a:t>
            </a:fld>
            <a:endParaRPr lang="en-CA" dirty="0"/>
          </a:p>
        </p:txBody>
      </p:sp>
    </p:spTree>
    <p:extLst>
      <p:ext uri="{BB962C8B-B14F-4D97-AF65-F5344CB8AC3E}">
        <p14:creationId xmlns:p14="http://schemas.microsoft.com/office/powerpoint/2010/main" val="712252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381E7-D4A0-4B3B-9B77-01B0BC0C5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6B13EFC-2AD2-4A2A-BD21-F72F938326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9899CE2-AEF9-493E-8CB9-11C60065DCA5}"/>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3BD9452D-5E0C-46B5-A190-439B1A29F81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933E32EB-CEDB-40B6-892B-20BB15860D4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140886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77C3-5A76-469D-AC60-4E0EFD8B3C73}"/>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2CA7475-9F60-4015-BB02-EBF55C69E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8DE07A-9537-4083-A7C8-E29A20C50674}"/>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200AE2B3-05EB-498E-8D5F-B272D73C785A}"/>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BDAB9B66-0DA1-49F1-8CED-93EAAC77165B}"/>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158389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61E26-2F95-41FB-AA14-D6C50D7DA2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8F66CC7-D86A-48CD-AD0C-6D2B54FF76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F11A534-9E58-4F60-8F40-C27AC0FF9D4C}"/>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2A6217FE-1BFA-4764-964A-09C1087B9421}"/>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AC581B0A-0233-45EA-B821-68BE9C45F6A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1178945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D71CB-C3CC-4DF1-995A-0AEDFE50B8D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0057BD8A-2BAC-407B-BE83-3D055C3B8E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FD69633-1ACB-4CA1-8A6C-ACCFDB4E64F2}"/>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CCD6DF89-1DEB-4B56-A744-98F4F5B6DF48}"/>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85D2C2CD-BBA8-4A1A-8521-FA82AC81F13F}"/>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034275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C6E3-D991-41E4-8280-452B1D1F6F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2416664-AEB2-49AC-BFD3-672A961868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49D0CD-FF5E-4C4E-9098-975B4CCEF687}"/>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3C10F260-E3C0-45E7-B233-A35368945C4E}"/>
              </a:ext>
            </a:extLst>
          </p:cNvPr>
          <p:cNvSpPr>
            <a:spLocks noGrp="1"/>
          </p:cNvSpPr>
          <p:nvPr>
            <p:ph type="ftr" sz="quarter" idx="11"/>
          </p:nvPr>
        </p:nvSpPr>
        <p:spPr/>
        <p:txBody>
          <a:bodyPr/>
          <a:lstStyle/>
          <a:p>
            <a:endParaRPr lang="en-CA" dirty="0"/>
          </a:p>
        </p:txBody>
      </p:sp>
      <p:sp>
        <p:nvSpPr>
          <p:cNvPr id="6" name="Slide Number Placeholder 5">
            <a:extLst>
              <a:ext uri="{FF2B5EF4-FFF2-40B4-BE49-F238E27FC236}">
                <a16:creationId xmlns:a16="http://schemas.microsoft.com/office/drawing/2014/main" id="{C8FF3B4E-BC70-4C66-8BF0-58B4E421C11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261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49B4C-59D0-4C0C-AF88-4A30870536D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8C641169-BED4-4DC2-B74C-26AF30E86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320EF77-DEF5-4349-B22B-D99B7C1778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8B92489-A930-4A62-8A3F-0415BC1487F1}"/>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6" name="Footer Placeholder 5">
            <a:extLst>
              <a:ext uri="{FF2B5EF4-FFF2-40B4-BE49-F238E27FC236}">
                <a16:creationId xmlns:a16="http://schemas.microsoft.com/office/drawing/2014/main" id="{B01996AD-CDAD-455D-A42C-9B67F2B37333}"/>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16900BEF-0762-4904-9D42-AEC21878F568}"/>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34723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DC97-27EC-4CE3-BA07-E9E62E8FCBF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162AB2E-DA36-4348-883D-B8A9F82897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C067B9-D80D-402D-8D19-FDD100D34A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26D789D-2DB3-456E-8F3B-4BED1F165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5FC064-9A8F-4AD5-B19C-C41BB163BD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2A2D0CD-C729-4DA3-B7DD-5B9664549B92}"/>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8" name="Footer Placeholder 7">
            <a:extLst>
              <a:ext uri="{FF2B5EF4-FFF2-40B4-BE49-F238E27FC236}">
                <a16:creationId xmlns:a16="http://schemas.microsoft.com/office/drawing/2014/main" id="{02A21387-B4F7-416A-8F38-7B1F8A8A241C}"/>
              </a:ext>
            </a:extLst>
          </p:cNvPr>
          <p:cNvSpPr>
            <a:spLocks noGrp="1"/>
          </p:cNvSpPr>
          <p:nvPr>
            <p:ph type="ftr" sz="quarter" idx="11"/>
          </p:nvPr>
        </p:nvSpPr>
        <p:spPr/>
        <p:txBody>
          <a:bodyPr/>
          <a:lstStyle/>
          <a:p>
            <a:endParaRPr lang="en-CA" dirty="0"/>
          </a:p>
        </p:txBody>
      </p:sp>
      <p:sp>
        <p:nvSpPr>
          <p:cNvPr id="9" name="Slide Number Placeholder 8">
            <a:extLst>
              <a:ext uri="{FF2B5EF4-FFF2-40B4-BE49-F238E27FC236}">
                <a16:creationId xmlns:a16="http://schemas.microsoft.com/office/drawing/2014/main" id="{071157CC-0AD8-4385-9CAD-49E147656D35}"/>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3495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F85E5-6322-4B38-9580-432215A18E4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33738D-C2AB-4F52-B2BB-EAB243FFEA19}"/>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4" name="Footer Placeholder 3">
            <a:extLst>
              <a:ext uri="{FF2B5EF4-FFF2-40B4-BE49-F238E27FC236}">
                <a16:creationId xmlns:a16="http://schemas.microsoft.com/office/drawing/2014/main" id="{5D27DA76-E734-4F6B-8CA2-0B682F3F979F}"/>
              </a:ext>
            </a:extLst>
          </p:cNvPr>
          <p:cNvSpPr>
            <a:spLocks noGrp="1"/>
          </p:cNvSpPr>
          <p:nvPr>
            <p:ph type="ftr" sz="quarter" idx="11"/>
          </p:nvPr>
        </p:nvSpPr>
        <p:spPr/>
        <p:txBody>
          <a:bodyPr/>
          <a:lstStyle/>
          <a:p>
            <a:endParaRPr lang="en-CA" dirty="0"/>
          </a:p>
        </p:txBody>
      </p:sp>
      <p:sp>
        <p:nvSpPr>
          <p:cNvPr id="5" name="Slide Number Placeholder 4">
            <a:extLst>
              <a:ext uri="{FF2B5EF4-FFF2-40B4-BE49-F238E27FC236}">
                <a16:creationId xmlns:a16="http://schemas.microsoft.com/office/drawing/2014/main" id="{7DF55125-E9A4-49F9-90CF-D87D0C41DB0C}"/>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237905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DE10B5-BDA8-46ED-8EC7-84BBEFBD5A3F}"/>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3" name="Footer Placeholder 2">
            <a:extLst>
              <a:ext uri="{FF2B5EF4-FFF2-40B4-BE49-F238E27FC236}">
                <a16:creationId xmlns:a16="http://schemas.microsoft.com/office/drawing/2014/main" id="{0F56E905-E99C-4B9E-B04C-59D310B34DFF}"/>
              </a:ext>
            </a:extLst>
          </p:cNvPr>
          <p:cNvSpPr>
            <a:spLocks noGrp="1"/>
          </p:cNvSpPr>
          <p:nvPr>
            <p:ph type="ftr" sz="quarter" idx="11"/>
          </p:nvPr>
        </p:nvSpPr>
        <p:spPr/>
        <p:txBody>
          <a:bodyPr/>
          <a:lstStyle/>
          <a:p>
            <a:endParaRPr lang="en-CA" dirty="0"/>
          </a:p>
        </p:txBody>
      </p:sp>
      <p:sp>
        <p:nvSpPr>
          <p:cNvPr id="4" name="Slide Number Placeholder 3">
            <a:extLst>
              <a:ext uri="{FF2B5EF4-FFF2-40B4-BE49-F238E27FC236}">
                <a16:creationId xmlns:a16="http://schemas.microsoft.com/office/drawing/2014/main" id="{5E87B7C9-1C58-46EF-B4FE-7DBB1916FBF1}"/>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362606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A96-D09D-47E0-AFAF-BEC30B5C6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ED809A0-B624-4DDF-A1D2-0246D395BF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E18EDF4-8A79-4C0E-A723-1529EAEC4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29C-D7A5-437A-B3DD-4234FF59F707}"/>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6" name="Footer Placeholder 5">
            <a:extLst>
              <a:ext uri="{FF2B5EF4-FFF2-40B4-BE49-F238E27FC236}">
                <a16:creationId xmlns:a16="http://schemas.microsoft.com/office/drawing/2014/main" id="{A2325CE7-D23A-44F4-AFED-F1B12A9CD142}"/>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7018DCAE-43BA-4BA1-A061-98FFB39BD72D}"/>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912099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1EA6-3580-44B5-B167-5037EBF6B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CF039BF-125E-4675-B1BD-619D3E29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a:extLst>
              <a:ext uri="{FF2B5EF4-FFF2-40B4-BE49-F238E27FC236}">
                <a16:creationId xmlns:a16="http://schemas.microsoft.com/office/drawing/2014/main" id="{C98E7957-089E-4E54-B2AD-2FECD67C8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CEBDC-513E-449A-BE34-348EA7D61D7C}"/>
              </a:ext>
            </a:extLst>
          </p:cNvPr>
          <p:cNvSpPr>
            <a:spLocks noGrp="1"/>
          </p:cNvSpPr>
          <p:nvPr>
            <p:ph type="dt" sz="half" idx="10"/>
          </p:nvPr>
        </p:nvSpPr>
        <p:spPr/>
        <p:txBody>
          <a:bodyPr/>
          <a:lstStyle/>
          <a:p>
            <a:fld id="{8336BBF9-328D-4796-8CD7-E88E84193EF3}" type="datetimeFigureOut">
              <a:rPr lang="en-CA" smtClean="0"/>
              <a:t>2021-07-19</a:t>
            </a:fld>
            <a:endParaRPr lang="en-CA" dirty="0"/>
          </a:p>
        </p:txBody>
      </p:sp>
      <p:sp>
        <p:nvSpPr>
          <p:cNvPr id="6" name="Footer Placeholder 5">
            <a:extLst>
              <a:ext uri="{FF2B5EF4-FFF2-40B4-BE49-F238E27FC236}">
                <a16:creationId xmlns:a16="http://schemas.microsoft.com/office/drawing/2014/main" id="{B7F2777C-5297-4FEE-9219-0AE3C7F94BAF}"/>
              </a:ext>
            </a:extLst>
          </p:cNvPr>
          <p:cNvSpPr>
            <a:spLocks noGrp="1"/>
          </p:cNvSpPr>
          <p:nvPr>
            <p:ph type="ftr" sz="quarter" idx="11"/>
          </p:nvPr>
        </p:nvSpPr>
        <p:spPr/>
        <p:txBody>
          <a:bodyPr/>
          <a:lstStyle/>
          <a:p>
            <a:endParaRPr lang="en-CA" dirty="0"/>
          </a:p>
        </p:txBody>
      </p:sp>
      <p:sp>
        <p:nvSpPr>
          <p:cNvPr id="7" name="Slide Number Placeholder 6">
            <a:extLst>
              <a:ext uri="{FF2B5EF4-FFF2-40B4-BE49-F238E27FC236}">
                <a16:creationId xmlns:a16="http://schemas.microsoft.com/office/drawing/2014/main" id="{6056632E-757C-458E-938B-395F183B6309}"/>
              </a:ext>
            </a:extLst>
          </p:cNvPr>
          <p:cNvSpPr>
            <a:spLocks noGrp="1"/>
          </p:cNvSpPr>
          <p:nvPr>
            <p:ph type="sldNum" sz="quarter" idx="12"/>
          </p:nvPr>
        </p:nvSpPr>
        <p:spPr/>
        <p:txBody>
          <a:bodyPr/>
          <a:lstStyle/>
          <a:p>
            <a:fld id="{0D44F9B1-ACAC-4894-8374-B8FB26C4163F}" type="slidenum">
              <a:rPr lang="en-CA" smtClean="0"/>
              <a:t>‹#›</a:t>
            </a:fld>
            <a:endParaRPr lang="en-CA" dirty="0"/>
          </a:p>
        </p:txBody>
      </p:sp>
    </p:spTree>
    <p:extLst>
      <p:ext uri="{BB962C8B-B14F-4D97-AF65-F5344CB8AC3E}">
        <p14:creationId xmlns:p14="http://schemas.microsoft.com/office/powerpoint/2010/main" val="4108479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42B709-8C0B-4959-8B3D-21EB146AD7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83F41EE2-D7BF-4FC8-A44F-170D900C2F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D4CD591-0362-4FAF-8B1C-7365E661C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36BBF9-328D-4796-8CD7-E88E84193EF3}" type="datetimeFigureOut">
              <a:rPr lang="en-CA" smtClean="0"/>
              <a:t>2021-07-19</a:t>
            </a:fld>
            <a:endParaRPr lang="en-CA" dirty="0"/>
          </a:p>
        </p:txBody>
      </p:sp>
      <p:sp>
        <p:nvSpPr>
          <p:cNvPr id="5" name="Footer Placeholder 4">
            <a:extLst>
              <a:ext uri="{FF2B5EF4-FFF2-40B4-BE49-F238E27FC236}">
                <a16:creationId xmlns:a16="http://schemas.microsoft.com/office/drawing/2014/main" id="{4C5D11EE-35EB-4671-B751-DA3E6FA78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dirty="0"/>
          </a:p>
        </p:txBody>
      </p:sp>
      <p:sp>
        <p:nvSpPr>
          <p:cNvPr id="6" name="Slide Number Placeholder 5">
            <a:extLst>
              <a:ext uri="{FF2B5EF4-FFF2-40B4-BE49-F238E27FC236}">
                <a16:creationId xmlns:a16="http://schemas.microsoft.com/office/drawing/2014/main" id="{6643936E-9BDF-403E-AB8F-BFFED52867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44F9B1-ACAC-4894-8374-B8FB26C4163F}" type="slidenum">
              <a:rPr lang="en-CA" smtClean="0"/>
              <a:t>‹#›</a:t>
            </a:fld>
            <a:endParaRPr lang="en-CA" dirty="0"/>
          </a:p>
        </p:txBody>
      </p:sp>
    </p:spTree>
    <p:extLst>
      <p:ext uri="{BB962C8B-B14F-4D97-AF65-F5344CB8AC3E}">
        <p14:creationId xmlns:p14="http://schemas.microsoft.com/office/powerpoint/2010/main" val="3125503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3E80123D-D761-4DB7-8574-C25A27E9402F}"/>
              </a:ext>
            </a:extLst>
          </p:cNvPr>
          <p:cNvSpPr/>
          <p:nvPr/>
        </p:nvSpPr>
        <p:spPr>
          <a:xfrm>
            <a:off x="10002365" y="-428020"/>
            <a:ext cx="2888091" cy="7286019"/>
          </a:xfrm>
          <a:prstGeom prst="roundRect">
            <a:avLst>
              <a:gd name="adj" fmla="val 4283"/>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Verifiable Data Registry</a:t>
            </a:r>
          </a:p>
          <a:p>
            <a:pPr algn="ctr"/>
            <a:r>
              <a:rPr lang="en-CA" sz="1400" dirty="0"/>
              <a:t>Verifiable Data Agent (VDA)</a:t>
            </a:r>
          </a:p>
          <a:p>
            <a:pPr algn="ctr"/>
            <a:endParaRPr lang="en-CA" sz="1400" dirty="0"/>
          </a:p>
        </p:txBody>
      </p:sp>
      <p:sp>
        <p:nvSpPr>
          <p:cNvPr id="73" name="Rectangle: Rounded Corners 72">
            <a:extLst>
              <a:ext uri="{FF2B5EF4-FFF2-40B4-BE49-F238E27FC236}">
                <a16:creationId xmlns:a16="http://schemas.microsoft.com/office/drawing/2014/main" id="{7AD0ACE8-A9D3-4143-BF8E-912DA43B0EE4}"/>
              </a:ext>
            </a:extLst>
          </p:cNvPr>
          <p:cNvSpPr/>
          <p:nvPr/>
        </p:nvSpPr>
        <p:spPr>
          <a:xfrm>
            <a:off x="2122489" y="-2167922"/>
            <a:ext cx="7674739" cy="9025919"/>
          </a:xfrm>
          <a:prstGeom prst="roundRect">
            <a:avLst>
              <a:gd name="adj" fmla="val 2111"/>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2000" dirty="0"/>
              <a:t>Trusted Digital Assistant</a:t>
            </a:r>
          </a:p>
        </p:txBody>
      </p:sp>
      <p:grpSp>
        <p:nvGrpSpPr>
          <p:cNvPr id="48" name="Group 47">
            <a:extLst>
              <a:ext uri="{FF2B5EF4-FFF2-40B4-BE49-F238E27FC236}">
                <a16:creationId xmlns:a16="http://schemas.microsoft.com/office/drawing/2014/main" id="{F1BE08FF-0470-4A36-AD44-2F47E0E5725C}"/>
              </a:ext>
            </a:extLst>
          </p:cNvPr>
          <p:cNvGrpSpPr/>
          <p:nvPr/>
        </p:nvGrpSpPr>
        <p:grpSpPr>
          <a:xfrm>
            <a:off x="6473" y="2039687"/>
            <a:ext cx="13069446" cy="705258"/>
            <a:chOff x="-7" y="3778034"/>
            <a:chExt cx="13069446" cy="705258"/>
          </a:xfrm>
        </p:grpSpPr>
        <p:cxnSp>
          <p:nvCxnSpPr>
            <p:cNvPr id="49" name="Straight Connector 48">
              <a:extLst>
                <a:ext uri="{FF2B5EF4-FFF2-40B4-BE49-F238E27FC236}">
                  <a16:creationId xmlns:a16="http://schemas.microsoft.com/office/drawing/2014/main" id="{AB29BA3C-4891-4E0C-9848-212449014C19}"/>
                </a:ext>
              </a:extLst>
            </p:cNvPr>
            <p:cNvCxnSpPr>
              <a:cxnSpLocks/>
            </p:cNvCxnSpPr>
            <p:nvPr/>
          </p:nvCxnSpPr>
          <p:spPr>
            <a:xfrm>
              <a:off x="6264" y="4173167"/>
              <a:ext cx="13063175"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38F0859-B9FA-473C-877E-10B38FD036F1}"/>
                </a:ext>
              </a:extLst>
            </p:cNvPr>
            <p:cNvSpPr txBox="1"/>
            <p:nvPr/>
          </p:nvSpPr>
          <p:spPr>
            <a:xfrm>
              <a:off x="-7" y="3778034"/>
              <a:ext cx="1702069" cy="705258"/>
            </a:xfrm>
            <a:prstGeom prst="rect">
              <a:avLst/>
            </a:prstGeom>
            <a:noFill/>
          </p:spPr>
          <p:txBody>
            <a:bodyPr wrap="none" rtlCol="0" anchor="ctr">
              <a:spAutoFit/>
            </a:bodyPr>
            <a:lstStyle/>
            <a:p>
              <a:pPr>
                <a:lnSpc>
                  <a:spcPct val="150000"/>
                </a:lnSpc>
              </a:pPr>
              <a:r>
                <a:rPr lang="en-CA" sz="1400" dirty="0">
                  <a:solidFill>
                    <a:srgbClr val="7030A0"/>
                  </a:solidFill>
                </a:rPr>
                <a:t>Platform Services</a:t>
              </a:r>
            </a:p>
            <a:p>
              <a:pPr>
                <a:lnSpc>
                  <a:spcPct val="150000"/>
                </a:lnSpc>
              </a:pPr>
              <a:r>
                <a:rPr lang="en-CA" sz="1400" dirty="0">
                  <a:solidFill>
                    <a:srgbClr val="7030A0"/>
                  </a:solidFill>
                </a:rPr>
                <a:t>Platform Capabilities</a:t>
              </a:r>
            </a:p>
          </p:txBody>
        </p:sp>
      </p:grpSp>
      <p:sp>
        <p:nvSpPr>
          <p:cNvPr id="5" name="TextBox 4">
            <a:extLst>
              <a:ext uri="{FF2B5EF4-FFF2-40B4-BE49-F238E27FC236}">
                <a16:creationId xmlns:a16="http://schemas.microsoft.com/office/drawing/2014/main" id="{43502AFA-88B2-4D18-BB99-F197A4FD8A15}"/>
              </a:ext>
            </a:extLst>
          </p:cNvPr>
          <p:cNvSpPr txBox="1"/>
          <p:nvPr/>
        </p:nvSpPr>
        <p:spPr>
          <a:xfrm>
            <a:off x="-3245" y="4916512"/>
            <a:ext cx="2116050" cy="369332"/>
          </a:xfrm>
          <a:prstGeom prst="rect">
            <a:avLst/>
          </a:prstGeom>
          <a:noFill/>
        </p:spPr>
        <p:txBody>
          <a:bodyPr wrap="square" rtlCol="0">
            <a:spAutoFit/>
          </a:bodyPr>
          <a:lstStyle/>
          <a:p>
            <a:r>
              <a:rPr lang="en-CA" b="1" dirty="0"/>
              <a:t>Infrastructure</a:t>
            </a:r>
          </a:p>
        </p:txBody>
      </p:sp>
      <p:sp>
        <p:nvSpPr>
          <p:cNvPr id="13" name="Rectangle: Rounded Corners 12">
            <a:extLst>
              <a:ext uri="{FF2B5EF4-FFF2-40B4-BE49-F238E27FC236}">
                <a16:creationId xmlns:a16="http://schemas.microsoft.com/office/drawing/2014/main" id="{DCEC7293-F63F-4BF5-B571-29E74850FBD6}"/>
              </a:ext>
            </a:extLst>
          </p:cNvPr>
          <p:cNvSpPr/>
          <p:nvPr/>
        </p:nvSpPr>
        <p:spPr>
          <a:xfrm>
            <a:off x="2274889" y="4732830"/>
            <a:ext cx="2839080" cy="72211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a:t>
            </a:r>
            <a:br>
              <a:rPr lang="en-CA" sz="1400" dirty="0"/>
            </a:br>
            <a:r>
              <a:rPr lang="en-CA" sz="1400" dirty="0"/>
              <a:t>Graph Engine</a:t>
            </a:r>
          </a:p>
        </p:txBody>
      </p:sp>
      <p:sp>
        <p:nvSpPr>
          <p:cNvPr id="14" name="Rectangle: Rounded Corners 13">
            <a:extLst>
              <a:ext uri="{FF2B5EF4-FFF2-40B4-BE49-F238E27FC236}">
                <a16:creationId xmlns:a16="http://schemas.microsoft.com/office/drawing/2014/main" id="{B1017F6D-F39D-4401-85B5-D4615E0B54A5}"/>
              </a:ext>
            </a:extLst>
          </p:cNvPr>
          <p:cNvSpPr/>
          <p:nvPr/>
        </p:nvSpPr>
        <p:spPr>
          <a:xfrm>
            <a:off x="5213522" y="4738750"/>
            <a:ext cx="2218799" cy="722113"/>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System.Security.</a:t>
            </a:r>
          </a:p>
          <a:p>
            <a:pPr algn="ctr"/>
            <a:r>
              <a:rPr lang="en-CA" sz="1400" dirty="0"/>
              <a:t>Cryptography. RSACryptoServiceProvider</a:t>
            </a:r>
          </a:p>
        </p:txBody>
      </p:sp>
      <p:sp>
        <p:nvSpPr>
          <p:cNvPr id="16" name="Rectangle: Rounded Corners 15">
            <a:extLst>
              <a:ext uri="{FF2B5EF4-FFF2-40B4-BE49-F238E27FC236}">
                <a16:creationId xmlns:a16="http://schemas.microsoft.com/office/drawing/2014/main" id="{02FB04AF-309E-4440-A847-C6EC5C84AD93}"/>
              </a:ext>
            </a:extLst>
          </p:cNvPr>
          <p:cNvSpPr/>
          <p:nvPr/>
        </p:nvSpPr>
        <p:spPr>
          <a:xfrm>
            <a:off x="7531868" y="4737571"/>
            <a:ext cx="2142352" cy="72446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Microsoft.AspNetCore.</a:t>
            </a:r>
          </a:p>
          <a:p>
            <a:pPr algn="ctr"/>
            <a:r>
              <a:rPr lang="en-CA" sz="1400" dirty="0"/>
              <a:t>DataProtection.</a:t>
            </a:r>
          </a:p>
          <a:p>
            <a:pPr algn="ctr"/>
            <a:r>
              <a:rPr lang="en-CA" sz="1400" dirty="0"/>
              <a:t>KeyManagement (DPAPI)</a:t>
            </a:r>
          </a:p>
        </p:txBody>
      </p:sp>
      <p:sp>
        <p:nvSpPr>
          <p:cNvPr id="18" name="TextBox 17">
            <a:extLst>
              <a:ext uri="{FF2B5EF4-FFF2-40B4-BE49-F238E27FC236}">
                <a16:creationId xmlns:a16="http://schemas.microsoft.com/office/drawing/2014/main" id="{5237DF41-EAB1-4495-8A6D-7806F0B129A0}"/>
              </a:ext>
            </a:extLst>
          </p:cNvPr>
          <p:cNvSpPr txBox="1"/>
          <p:nvPr/>
        </p:nvSpPr>
        <p:spPr>
          <a:xfrm>
            <a:off x="-3248" y="3434294"/>
            <a:ext cx="2116055" cy="369332"/>
          </a:xfrm>
          <a:prstGeom prst="rect">
            <a:avLst/>
          </a:prstGeom>
          <a:noFill/>
        </p:spPr>
        <p:txBody>
          <a:bodyPr wrap="square" rtlCol="0">
            <a:spAutoFit/>
          </a:bodyPr>
          <a:lstStyle/>
          <a:p>
            <a:r>
              <a:rPr lang="en-CA" b="1" dirty="0"/>
              <a:t>Platform</a:t>
            </a:r>
          </a:p>
        </p:txBody>
      </p:sp>
      <p:sp>
        <p:nvSpPr>
          <p:cNvPr id="19" name="Rectangle: Rounded Corners 18">
            <a:extLst>
              <a:ext uri="{FF2B5EF4-FFF2-40B4-BE49-F238E27FC236}">
                <a16:creationId xmlns:a16="http://schemas.microsoft.com/office/drawing/2014/main" id="{390832E2-0127-47BC-ACDC-9B77B0235287}"/>
              </a:ext>
            </a:extLst>
          </p:cNvPr>
          <p:cNvSpPr/>
          <p:nvPr/>
        </p:nvSpPr>
        <p:spPr>
          <a:xfrm>
            <a:off x="10152728" y="3588931"/>
            <a:ext cx="2556679" cy="936176"/>
          </a:xfrm>
          <a:prstGeom prst="roundRect">
            <a:avLst>
              <a:gd name="adj" fmla="val 8080"/>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Smart Contract</a:t>
            </a:r>
            <a:br>
              <a:rPr lang="en-CA" sz="1200" dirty="0"/>
            </a:br>
            <a:r>
              <a:rPr lang="en-CA" sz="1200" dirty="0"/>
              <a:t>Universal Identifier Registry (UIR)</a:t>
            </a:r>
          </a:p>
          <a:p>
            <a:pPr algn="ctr"/>
            <a:r>
              <a:rPr lang="en-CA" sz="1200" dirty="0"/>
              <a:t>Service Endpoint Registry  (SEPR)</a:t>
            </a:r>
          </a:p>
          <a:p>
            <a:pPr algn="ctr"/>
            <a:r>
              <a:rPr lang="en-CA" sz="1200" dirty="0"/>
              <a:t>Revocation List (RL)</a:t>
            </a:r>
          </a:p>
        </p:txBody>
      </p:sp>
      <p:sp>
        <p:nvSpPr>
          <p:cNvPr id="26" name="TextBox 25">
            <a:extLst>
              <a:ext uri="{FF2B5EF4-FFF2-40B4-BE49-F238E27FC236}">
                <a16:creationId xmlns:a16="http://schemas.microsoft.com/office/drawing/2014/main" id="{65355F06-D7E4-4282-B054-0E5B39344F51}"/>
              </a:ext>
            </a:extLst>
          </p:cNvPr>
          <p:cNvSpPr txBox="1"/>
          <p:nvPr/>
        </p:nvSpPr>
        <p:spPr>
          <a:xfrm>
            <a:off x="9723" y="508443"/>
            <a:ext cx="2112766" cy="369332"/>
          </a:xfrm>
          <a:prstGeom prst="rect">
            <a:avLst/>
          </a:prstGeom>
          <a:noFill/>
        </p:spPr>
        <p:txBody>
          <a:bodyPr wrap="square" rtlCol="0">
            <a:spAutoFit/>
          </a:bodyPr>
          <a:lstStyle/>
          <a:p>
            <a:r>
              <a:rPr lang="en-CA" b="1" dirty="0"/>
              <a:t>Services</a:t>
            </a:r>
          </a:p>
        </p:txBody>
      </p:sp>
      <p:sp>
        <p:nvSpPr>
          <p:cNvPr id="36" name="Rectangle: Rounded Corners 35">
            <a:extLst>
              <a:ext uri="{FF2B5EF4-FFF2-40B4-BE49-F238E27FC236}">
                <a16:creationId xmlns:a16="http://schemas.microsoft.com/office/drawing/2014/main" id="{374FB4AC-3B43-4C54-A505-CDA03677E503}"/>
              </a:ext>
            </a:extLst>
          </p:cNvPr>
          <p:cNvSpPr/>
          <p:nvPr/>
        </p:nvSpPr>
        <p:spPr>
          <a:xfrm>
            <a:off x="5213323" y="4029598"/>
            <a:ext cx="2219196"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RSA 2048-bit Asymmetric</a:t>
            </a:r>
            <a:br>
              <a:rPr lang="en-CA" sz="1400" dirty="0"/>
            </a:br>
            <a:r>
              <a:rPr lang="en-CA" sz="1400" dirty="0"/>
              <a:t>Key Pairs</a:t>
            </a:r>
          </a:p>
        </p:txBody>
      </p:sp>
      <p:sp>
        <p:nvSpPr>
          <p:cNvPr id="46" name="Rectangle: Rounded Corners 45">
            <a:extLst>
              <a:ext uri="{FF2B5EF4-FFF2-40B4-BE49-F238E27FC236}">
                <a16:creationId xmlns:a16="http://schemas.microsoft.com/office/drawing/2014/main" id="{3E47C580-84AC-43D9-BEA6-55D2D92B2EA9}"/>
              </a:ext>
            </a:extLst>
          </p:cNvPr>
          <p:cNvSpPr/>
          <p:nvPr/>
        </p:nvSpPr>
        <p:spPr>
          <a:xfrm>
            <a:off x="7531869" y="1045613"/>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KMA MKM Helpers</a:t>
            </a:r>
          </a:p>
          <a:p>
            <a:pPr algn="ctr"/>
            <a:r>
              <a:rPr lang="en-CA" sz="1200" dirty="0"/>
              <a:t>.NET Callable API</a:t>
            </a:r>
          </a:p>
        </p:txBody>
      </p:sp>
      <p:cxnSp>
        <p:nvCxnSpPr>
          <p:cNvPr id="66" name="Straight Connector 65">
            <a:extLst>
              <a:ext uri="{FF2B5EF4-FFF2-40B4-BE49-F238E27FC236}">
                <a16:creationId xmlns:a16="http://schemas.microsoft.com/office/drawing/2014/main" id="{BA1B7BB8-7EB6-4D40-BABF-4E26E609E321}"/>
              </a:ext>
            </a:extLst>
          </p:cNvPr>
          <p:cNvCxnSpPr>
            <a:cxnSpLocks/>
          </p:cNvCxnSpPr>
          <p:nvPr/>
        </p:nvCxnSpPr>
        <p:spPr>
          <a:xfrm>
            <a:off x="2021629" y="-468938"/>
            <a:ext cx="0" cy="2784028"/>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C771279E-0EF6-4287-9F16-3418983EBBE3}"/>
              </a:ext>
            </a:extLst>
          </p:cNvPr>
          <p:cNvSpPr txBox="1"/>
          <p:nvPr/>
        </p:nvSpPr>
        <p:spPr>
          <a:xfrm>
            <a:off x="25980" y="-1617884"/>
            <a:ext cx="2112766" cy="369332"/>
          </a:xfrm>
          <a:prstGeom prst="rect">
            <a:avLst/>
          </a:prstGeom>
          <a:noFill/>
        </p:spPr>
        <p:txBody>
          <a:bodyPr wrap="square" rtlCol="0">
            <a:spAutoFit/>
          </a:bodyPr>
          <a:lstStyle/>
          <a:p>
            <a:r>
              <a:rPr lang="en-CA" b="1" dirty="0"/>
              <a:t>Abstractions </a:t>
            </a:r>
          </a:p>
        </p:txBody>
      </p:sp>
      <p:sp>
        <p:nvSpPr>
          <p:cNvPr id="23" name="Rectangle: Rounded Corners 22">
            <a:extLst>
              <a:ext uri="{FF2B5EF4-FFF2-40B4-BE49-F238E27FC236}">
                <a16:creationId xmlns:a16="http://schemas.microsoft.com/office/drawing/2014/main" id="{DCBF96C1-22D0-4457-A945-96F194045741}"/>
              </a:ext>
            </a:extLst>
          </p:cNvPr>
          <p:cNvSpPr/>
          <p:nvPr/>
        </p:nvSpPr>
        <p:spPr>
          <a:xfrm>
            <a:off x="2274889" y="-1240391"/>
            <a:ext cx="282473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Smart Wallet</a:t>
            </a:r>
          </a:p>
          <a:p>
            <a:pPr algn="ctr"/>
            <a:r>
              <a:rPr lang="en-CA" sz="1200" dirty="0"/>
              <a:t>Smart Credentials, Workflows, Payments</a:t>
            </a:r>
          </a:p>
        </p:txBody>
      </p:sp>
      <p:sp>
        <p:nvSpPr>
          <p:cNvPr id="24" name="Rectangle: Rounded Corners 23">
            <a:extLst>
              <a:ext uri="{FF2B5EF4-FFF2-40B4-BE49-F238E27FC236}">
                <a16:creationId xmlns:a16="http://schemas.microsoft.com/office/drawing/2014/main" id="{A7CBBBD7-63F8-46B1-A238-93F9651133FD}"/>
              </a:ext>
            </a:extLst>
          </p:cNvPr>
          <p:cNvSpPr/>
          <p:nvPr/>
        </p:nvSpPr>
        <p:spPr>
          <a:xfrm>
            <a:off x="5233065" y="-1247912"/>
            <a:ext cx="2805373"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Ring</a:t>
            </a:r>
          </a:p>
          <a:p>
            <a:pPr algn="ctr"/>
            <a:r>
              <a:rPr lang="en-CA" sz="1200" dirty="0"/>
              <a:t>Asymmetric Key Pairs</a:t>
            </a:r>
          </a:p>
        </p:txBody>
      </p:sp>
      <p:sp>
        <p:nvSpPr>
          <p:cNvPr id="29" name="Rectangle: Rounded Corners 28">
            <a:extLst>
              <a:ext uri="{FF2B5EF4-FFF2-40B4-BE49-F238E27FC236}">
                <a16:creationId xmlns:a16="http://schemas.microsoft.com/office/drawing/2014/main" id="{CFDCC482-ED19-44F6-8A3D-0E9DF44FE6C7}"/>
              </a:ext>
            </a:extLst>
          </p:cNvPr>
          <p:cNvSpPr/>
          <p:nvPr/>
        </p:nvSpPr>
        <p:spPr>
          <a:xfrm>
            <a:off x="8160279" y="-1240391"/>
            <a:ext cx="1480046"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Secrets</a:t>
            </a:r>
          </a:p>
          <a:p>
            <a:pPr algn="ctr"/>
            <a:r>
              <a:rPr lang="en-CA" sz="1200" dirty="0"/>
              <a:t>Symmetric Keys</a:t>
            </a:r>
          </a:p>
        </p:txBody>
      </p:sp>
      <p:cxnSp>
        <p:nvCxnSpPr>
          <p:cNvPr id="69" name="Straight Connector 68">
            <a:extLst>
              <a:ext uri="{FF2B5EF4-FFF2-40B4-BE49-F238E27FC236}">
                <a16:creationId xmlns:a16="http://schemas.microsoft.com/office/drawing/2014/main" id="{666C8358-9877-4398-B567-12555BA217CF}"/>
              </a:ext>
            </a:extLst>
          </p:cNvPr>
          <p:cNvCxnSpPr>
            <a:cxnSpLocks/>
          </p:cNvCxnSpPr>
          <p:nvPr/>
        </p:nvCxnSpPr>
        <p:spPr>
          <a:xfrm>
            <a:off x="2015145" y="-2011680"/>
            <a:ext cx="6484" cy="124226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BBB9540-6B40-40EB-8B23-202B42F259CD}"/>
              </a:ext>
            </a:extLst>
          </p:cNvPr>
          <p:cNvCxnSpPr>
            <a:cxnSpLocks/>
          </p:cNvCxnSpPr>
          <p:nvPr/>
        </p:nvCxnSpPr>
        <p:spPr>
          <a:xfrm flipH="1">
            <a:off x="2018389" y="2653310"/>
            <a:ext cx="6480" cy="176519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65A8B47-9E93-4E48-8AF4-622F08882042}"/>
              </a:ext>
            </a:extLst>
          </p:cNvPr>
          <p:cNvCxnSpPr>
            <a:cxnSpLocks/>
          </p:cNvCxnSpPr>
          <p:nvPr/>
        </p:nvCxnSpPr>
        <p:spPr>
          <a:xfrm>
            <a:off x="2021629" y="4726807"/>
            <a:ext cx="0" cy="72813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4CA9BE06-DA42-47A6-8BA3-6DE69135594C}"/>
              </a:ext>
            </a:extLst>
          </p:cNvPr>
          <p:cNvGrpSpPr/>
          <p:nvPr/>
        </p:nvGrpSpPr>
        <p:grpSpPr>
          <a:xfrm>
            <a:off x="-3245" y="6942138"/>
            <a:ext cx="12893689" cy="1779060"/>
            <a:chOff x="-3245" y="5835714"/>
            <a:chExt cx="12893689" cy="1779060"/>
          </a:xfrm>
        </p:grpSpPr>
        <p:sp>
          <p:nvSpPr>
            <p:cNvPr id="2" name="Rectangle: Rounded Corners 1">
              <a:extLst>
                <a:ext uri="{FF2B5EF4-FFF2-40B4-BE49-F238E27FC236}">
                  <a16:creationId xmlns:a16="http://schemas.microsoft.com/office/drawing/2014/main" id="{86126B38-2196-4741-8574-B6B7FB7A3C78}"/>
                </a:ext>
              </a:extLst>
            </p:cNvPr>
            <p:cNvSpPr/>
            <p:nvPr/>
          </p:nvSpPr>
          <p:spPr>
            <a:xfrm>
              <a:off x="2131250" y="7027612"/>
              <a:ext cx="10759194"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3" name="TextBox 2">
              <a:extLst>
                <a:ext uri="{FF2B5EF4-FFF2-40B4-BE49-F238E27FC236}">
                  <a16:creationId xmlns:a16="http://schemas.microsoft.com/office/drawing/2014/main" id="{042CB5AE-42DA-457B-9F58-AB51639C9E1E}"/>
                </a:ext>
              </a:extLst>
            </p:cNvPr>
            <p:cNvSpPr txBox="1"/>
            <p:nvPr/>
          </p:nvSpPr>
          <p:spPr>
            <a:xfrm>
              <a:off x="-3245" y="7053033"/>
              <a:ext cx="2103077" cy="369332"/>
            </a:xfrm>
            <a:prstGeom prst="rect">
              <a:avLst/>
            </a:prstGeom>
            <a:noFill/>
          </p:spPr>
          <p:txBody>
            <a:bodyPr wrap="square" rtlCol="0">
              <a:spAutoFit/>
            </a:bodyPr>
            <a:lstStyle/>
            <a:p>
              <a:r>
                <a:rPr lang="en-CA" b="1" dirty="0"/>
                <a:t>Execution</a:t>
              </a:r>
            </a:p>
          </p:txBody>
        </p:sp>
        <p:sp>
          <p:nvSpPr>
            <p:cNvPr id="4" name="TextBox 3">
              <a:extLst>
                <a:ext uri="{FF2B5EF4-FFF2-40B4-BE49-F238E27FC236}">
                  <a16:creationId xmlns:a16="http://schemas.microsoft.com/office/drawing/2014/main" id="{4B4CD015-CF9D-4BBA-94E0-D455588024DC}"/>
                </a:ext>
              </a:extLst>
            </p:cNvPr>
            <p:cNvSpPr txBox="1"/>
            <p:nvPr/>
          </p:nvSpPr>
          <p:spPr>
            <a:xfrm>
              <a:off x="9723" y="5886425"/>
              <a:ext cx="2103080" cy="369332"/>
            </a:xfrm>
            <a:prstGeom prst="rect">
              <a:avLst/>
            </a:prstGeom>
            <a:noFill/>
          </p:spPr>
          <p:txBody>
            <a:bodyPr wrap="square" rtlCol="0">
              <a:spAutoFit/>
            </a:bodyPr>
            <a:lstStyle/>
            <a:p>
              <a:r>
                <a:rPr lang="en-CA" b="1" dirty="0"/>
                <a:t>Tooling</a:t>
              </a:r>
            </a:p>
          </p:txBody>
        </p:sp>
        <p:sp>
          <p:nvSpPr>
            <p:cNvPr id="7" name="Rectangle: Rounded Corners 6">
              <a:extLst>
                <a:ext uri="{FF2B5EF4-FFF2-40B4-BE49-F238E27FC236}">
                  <a16:creationId xmlns:a16="http://schemas.microsoft.com/office/drawing/2014/main" id="{2A72877B-E615-4FE5-930E-ED69F6C590CD}"/>
                </a:ext>
              </a:extLst>
            </p:cNvPr>
            <p:cNvSpPr/>
            <p:nvPr/>
          </p:nvSpPr>
          <p:spPr>
            <a:xfrm>
              <a:off x="5223734" y="5835715"/>
              <a:ext cx="4606066" cy="51797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Visual Studio 2019 / C#</a:t>
              </a:r>
            </a:p>
          </p:txBody>
        </p:sp>
        <p:sp>
          <p:nvSpPr>
            <p:cNvPr id="10" name="Rectangle: Rounded Corners 9">
              <a:extLst>
                <a:ext uri="{FF2B5EF4-FFF2-40B4-BE49-F238E27FC236}">
                  <a16:creationId xmlns:a16="http://schemas.microsoft.com/office/drawing/2014/main" id="{335DB620-CB6B-4B77-9D36-E6DEE609A153}"/>
                </a:ext>
              </a:extLst>
            </p:cNvPr>
            <p:cNvSpPr/>
            <p:nvPr/>
          </p:nvSpPr>
          <p:spPr>
            <a:xfrm>
              <a:off x="2131251" y="5835714"/>
              <a:ext cx="2968374" cy="5179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Trinity.TSL.Compiler.exe</a:t>
              </a:r>
              <a:br>
                <a:rPr lang="en-CA" sz="1400" dirty="0"/>
              </a:br>
              <a:r>
                <a:rPr lang="en-CA" sz="1400" dirty="0"/>
                <a:t>Trinity.TSL.CodeGen.dll</a:t>
              </a:r>
            </a:p>
          </p:txBody>
        </p:sp>
        <p:sp>
          <p:nvSpPr>
            <p:cNvPr id="11" name="Rectangle: Rounded Corners 10">
              <a:extLst>
                <a:ext uri="{FF2B5EF4-FFF2-40B4-BE49-F238E27FC236}">
                  <a16:creationId xmlns:a16="http://schemas.microsoft.com/office/drawing/2014/main" id="{171736BE-AA16-4D5C-8ED3-DAB5485195CF}"/>
                </a:ext>
              </a:extLst>
            </p:cNvPr>
            <p:cNvSpPr/>
            <p:nvPr/>
          </p:nvSpPr>
          <p:spPr>
            <a:xfrm>
              <a:off x="9983183" y="5835714"/>
              <a:ext cx="2888078" cy="51797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Stratis.SmartContracts.Tools.Sct</a:t>
              </a:r>
            </a:p>
          </p:txBody>
        </p:sp>
        <p:sp>
          <p:nvSpPr>
            <p:cNvPr id="6" name="TextBox 5">
              <a:extLst>
                <a:ext uri="{FF2B5EF4-FFF2-40B4-BE49-F238E27FC236}">
                  <a16:creationId xmlns:a16="http://schemas.microsoft.com/office/drawing/2014/main" id="{8709B93F-437C-4DA3-A7DB-9FF73B56372E}"/>
                </a:ext>
              </a:extLst>
            </p:cNvPr>
            <p:cNvSpPr txBox="1"/>
            <p:nvPr/>
          </p:nvSpPr>
          <p:spPr>
            <a:xfrm>
              <a:off x="-9" y="6456721"/>
              <a:ext cx="2103078" cy="369332"/>
            </a:xfrm>
            <a:prstGeom prst="rect">
              <a:avLst/>
            </a:prstGeom>
            <a:noFill/>
          </p:spPr>
          <p:txBody>
            <a:bodyPr wrap="square" rtlCol="0">
              <a:spAutoFit/>
            </a:bodyPr>
            <a:lstStyle/>
            <a:p>
              <a:r>
                <a:rPr lang="en-CA" b="1" dirty="0"/>
                <a:t>Framework</a:t>
              </a:r>
            </a:p>
          </p:txBody>
        </p:sp>
        <p:sp>
          <p:nvSpPr>
            <p:cNvPr id="12" name="Rectangle: Rounded Corners 11">
              <a:extLst>
                <a:ext uri="{FF2B5EF4-FFF2-40B4-BE49-F238E27FC236}">
                  <a16:creationId xmlns:a16="http://schemas.microsoft.com/office/drawing/2014/main" id="{FE739F84-8623-4F73-8237-E472DE341DC1}"/>
                </a:ext>
              </a:extLst>
            </p:cNvPr>
            <p:cNvSpPr/>
            <p:nvPr/>
          </p:nvSpPr>
          <p:spPr>
            <a:xfrm>
              <a:off x="2122489" y="6437829"/>
              <a:ext cx="10767955"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cxnSp>
          <p:nvCxnSpPr>
            <p:cNvPr id="77" name="Straight Connector 76">
              <a:extLst>
                <a:ext uri="{FF2B5EF4-FFF2-40B4-BE49-F238E27FC236}">
                  <a16:creationId xmlns:a16="http://schemas.microsoft.com/office/drawing/2014/main" id="{AB62CFFD-4DE9-4083-B30E-6D9647EC63F5}"/>
                </a:ext>
              </a:extLst>
            </p:cNvPr>
            <p:cNvCxnSpPr>
              <a:cxnSpLocks/>
            </p:cNvCxnSpPr>
            <p:nvPr/>
          </p:nvCxnSpPr>
          <p:spPr>
            <a:xfrm>
              <a:off x="2018385" y="6449270"/>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C22BDD5-84B1-4D7F-9E68-8421E41D95F3}"/>
                </a:ext>
              </a:extLst>
            </p:cNvPr>
            <p:cNvCxnSpPr>
              <a:cxnSpLocks/>
            </p:cNvCxnSpPr>
            <p:nvPr/>
          </p:nvCxnSpPr>
          <p:spPr>
            <a:xfrm flipH="1">
              <a:off x="2015145" y="7041085"/>
              <a:ext cx="3240" cy="573689"/>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BF6B834-2844-40A9-996F-F05B3374CD11}"/>
                </a:ext>
              </a:extLst>
            </p:cNvPr>
            <p:cNvCxnSpPr>
              <a:cxnSpLocks/>
            </p:cNvCxnSpPr>
            <p:nvPr/>
          </p:nvCxnSpPr>
          <p:spPr>
            <a:xfrm>
              <a:off x="2018385" y="5849685"/>
              <a:ext cx="0" cy="479855"/>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9FE37FFD-619F-40DF-BE3C-12DC76585278}"/>
              </a:ext>
            </a:extLst>
          </p:cNvPr>
          <p:cNvGrpSpPr/>
          <p:nvPr/>
        </p:nvGrpSpPr>
        <p:grpSpPr>
          <a:xfrm>
            <a:off x="79416" y="4204754"/>
            <a:ext cx="13069655" cy="705258"/>
            <a:chOff x="6264" y="3778034"/>
            <a:chExt cx="13069655" cy="705258"/>
          </a:xfrm>
        </p:grpSpPr>
        <p:cxnSp>
          <p:nvCxnSpPr>
            <p:cNvPr id="87" name="Straight Connector 86">
              <a:extLst>
                <a:ext uri="{FF2B5EF4-FFF2-40B4-BE49-F238E27FC236}">
                  <a16:creationId xmlns:a16="http://schemas.microsoft.com/office/drawing/2014/main" id="{269D49AC-B51B-4D7C-9FBB-3C0B30F1F856}"/>
                </a:ext>
              </a:extLst>
            </p:cNvPr>
            <p:cNvCxnSpPr>
              <a:cxnSpLocks/>
            </p:cNvCxnSpPr>
            <p:nvPr/>
          </p:nvCxnSpPr>
          <p:spPr>
            <a:xfrm>
              <a:off x="6264" y="4200599"/>
              <a:ext cx="1306965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D72C6552-DAF8-46DA-9B56-753309B44261}"/>
                </a:ext>
              </a:extLst>
            </p:cNvPr>
            <p:cNvSpPr txBox="1"/>
            <p:nvPr/>
          </p:nvSpPr>
          <p:spPr>
            <a:xfrm>
              <a:off x="9721" y="3778034"/>
              <a:ext cx="1702069" cy="705258"/>
            </a:xfrm>
            <a:prstGeom prst="rect">
              <a:avLst/>
            </a:prstGeom>
            <a:noFill/>
          </p:spPr>
          <p:txBody>
            <a:bodyPr wrap="none" rtlCol="0" anchor="ctr">
              <a:spAutoFit/>
            </a:bodyPr>
            <a:lstStyle/>
            <a:p>
              <a:pPr>
                <a:lnSpc>
                  <a:spcPct val="150000"/>
                </a:lnSpc>
              </a:pPr>
              <a:r>
                <a:rPr lang="en-CA" sz="1400" dirty="0">
                  <a:solidFill>
                    <a:srgbClr val="C00000"/>
                  </a:solidFill>
                </a:rPr>
                <a:t>Platform Capabilities</a:t>
              </a:r>
            </a:p>
            <a:p>
              <a:pPr>
                <a:lnSpc>
                  <a:spcPct val="150000"/>
                </a:lnSpc>
              </a:pPr>
              <a:r>
                <a:rPr lang="en-CA" sz="1400" dirty="0">
                  <a:solidFill>
                    <a:srgbClr val="C00000"/>
                  </a:solidFill>
                </a:rPr>
                <a:t>Foundation Features</a:t>
              </a:r>
            </a:p>
          </p:txBody>
        </p:sp>
      </p:grpSp>
      <p:cxnSp>
        <p:nvCxnSpPr>
          <p:cNvPr id="47" name="Straight Arrow Connector 46">
            <a:extLst>
              <a:ext uri="{FF2B5EF4-FFF2-40B4-BE49-F238E27FC236}">
                <a16:creationId xmlns:a16="http://schemas.microsoft.com/office/drawing/2014/main" id="{D1B66252-9ED5-43FB-9F96-1EEE3DE97D1F}"/>
              </a:ext>
            </a:extLst>
          </p:cNvPr>
          <p:cNvCxnSpPr>
            <a:cxnSpLocks/>
            <a:stCxn id="16" idx="0"/>
            <a:endCxn id="46" idx="2"/>
          </p:cNvCxnSpPr>
          <p:nvPr/>
        </p:nvCxnSpPr>
        <p:spPr>
          <a:xfrm flipV="1">
            <a:off x="8603044" y="1516589"/>
            <a:ext cx="1" cy="322098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ADFE8A-776F-431C-A005-EDD6B636E8D7}"/>
              </a:ext>
            </a:extLst>
          </p:cNvPr>
          <p:cNvCxnSpPr>
            <a:cxnSpLocks/>
            <a:stCxn id="36" idx="0"/>
            <a:endCxn id="22" idx="2"/>
          </p:cNvCxnSpPr>
          <p:nvPr/>
        </p:nvCxnSpPr>
        <p:spPr>
          <a:xfrm flipV="1">
            <a:off x="6322921" y="946774"/>
            <a:ext cx="16270" cy="3082824"/>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45519AC-33E4-40A0-BBE6-846A03B6A727}"/>
              </a:ext>
            </a:extLst>
          </p:cNvPr>
          <p:cNvCxnSpPr>
            <a:cxnSpLocks/>
            <a:endCxn id="21" idx="2"/>
          </p:cNvCxnSpPr>
          <p:nvPr/>
        </p:nvCxnSpPr>
        <p:spPr>
          <a:xfrm flipV="1">
            <a:off x="3378070" y="939513"/>
            <a:ext cx="0" cy="1471288"/>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 53">
            <a:extLst>
              <a:ext uri="{FF2B5EF4-FFF2-40B4-BE49-F238E27FC236}">
                <a16:creationId xmlns:a16="http://schemas.microsoft.com/office/drawing/2014/main" id="{855B4D0E-1B2C-4355-B39B-537C607CDF63}"/>
              </a:ext>
            </a:extLst>
          </p:cNvPr>
          <p:cNvGrpSpPr/>
          <p:nvPr/>
        </p:nvGrpSpPr>
        <p:grpSpPr>
          <a:xfrm>
            <a:off x="16206" y="-956370"/>
            <a:ext cx="13059713" cy="705258"/>
            <a:chOff x="-7" y="3778034"/>
            <a:chExt cx="12176012" cy="705258"/>
          </a:xfrm>
        </p:grpSpPr>
        <p:cxnSp>
          <p:nvCxnSpPr>
            <p:cNvPr id="55" name="Straight Connector 54">
              <a:extLst>
                <a:ext uri="{FF2B5EF4-FFF2-40B4-BE49-F238E27FC236}">
                  <a16:creationId xmlns:a16="http://schemas.microsoft.com/office/drawing/2014/main" id="{590DC42F-D52F-4CF6-8955-E6CEBA3502AF}"/>
                </a:ext>
              </a:extLst>
            </p:cNvPr>
            <p:cNvCxnSpPr/>
            <p:nvPr/>
          </p:nvCxnSpPr>
          <p:spPr>
            <a:xfrm>
              <a:off x="6264" y="4173167"/>
              <a:ext cx="12169741"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A5562932-D1F0-40C4-8E0F-2A002376C436}"/>
                </a:ext>
              </a:extLst>
            </p:cNvPr>
            <p:cNvSpPr txBox="1"/>
            <p:nvPr/>
          </p:nvSpPr>
          <p:spPr>
            <a:xfrm>
              <a:off x="-7" y="3778034"/>
              <a:ext cx="1473352" cy="705258"/>
            </a:xfrm>
            <a:prstGeom prst="rect">
              <a:avLst/>
            </a:prstGeom>
            <a:noFill/>
          </p:spPr>
          <p:txBody>
            <a:bodyPr wrap="none" rtlCol="0" anchor="ctr">
              <a:spAutoFit/>
            </a:bodyPr>
            <a:lstStyle/>
            <a:p>
              <a:pPr>
                <a:lnSpc>
                  <a:spcPct val="150000"/>
                </a:lnSpc>
              </a:pPr>
              <a:r>
                <a:rPr lang="en-CA" sz="1400" dirty="0">
                  <a:solidFill>
                    <a:srgbClr val="00B0F0"/>
                  </a:solidFill>
                </a:rPr>
                <a:t>User Abstractions</a:t>
              </a:r>
            </a:p>
            <a:p>
              <a:pPr>
                <a:lnSpc>
                  <a:spcPct val="150000"/>
                </a:lnSpc>
              </a:pPr>
              <a:r>
                <a:rPr lang="en-CA" sz="1400" dirty="0">
                  <a:solidFill>
                    <a:srgbClr val="00B0F0"/>
                  </a:solidFill>
                </a:rPr>
                <a:t>Platform Services</a:t>
              </a:r>
            </a:p>
          </p:txBody>
        </p:sp>
      </p:grpSp>
      <p:cxnSp>
        <p:nvCxnSpPr>
          <p:cNvPr id="44" name="Connector: Elbow 43">
            <a:extLst>
              <a:ext uri="{FF2B5EF4-FFF2-40B4-BE49-F238E27FC236}">
                <a16:creationId xmlns:a16="http://schemas.microsoft.com/office/drawing/2014/main" id="{39C50EF4-C1D3-46F5-A6B2-3ED303BA3425}"/>
              </a:ext>
            </a:extLst>
          </p:cNvPr>
          <p:cNvCxnSpPr>
            <a:cxnSpLocks/>
            <a:stCxn id="22" idx="3"/>
            <a:endCxn id="46" idx="0"/>
          </p:cNvCxnSpPr>
          <p:nvPr/>
        </p:nvCxnSpPr>
        <p:spPr>
          <a:xfrm>
            <a:off x="7963710" y="711286"/>
            <a:ext cx="639335" cy="334327"/>
          </a:xfrm>
          <a:prstGeom prst="bentConnector2">
            <a:avLst/>
          </a:prstGeom>
          <a:ln w="38100">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32706D9-DF23-40E7-9B5C-E8F2C31F5F28}"/>
              </a:ext>
            </a:extLst>
          </p:cNvPr>
          <p:cNvCxnSpPr>
            <a:cxnSpLocks/>
          </p:cNvCxnSpPr>
          <p:nvPr/>
        </p:nvCxnSpPr>
        <p:spPr>
          <a:xfrm>
            <a:off x="4875884" y="888078"/>
            <a:ext cx="0" cy="1733032"/>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Rounded Corners 16">
            <a:extLst>
              <a:ext uri="{FF2B5EF4-FFF2-40B4-BE49-F238E27FC236}">
                <a16:creationId xmlns:a16="http://schemas.microsoft.com/office/drawing/2014/main" id="{268BE34F-80AF-4162-B821-A4C11FFDB5B2}"/>
              </a:ext>
            </a:extLst>
          </p:cNvPr>
          <p:cNvSpPr/>
          <p:nvPr/>
        </p:nvSpPr>
        <p:spPr>
          <a:xfrm>
            <a:off x="2265206" y="2621110"/>
            <a:ext cx="2848762" cy="1883487"/>
          </a:xfrm>
          <a:prstGeom prst="roundRect">
            <a:avLst>
              <a:gd name="adj" fmla="val 7693"/>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174625" indent="-174625">
              <a:buFont typeface="Arial" panose="020B0604020202020204" pitchFamily="34" charset="0"/>
              <a:buChar char="•"/>
            </a:pPr>
            <a:r>
              <a:rPr lang="en-CA" sz="1400" dirty="0"/>
              <a:t>“Trinity” Schema Language</a:t>
            </a:r>
          </a:p>
          <a:p>
            <a:pPr marL="174625" indent="-174625">
              <a:buFont typeface="Arial" panose="020B0604020202020204" pitchFamily="34" charset="0"/>
              <a:buChar char="•"/>
            </a:pPr>
            <a:r>
              <a:rPr lang="en-CA" sz="1400" dirty="0"/>
              <a:t>Automated Class Generator for Serializable Objects &amp; Messages</a:t>
            </a:r>
          </a:p>
          <a:p>
            <a:pPr marL="174625" indent="-174625">
              <a:buFont typeface="Arial" panose="020B0604020202020204" pitchFamily="34" charset="0"/>
              <a:buChar char="•"/>
            </a:pPr>
            <a:r>
              <a:rPr lang="en-CA" sz="1400" dirty="0"/>
              <a:t>Request/Response Protocols, Public and Private Microservices, Microservice Endpoint Handlers</a:t>
            </a:r>
          </a:p>
          <a:p>
            <a:pPr marL="174625" indent="-174625">
              <a:buFont typeface="Arial" panose="020B0604020202020204" pitchFamily="34" charset="0"/>
              <a:buChar char="•"/>
            </a:pPr>
            <a:r>
              <a:rPr lang="en-CA" sz="1400" dirty="0"/>
              <a:t>Distributed Workflow Execution </a:t>
            </a:r>
          </a:p>
          <a:p>
            <a:pPr marL="174625" indent="-174625">
              <a:buFont typeface="Arial" panose="020B0604020202020204" pitchFamily="34" charset="0"/>
              <a:buChar char="•"/>
            </a:pPr>
            <a:r>
              <a:rPr lang="en-CA" sz="1400" dirty="0"/>
              <a:t>LINQ Query Language supported</a:t>
            </a:r>
          </a:p>
        </p:txBody>
      </p:sp>
      <p:cxnSp>
        <p:nvCxnSpPr>
          <p:cNvPr id="58" name="Straight Arrow Connector 57">
            <a:extLst>
              <a:ext uri="{FF2B5EF4-FFF2-40B4-BE49-F238E27FC236}">
                <a16:creationId xmlns:a16="http://schemas.microsoft.com/office/drawing/2014/main" id="{F6D57E89-6BE3-4D3B-979D-0CB7B0E2B308}"/>
              </a:ext>
            </a:extLst>
          </p:cNvPr>
          <p:cNvCxnSpPr>
            <a:cxnSpLocks/>
            <a:stCxn id="22" idx="1"/>
            <a:endCxn id="21" idx="3"/>
          </p:cNvCxnSpPr>
          <p:nvPr/>
        </p:nvCxnSpPr>
        <p:spPr>
          <a:xfrm flipH="1" flipV="1">
            <a:off x="4490932" y="704025"/>
            <a:ext cx="223739" cy="7261"/>
          </a:xfrm>
          <a:prstGeom prst="straightConnector1">
            <a:avLst/>
          </a:prstGeom>
          <a:ln w="38100">
            <a:solidFill>
              <a:srgbClr val="ED7D3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1BF97F49-A4D8-48CE-AA2B-586763E45508}"/>
              </a:ext>
            </a:extLst>
          </p:cNvPr>
          <p:cNvSpPr txBox="1"/>
          <p:nvPr/>
        </p:nvSpPr>
        <p:spPr>
          <a:xfrm>
            <a:off x="9722" y="-3120748"/>
            <a:ext cx="12880722" cy="954107"/>
          </a:xfrm>
          <a:prstGeom prst="rect">
            <a:avLst/>
          </a:prstGeom>
          <a:noFill/>
        </p:spPr>
        <p:txBody>
          <a:bodyPr wrap="square" rtlCol="0">
            <a:spAutoFit/>
          </a:bodyPr>
          <a:lstStyle/>
          <a:p>
            <a:r>
              <a:rPr lang="en-CA" sz="2400" dirty="0"/>
              <a:t>Trusted Digital Web: 8-Layer Architecture Reference Model (TDW-ARM) 0.23 – July 2021</a:t>
            </a:r>
          </a:p>
          <a:p>
            <a:r>
              <a:rPr lang="en-CA" dirty="0"/>
              <a:t>Michael Herman, Trusted Digital Web, Hyperonomy Digital Identity Lab, Parallelspace Corporation</a:t>
            </a:r>
          </a:p>
          <a:p>
            <a:r>
              <a:rPr lang="en-CA" sz="1400" dirty="0"/>
              <a:t>https://github.com/mwherman2000/TrustedDigitalWeb </a:t>
            </a:r>
          </a:p>
        </p:txBody>
      </p:sp>
      <p:sp>
        <p:nvSpPr>
          <p:cNvPr id="60" name="Rectangle: Rounded Corners 59">
            <a:extLst>
              <a:ext uri="{FF2B5EF4-FFF2-40B4-BE49-F238E27FC236}">
                <a16:creationId xmlns:a16="http://schemas.microsoft.com/office/drawing/2014/main" id="{2C12751B-9E99-440D-9397-C9F09136F30E}"/>
              </a:ext>
            </a:extLst>
          </p:cNvPr>
          <p:cNvSpPr/>
          <p:nvPr/>
        </p:nvSpPr>
        <p:spPr>
          <a:xfrm>
            <a:off x="10161029" y="2058580"/>
            <a:ext cx="2564371" cy="24215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VDA “Trinity” Microservices</a:t>
            </a:r>
          </a:p>
        </p:txBody>
      </p:sp>
      <p:sp>
        <p:nvSpPr>
          <p:cNvPr id="65" name="Rectangle: Rounded Corners 64">
            <a:extLst>
              <a:ext uri="{FF2B5EF4-FFF2-40B4-BE49-F238E27FC236}">
                <a16:creationId xmlns:a16="http://schemas.microsoft.com/office/drawing/2014/main" id="{B42D007B-55BD-472C-B3A5-9921E8063898}"/>
              </a:ext>
            </a:extLst>
          </p:cNvPr>
          <p:cNvSpPr/>
          <p:nvPr/>
        </p:nvSpPr>
        <p:spPr>
          <a:xfrm>
            <a:off x="10161029" y="1500253"/>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Services VDA Helpers</a:t>
            </a:r>
          </a:p>
          <a:p>
            <a:pPr algn="ctr"/>
            <a:r>
              <a:rPr lang="en-CA" sz="1200" dirty="0"/>
              <a:t>.NET Callable API</a:t>
            </a:r>
          </a:p>
        </p:txBody>
      </p:sp>
      <p:cxnSp>
        <p:nvCxnSpPr>
          <p:cNvPr id="34" name="Connector: Elbow 33">
            <a:extLst>
              <a:ext uri="{FF2B5EF4-FFF2-40B4-BE49-F238E27FC236}">
                <a16:creationId xmlns:a16="http://schemas.microsoft.com/office/drawing/2014/main" id="{35C92FC7-78DE-406B-8138-C4F57246C9A9}"/>
              </a:ext>
            </a:extLst>
          </p:cNvPr>
          <p:cNvCxnSpPr>
            <a:cxnSpLocks/>
          </p:cNvCxnSpPr>
          <p:nvPr/>
        </p:nvCxnSpPr>
        <p:spPr>
          <a:xfrm>
            <a:off x="6751320" y="957995"/>
            <a:ext cx="3409709" cy="777746"/>
          </a:xfrm>
          <a:prstGeom prst="bentConnector3">
            <a:avLst>
              <a:gd name="adj1" fmla="val -59"/>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66C70B46-20E1-4564-92B8-44E6AD7538C4}"/>
              </a:ext>
            </a:extLst>
          </p:cNvPr>
          <p:cNvCxnSpPr>
            <a:cxnSpLocks/>
          </p:cNvCxnSpPr>
          <p:nvPr/>
        </p:nvCxnSpPr>
        <p:spPr>
          <a:xfrm>
            <a:off x="3992882" y="912542"/>
            <a:ext cx="6168147" cy="823199"/>
          </a:xfrm>
          <a:prstGeom prst="bentConnector3">
            <a:avLst>
              <a:gd name="adj1" fmla="val -403"/>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9" name="Rectangle: Rounded Corners 78">
            <a:extLst>
              <a:ext uri="{FF2B5EF4-FFF2-40B4-BE49-F238E27FC236}">
                <a16:creationId xmlns:a16="http://schemas.microsoft.com/office/drawing/2014/main" id="{CE35669C-E5A2-4E67-B971-FAB3E4282884}"/>
              </a:ext>
            </a:extLst>
          </p:cNvPr>
          <p:cNvSpPr/>
          <p:nvPr/>
        </p:nvSpPr>
        <p:spPr>
          <a:xfrm>
            <a:off x="7531868" y="3067864"/>
            <a:ext cx="2142352" cy="47097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Master Key Manager (MKM)</a:t>
            </a:r>
          </a:p>
        </p:txBody>
      </p:sp>
      <p:sp>
        <p:nvSpPr>
          <p:cNvPr id="81" name="TextBox 80">
            <a:extLst>
              <a:ext uri="{FF2B5EF4-FFF2-40B4-BE49-F238E27FC236}">
                <a16:creationId xmlns:a16="http://schemas.microsoft.com/office/drawing/2014/main" id="{1A66EBA6-0366-433A-A3E1-90C5ED4D499F}"/>
              </a:ext>
            </a:extLst>
          </p:cNvPr>
          <p:cNvSpPr txBox="1"/>
          <p:nvPr/>
        </p:nvSpPr>
        <p:spPr>
          <a:xfrm>
            <a:off x="6322921" y="1669065"/>
            <a:ext cx="2432521" cy="382092"/>
          </a:xfrm>
          <a:prstGeom prst="rect">
            <a:avLst/>
          </a:prstGeom>
          <a:noFill/>
        </p:spPr>
        <p:txBody>
          <a:bodyPr wrap="square" anchor="ctr">
            <a:spAutoFit/>
          </a:bodyPr>
          <a:lstStyle/>
          <a:p>
            <a:pPr algn="ctr">
              <a:lnSpc>
                <a:spcPct val="150000"/>
              </a:lnSpc>
            </a:pPr>
            <a:r>
              <a:rPr lang="en-CA" sz="1400" dirty="0">
                <a:solidFill>
                  <a:srgbClr val="0070C0"/>
                </a:solidFill>
              </a:rPr>
              <a:t>UIR, SEPR, Revocation List</a:t>
            </a:r>
          </a:p>
        </p:txBody>
      </p:sp>
      <p:sp>
        <p:nvSpPr>
          <p:cNvPr id="83" name="Rectangle: Rounded Corners 82">
            <a:extLst>
              <a:ext uri="{FF2B5EF4-FFF2-40B4-BE49-F238E27FC236}">
                <a16:creationId xmlns:a16="http://schemas.microsoft.com/office/drawing/2014/main" id="{3C975B3C-A06F-4F91-8265-39CA1091F670}"/>
              </a:ext>
            </a:extLst>
          </p:cNvPr>
          <p:cNvSpPr/>
          <p:nvPr/>
        </p:nvSpPr>
        <p:spPr>
          <a:xfrm>
            <a:off x="2271687" y="138744"/>
            <a:ext cx="2216005" cy="24265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Microservices</a:t>
            </a:r>
          </a:p>
        </p:txBody>
      </p:sp>
      <p:sp>
        <p:nvSpPr>
          <p:cNvPr id="84" name="Rectangle: Rounded Corners 83">
            <a:extLst>
              <a:ext uri="{FF2B5EF4-FFF2-40B4-BE49-F238E27FC236}">
                <a16:creationId xmlns:a16="http://schemas.microsoft.com/office/drawing/2014/main" id="{C0BAD153-0C0E-4308-A59B-D03EF9441C57}"/>
              </a:ext>
            </a:extLst>
          </p:cNvPr>
          <p:cNvSpPr/>
          <p:nvPr/>
        </p:nvSpPr>
        <p:spPr>
          <a:xfrm>
            <a:off x="4727637" y="125037"/>
            <a:ext cx="3218001" cy="26920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KMA “Trinity” Microservices</a:t>
            </a:r>
          </a:p>
        </p:txBody>
      </p:sp>
      <p:sp>
        <p:nvSpPr>
          <p:cNvPr id="90" name="Rectangle: Rounded Corners 89">
            <a:extLst>
              <a:ext uri="{FF2B5EF4-FFF2-40B4-BE49-F238E27FC236}">
                <a16:creationId xmlns:a16="http://schemas.microsoft.com/office/drawing/2014/main" id="{189F32E9-D595-4A03-99C8-9604FE6AC104}"/>
              </a:ext>
            </a:extLst>
          </p:cNvPr>
          <p:cNvSpPr/>
          <p:nvPr/>
        </p:nvSpPr>
        <p:spPr>
          <a:xfrm>
            <a:off x="2271687" y="-428020"/>
            <a:ext cx="2219246"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Client TRA Helpers</a:t>
            </a:r>
          </a:p>
          <a:p>
            <a:pPr algn="ctr"/>
            <a:r>
              <a:rPr lang="en-CA" sz="1200" dirty="0"/>
              <a:t>.NET Callable API</a:t>
            </a:r>
          </a:p>
        </p:txBody>
      </p:sp>
      <p:sp>
        <p:nvSpPr>
          <p:cNvPr id="91" name="Rectangle: Rounded Corners 90">
            <a:extLst>
              <a:ext uri="{FF2B5EF4-FFF2-40B4-BE49-F238E27FC236}">
                <a16:creationId xmlns:a16="http://schemas.microsoft.com/office/drawing/2014/main" id="{E08FFB64-96E9-4809-86FF-DDD1A3E56564}"/>
              </a:ext>
            </a:extLst>
          </p:cNvPr>
          <p:cNvSpPr/>
          <p:nvPr/>
        </p:nvSpPr>
        <p:spPr>
          <a:xfrm>
            <a:off x="4708415" y="-421719"/>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Client KMA Helpers</a:t>
            </a:r>
          </a:p>
          <a:p>
            <a:pPr algn="ctr"/>
            <a:r>
              <a:rPr lang="en-CA" sz="1200" dirty="0"/>
              <a:t>.NET Callable API</a:t>
            </a:r>
          </a:p>
        </p:txBody>
      </p:sp>
      <p:sp>
        <p:nvSpPr>
          <p:cNvPr id="67" name="Rectangle: Rounded Corners 66">
            <a:extLst>
              <a:ext uri="{FF2B5EF4-FFF2-40B4-BE49-F238E27FC236}">
                <a16:creationId xmlns:a16="http://schemas.microsoft.com/office/drawing/2014/main" id="{FA4C005A-2432-44CE-97A9-775C098637E3}"/>
              </a:ext>
            </a:extLst>
          </p:cNvPr>
          <p:cNvSpPr/>
          <p:nvPr/>
        </p:nvSpPr>
        <p:spPr>
          <a:xfrm>
            <a:off x="10161029" y="2554202"/>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VDR Helpers</a:t>
            </a:r>
          </a:p>
          <a:p>
            <a:pPr algn="ctr"/>
            <a:r>
              <a:rPr lang="en-CA" sz="1200" dirty="0"/>
              <a:t>.NET Callable API</a:t>
            </a:r>
          </a:p>
        </p:txBody>
      </p:sp>
      <p:sp>
        <p:nvSpPr>
          <p:cNvPr id="68" name="Rectangle: Rounded Corners 67">
            <a:extLst>
              <a:ext uri="{FF2B5EF4-FFF2-40B4-BE49-F238E27FC236}">
                <a16:creationId xmlns:a16="http://schemas.microsoft.com/office/drawing/2014/main" id="{F75C5626-1DA1-468B-9B8B-4B1F99D11121}"/>
              </a:ext>
            </a:extLst>
          </p:cNvPr>
          <p:cNvSpPr/>
          <p:nvPr/>
        </p:nvSpPr>
        <p:spPr>
          <a:xfrm>
            <a:off x="10161029" y="3108518"/>
            <a:ext cx="2564371" cy="381406"/>
          </a:xfrm>
          <a:prstGeom prst="round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CA" sz="1400" dirty="0"/>
              <a:t>Stratis VDR Driver</a:t>
            </a:r>
          </a:p>
          <a:p>
            <a:pPr algn="ctr"/>
            <a:r>
              <a:rPr lang="en-CA" sz="1200" dirty="0"/>
              <a:t>(REST/HTTP)</a:t>
            </a:r>
          </a:p>
        </p:txBody>
      </p:sp>
      <p:grpSp>
        <p:nvGrpSpPr>
          <p:cNvPr id="8" name="Group 7">
            <a:extLst>
              <a:ext uri="{FF2B5EF4-FFF2-40B4-BE49-F238E27FC236}">
                <a16:creationId xmlns:a16="http://schemas.microsoft.com/office/drawing/2014/main" id="{40130E4F-BA2B-4BD9-BCFC-86C6EBC43B71}"/>
              </a:ext>
            </a:extLst>
          </p:cNvPr>
          <p:cNvGrpSpPr/>
          <p:nvPr/>
        </p:nvGrpSpPr>
        <p:grpSpPr>
          <a:xfrm>
            <a:off x="2265208" y="468537"/>
            <a:ext cx="2225724" cy="470976"/>
            <a:chOff x="2265208" y="468537"/>
            <a:chExt cx="2225724" cy="470976"/>
          </a:xfrm>
        </p:grpSpPr>
        <p:sp>
          <p:nvSpPr>
            <p:cNvPr id="21" name="Rectangle: Rounded Corners 20">
              <a:extLst>
                <a:ext uri="{FF2B5EF4-FFF2-40B4-BE49-F238E27FC236}">
                  <a16:creationId xmlns:a16="http://schemas.microsoft.com/office/drawing/2014/main" id="{308CD9E4-29F2-4698-B0EB-414ABECD52E1}"/>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Trusted Resource Agent (TRA)</a:t>
              </a:r>
            </a:p>
          </p:txBody>
        </p:sp>
        <p:pic>
          <p:nvPicPr>
            <p:cNvPr id="9" name="Graphic 8" descr="Gears">
              <a:extLst>
                <a:ext uri="{FF2B5EF4-FFF2-40B4-BE49-F238E27FC236}">
                  <a16:creationId xmlns:a16="http://schemas.microsoft.com/office/drawing/2014/main" id="{E94B7A71-772E-486E-B0F1-43CAEB456C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92525" y="526800"/>
              <a:ext cx="396276" cy="396276"/>
            </a:xfrm>
            <a:prstGeom prst="rect">
              <a:avLst/>
            </a:prstGeom>
          </p:spPr>
        </p:pic>
      </p:grpSp>
      <p:grpSp>
        <p:nvGrpSpPr>
          <p:cNvPr id="27" name="Group 26">
            <a:extLst>
              <a:ext uri="{FF2B5EF4-FFF2-40B4-BE49-F238E27FC236}">
                <a16:creationId xmlns:a16="http://schemas.microsoft.com/office/drawing/2014/main" id="{45C3557C-576E-4C4A-A87F-696DCDCA7049}"/>
              </a:ext>
            </a:extLst>
          </p:cNvPr>
          <p:cNvGrpSpPr/>
          <p:nvPr/>
        </p:nvGrpSpPr>
        <p:grpSpPr>
          <a:xfrm>
            <a:off x="4714671" y="475798"/>
            <a:ext cx="3251406" cy="471778"/>
            <a:chOff x="4714671" y="475798"/>
            <a:chExt cx="3251406" cy="471778"/>
          </a:xfrm>
        </p:grpSpPr>
        <p:sp>
          <p:nvSpPr>
            <p:cNvPr id="22" name="Rectangle: Rounded Corners 21">
              <a:extLst>
                <a:ext uri="{FF2B5EF4-FFF2-40B4-BE49-F238E27FC236}">
                  <a16:creationId xmlns:a16="http://schemas.microsoft.com/office/drawing/2014/main" id="{4B111147-656A-4146-9F2E-604A36285DCB}"/>
                </a:ext>
              </a:extLst>
            </p:cNvPr>
            <p:cNvSpPr/>
            <p:nvPr/>
          </p:nvSpPr>
          <p:spPr>
            <a:xfrm>
              <a:off x="4714671" y="475798"/>
              <a:ext cx="3249039" cy="470976"/>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Key Pair Management Agent</a:t>
              </a:r>
            </a:p>
            <a:p>
              <a:pPr algn="ctr"/>
              <a:r>
                <a:rPr lang="en-CA" sz="1400" dirty="0"/>
                <a:t>(KMA)</a:t>
              </a:r>
            </a:p>
          </p:txBody>
        </p:sp>
        <p:pic>
          <p:nvPicPr>
            <p:cNvPr id="75" name="Graphic 74" descr="Gears">
              <a:extLst>
                <a:ext uri="{FF2B5EF4-FFF2-40B4-BE49-F238E27FC236}">
                  <a16:creationId xmlns:a16="http://schemas.microsoft.com/office/drawing/2014/main" id="{8E9C2941-F3B8-47A5-964A-9D9E7F74E1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69801" y="551300"/>
              <a:ext cx="396276" cy="396276"/>
            </a:xfrm>
            <a:prstGeom prst="rect">
              <a:avLst/>
            </a:prstGeom>
          </p:spPr>
        </p:pic>
      </p:grpSp>
      <p:grpSp>
        <p:nvGrpSpPr>
          <p:cNvPr id="30" name="Group 29">
            <a:extLst>
              <a:ext uri="{FF2B5EF4-FFF2-40B4-BE49-F238E27FC236}">
                <a16:creationId xmlns:a16="http://schemas.microsoft.com/office/drawing/2014/main" id="{3F364B73-23B0-4383-B8FC-58949012070D}"/>
              </a:ext>
            </a:extLst>
          </p:cNvPr>
          <p:cNvGrpSpPr/>
          <p:nvPr/>
        </p:nvGrpSpPr>
        <p:grpSpPr>
          <a:xfrm>
            <a:off x="10145038" y="4738964"/>
            <a:ext cx="2568924" cy="722695"/>
            <a:chOff x="10145038" y="4738964"/>
            <a:chExt cx="2568924" cy="722695"/>
          </a:xfrm>
        </p:grpSpPr>
        <p:sp>
          <p:nvSpPr>
            <p:cNvPr id="15" name="Rectangle: Rounded Corners 14">
              <a:extLst>
                <a:ext uri="{FF2B5EF4-FFF2-40B4-BE49-F238E27FC236}">
                  <a16:creationId xmlns:a16="http://schemas.microsoft.com/office/drawing/2014/main" id="{4F85ECA5-9791-4B64-B0F2-E382007421D1}"/>
                </a:ext>
              </a:extLst>
            </p:cNvPr>
            <p:cNvSpPr/>
            <p:nvPr/>
          </p:nvSpPr>
          <p:spPr>
            <a:xfrm>
              <a:off x="10145038" y="4738964"/>
              <a:ext cx="2564371" cy="7221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Blockchain Platform</a:t>
              </a:r>
            </a:p>
          </p:txBody>
        </p:sp>
        <p:pic>
          <p:nvPicPr>
            <p:cNvPr id="82" name="Graphic 81" descr="Gears">
              <a:extLst>
                <a:ext uri="{FF2B5EF4-FFF2-40B4-BE49-F238E27FC236}">
                  <a16:creationId xmlns:a16="http://schemas.microsoft.com/office/drawing/2014/main" id="{53CEF12A-ED87-4332-B605-FDD2E171E21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317686" y="5065383"/>
              <a:ext cx="396276" cy="396276"/>
            </a:xfrm>
            <a:prstGeom prst="rect">
              <a:avLst/>
            </a:prstGeom>
          </p:spPr>
        </p:pic>
      </p:grpSp>
      <p:sp>
        <p:nvSpPr>
          <p:cNvPr id="25" name="Rectangle: Rounded Corners 24">
            <a:extLst>
              <a:ext uri="{FF2B5EF4-FFF2-40B4-BE49-F238E27FC236}">
                <a16:creationId xmlns:a16="http://schemas.microsoft.com/office/drawing/2014/main" id="{6250FE52-3F6A-4C20-97AD-06433C99083A}"/>
              </a:ext>
            </a:extLst>
          </p:cNvPr>
          <p:cNvSpPr/>
          <p:nvPr/>
        </p:nvSpPr>
        <p:spPr>
          <a:xfrm>
            <a:off x="79843" y="937342"/>
            <a:ext cx="1884870" cy="1004848"/>
          </a:xfrm>
          <a:prstGeom prst="roundRect">
            <a:avLst>
              <a:gd name="adj" fmla="val 10297"/>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CA" sz="1400" b="1" dirty="0">
                <a:solidFill>
                  <a:schemeClr val="tx1"/>
                </a:solidFill>
              </a:rPr>
              <a:t>Trust Levels</a:t>
            </a:r>
          </a:p>
          <a:p>
            <a:r>
              <a:rPr lang="en-CA" sz="1400" dirty="0">
                <a:solidFill>
                  <a:schemeClr val="tx1"/>
                </a:solidFill>
              </a:rPr>
              <a:t>Unsigned</a:t>
            </a:r>
          </a:p>
          <a:p>
            <a:r>
              <a:rPr lang="en-CA" sz="1400" dirty="0">
                <a:solidFill>
                  <a:schemeClr val="tx1"/>
                </a:solidFill>
              </a:rPr>
              <a:t>Hashed Thumbprint</a:t>
            </a:r>
          </a:p>
          <a:p>
            <a:r>
              <a:rPr lang="en-CA" sz="1400" dirty="0">
                <a:solidFill>
                  <a:schemeClr val="tx1"/>
                </a:solidFill>
              </a:rPr>
              <a:t>Signed Hash Signature</a:t>
            </a:r>
          </a:p>
          <a:p>
            <a:r>
              <a:rPr lang="en-CA" sz="1400" dirty="0">
                <a:solidFill>
                  <a:schemeClr val="tx1"/>
                </a:solidFill>
              </a:rPr>
              <a:t>Verifiable</a:t>
            </a:r>
          </a:p>
        </p:txBody>
      </p:sp>
      <p:sp>
        <p:nvSpPr>
          <p:cNvPr id="86" name="Rectangle: Rounded Corners 85">
            <a:extLst>
              <a:ext uri="{FF2B5EF4-FFF2-40B4-BE49-F238E27FC236}">
                <a16:creationId xmlns:a16="http://schemas.microsoft.com/office/drawing/2014/main" id="{386BEADE-DC83-468E-BDF4-BD9EA95585F3}"/>
              </a:ext>
            </a:extLst>
          </p:cNvPr>
          <p:cNvSpPr/>
          <p:nvPr/>
        </p:nvSpPr>
        <p:spPr>
          <a:xfrm>
            <a:off x="10145036" y="940270"/>
            <a:ext cx="2564371" cy="470976"/>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Ledger Account Registry (LAR)</a:t>
            </a:r>
          </a:p>
          <a:p>
            <a:pPr algn="ctr"/>
            <a:r>
              <a:rPr lang="en-CA" sz="1400" dirty="0"/>
              <a:t>Smart Contract Registry (SCR)</a:t>
            </a:r>
          </a:p>
        </p:txBody>
      </p:sp>
      <p:sp>
        <p:nvSpPr>
          <p:cNvPr id="93" name="Rectangle: Rounded Corners 92">
            <a:extLst>
              <a:ext uri="{FF2B5EF4-FFF2-40B4-BE49-F238E27FC236}">
                <a16:creationId xmlns:a16="http://schemas.microsoft.com/office/drawing/2014/main" id="{107BE6A8-F1E6-4D71-B7AD-55E6917FA21C}"/>
              </a:ext>
            </a:extLst>
          </p:cNvPr>
          <p:cNvSpPr/>
          <p:nvPr/>
        </p:nvSpPr>
        <p:spPr>
          <a:xfrm>
            <a:off x="2265206" y="5604939"/>
            <a:ext cx="10484893" cy="1112666"/>
          </a:xfrm>
          <a:prstGeom prst="roundRect">
            <a:avLst>
              <a:gd name="adj" fmla="val 7416"/>
            </a:avLst>
          </a:prstGeom>
          <a:solidFill>
            <a:srgbClr val="CCCCCC">
              <a:alpha val="50196"/>
            </a:srgbClr>
          </a:solidFill>
        </p:spPr>
        <p:style>
          <a:lnRef idx="1">
            <a:schemeClr val="accent3"/>
          </a:lnRef>
          <a:fillRef idx="2">
            <a:schemeClr val="accent3"/>
          </a:fillRef>
          <a:effectRef idx="1">
            <a:schemeClr val="accent3"/>
          </a:effectRef>
          <a:fontRef idx="minor">
            <a:schemeClr val="dk1"/>
          </a:fontRef>
        </p:style>
        <p:txBody>
          <a:bodyPr rtlCol="0" anchor="t"/>
          <a:lstStyle/>
          <a:p>
            <a:pPr algn="ctr"/>
            <a:r>
              <a:rPr lang="en-CA" sz="1400" dirty="0"/>
              <a:t>Local Device Storage   </a:t>
            </a:r>
          </a:p>
        </p:txBody>
      </p:sp>
      <p:sp>
        <p:nvSpPr>
          <p:cNvPr id="94" name="TextBox 93">
            <a:extLst>
              <a:ext uri="{FF2B5EF4-FFF2-40B4-BE49-F238E27FC236}">
                <a16:creationId xmlns:a16="http://schemas.microsoft.com/office/drawing/2014/main" id="{671C4953-5C64-46FC-B30E-088ECC93B0AF}"/>
              </a:ext>
            </a:extLst>
          </p:cNvPr>
          <p:cNvSpPr txBox="1"/>
          <p:nvPr/>
        </p:nvSpPr>
        <p:spPr>
          <a:xfrm>
            <a:off x="-3248" y="5994249"/>
            <a:ext cx="2031361" cy="369332"/>
          </a:xfrm>
          <a:prstGeom prst="rect">
            <a:avLst/>
          </a:prstGeom>
          <a:noFill/>
        </p:spPr>
        <p:txBody>
          <a:bodyPr wrap="square" rtlCol="0">
            <a:spAutoFit/>
          </a:bodyPr>
          <a:lstStyle/>
          <a:p>
            <a:r>
              <a:rPr lang="en-CA" b="1" dirty="0"/>
              <a:t>Storage</a:t>
            </a:r>
          </a:p>
        </p:txBody>
      </p:sp>
      <p:cxnSp>
        <p:nvCxnSpPr>
          <p:cNvPr id="95" name="Straight Connector 94">
            <a:extLst>
              <a:ext uri="{FF2B5EF4-FFF2-40B4-BE49-F238E27FC236}">
                <a16:creationId xmlns:a16="http://schemas.microsoft.com/office/drawing/2014/main" id="{219AA240-D97D-4FDA-9515-A9B7E75D6859}"/>
              </a:ext>
            </a:extLst>
          </p:cNvPr>
          <p:cNvCxnSpPr>
            <a:cxnSpLocks/>
          </p:cNvCxnSpPr>
          <p:nvPr/>
        </p:nvCxnSpPr>
        <p:spPr>
          <a:xfrm>
            <a:off x="2021629" y="5618131"/>
            <a:ext cx="0" cy="1032206"/>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6" name="Rectangle: Rounded Corners 95">
            <a:extLst>
              <a:ext uri="{FF2B5EF4-FFF2-40B4-BE49-F238E27FC236}">
                <a16:creationId xmlns:a16="http://schemas.microsoft.com/office/drawing/2014/main" id="{8903273B-A5A9-42E4-BDB4-0DE5991E1899}"/>
              </a:ext>
            </a:extLst>
          </p:cNvPr>
          <p:cNvSpPr/>
          <p:nvPr/>
        </p:nvSpPr>
        <p:spPr>
          <a:xfrm>
            <a:off x="4134397" y="5990356"/>
            <a:ext cx="168398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TRA “Trinity” Clusterable Storage</a:t>
            </a:r>
          </a:p>
        </p:txBody>
      </p:sp>
      <p:sp>
        <p:nvSpPr>
          <p:cNvPr id="97" name="Rectangle: Rounded Corners 96">
            <a:extLst>
              <a:ext uri="{FF2B5EF4-FFF2-40B4-BE49-F238E27FC236}">
                <a16:creationId xmlns:a16="http://schemas.microsoft.com/office/drawing/2014/main" id="{415870AF-0F73-4860-894A-68EDC6AAC75A}"/>
              </a:ext>
            </a:extLst>
          </p:cNvPr>
          <p:cNvSpPr/>
          <p:nvPr/>
        </p:nvSpPr>
        <p:spPr>
          <a:xfrm>
            <a:off x="10185729" y="5943426"/>
            <a:ext cx="2432992" cy="57671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Stratis Distributed Ledger</a:t>
            </a:r>
          </a:p>
        </p:txBody>
      </p:sp>
      <p:sp>
        <p:nvSpPr>
          <p:cNvPr id="98" name="Rectangle: Rounded Corners 97">
            <a:extLst>
              <a:ext uri="{FF2B5EF4-FFF2-40B4-BE49-F238E27FC236}">
                <a16:creationId xmlns:a16="http://schemas.microsoft.com/office/drawing/2014/main" id="{7A6998A4-33D3-4EE3-ABE6-58C68860D1AD}"/>
              </a:ext>
            </a:extLst>
          </p:cNvPr>
          <p:cNvSpPr/>
          <p:nvPr/>
        </p:nvSpPr>
        <p:spPr>
          <a:xfrm>
            <a:off x="7648082" y="5990357"/>
            <a:ext cx="2058801" cy="583093"/>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CA" sz="1400" dirty="0"/>
              <a:t>DPAPI</a:t>
            </a:r>
          </a:p>
          <a:p>
            <a:pPr algn="ctr"/>
            <a:r>
              <a:rPr lang="en-CA" sz="1400" dirty="0"/>
              <a:t>Protected Storage</a:t>
            </a:r>
          </a:p>
        </p:txBody>
      </p:sp>
      <p:sp>
        <p:nvSpPr>
          <p:cNvPr id="99" name="Rectangle: Rounded Corners 98">
            <a:extLst>
              <a:ext uri="{FF2B5EF4-FFF2-40B4-BE49-F238E27FC236}">
                <a16:creationId xmlns:a16="http://schemas.microsoft.com/office/drawing/2014/main" id="{82A3AFC2-2839-4E98-9654-8E963DC92136}"/>
              </a:ext>
            </a:extLst>
          </p:cNvPr>
          <p:cNvSpPr/>
          <p:nvPr/>
        </p:nvSpPr>
        <p:spPr>
          <a:xfrm>
            <a:off x="5896659" y="5990356"/>
            <a:ext cx="1673142" cy="58309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CA" sz="1400" dirty="0"/>
              <a:t>KMA “Trinity” Clusterable Storage</a:t>
            </a:r>
          </a:p>
        </p:txBody>
      </p:sp>
      <p:sp>
        <p:nvSpPr>
          <p:cNvPr id="85" name="Rectangle: Rounded Corners 84">
            <a:extLst>
              <a:ext uri="{FF2B5EF4-FFF2-40B4-BE49-F238E27FC236}">
                <a16:creationId xmlns:a16="http://schemas.microsoft.com/office/drawing/2014/main" id="{4FC39F32-B3E7-47C0-9D0F-B4874D9FE588}"/>
              </a:ext>
            </a:extLst>
          </p:cNvPr>
          <p:cNvSpPr/>
          <p:nvPr/>
        </p:nvSpPr>
        <p:spPr>
          <a:xfrm>
            <a:off x="2295649" y="-1654243"/>
            <a:ext cx="7344676" cy="296778"/>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Ledgers and Subledgers</a:t>
            </a:r>
            <a:endParaRPr lang="en-CA" sz="1200" dirty="0"/>
          </a:p>
        </p:txBody>
      </p:sp>
      <p:sp>
        <p:nvSpPr>
          <p:cNvPr id="89" name="Rectangle: Rounded Corners 88">
            <a:extLst>
              <a:ext uri="{FF2B5EF4-FFF2-40B4-BE49-F238E27FC236}">
                <a16:creationId xmlns:a16="http://schemas.microsoft.com/office/drawing/2014/main" id="{C1F26C77-4CFC-4392-A167-BE5C40681C83}"/>
              </a:ext>
            </a:extLst>
          </p:cNvPr>
          <p:cNvSpPr/>
          <p:nvPr/>
        </p:nvSpPr>
        <p:spPr>
          <a:xfrm>
            <a:off x="2370071" y="5990356"/>
            <a:ext cx="1676436" cy="583094"/>
          </a:xfrm>
          <a:prstGeom prst="round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TDA “Trinity” Clusterable Storage</a:t>
            </a:r>
          </a:p>
        </p:txBody>
      </p:sp>
    </p:spTree>
    <p:extLst>
      <p:ext uri="{BB962C8B-B14F-4D97-AF65-F5344CB8AC3E}">
        <p14:creationId xmlns:p14="http://schemas.microsoft.com/office/powerpoint/2010/main" val="260933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501CB077-4080-4DBF-9278-387C09ED69B9}"/>
              </a:ext>
            </a:extLst>
          </p:cNvPr>
          <p:cNvSpPr/>
          <p:nvPr/>
        </p:nvSpPr>
        <p:spPr>
          <a:xfrm>
            <a:off x="1761747" y="1155769"/>
            <a:ext cx="1130924" cy="212521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Serializable Objects &amp;</a:t>
            </a:r>
          </a:p>
          <a:p>
            <a:pPr algn="ctr"/>
            <a:r>
              <a:rPr lang="en-CA" sz="1400" dirty="0"/>
              <a:t>Accessors</a:t>
            </a:r>
          </a:p>
        </p:txBody>
      </p:sp>
      <p:sp>
        <p:nvSpPr>
          <p:cNvPr id="4" name="Rectangle: Rounded Corners 3">
            <a:extLst>
              <a:ext uri="{FF2B5EF4-FFF2-40B4-BE49-F238E27FC236}">
                <a16:creationId xmlns:a16="http://schemas.microsoft.com/office/drawing/2014/main" id="{277E75B2-185C-4E18-B14B-3BA545D2ECBB}"/>
              </a:ext>
            </a:extLst>
          </p:cNvPr>
          <p:cNvSpPr/>
          <p:nvPr/>
        </p:nvSpPr>
        <p:spPr>
          <a:xfrm>
            <a:off x="3572261" y="1159573"/>
            <a:ext cx="2176271"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Cells</a:t>
            </a:r>
          </a:p>
          <a:p>
            <a:pPr algn="ctr"/>
            <a:r>
              <a:rPr lang="en-CA" sz="1400" dirty="0"/>
              <a:t>(Persistable Objects)</a:t>
            </a:r>
          </a:p>
        </p:txBody>
      </p:sp>
      <p:sp>
        <p:nvSpPr>
          <p:cNvPr id="33" name="Arrow: U-Turn 32">
            <a:extLst>
              <a:ext uri="{FF2B5EF4-FFF2-40B4-BE49-F238E27FC236}">
                <a16:creationId xmlns:a16="http://schemas.microsoft.com/office/drawing/2014/main" id="{C9A905F6-6013-4B17-8AB3-E9DD6D90F394}"/>
              </a:ext>
            </a:extLst>
          </p:cNvPr>
          <p:cNvSpPr/>
          <p:nvPr/>
        </p:nvSpPr>
        <p:spPr>
          <a:xfrm flipH="1">
            <a:off x="1716341" y="357072"/>
            <a:ext cx="9991503" cy="2424812"/>
          </a:xfrm>
          <a:prstGeom prst="uturnArrow">
            <a:avLst>
              <a:gd name="adj1" fmla="val 8294"/>
              <a:gd name="adj2" fmla="val 25000"/>
              <a:gd name="adj3" fmla="val 13841"/>
              <a:gd name="adj4" fmla="val 43750"/>
              <a:gd name="adj5" fmla="val 33294"/>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solidFill>
                <a:schemeClr val="tx1"/>
              </a:solidFill>
            </a:endParaRPr>
          </a:p>
        </p:txBody>
      </p:sp>
      <p:sp>
        <p:nvSpPr>
          <p:cNvPr id="3" name="Rectangle: Rounded Corners 2">
            <a:extLst>
              <a:ext uri="{FF2B5EF4-FFF2-40B4-BE49-F238E27FC236}">
                <a16:creationId xmlns:a16="http://schemas.microsoft.com/office/drawing/2014/main" id="{2B2E2EA8-DBD3-4773-A260-C2F738ECF4D4}"/>
              </a:ext>
            </a:extLst>
          </p:cNvPr>
          <p:cNvSpPr/>
          <p:nvPr/>
        </p:nvSpPr>
        <p:spPr>
          <a:xfrm>
            <a:off x="-1549637" y="3707532"/>
            <a:ext cx="12795452"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Schema-driven Automatic Code Generation (C# Classes)</a:t>
            </a:r>
          </a:p>
        </p:txBody>
      </p:sp>
      <p:sp>
        <p:nvSpPr>
          <p:cNvPr id="5" name="Rectangle: Rounded Corners 4">
            <a:extLst>
              <a:ext uri="{FF2B5EF4-FFF2-40B4-BE49-F238E27FC236}">
                <a16:creationId xmlns:a16="http://schemas.microsoft.com/office/drawing/2014/main" id="{A6E6C6C0-2977-4829-9904-20ED80038EDB}"/>
              </a:ext>
            </a:extLst>
          </p:cNvPr>
          <p:cNvSpPr/>
          <p:nvPr/>
        </p:nvSpPr>
        <p:spPr>
          <a:xfrm>
            <a:off x="3572263" y="1984545"/>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Request Messages</a:t>
            </a:r>
          </a:p>
        </p:txBody>
      </p:sp>
      <p:sp>
        <p:nvSpPr>
          <p:cNvPr id="6" name="Rectangle: Rounded Corners 5">
            <a:extLst>
              <a:ext uri="{FF2B5EF4-FFF2-40B4-BE49-F238E27FC236}">
                <a16:creationId xmlns:a16="http://schemas.microsoft.com/office/drawing/2014/main" id="{E522E1DB-1CDB-4809-B21F-6FD41784D482}"/>
              </a:ext>
            </a:extLst>
          </p:cNvPr>
          <p:cNvSpPr/>
          <p:nvPr/>
        </p:nvSpPr>
        <p:spPr>
          <a:xfrm>
            <a:off x="3572262" y="2699789"/>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Response Messages</a:t>
            </a:r>
          </a:p>
        </p:txBody>
      </p:sp>
      <p:sp>
        <p:nvSpPr>
          <p:cNvPr id="7" name="Rectangle: Rounded Corners 6">
            <a:extLst>
              <a:ext uri="{FF2B5EF4-FFF2-40B4-BE49-F238E27FC236}">
                <a16:creationId xmlns:a16="http://schemas.microsoft.com/office/drawing/2014/main" id="{6E3326DF-788B-43C7-B2D2-0E4725CEB521}"/>
              </a:ext>
            </a:extLst>
          </p:cNvPr>
          <p:cNvSpPr/>
          <p:nvPr/>
        </p:nvSpPr>
        <p:spPr>
          <a:xfrm>
            <a:off x="6443566" y="1982643"/>
            <a:ext cx="2176269"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Private Protocols (Sync/Async)</a:t>
            </a:r>
          </a:p>
        </p:txBody>
      </p:sp>
      <p:sp>
        <p:nvSpPr>
          <p:cNvPr id="8" name="Rectangle: Rounded Corners 7">
            <a:extLst>
              <a:ext uri="{FF2B5EF4-FFF2-40B4-BE49-F238E27FC236}">
                <a16:creationId xmlns:a16="http://schemas.microsoft.com/office/drawing/2014/main" id="{65F74433-3C8B-4CA0-BD15-AD4BD4AD6DCB}"/>
              </a:ext>
            </a:extLst>
          </p:cNvPr>
          <p:cNvSpPr/>
          <p:nvPr/>
        </p:nvSpPr>
        <p:spPr>
          <a:xfrm>
            <a:off x="6443567" y="2697887"/>
            <a:ext cx="217626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Public Protocols (REST/HTTP)</a:t>
            </a:r>
          </a:p>
        </p:txBody>
      </p:sp>
      <p:sp>
        <p:nvSpPr>
          <p:cNvPr id="9" name="Rectangle: Rounded Corners 8">
            <a:extLst>
              <a:ext uri="{FF2B5EF4-FFF2-40B4-BE49-F238E27FC236}">
                <a16:creationId xmlns:a16="http://schemas.microsoft.com/office/drawing/2014/main" id="{58C56894-F593-47EC-B94B-EC017C1A8B7B}"/>
              </a:ext>
            </a:extLst>
          </p:cNvPr>
          <p:cNvSpPr/>
          <p:nvPr/>
        </p:nvSpPr>
        <p:spPr>
          <a:xfrm>
            <a:off x="9320787" y="1981693"/>
            <a:ext cx="1925028" cy="7161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Microservers</a:t>
            </a:r>
          </a:p>
        </p:txBody>
      </p:sp>
      <p:sp>
        <p:nvSpPr>
          <p:cNvPr id="10" name="Rectangle: Rounded Corners 9">
            <a:extLst>
              <a:ext uri="{FF2B5EF4-FFF2-40B4-BE49-F238E27FC236}">
                <a16:creationId xmlns:a16="http://schemas.microsoft.com/office/drawing/2014/main" id="{78216DF3-FC8C-4B1E-8EAB-6C621A4FAC9A}"/>
              </a:ext>
            </a:extLst>
          </p:cNvPr>
          <p:cNvSpPr/>
          <p:nvPr/>
        </p:nvSpPr>
        <p:spPr>
          <a:xfrm>
            <a:off x="6443567" y="1157671"/>
            <a:ext cx="2176270"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Hashtable </a:t>
            </a:r>
          </a:p>
          <a:p>
            <a:pPr algn="ctr"/>
            <a:r>
              <a:rPr lang="en-CA" sz="1400" dirty="0"/>
              <a:t>Clusterable In-Memory Storage</a:t>
            </a:r>
          </a:p>
        </p:txBody>
      </p:sp>
      <p:sp>
        <p:nvSpPr>
          <p:cNvPr id="11" name="Rectangle: Rounded Corners 10">
            <a:extLst>
              <a:ext uri="{FF2B5EF4-FFF2-40B4-BE49-F238E27FC236}">
                <a16:creationId xmlns:a16="http://schemas.microsoft.com/office/drawing/2014/main" id="{C8B667D0-1EED-465D-A095-1895EB632200}"/>
              </a:ext>
            </a:extLst>
          </p:cNvPr>
          <p:cNvSpPr/>
          <p:nvPr/>
        </p:nvSpPr>
        <p:spPr>
          <a:xfrm>
            <a:off x="9320786" y="2830989"/>
            <a:ext cx="2824561" cy="449992"/>
          </a:xfrm>
          <a:prstGeom prst="round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solidFill>
                  <a:schemeClr val="accent4">
                    <a:lumMod val="50000"/>
                  </a:schemeClr>
                </a:solidFill>
              </a:rPr>
              <a:t>“Trinity” Service Endpoint Handlers (Custom Code)</a:t>
            </a:r>
          </a:p>
        </p:txBody>
      </p:sp>
      <p:sp>
        <p:nvSpPr>
          <p:cNvPr id="12" name="Rectangle: Rounded Corners 11">
            <a:extLst>
              <a:ext uri="{FF2B5EF4-FFF2-40B4-BE49-F238E27FC236}">
                <a16:creationId xmlns:a16="http://schemas.microsoft.com/office/drawing/2014/main" id="{E423DFAB-EB82-4FE0-A858-1443609C3F91}"/>
              </a:ext>
            </a:extLst>
          </p:cNvPr>
          <p:cNvSpPr/>
          <p:nvPr/>
        </p:nvSpPr>
        <p:spPr>
          <a:xfrm>
            <a:off x="9320787" y="1155769"/>
            <a:ext cx="1925028" cy="58309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“Trinity” Local Device Clusterable Persistent Storage</a:t>
            </a:r>
          </a:p>
        </p:txBody>
      </p:sp>
      <p:sp>
        <p:nvSpPr>
          <p:cNvPr id="13" name="Arrow: Down 12">
            <a:extLst>
              <a:ext uri="{FF2B5EF4-FFF2-40B4-BE49-F238E27FC236}">
                <a16:creationId xmlns:a16="http://schemas.microsoft.com/office/drawing/2014/main" id="{FD4A5998-C86A-4163-8483-57E690C00AA3}"/>
              </a:ext>
            </a:extLst>
          </p:cNvPr>
          <p:cNvSpPr/>
          <p:nvPr/>
        </p:nvSpPr>
        <p:spPr>
          <a:xfrm>
            <a:off x="-296666"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4" name="Arrow: Down 13">
            <a:extLst>
              <a:ext uri="{FF2B5EF4-FFF2-40B4-BE49-F238E27FC236}">
                <a16:creationId xmlns:a16="http://schemas.microsoft.com/office/drawing/2014/main" id="{C40B1782-2E8E-4168-8CB1-716B397CEBAD}"/>
              </a:ext>
            </a:extLst>
          </p:cNvPr>
          <p:cNvSpPr/>
          <p:nvPr/>
        </p:nvSpPr>
        <p:spPr>
          <a:xfrm rot="10800000">
            <a:off x="4504948"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5" name="Arrow: Down 14">
            <a:extLst>
              <a:ext uri="{FF2B5EF4-FFF2-40B4-BE49-F238E27FC236}">
                <a16:creationId xmlns:a16="http://schemas.microsoft.com/office/drawing/2014/main" id="{371A9FD7-0288-4BA2-B269-4E8CFE6D0C67}"/>
              </a:ext>
            </a:extLst>
          </p:cNvPr>
          <p:cNvSpPr/>
          <p:nvPr/>
        </p:nvSpPr>
        <p:spPr>
          <a:xfrm rot="10800000">
            <a:off x="7376252" y="3346344"/>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6" name="Arrow: Down 15">
            <a:extLst>
              <a:ext uri="{FF2B5EF4-FFF2-40B4-BE49-F238E27FC236}">
                <a16:creationId xmlns:a16="http://schemas.microsoft.com/office/drawing/2014/main" id="{02098623-D077-4304-8334-E0DD846BF866}"/>
              </a:ext>
            </a:extLst>
          </p:cNvPr>
          <p:cNvSpPr/>
          <p:nvPr/>
        </p:nvSpPr>
        <p:spPr>
          <a:xfrm rot="10800000">
            <a:off x="10127853" y="3346345"/>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grpSp>
        <p:nvGrpSpPr>
          <p:cNvPr id="24" name="Group 23">
            <a:extLst>
              <a:ext uri="{FF2B5EF4-FFF2-40B4-BE49-F238E27FC236}">
                <a16:creationId xmlns:a16="http://schemas.microsoft.com/office/drawing/2014/main" id="{AA7FB23D-0423-4812-96AF-71861D123231}"/>
              </a:ext>
            </a:extLst>
          </p:cNvPr>
          <p:cNvGrpSpPr/>
          <p:nvPr/>
        </p:nvGrpSpPr>
        <p:grpSpPr>
          <a:xfrm>
            <a:off x="-1549637" y="1155769"/>
            <a:ext cx="2871309" cy="2125211"/>
            <a:chOff x="0" y="1265496"/>
            <a:chExt cx="2871309" cy="2015484"/>
          </a:xfrm>
        </p:grpSpPr>
        <p:sp>
          <p:nvSpPr>
            <p:cNvPr id="2" name="Rectangle: Rounded Corners 1">
              <a:extLst>
                <a:ext uri="{FF2B5EF4-FFF2-40B4-BE49-F238E27FC236}">
                  <a16:creationId xmlns:a16="http://schemas.microsoft.com/office/drawing/2014/main" id="{D6C9D767-AAEA-4AD8-A8D0-60D2E36C8D90}"/>
                </a:ext>
              </a:extLst>
            </p:cNvPr>
            <p:cNvSpPr/>
            <p:nvPr/>
          </p:nvSpPr>
          <p:spPr>
            <a:xfrm>
              <a:off x="0" y="1265496"/>
              <a:ext cx="2871309" cy="2015484"/>
            </a:xfrm>
            <a:prstGeom prst="roundRect">
              <a:avLst>
                <a:gd name="adj" fmla="val 441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CA" sz="1400" dirty="0"/>
                <a:t>“Trinity” Schema Files</a:t>
              </a:r>
            </a:p>
            <a:p>
              <a:r>
                <a:rPr lang="en-CA" sz="1400" dirty="0"/>
                <a:t>(Trinity</a:t>
              </a:r>
            </a:p>
            <a:p>
              <a:r>
                <a:rPr lang="en-CA" sz="1400" dirty="0"/>
                <a:t>Specification</a:t>
              </a:r>
            </a:p>
            <a:p>
              <a:r>
                <a:rPr lang="en-CA" sz="1400" dirty="0"/>
                <a:t>Language)</a:t>
              </a:r>
            </a:p>
          </p:txBody>
        </p:sp>
        <p:sp>
          <p:nvSpPr>
            <p:cNvPr id="17" name="Rectangle: Rounded Corners 16">
              <a:extLst>
                <a:ext uri="{FF2B5EF4-FFF2-40B4-BE49-F238E27FC236}">
                  <a16:creationId xmlns:a16="http://schemas.microsoft.com/office/drawing/2014/main" id="{45AD1044-7306-4F29-BF0F-D8FDB3794A8A}"/>
                </a:ext>
              </a:extLst>
            </p:cNvPr>
            <p:cNvSpPr/>
            <p:nvPr/>
          </p:nvSpPr>
          <p:spPr>
            <a:xfrm>
              <a:off x="1745581" y="1398599"/>
              <a:ext cx="997714" cy="1765412"/>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200" dirty="0"/>
                <a:t>“Trinity” Enums, Structures,</a:t>
              </a:r>
            </a:p>
            <a:p>
              <a:pPr algn="ctr"/>
              <a:r>
                <a:rPr lang="en-CA" sz="1200" dirty="0"/>
                <a:t>Cells,</a:t>
              </a:r>
            </a:p>
            <a:p>
              <a:pPr algn="ctr"/>
              <a:r>
                <a:rPr lang="en-CA" sz="1200" dirty="0"/>
                <a:t>Messages,</a:t>
              </a:r>
            </a:p>
            <a:p>
              <a:pPr algn="ctr"/>
              <a:r>
                <a:rPr lang="en-CA" sz="1200" dirty="0"/>
                <a:t>Protocols,</a:t>
              </a:r>
            </a:p>
            <a:p>
              <a:pPr algn="ctr"/>
              <a:r>
                <a:rPr lang="en-CA" sz="1200" dirty="0"/>
                <a:t>Servers</a:t>
              </a:r>
            </a:p>
          </p:txBody>
        </p:sp>
      </p:grpSp>
      <p:sp>
        <p:nvSpPr>
          <p:cNvPr id="18" name="Rectangle: Rounded Corners 17">
            <a:extLst>
              <a:ext uri="{FF2B5EF4-FFF2-40B4-BE49-F238E27FC236}">
                <a16:creationId xmlns:a16="http://schemas.microsoft.com/office/drawing/2014/main" id="{D89ED192-702A-40AA-AE0A-469FE5E7EB7A}"/>
              </a:ext>
            </a:extLst>
          </p:cNvPr>
          <p:cNvSpPr/>
          <p:nvPr/>
        </p:nvSpPr>
        <p:spPr>
          <a:xfrm>
            <a:off x="-1549638" y="5057811"/>
            <a:ext cx="12795453" cy="58716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Microsoft Common Language Runtime (CLR)</a:t>
            </a:r>
          </a:p>
        </p:txBody>
      </p:sp>
      <p:sp>
        <p:nvSpPr>
          <p:cNvPr id="19" name="Rectangle: Rounded Corners 18">
            <a:extLst>
              <a:ext uri="{FF2B5EF4-FFF2-40B4-BE49-F238E27FC236}">
                <a16:creationId xmlns:a16="http://schemas.microsoft.com/office/drawing/2014/main" id="{BD7A6123-E3B7-408C-A344-EFF33E693BEA}"/>
              </a:ext>
            </a:extLst>
          </p:cNvPr>
          <p:cNvSpPr/>
          <p:nvPr/>
        </p:nvSpPr>
        <p:spPr>
          <a:xfrm>
            <a:off x="-1549638" y="4468028"/>
            <a:ext cx="12795452" cy="494493"/>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.NET Core 3.1 Framework  </a:t>
            </a:r>
          </a:p>
        </p:txBody>
      </p:sp>
      <p:sp>
        <p:nvSpPr>
          <p:cNvPr id="21" name="Arrow: Right 20">
            <a:extLst>
              <a:ext uri="{FF2B5EF4-FFF2-40B4-BE49-F238E27FC236}">
                <a16:creationId xmlns:a16="http://schemas.microsoft.com/office/drawing/2014/main" id="{6DA09267-FEEE-47FD-A68A-85BB92D96D28}"/>
              </a:ext>
            </a:extLst>
          </p:cNvPr>
          <p:cNvSpPr/>
          <p:nvPr/>
        </p:nvSpPr>
        <p:spPr>
          <a:xfrm>
            <a:off x="3054234" y="2121285"/>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2" name="Arrow: Right 21">
            <a:extLst>
              <a:ext uri="{FF2B5EF4-FFF2-40B4-BE49-F238E27FC236}">
                <a16:creationId xmlns:a16="http://schemas.microsoft.com/office/drawing/2014/main" id="{F42799F9-1FD4-450D-9DA6-0D0279F7B760}"/>
              </a:ext>
            </a:extLst>
          </p:cNvPr>
          <p:cNvSpPr/>
          <p:nvPr/>
        </p:nvSpPr>
        <p:spPr>
          <a:xfrm>
            <a:off x="3038972" y="2817546"/>
            <a:ext cx="329184"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27" name="Arrow: Right 26">
            <a:extLst>
              <a:ext uri="{FF2B5EF4-FFF2-40B4-BE49-F238E27FC236}">
                <a16:creationId xmlns:a16="http://schemas.microsoft.com/office/drawing/2014/main" id="{5DE2EAAD-39DB-42B8-A7DF-2C61CD65BF81}"/>
              </a:ext>
            </a:extLst>
          </p:cNvPr>
          <p:cNvSpPr/>
          <p:nvPr/>
        </p:nvSpPr>
        <p:spPr>
          <a:xfrm>
            <a:off x="8845301" y="2011556"/>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0" name="Arrow: Right 29">
            <a:extLst>
              <a:ext uri="{FF2B5EF4-FFF2-40B4-BE49-F238E27FC236}">
                <a16:creationId xmlns:a16="http://schemas.microsoft.com/office/drawing/2014/main" id="{36612411-2C8D-4E65-BAA5-AC7A7AB0FD79}"/>
              </a:ext>
            </a:extLst>
          </p:cNvPr>
          <p:cNvSpPr/>
          <p:nvPr/>
        </p:nvSpPr>
        <p:spPr>
          <a:xfrm>
            <a:off x="5973994" y="1988389"/>
            <a:ext cx="329184" cy="12694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1" name="Arrow: Left-Right 30">
            <a:extLst>
              <a:ext uri="{FF2B5EF4-FFF2-40B4-BE49-F238E27FC236}">
                <a16:creationId xmlns:a16="http://schemas.microsoft.com/office/drawing/2014/main" id="{F445DF81-4DC5-4B81-9E8D-F028568D7645}"/>
              </a:ext>
            </a:extLst>
          </p:cNvPr>
          <p:cNvSpPr/>
          <p:nvPr/>
        </p:nvSpPr>
        <p:spPr>
          <a:xfrm>
            <a:off x="8782226" y="1346827"/>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2" name="Arrow: Left-Right 31">
            <a:extLst>
              <a:ext uri="{FF2B5EF4-FFF2-40B4-BE49-F238E27FC236}">
                <a16:creationId xmlns:a16="http://schemas.microsoft.com/office/drawing/2014/main" id="{5B18E8FA-09AB-4592-908F-64DEAF769D32}"/>
              </a:ext>
            </a:extLst>
          </p:cNvPr>
          <p:cNvSpPr/>
          <p:nvPr/>
        </p:nvSpPr>
        <p:spPr>
          <a:xfrm>
            <a:off x="5905003" y="1347246"/>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34" name="TextBox 33">
            <a:extLst>
              <a:ext uri="{FF2B5EF4-FFF2-40B4-BE49-F238E27FC236}">
                <a16:creationId xmlns:a16="http://schemas.microsoft.com/office/drawing/2014/main" id="{9F8B5AC2-7455-4C20-9B9A-D2BFB61E957D}"/>
              </a:ext>
            </a:extLst>
          </p:cNvPr>
          <p:cNvSpPr txBox="1"/>
          <p:nvPr/>
        </p:nvSpPr>
        <p:spPr>
          <a:xfrm>
            <a:off x="-1549638" y="-401062"/>
            <a:ext cx="14323805" cy="954107"/>
          </a:xfrm>
          <a:prstGeom prst="rect">
            <a:avLst/>
          </a:prstGeom>
          <a:noFill/>
        </p:spPr>
        <p:txBody>
          <a:bodyPr wrap="square" rtlCol="0">
            <a:spAutoFit/>
          </a:bodyPr>
          <a:lstStyle/>
          <a:p>
            <a:r>
              <a:rPr lang="en-CA" sz="2400" dirty="0"/>
              <a:t>Trusted Digital Web: Trusted Resource Agents based on the Microsoft “Trinity” Graph Engine – July 2021</a:t>
            </a:r>
          </a:p>
          <a:p>
            <a:r>
              <a:rPr lang="en-CA" dirty="0"/>
              <a:t>Michael Herman, Trusted Digital Web, Hyperonomy Digital Identity Lab, Parallelspace Corporation</a:t>
            </a:r>
          </a:p>
          <a:p>
            <a:r>
              <a:rPr lang="en-CA" sz="1400" dirty="0"/>
              <a:t>https://www.graphengine.io/</a:t>
            </a:r>
          </a:p>
        </p:txBody>
      </p:sp>
      <p:cxnSp>
        <p:nvCxnSpPr>
          <p:cNvPr id="35" name="Straight Connector 34">
            <a:extLst>
              <a:ext uri="{FF2B5EF4-FFF2-40B4-BE49-F238E27FC236}">
                <a16:creationId xmlns:a16="http://schemas.microsoft.com/office/drawing/2014/main" id="{0AE76B18-6E2B-4810-AC3F-4D68A75C9D0C}"/>
              </a:ext>
            </a:extLst>
          </p:cNvPr>
          <p:cNvCxnSpPr>
            <a:cxnSpLocks/>
          </p:cNvCxnSpPr>
          <p:nvPr/>
        </p:nvCxnSpPr>
        <p:spPr>
          <a:xfrm>
            <a:off x="2995121" y="1848487"/>
            <a:ext cx="9779047"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CD16DC9-7BF4-476F-8552-4F8CFEFD65C2}"/>
              </a:ext>
            </a:extLst>
          </p:cNvPr>
          <p:cNvSpPr txBox="1"/>
          <p:nvPr/>
        </p:nvSpPr>
        <p:spPr>
          <a:xfrm>
            <a:off x="11712898" y="1025103"/>
            <a:ext cx="1245854" cy="1815882"/>
          </a:xfrm>
          <a:prstGeom prst="rect">
            <a:avLst/>
          </a:prstGeom>
          <a:noFill/>
        </p:spPr>
        <p:txBody>
          <a:bodyPr wrap="none" rtlCol="0" anchor="ctr">
            <a:spAutoFit/>
          </a:bodyPr>
          <a:lstStyle/>
          <a:p>
            <a:r>
              <a:rPr lang="en-CA" sz="1400" dirty="0">
                <a:solidFill>
                  <a:srgbClr val="C00000"/>
                </a:solidFill>
              </a:rPr>
              <a:t>Schema-based</a:t>
            </a:r>
          </a:p>
          <a:p>
            <a:r>
              <a:rPr lang="en-CA" sz="1400" dirty="0">
                <a:solidFill>
                  <a:srgbClr val="C00000"/>
                </a:solidFill>
              </a:rPr>
              <a:t>Resource</a:t>
            </a:r>
          </a:p>
          <a:p>
            <a:r>
              <a:rPr lang="en-CA" sz="1400" dirty="0">
                <a:solidFill>
                  <a:srgbClr val="C00000"/>
                </a:solidFill>
              </a:rPr>
              <a:t>Data Model</a:t>
            </a:r>
          </a:p>
          <a:p>
            <a:endParaRPr lang="en-CA" sz="1400" dirty="0">
              <a:solidFill>
                <a:srgbClr val="C00000"/>
              </a:solidFill>
            </a:endParaRPr>
          </a:p>
          <a:p>
            <a:r>
              <a:rPr lang="en-CA" sz="1400" dirty="0">
                <a:solidFill>
                  <a:srgbClr val="C00000"/>
                </a:solidFill>
              </a:rPr>
              <a:t>Distributed</a:t>
            </a:r>
          </a:p>
          <a:p>
            <a:r>
              <a:rPr lang="en-CA" sz="1400" dirty="0">
                <a:solidFill>
                  <a:srgbClr val="C00000"/>
                </a:solidFill>
              </a:rPr>
              <a:t>Messaging &amp;</a:t>
            </a:r>
            <a:br>
              <a:rPr lang="en-CA" sz="1400" dirty="0">
                <a:solidFill>
                  <a:srgbClr val="C00000"/>
                </a:solidFill>
              </a:rPr>
            </a:br>
            <a:r>
              <a:rPr lang="en-CA" sz="1400" dirty="0">
                <a:solidFill>
                  <a:srgbClr val="C00000"/>
                </a:solidFill>
              </a:rPr>
              <a:t>Computation</a:t>
            </a:r>
          </a:p>
          <a:p>
            <a:r>
              <a:rPr lang="en-CA" sz="1400" dirty="0">
                <a:solidFill>
                  <a:srgbClr val="C00000"/>
                </a:solidFill>
              </a:rPr>
              <a:t>Agent Model</a:t>
            </a:r>
          </a:p>
        </p:txBody>
      </p:sp>
      <p:sp>
        <p:nvSpPr>
          <p:cNvPr id="39" name="Rectangle: Rounded Corners 38">
            <a:extLst>
              <a:ext uri="{FF2B5EF4-FFF2-40B4-BE49-F238E27FC236}">
                <a16:creationId xmlns:a16="http://schemas.microsoft.com/office/drawing/2014/main" id="{8D4CF51D-5083-4671-9E72-33ED97E29C61}"/>
              </a:ext>
            </a:extLst>
          </p:cNvPr>
          <p:cNvSpPr/>
          <p:nvPr/>
        </p:nvSpPr>
        <p:spPr>
          <a:xfrm rot="16200000">
            <a:off x="10814290" y="4313915"/>
            <a:ext cx="1937440" cy="724675"/>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CA" sz="1400" dirty="0"/>
              <a:t>External Services</a:t>
            </a:r>
          </a:p>
          <a:p>
            <a:pPr algn="ctr"/>
            <a:r>
              <a:rPr lang="en-CA" sz="1400" dirty="0"/>
              <a:t>(e.g. Distributed Ledgers)</a:t>
            </a:r>
          </a:p>
        </p:txBody>
      </p:sp>
      <p:sp>
        <p:nvSpPr>
          <p:cNvPr id="40" name="Arrow: Left-Right 39">
            <a:extLst>
              <a:ext uri="{FF2B5EF4-FFF2-40B4-BE49-F238E27FC236}">
                <a16:creationId xmlns:a16="http://schemas.microsoft.com/office/drawing/2014/main" id="{76008886-5331-42C1-9DEE-6DBD05CF4F0E}"/>
              </a:ext>
            </a:extLst>
          </p:cNvPr>
          <p:cNvSpPr/>
          <p:nvPr/>
        </p:nvSpPr>
        <p:spPr>
          <a:xfrm rot="5400000">
            <a:off x="11614472" y="3354670"/>
            <a:ext cx="336040" cy="270028"/>
          </a:xfrm>
          <a:prstGeom prst="lef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1" name="Arrow: Down 40">
            <a:extLst>
              <a:ext uri="{FF2B5EF4-FFF2-40B4-BE49-F238E27FC236}">
                <a16:creationId xmlns:a16="http://schemas.microsoft.com/office/drawing/2014/main" id="{33FA4482-3ECF-4396-BE4E-BE3F7D0B8AAC}"/>
              </a:ext>
            </a:extLst>
          </p:cNvPr>
          <p:cNvSpPr/>
          <p:nvPr/>
        </p:nvSpPr>
        <p:spPr>
          <a:xfrm rot="10800000">
            <a:off x="2171761" y="3347042"/>
            <a:ext cx="310896" cy="286680"/>
          </a:xfrm>
          <a:prstGeom prst="down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42" name="Arrow: Left-Right 41">
            <a:extLst>
              <a:ext uri="{FF2B5EF4-FFF2-40B4-BE49-F238E27FC236}">
                <a16:creationId xmlns:a16="http://schemas.microsoft.com/office/drawing/2014/main" id="{D86F219E-ED3F-45A0-9140-9191AE10C686}"/>
              </a:ext>
            </a:extLst>
          </p:cNvPr>
          <p:cNvSpPr/>
          <p:nvPr/>
        </p:nvSpPr>
        <p:spPr>
          <a:xfrm>
            <a:off x="3024947" y="1361973"/>
            <a:ext cx="410547" cy="270028"/>
          </a:xfrm>
          <a:prstGeom prst="lef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1360430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4271937"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grpSp>
        <p:nvGrpSpPr>
          <p:cNvPr id="4" name="Group 3">
            <a:extLst>
              <a:ext uri="{FF2B5EF4-FFF2-40B4-BE49-F238E27FC236}">
                <a16:creationId xmlns:a16="http://schemas.microsoft.com/office/drawing/2014/main" id="{2E8E48B1-FCF4-430C-AB6E-DB64FE618BE1}"/>
              </a:ext>
            </a:extLst>
          </p:cNvPr>
          <p:cNvGrpSpPr/>
          <p:nvPr/>
        </p:nvGrpSpPr>
        <p:grpSpPr>
          <a:xfrm>
            <a:off x="4271937" y="2336907"/>
            <a:ext cx="2225724" cy="470976"/>
            <a:chOff x="2265208" y="468537"/>
            <a:chExt cx="2225724" cy="470976"/>
          </a:xfrm>
        </p:grpSpPr>
        <p:sp>
          <p:nvSpPr>
            <p:cNvPr id="5" name="Rectangle: Rounded Corners 4">
              <a:extLst>
                <a:ext uri="{FF2B5EF4-FFF2-40B4-BE49-F238E27FC236}">
                  <a16:creationId xmlns:a16="http://schemas.microsoft.com/office/drawing/2014/main" id="{93DA2D51-EB8C-48A7-B3AC-D922C5C81B30}"/>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8" name="Straight Arrow Connector 7">
            <a:extLst>
              <a:ext uri="{FF2B5EF4-FFF2-40B4-BE49-F238E27FC236}">
                <a16:creationId xmlns:a16="http://schemas.microsoft.com/office/drawing/2014/main" id="{EFBCAA7C-3268-48AE-B270-B6AE9051B864}"/>
              </a:ext>
            </a:extLst>
          </p:cNvPr>
          <p:cNvCxnSpPr>
            <a:cxnSpLocks/>
            <a:stCxn id="5" idx="0"/>
            <a:endCxn id="2" idx="2"/>
          </p:cNvCxnSpPr>
          <p:nvPr/>
        </p:nvCxnSpPr>
        <p:spPr>
          <a:xfrm flipV="1">
            <a:off x="5384799"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273002"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5000751"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2F1F0F9-CEE9-4567-8D21-375E398E9370}"/>
              </a:ext>
            </a:extLst>
          </p:cNvPr>
          <p:cNvCxnSpPr>
            <a:cxnSpLocks/>
          </p:cNvCxnSpPr>
          <p:nvPr/>
        </p:nvCxnSpPr>
        <p:spPr>
          <a:xfrm>
            <a:off x="5000751"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74DEB9-F8CB-425B-AEC3-717738F29672}"/>
              </a:ext>
            </a:extLst>
          </p:cNvPr>
          <p:cNvCxnSpPr>
            <a:cxnSpLocks/>
          </p:cNvCxnSpPr>
          <p:nvPr/>
        </p:nvCxnSpPr>
        <p:spPr>
          <a:xfrm flipV="1">
            <a:off x="5729403"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80BF37E-6657-4B48-80E2-44DBA9B804EC}"/>
              </a:ext>
            </a:extLst>
          </p:cNvPr>
          <p:cNvCxnSpPr>
            <a:cxnSpLocks/>
          </p:cNvCxnSpPr>
          <p:nvPr/>
        </p:nvCxnSpPr>
        <p:spPr>
          <a:xfrm flipV="1">
            <a:off x="5717211"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5383734" y="5438307"/>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2212131B-5994-4F2E-B0BA-DB358A3F9EFB}"/>
              </a:ext>
            </a:extLst>
          </p:cNvPr>
          <p:cNvSpPr txBox="1"/>
          <p:nvPr/>
        </p:nvSpPr>
        <p:spPr>
          <a:xfrm>
            <a:off x="4049063" y="2965328"/>
            <a:ext cx="938847" cy="523220"/>
          </a:xfrm>
          <a:prstGeom prst="rect">
            <a:avLst/>
          </a:prstGeom>
          <a:noFill/>
        </p:spPr>
        <p:txBody>
          <a:bodyPr wrap="none" rtlCol="0">
            <a:spAutoFit/>
          </a:bodyPr>
          <a:lstStyle/>
          <a:p>
            <a:pPr algn="r"/>
            <a:r>
              <a:rPr lang="en-CA" sz="1400" dirty="0"/>
              <a:t>A1. Create</a:t>
            </a:r>
          </a:p>
          <a:p>
            <a:pPr algn="r"/>
            <a:r>
              <a:rPr lang="en-CA" sz="1400" dirty="0"/>
              <a:t>Credential</a:t>
            </a:r>
          </a:p>
        </p:txBody>
      </p:sp>
      <p:sp>
        <p:nvSpPr>
          <p:cNvPr id="36" name="TextBox 35">
            <a:extLst>
              <a:ext uri="{FF2B5EF4-FFF2-40B4-BE49-F238E27FC236}">
                <a16:creationId xmlns:a16="http://schemas.microsoft.com/office/drawing/2014/main" id="{C2501E8B-A760-434F-A23E-6DD6705B3664}"/>
              </a:ext>
            </a:extLst>
          </p:cNvPr>
          <p:cNvSpPr txBox="1"/>
          <p:nvPr/>
        </p:nvSpPr>
        <p:spPr>
          <a:xfrm>
            <a:off x="3900197" y="4274012"/>
            <a:ext cx="1088376" cy="523220"/>
          </a:xfrm>
          <a:prstGeom prst="rect">
            <a:avLst/>
          </a:prstGeom>
          <a:noFill/>
        </p:spPr>
        <p:txBody>
          <a:bodyPr wrap="none" rtlCol="0">
            <a:spAutoFit/>
          </a:bodyPr>
          <a:lstStyle/>
          <a:p>
            <a:pPr algn="r"/>
            <a:r>
              <a:rPr lang="en-CA" sz="1400" dirty="0"/>
              <a:t>A2. Request</a:t>
            </a:r>
          </a:p>
          <a:p>
            <a:pPr algn="r"/>
            <a:r>
              <a:rPr lang="en-CA" sz="1400" dirty="0"/>
              <a:t>Notarization</a:t>
            </a:r>
          </a:p>
        </p:txBody>
      </p:sp>
      <p:sp>
        <p:nvSpPr>
          <p:cNvPr id="37" name="TextBox 36">
            <a:extLst>
              <a:ext uri="{FF2B5EF4-FFF2-40B4-BE49-F238E27FC236}">
                <a16:creationId xmlns:a16="http://schemas.microsoft.com/office/drawing/2014/main" id="{A7CBFA30-AAC1-4ECF-A39C-E7A121C04569}"/>
              </a:ext>
            </a:extLst>
          </p:cNvPr>
          <p:cNvSpPr txBox="1"/>
          <p:nvPr/>
        </p:nvSpPr>
        <p:spPr>
          <a:xfrm>
            <a:off x="5716321" y="4272426"/>
            <a:ext cx="2505879" cy="523220"/>
          </a:xfrm>
          <a:prstGeom prst="rect">
            <a:avLst/>
          </a:prstGeom>
          <a:noFill/>
        </p:spPr>
        <p:txBody>
          <a:bodyPr wrap="none" rtlCol="0">
            <a:spAutoFit/>
          </a:bodyPr>
          <a:lstStyle/>
          <a:p>
            <a:r>
              <a:rPr lang="en-CA" sz="1400" dirty="0"/>
              <a:t>A4. Return Notarized Credential</a:t>
            </a:r>
          </a:p>
          <a:p>
            <a:r>
              <a:rPr lang="en-CA" sz="1400" dirty="0"/>
              <a:t>(Verifiable Credential)</a:t>
            </a:r>
          </a:p>
        </p:txBody>
      </p:sp>
      <p:sp>
        <p:nvSpPr>
          <p:cNvPr id="38" name="TextBox 37">
            <a:extLst>
              <a:ext uri="{FF2B5EF4-FFF2-40B4-BE49-F238E27FC236}">
                <a16:creationId xmlns:a16="http://schemas.microsoft.com/office/drawing/2014/main" id="{43752F73-FFC1-4FC6-919F-EBA392B7044C}"/>
              </a:ext>
            </a:extLst>
          </p:cNvPr>
          <p:cNvSpPr txBox="1"/>
          <p:nvPr/>
        </p:nvSpPr>
        <p:spPr>
          <a:xfrm>
            <a:off x="5730928" y="2965328"/>
            <a:ext cx="2549288" cy="523220"/>
          </a:xfrm>
          <a:prstGeom prst="rect">
            <a:avLst/>
          </a:prstGeom>
          <a:noFill/>
        </p:spPr>
        <p:txBody>
          <a:bodyPr wrap="none" rtlCol="0">
            <a:spAutoFit/>
          </a:bodyPr>
          <a:lstStyle/>
          <a:p>
            <a:r>
              <a:rPr lang="en-CA" sz="1400" dirty="0"/>
              <a:t>A5. Accept Notarized Credential </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5370615" y="5550568"/>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5379949" y="1690091"/>
            <a:ext cx="2709460" cy="523220"/>
          </a:xfrm>
          <a:prstGeom prst="rect">
            <a:avLst/>
          </a:prstGeom>
          <a:noFill/>
        </p:spPr>
        <p:txBody>
          <a:bodyPr wrap="none" rtlCol="0">
            <a:spAutoFit/>
          </a:bodyPr>
          <a:lstStyle/>
          <a:p>
            <a:r>
              <a:rPr lang="en-CA" sz="1400" dirty="0"/>
              <a:t>A6, B8. Store Notarized Credential </a:t>
            </a:r>
          </a:p>
          <a:p>
            <a:r>
              <a:rPr lang="en-CA" sz="1400" dirty="0"/>
              <a:t>(Verifiable Credential)</a:t>
            </a:r>
          </a:p>
        </p:txBody>
      </p:sp>
      <p:sp>
        <p:nvSpPr>
          <p:cNvPr id="28" name="Rectangle: Rounded Corners 27">
            <a:extLst>
              <a:ext uri="{FF2B5EF4-FFF2-40B4-BE49-F238E27FC236}">
                <a16:creationId xmlns:a16="http://schemas.microsoft.com/office/drawing/2014/main" id="{B7AF0979-2593-44EB-A090-CAB05E615BCC}"/>
              </a:ext>
            </a:extLst>
          </p:cNvPr>
          <p:cNvSpPr/>
          <p:nvPr/>
        </p:nvSpPr>
        <p:spPr>
          <a:xfrm>
            <a:off x="9303540"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Province of Sovronia’s Wallet</a:t>
            </a:r>
            <a:endParaRPr lang="en-CA" sz="1200" dirty="0"/>
          </a:p>
        </p:txBody>
      </p:sp>
      <p:grpSp>
        <p:nvGrpSpPr>
          <p:cNvPr id="29" name="Group 28">
            <a:extLst>
              <a:ext uri="{FF2B5EF4-FFF2-40B4-BE49-F238E27FC236}">
                <a16:creationId xmlns:a16="http://schemas.microsoft.com/office/drawing/2014/main" id="{7BEFD285-61D3-4E86-8329-A72099DE5775}"/>
              </a:ext>
            </a:extLst>
          </p:cNvPr>
          <p:cNvGrpSpPr/>
          <p:nvPr/>
        </p:nvGrpSpPr>
        <p:grpSpPr>
          <a:xfrm>
            <a:off x="9303540" y="2336907"/>
            <a:ext cx="2225724" cy="470976"/>
            <a:chOff x="2265208" y="468537"/>
            <a:chExt cx="2225724" cy="470976"/>
          </a:xfrm>
        </p:grpSpPr>
        <p:sp>
          <p:nvSpPr>
            <p:cNvPr id="33" name="Rectangle: Rounded Corners 32">
              <a:extLst>
                <a:ext uri="{FF2B5EF4-FFF2-40B4-BE49-F238E27FC236}">
                  <a16:creationId xmlns:a16="http://schemas.microsoft.com/office/drawing/2014/main" id="{BAE0CE04-FC3E-4F8E-B099-A19546E2CA85}"/>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Province of Sovronia’s Agent (Issuer)</a:t>
              </a:r>
            </a:p>
          </p:txBody>
        </p:sp>
        <p:pic>
          <p:nvPicPr>
            <p:cNvPr id="34" name="Graphic 33" descr="Gears">
              <a:extLst>
                <a:ext uri="{FF2B5EF4-FFF2-40B4-BE49-F238E27FC236}">
                  <a16:creationId xmlns:a16="http://schemas.microsoft.com/office/drawing/2014/main" id="{3E723F36-9D2F-4FA9-A013-45C28E8581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39" name="Straight Arrow Connector 38">
            <a:extLst>
              <a:ext uri="{FF2B5EF4-FFF2-40B4-BE49-F238E27FC236}">
                <a16:creationId xmlns:a16="http://schemas.microsoft.com/office/drawing/2014/main" id="{9003C493-6006-4558-BC38-F50FD9AC514C}"/>
              </a:ext>
            </a:extLst>
          </p:cNvPr>
          <p:cNvCxnSpPr>
            <a:cxnSpLocks/>
            <a:stCxn id="33" idx="0"/>
            <a:endCxn id="28" idx="2"/>
          </p:cNvCxnSpPr>
          <p:nvPr/>
        </p:nvCxnSpPr>
        <p:spPr>
          <a:xfrm flipV="1">
            <a:off x="10416402"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303F3373-5587-4E81-8C0A-EBDABD4A7DDA}"/>
              </a:ext>
            </a:extLst>
          </p:cNvPr>
          <p:cNvSpPr/>
          <p:nvPr/>
        </p:nvSpPr>
        <p:spPr>
          <a:xfrm>
            <a:off x="9304605" y="3652119"/>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Sovronia Drivers License (SDL)</a:t>
            </a:r>
          </a:p>
        </p:txBody>
      </p:sp>
      <p:pic>
        <p:nvPicPr>
          <p:cNvPr id="44" name="Graphic 43" descr="Gears">
            <a:extLst>
              <a:ext uri="{FF2B5EF4-FFF2-40B4-BE49-F238E27FC236}">
                <a16:creationId xmlns:a16="http://schemas.microsoft.com/office/drawing/2014/main" id="{0CC6D71C-E97B-4C92-827C-C7DE9E0DA7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131923" y="5007306"/>
            <a:ext cx="396276" cy="396276"/>
          </a:xfrm>
          <a:prstGeom prst="rect">
            <a:avLst/>
          </a:prstGeom>
        </p:spPr>
      </p:pic>
      <p:cxnSp>
        <p:nvCxnSpPr>
          <p:cNvPr id="45" name="Straight Arrow Connector 44">
            <a:extLst>
              <a:ext uri="{FF2B5EF4-FFF2-40B4-BE49-F238E27FC236}">
                <a16:creationId xmlns:a16="http://schemas.microsoft.com/office/drawing/2014/main" id="{2AA766F7-C041-47C0-860E-11A75A18F329}"/>
              </a:ext>
            </a:extLst>
          </p:cNvPr>
          <p:cNvCxnSpPr>
            <a:cxnSpLocks/>
          </p:cNvCxnSpPr>
          <p:nvPr/>
        </p:nvCxnSpPr>
        <p:spPr>
          <a:xfrm>
            <a:off x="10032354"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B3441F3-990A-4C92-9DE3-1E3F21B3AEAE}"/>
              </a:ext>
            </a:extLst>
          </p:cNvPr>
          <p:cNvCxnSpPr>
            <a:cxnSpLocks/>
          </p:cNvCxnSpPr>
          <p:nvPr/>
        </p:nvCxnSpPr>
        <p:spPr>
          <a:xfrm>
            <a:off x="10032354" y="4123095"/>
            <a:ext cx="1066"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72E54B-E020-4D57-A9E0-0B125ABE1783}"/>
              </a:ext>
            </a:extLst>
          </p:cNvPr>
          <p:cNvCxnSpPr>
            <a:cxnSpLocks/>
          </p:cNvCxnSpPr>
          <p:nvPr/>
        </p:nvCxnSpPr>
        <p:spPr>
          <a:xfrm flipV="1">
            <a:off x="10761006" y="2807883"/>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81FE9FF-F49A-487A-A5F1-9690D8B2D2E5}"/>
              </a:ext>
            </a:extLst>
          </p:cNvPr>
          <p:cNvCxnSpPr>
            <a:cxnSpLocks/>
          </p:cNvCxnSpPr>
          <p:nvPr/>
        </p:nvCxnSpPr>
        <p:spPr>
          <a:xfrm flipV="1">
            <a:off x="10748814" y="4123095"/>
            <a:ext cx="0" cy="844236"/>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Rectangle: Rounded Corners 48">
            <a:extLst>
              <a:ext uri="{FF2B5EF4-FFF2-40B4-BE49-F238E27FC236}">
                <a16:creationId xmlns:a16="http://schemas.microsoft.com/office/drawing/2014/main" id="{4452E6BC-B057-4C98-8281-DF7456C67141}"/>
              </a:ext>
            </a:extLst>
          </p:cNvPr>
          <p:cNvSpPr/>
          <p:nvPr/>
        </p:nvSpPr>
        <p:spPr>
          <a:xfrm>
            <a:off x="-784616" y="5964752"/>
            <a:ext cx="13847472"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cxnSp>
        <p:nvCxnSpPr>
          <p:cNvPr id="50" name="Straight Arrow Connector 49">
            <a:extLst>
              <a:ext uri="{FF2B5EF4-FFF2-40B4-BE49-F238E27FC236}">
                <a16:creationId xmlns:a16="http://schemas.microsoft.com/office/drawing/2014/main" id="{EE2E765B-EFBB-4491-A07E-81DF0C7FFFA4}"/>
              </a:ext>
            </a:extLst>
          </p:cNvPr>
          <p:cNvCxnSpPr>
            <a:cxnSpLocks/>
          </p:cNvCxnSpPr>
          <p:nvPr/>
        </p:nvCxnSpPr>
        <p:spPr>
          <a:xfrm flipV="1">
            <a:off x="10402219" y="5403582"/>
            <a:ext cx="0" cy="5579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4517C41-8AE0-4D2E-88F9-BBCA205AF059}"/>
              </a:ext>
            </a:extLst>
          </p:cNvPr>
          <p:cNvSpPr txBox="1"/>
          <p:nvPr/>
        </p:nvSpPr>
        <p:spPr>
          <a:xfrm>
            <a:off x="9080666" y="2965328"/>
            <a:ext cx="938847" cy="523220"/>
          </a:xfrm>
          <a:prstGeom prst="rect">
            <a:avLst/>
          </a:prstGeom>
          <a:noFill/>
        </p:spPr>
        <p:txBody>
          <a:bodyPr wrap="none" rtlCol="0">
            <a:spAutoFit/>
          </a:bodyPr>
          <a:lstStyle/>
          <a:p>
            <a:pPr algn="r"/>
            <a:r>
              <a:rPr lang="en-CA" sz="1400" dirty="0"/>
              <a:t>B1. Create</a:t>
            </a:r>
          </a:p>
          <a:p>
            <a:pPr algn="r"/>
            <a:r>
              <a:rPr lang="en-CA" sz="1400" dirty="0"/>
              <a:t>Credential</a:t>
            </a:r>
          </a:p>
        </p:txBody>
      </p:sp>
      <p:sp>
        <p:nvSpPr>
          <p:cNvPr id="52" name="TextBox 51">
            <a:extLst>
              <a:ext uri="{FF2B5EF4-FFF2-40B4-BE49-F238E27FC236}">
                <a16:creationId xmlns:a16="http://schemas.microsoft.com/office/drawing/2014/main" id="{949B8F79-6342-48EF-A5AA-6E14C738534E}"/>
              </a:ext>
            </a:extLst>
          </p:cNvPr>
          <p:cNvSpPr txBox="1"/>
          <p:nvPr/>
        </p:nvSpPr>
        <p:spPr>
          <a:xfrm>
            <a:off x="8931800" y="4274012"/>
            <a:ext cx="1088376" cy="523220"/>
          </a:xfrm>
          <a:prstGeom prst="rect">
            <a:avLst/>
          </a:prstGeom>
          <a:noFill/>
        </p:spPr>
        <p:txBody>
          <a:bodyPr wrap="none" rtlCol="0">
            <a:spAutoFit/>
          </a:bodyPr>
          <a:lstStyle/>
          <a:p>
            <a:pPr algn="r"/>
            <a:r>
              <a:rPr lang="en-CA" sz="1400" dirty="0"/>
              <a:t>B2. Request</a:t>
            </a:r>
          </a:p>
          <a:p>
            <a:pPr algn="r"/>
            <a:r>
              <a:rPr lang="en-CA" sz="1400" dirty="0"/>
              <a:t>Notarization</a:t>
            </a:r>
          </a:p>
        </p:txBody>
      </p:sp>
      <p:sp>
        <p:nvSpPr>
          <p:cNvPr id="53" name="TextBox 52">
            <a:extLst>
              <a:ext uri="{FF2B5EF4-FFF2-40B4-BE49-F238E27FC236}">
                <a16:creationId xmlns:a16="http://schemas.microsoft.com/office/drawing/2014/main" id="{4432CD75-7FBB-48BB-98FF-1249FB2C243A}"/>
              </a:ext>
            </a:extLst>
          </p:cNvPr>
          <p:cNvSpPr txBox="1"/>
          <p:nvPr/>
        </p:nvSpPr>
        <p:spPr>
          <a:xfrm>
            <a:off x="10747924" y="4272426"/>
            <a:ext cx="2499467" cy="523220"/>
          </a:xfrm>
          <a:prstGeom prst="rect">
            <a:avLst/>
          </a:prstGeom>
          <a:noFill/>
        </p:spPr>
        <p:txBody>
          <a:bodyPr wrap="none" rtlCol="0">
            <a:spAutoFit/>
          </a:bodyPr>
          <a:lstStyle/>
          <a:p>
            <a:r>
              <a:rPr lang="en-CA" sz="1400" dirty="0"/>
              <a:t>B4. Return Notarized Credential</a:t>
            </a:r>
          </a:p>
          <a:p>
            <a:r>
              <a:rPr lang="en-CA" sz="1400" dirty="0"/>
              <a:t>(Verifiable Credential)</a:t>
            </a:r>
          </a:p>
        </p:txBody>
      </p:sp>
      <p:sp>
        <p:nvSpPr>
          <p:cNvPr id="54" name="TextBox 53">
            <a:extLst>
              <a:ext uri="{FF2B5EF4-FFF2-40B4-BE49-F238E27FC236}">
                <a16:creationId xmlns:a16="http://schemas.microsoft.com/office/drawing/2014/main" id="{B70A7415-B427-4E9A-912F-7E1096A5E3C6}"/>
              </a:ext>
            </a:extLst>
          </p:cNvPr>
          <p:cNvSpPr txBox="1"/>
          <p:nvPr/>
        </p:nvSpPr>
        <p:spPr>
          <a:xfrm>
            <a:off x="10762531" y="2965328"/>
            <a:ext cx="2542876" cy="523220"/>
          </a:xfrm>
          <a:prstGeom prst="rect">
            <a:avLst/>
          </a:prstGeom>
          <a:noFill/>
        </p:spPr>
        <p:txBody>
          <a:bodyPr wrap="none" rtlCol="0">
            <a:spAutoFit/>
          </a:bodyPr>
          <a:lstStyle/>
          <a:p>
            <a:r>
              <a:rPr lang="en-CA" sz="1400" dirty="0"/>
              <a:t>B5. Accept Notarized Credential </a:t>
            </a:r>
          </a:p>
          <a:p>
            <a:r>
              <a:rPr lang="en-CA" sz="1400" dirty="0"/>
              <a:t>(Verifiable Credential)</a:t>
            </a:r>
          </a:p>
        </p:txBody>
      </p:sp>
      <p:sp>
        <p:nvSpPr>
          <p:cNvPr id="55" name="TextBox 54">
            <a:extLst>
              <a:ext uri="{FF2B5EF4-FFF2-40B4-BE49-F238E27FC236}">
                <a16:creationId xmlns:a16="http://schemas.microsoft.com/office/drawing/2014/main" id="{0C3994E7-C12C-420C-88F1-AA241BC6C00B}"/>
              </a:ext>
            </a:extLst>
          </p:cNvPr>
          <p:cNvSpPr txBox="1"/>
          <p:nvPr/>
        </p:nvSpPr>
        <p:spPr>
          <a:xfrm>
            <a:off x="10402218" y="5550568"/>
            <a:ext cx="2124861" cy="307777"/>
          </a:xfrm>
          <a:prstGeom prst="rect">
            <a:avLst/>
          </a:prstGeom>
          <a:noFill/>
        </p:spPr>
        <p:txBody>
          <a:bodyPr wrap="square" rtlCol="0">
            <a:spAutoFit/>
          </a:bodyPr>
          <a:lstStyle/>
          <a:p>
            <a:r>
              <a:rPr lang="en-CA" sz="1400" dirty="0"/>
              <a:t>B3. Record Notarization</a:t>
            </a:r>
          </a:p>
        </p:txBody>
      </p:sp>
      <p:sp>
        <p:nvSpPr>
          <p:cNvPr id="56" name="TextBox 55">
            <a:extLst>
              <a:ext uri="{FF2B5EF4-FFF2-40B4-BE49-F238E27FC236}">
                <a16:creationId xmlns:a16="http://schemas.microsoft.com/office/drawing/2014/main" id="{34F9F166-78A9-43AE-A350-0F22E31A09F5}"/>
              </a:ext>
            </a:extLst>
          </p:cNvPr>
          <p:cNvSpPr txBox="1"/>
          <p:nvPr/>
        </p:nvSpPr>
        <p:spPr>
          <a:xfrm>
            <a:off x="10402218" y="1690091"/>
            <a:ext cx="2428935" cy="523220"/>
          </a:xfrm>
          <a:prstGeom prst="rect">
            <a:avLst/>
          </a:prstGeom>
          <a:noFill/>
        </p:spPr>
        <p:txBody>
          <a:bodyPr wrap="none" rtlCol="0">
            <a:spAutoFit/>
          </a:bodyPr>
          <a:lstStyle/>
          <a:p>
            <a:r>
              <a:rPr lang="en-CA" sz="1400" dirty="0"/>
              <a:t>B6. Store Notarized Credential </a:t>
            </a:r>
          </a:p>
          <a:p>
            <a:r>
              <a:rPr lang="en-CA" sz="1400" dirty="0"/>
              <a:t>(Verifiable Credential)</a:t>
            </a:r>
          </a:p>
        </p:txBody>
      </p:sp>
      <p:cxnSp>
        <p:nvCxnSpPr>
          <p:cNvPr id="57" name="Straight Arrow Connector 56">
            <a:extLst>
              <a:ext uri="{FF2B5EF4-FFF2-40B4-BE49-F238E27FC236}">
                <a16:creationId xmlns:a16="http://schemas.microsoft.com/office/drawing/2014/main" id="{1C87D4E0-C93E-4BB3-9AE6-F5CB9F1C4BCF}"/>
              </a:ext>
            </a:extLst>
          </p:cNvPr>
          <p:cNvCxnSpPr>
            <a:cxnSpLocks/>
            <a:stCxn id="33" idx="1"/>
            <a:endCxn id="6" idx="3"/>
          </p:cNvCxnSpPr>
          <p:nvPr/>
        </p:nvCxnSpPr>
        <p:spPr>
          <a:xfrm flipH="1">
            <a:off x="6468805" y="2572395"/>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C664269-D3FE-46D2-ADEC-1A0CA72BB59C}"/>
              </a:ext>
            </a:extLst>
          </p:cNvPr>
          <p:cNvSpPr txBox="1"/>
          <p:nvPr/>
        </p:nvSpPr>
        <p:spPr>
          <a:xfrm>
            <a:off x="6495529" y="2316088"/>
            <a:ext cx="2768567" cy="523220"/>
          </a:xfrm>
          <a:prstGeom prst="rect">
            <a:avLst/>
          </a:prstGeom>
          <a:noFill/>
        </p:spPr>
        <p:txBody>
          <a:bodyPr wrap="square" rtlCol="0">
            <a:spAutoFit/>
          </a:bodyPr>
          <a:lstStyle/>
          <a:p>
            <a:pPr algn="ctr"/>
            <a:r>
              <a:rPr lang="en-CA" sz="1400" dirty="0"/>
              <a:t>B7. Transfer Notarized Credential (SDL Verifiable Credential)</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784616" y="11204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grpSp>
        <p:nvGrpSpPr>
          <p:cNvPr id="60" name="Group 59">
            <a:extLst>
              <a:ext uri="{FF2B5EF4-FFF2-40B4-BE49-F238E27FC236}">
                <a16:creationId xmlns:a16="http://schemas.microsoft.com/office/drawing/2014/main" id="{536B726D-3558-4AFC-A17A-183354BBD8F4}"/>
              </a:ext>
            </a:extLst>
          </p:cNvPr>
          <p:cNvGrpSpPr/>
          <p:nvPr/>
        </p:nvGrpSpPr>
        <p:grpSpPr>
          <a:xfrm>
            <a:off x="-784616" y="2336907"/>
            <a:ext cx="2225724" cy="470976"/>
            <a:chOff x="2265208" y="468537"/>
            <a:chExt cx="2225724" cy="470976"/>
          </a:xfrm>
        </p:grpSpPr>
        <p:sp>
          <p:nvSpPr>
            <p:cNvPr id="61" name="Rectangle: Rounded Corners 60">
              <a:extLst>
                <a:ext uri="{FF2B5EF4-FFF2-40B4-BE49-F238E27FC236}">
                  <a16:creationId xmlns:a16="http://schemas.microsoft.com/office/drawing/2014/main" id="{CB926E4B-E7C1-42A3-A42E-4DF4BA86E79A}"/>
                </a:ext>
              </a:extLst>
            </p:cNvPr>
            <p:cNvSpPr/>
            <p:nvPr/>
          </p:nvSpPr>
          <p:spPr>
            <a:xfrm>
              <a:off x="2265208" y="468537"/>
              <a:ext cx="2225724"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2525" y="508512"/>
              <a:ext cx="396276" cy="396276"/>
            </a:xfrm>
            <a:prstGeom prst="rect">
              <a:avLst/>
            </a:prstGeom>
          </p:spPr>
        </p:pic>
      </p:grpSp>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328246" y="1591418"/>
            <a:ext cx="0" cy="745489"/>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p:cNvCxnSpPr>
          <p:nvPr/>
        </p:nvCxnSpPr>
        <p:spPr>
          <a:xfrm flipH="1">
            <a:off x="1453891" y="2574723"/>
            <a:ext cx="2834736" cy="2625"/>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1414447" y="2318416"/>
            <a:ext cx="2842576" cy="523220"/>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325822" y="1676288"/>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784617" y="550513"/>
            <a:ext cx="6307593"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A: Alice Self-Issues a Blood Pressure Home Reading</a:t>
            </a:r>
          </a:p>
        </p:txBody>
      </p:sp>
      <p:sp>
        <p:nvSpPr>
          <p:cNvPr id="103" name="TextBox 102">
            <a:extLst>
              <a:ext uri="{FF2B5EF4-FFF2-40B4-BE49-F238E27FC236}">
                <a16:creationId xmlns:a16="http://schemas.microsoft.com/office/drawing/2014/main" id="{CC5B9E70-B65D-43F5-A500-78AD1600090D}"/>
              </a:ext>
            </a:extLst>
          </p:cNvPr>
          <p:cNvSpPr txBox="1"/>
          <p:nvPr/>
        </p:nvSpPr>
        <p:spPr>
          <a:xfrm>
            <a:off x="5614416" y="553355"/>
            <a:ext cx="7448440" cy="369332"/>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 Case B: Province of Sovronia Issues a Sovronia Driver’s License</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784617" y="76295"/>
            <a:ext cx="13847473" cy="461665"/>
          </a:xfrm>
          <a:prstGeom prst="rect">
            <a:avLst/>
          </a:prstGeom>
          <a:noFill/>
        </p:spPr>
        <p:txBody>
          <a:bodyPr wrap="square" rtlCol="0">
            <a:spAutoFit/>
          </a:bodyPr>
          <a:lstStyle/>
          <a:p>
            <a:pPr algn="ctr"/>
            <a:r>
              <a:rPr lang="en-CA" sz="2400" dirty="0"/>
              <a:t>Verifiable Credential Notarization and Third-Party Notary Services Providers: User Scenarios 0.25</a:t>
            </a:r>
          </a:p>
        </p:txBody>
      </p:sp>
      <p:sp>
        <p:nvSpPr>
          <p:cNvPr id="23" name="TextBox 22">
            <a:extLst>
              <a:ext uri="{FF2B5EF4-FFF2-40B4-BE49-F238E27FC236}">
                <a16:creationId xmlns:a16="http://schemas.microsoft.com/office/drawing/2014/main" id="{678EA7BE-6741-4B1B-9962-595120AE4E15}"/>
              </a:ext>
            </a:extLst>
          </p:cNvPr>
          <p:cNvSpPr txBox="1"/>
          <p:nvPr/>
        </p:nvSpPr>
        <p:spPr>
          <a:xfrm>
            <a:off x="-691305" y="3139747"/>
            <a:ext cx="4376898" cy="2462213"/>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SOVRONA is a third-party notary services provider/network.</a:t>
            </a:r>
          </a:p>
          <a:p>
            <a:endParaRPr lang="en-CA" sz="1400" dirty="0"/>
          </a:p>
          <a:p>
            <a:r>
              <a:rPr lang="en-CA" sz="1400" dirty="0"/>
              <a:t>User Scenario B: (steps B1…B8)</a:t>
            </a:r>
          </a:p>
          <a:p>
            <a:r>
              <a:rPr lang="en-CA" sz="1400" dirty="0"/>
              <a:t>The Province of Sovronia issues a Sovronia Driver’s License to Alice using SOVRONA’s credential notarization services. 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3900197" y="4967331"/>
            <a:ext cx="7948295"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spTree>
    <p:extLst>
      <p:ext uri="{BB962C8B-B14F-4D97-AF65-F5344CB8AC3E}">
        <p14:creationId xmlns:p14="http://schemas.microsoft.com/office/powerpoint/2010/main" val="2549765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ED0989F-E749-4B82-A122-0AC6ECB9B574}"/>
              </a:ext>
            </a:extLst>
          </p:cNvPr>
          <p:cNvSpPr/>
          <p:nvPr/>
        </p:nvSpPr>
        <p:spPr>
          <a:xfrm>
            <a:off x="7242137"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Alice’s Personal Wallet</a:t>
            </a:r>
            <a:endParaRPr lang="en-CA" sz="1200" dirty="0"/>
          </a:p>
        </p:txBody>
      </p:sp>
      <p:pic>
        <p:nvPicPr>
          <p:cNvPr id="6" name="Graphic 5" descr="Gears">
            <a:extLst>
              <a:ext uri="{FF2B5EF4-FFF2-40B4-BE49-F238E27FC236}">
                <a16:creationId xmlns:a16="http://schemas.microsoft.com/office/drawing/2014/main" id="{AF5A9573-2BE6-495B-9AC8-24281D93ED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25334" y="2614626"/>
            <a:ext cx="396276" cy="396276"/>
          </a:xfrm>
          <a:prstGeom prst="rect">
            <a:avLst/>
          </a:prstGeom>
        </p:spPr>
      </p:pic>
      <p:cxnSp>
        <p:nvCxnSpPr>
          <p:cNvPr id="8" name="Straight Arrow Connector 7">
            <a:extLst>
              <a:ext uri="{FF2B5EF4-FFF2-40B4-BE49-F238E27FC236}">
                <a16:creationId xmlns:a16="http://schemas.microsoft.com/office/drawing/2014/main" id="{EFBCAA7C-3268-48AE-B270-B6AE9051B864}"/>
              </a:ext>
            </a:extLst>
          </p:cNvPr>
          <p:cNvCxnSpPr>
            <a:cxnSpLocks/>
          </p:cNvCxnSpPr>
          <p:nvPr/>
        </p:nvCxnSpPr>
        <p:spPr>
          <a:xfrm flipV="1">
            <a:off x="9164787" y="1820018"/>
            <a:ext cx="4028" cy="754633"/>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A58D4267-3104-439D-8CE9-ADF826D7CE24}"/>
              </a:ext>
            </a:extLst>
          </p:cNvPr>
          <p:cNvSpPr/>
          <p:nvPr/>
        </p:nvSpPr>
        <p:spPr>
          <a:xfrm>
            <a:off x="4848588" y="1356957"/>
            <a:ext cx="2223593"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Appointment Confirmation (AC)</a:t>
            </a:r>
          </a:p>
        </p:txBody>
      </p:sp>
      <p:cxnSp>
        <p:nvCxnSpPr>
          <p:cNvPr id="21" name="Straight Arrow Connector 20">
            <a:extLst>
              <a:ext uri="{FF2B5EF4-FFF2-40B4-BE49-F238E27FC236}">
                <a16:creationId xmlns:a16="http://schemas.microsoft.com/office/drawing/2014/main" id="{72013014-40C9-459F-BED4-7F8F63624899}"/>
              </a:ext>
            </a:extLst>
          </p:cNvPr>
          <p:cNvCxnSpPr>
            <a:cxnSpLocks/>
          </p:cNvCxnSpPr>
          <p:nvPr/>
        </p:nvCxnSpPr>
        <p:spPr>
          <a:xfrm>
            <a:off x="7926831" y="3045627"/>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1768038-2140-402C-A285-BD40A031D234}"/>
              </a:ext>
            </a:extLst>
          </p:cNvPr>
          <p:cNvCxnSpPr>
            <a:cxnSpLocks/>
          </p:cNvCxnSpPr>
          <p:nvPr/>
        </p:nvCxnSpPr>
        <p:spPr>
          <a:xfrm flipV="1">
            <a:off x="8309814" y="5858931"/>
            <a:ext cx="2131" cy="526445"/>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2501E8B-A760-434F-A23E-6DD6705B3664}"/>
              </a:ext>
            </a:extLst>
          </p:cNvPr>
          <p:cNvSpPr txBox="1"/>
          <p:nvPr/>
        </p:nvSpPr>
        <p:spPr>
          <a:xfrm>
            <a:off x="17818" y="4783475"/>
            <a:ext cx="6772366" cy="1384995"/>
          </a:xfrm>
          <a:prstGeom prst="rect">
            <a:avLst/>
          </a:prstGeom>
          <a:noFill/>
        </p:spPr>
        <p:txBody>
          <a:bodyPr wrap="square" rtlCol="0">
            <a:spAutoFit/>
          </a:bodyPr>
          <a:lstStyle/>
          <a:p>
            <a:r>
              <a:rPr lang="en-CA" sz="1400" dirty="0"/>
              <a:t>Step A2: Credential Notarization Workflow</a:t>
            </a:r>
          </a:p>
          <a:p>
            <a:r>
              <a:rPr lang="en-CA" sz="1400" dirty="0"/>
              <a:t>A2.1. Based on an App request, Alice’s Agent gets Bob’s Clinic DID Doc/Public Key</a:t>
            </a:r>
          </a:p>
          <a:p>
            <a:r>
              <a:rPr lang="en-CA" sz="1400" dirty="0"/>
              <a:t>A2.2. Alice’s Agent encrypts AC Claims using Bob’s Clinic Public Key </a:t>
            </a:r>
          </a:p>
          <a:p>
            <a:r>
              <a:rPr lang="en-CA" sz="1400" dirty="0"/>
              <a:t>A2.3. Alice requests Notarization by passing the DID identity of the AC Credential to Notary</a:t>
            </a:r>
          </a:p>
          <a:p>
            <a:r>
              <a:rPr lang="en-CA" sz="1400" dirty="0"/>
              <a:t>A2.4. Notary requests Alice sign AC by passing the DID identity of the AC to back to Alice</a:t>
            </a:r>
          </a:p>
          <a:p>
            <a:r>
              <a:rPr lang="en-CA" sz="1400" dirty="0"/>
              <a:t>A2.5. Notary confirms Signed AC claims are unchanged and confirms Signature is Alice’s</a:t>
            </a:r>
          </a:p>
        </p:txBody>
      </p:sp>
      <p:sp>
        <p:nvSpPr>
          <p:cNvPr id="38" name="TextBox 37">
            <a:extLst>
              <a:ext uri="{FF2B5EF4-FFF2-40B4-BE49-F238E27FC236}">
                <a16:creationId xmlns:a16="http://schemas.microsoft.com/office/drawing/2014/main" id="{43752F73-FFC1-4FC6-919F-EBA392B7044C}"/>
              </a:ext>
            </a:extLst>
          </p:cNvPr>
          <p:cNvSpPr txBox="1"/>
          <p:nvPr/>
        </p:nvSpPr>
        <p:spPr>
          <a:xfrm>
            <a:off x="9186122" y="3221360"/>
            <a:ext cx="2660254" cy="2031325"/>
          </a:xfrm>
          <a:prstGeom prst="rect">
            <a:avLst/>
          </a:prstGeom>
          <a:noFill/>
        </p:spPr>
        <p:txBody>
          <a:bodyPr wrap="square" rtlCol="0">
            <a:spAutoFit/>
          </a:bodyPr>
          <a:lstStyle/>
          <a:p>
            <a:r>
              <a:rPr lang="en-CA" sz="1400" dirty="0"/>
              <a:t>A5. Accept Notarized Credential </a:t>
            </a:r>
          </a:p>
          <a:p>
            <a:r>
              <a:rPr lang="en-CA" sz="1400" dirty="0"/>
              <a:t>(Verifiable Credential)</a:t>
            </a:r>
          </a:p>
          <a:p>
            <a:endParaRPr lang="en-CA" sz="1400" dirty="0"/>
          </a:p>
          <a:p>
            <a:endParaRPr lang="en-CA" sz="1400" dirty="0"/>
          </a:p>
          <a:p>
            <a:endParaRPr lang="en-CA" sz="1400" dirty="0"/>
          </a:p>
          <a:p>
            <a:endParaRPr lang="en-CA" sz="1400" dirty="0"/>
          </a:p>
          <a:p>
            <a:endParaRPr lang="en-CA" sz="1400" dirty="0"/>
          </a:p>
          <a:p>
            <a:r>
              <a:rPr lang="en-CA" sz="1400" dirty="0"/>
              <a:t>A4. Return Notarized Credential</a:t>
            </a:r>
          </a:p>
          <a:p>
            <a:r>
              <a:rPr lang="en-CA" sz="1400" dirty="0"/>
              <a:t>(Verifiable Credential)</a:t>
            </a:r>
          </a:p>
        </p:txBody>
      </p:sp>
      <p:sp>
        <p:nvSpPr>
          <p:cNvPr id="40" name="TextBox 39">
            <a:extLst>
              <a:ext uri="{FF2B5EF4-FFF2-40B4-BE49-F238E27FC236}">
                <a16:creationId xmlns:a16="http://schemas.microsoft.com/office/drawing/2014/main" id="{C4CEF099-2671-46A7-9BB2-96FB81904AA5}"/>
              </a:ext>
            </a:extLst>
          </p:cNvPr>
          <p:cNvSpPr txBox="1"/>
          <p:nvPr/>
        </p:nvSpPr>
        <p:spPr>
          <a:xfrm>
            <a:off x="8296695" y="5971192"/>
            <a:ext cx="2124861" cy="307777"/>
          </a:xfrm>
          <a:prstGeom prst="rect">
            <a:avLst/>
          </a:prstGeom>
          <a:noFill/>
        </p:spPr>
        <p:txBody>
          <a:bodyPr wrap="square" rtlCol="0">
            <a:spAutoFit/>
          </a:bodyPr>
          <a:lstStyle/>
          <a:p>
            <a:r>
              <a:rPr lang="en-CA" sz="1400" dirty="0"/>
              <a:t>A3. Record Notarization</a:t>
            </a:r>
          </a:p>
        </p:txBody>
      </p:sp>
      <p:sp>
        <p:nvSpPr>
          <p:cNvPr id="26" name="TextBox 25">
            <a:extLst>
              <a:ext uri="{FF2B5EF4-FFF2-40B4-BE49-F238E27FC236}">
                <a16:creationId xmlns:a16="http://schemas.microsoft.com/office/drawing/2014/main" id="{A60179A8-631A-44E5-A14D-A7AE4387A8DB}"/>
              </a:ext>
            </a:extLst>
          </p:cNvPr>
          <p:cNvSpPr txBox="1"/>
          <p:nvPr/>
        </p:nvSpPr>
        <p:spPr>
          <a:xfrm>
            <a:off x="9174709" y="1927835"/>
            <a:ext cx="2709460" cy="523220"/>
          </a:xfrm>
          <a:prstGeom prst="rect">
            <a:avLst/>
          </a:prstGeom>
          <a:noFill/>
        </p:spPr>
        <p:txBody>
          <a:bodyPr wrap="square" rtlCol="0">
            <a:spAutoFit/>
          </a:bodyPr>
          <a:lstStyle/>
          <a:p>
            <a:r>
              <a:rPr lang="en-CA" sz="1400" dirty="0"/>
              <a:t>A6. Store Notarized Credential </a:t>
            </a:r>
          </a:p>
          <a:p>
            <a:r>
              <a:rPr lang="en-CA" sz="1400" dirty="0"/>
              <a:t>(Verifiable Credential)</a:t>
            </a:r>
          </a:p>
        </p:txBody>
      </p:sp>
      <p:sp>
        <p:nvSpPr>
          <p:cNvPr id="49" name="Rectangle: Rounded Corners 48">
            <a:extLst>
              <a:ext uri="{FF2B5EF4-FFF2-40B4-BE49-F238E27FC236}">
                <a16:creationId xmlns:a16="http://schemas.microsoft.com/office/drawing/2014/main" id="{4452E6BC-B057-4C98-8281-DF7456C67141}"/>
              </a:ext>
            </a:extLst>
          </p:cNvPr>
          <p:cNvSpPr/>
          <p:nvPr/>
        </p:nvSpPr>
        <p:spPr>
          <a:xfrm>
            <a:off x="5687568" y="6385376"/>
            <a:ext cx="5074920" cy="458433"/>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400" dirty="0"/>
              <a:t>Verifiable Data Registry (VDR)</a:t>
            </a:r>
          </a:p>
        </p:txBody>
      </p:sp>
      <p:sp>
        <p:nvSpPr>
          <p:cNvPr id="59" name="Rectangle: Rounded Corners 58">
            <a:extLst>
              <a:ext uri="{FF2B5EF4-FFF2-40B4-BE49-F238E27FC236}">
                <a16:creationId xmlns:a16="http://schemas.microsoft.com/office/drawing/2014/main" id="{5A3955CA-F970-40CA-8DA1-54D08303A4BA}"/>
              </a:ext>
            </a:extLst>
          </p:cNvPr>
          <p:cNvSpPr/>
          <p:nvPr/>
        </p:nvSpPr>
        <p:spPr>
          <a:xfrm>
            <a:off x="47488" y="1349042"/>
            <a:ext cx="2225724"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Dr. Bob’s Clinic Wallet</a:t>
            </a:r>
            <a:endParaRPr lang="en-CA" sz="1200" dirty="0"/>
          </a:p>
        </p:txBody>
      </p:sp>
      <p:sp>
        <p:nvSpPr>
          <p:cNvPr id="61" name="Rectangle: Rounded Corners 60">
            <a:extLst>
              <a:ext uri="{FF2B5EF4-FFF2-40B4-BE49-F238E27FC236}">
                <a16:creationId xmlns:a16="http://schemas.microsoft.com/office/drawing/2014/main" id="{CB926E4B-E7C1-42A3-A42E-4DF4BA86E79A}"/>
              </a:ext>
            </a:extLst>
          </p:cNvPr>
          <p:cNvSpPr/>
          <p:nvPr/>
        </p:nvSpPr>
        <p:spPr>
          <a:xfrm>
            <a:off x="47488" y="2574650"/>
            <a:ext cx="2225724" cy="470975"/>
          </a:xfrm>
          <a:prstGeom prst="roundRect">
            <a:avLst>
              <a:gd name="adj" fmla="val 4342"/>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Dr. Bob’s Clinic Agent</a:t>
            </a:r>
          </a:p>
          <a:p>
            <a:pPr algn="ctr"/>
            <a:r>
              <a:rPr lang="en-CA" sz="1400" dirty="0"/>
              <a:t>(Holder)</a:t>
            </a:r>
          </a:p>
        </p:txBody>
      </p:sp>
      <p:pic>
        <p:nvPicPr>
          <p:cNvPr id="62" name="Graphic 61" descr="Gears">
            <a:extLst>
              <a:ext uri="{FF2B5EF4-FFF2-40B4-BE49-F238E27FC236}">
                <a16:creationId xmlns:a16="http://schemas.microsoft.com/office/drawing/2014/main" id="{AAC1AA81-7280-4249-B83C-5C916D41A01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74805" y="2614626"/>
            <a:ext cx="396276" cy="396276"/>
          </a:xfrm>
          <a:prstGeom prst="rect">
            <a:avLst/>
          </a:prstGeom>
        </p:spPr>
      </p:pic>
      <p:cxnSp>
        <p:nvCxnSpPr>
          <p:cNvPr id="63" name="Straight Arrow Connector 62">
            <a:extLst>
              <a:ext uri="{FF2B5EF4-FFF2-40B4-BE49-F238E27FC236}">
                <a16:creationId xmlns:a16="http://schemas.microsoft.com/office/drawing/2014/main" id="{AE69763F-9A0D-4E5C-9924-975F701FE727}"/>
              </a:ext>
            </a:extLst>
          </p:cNvPr>
          <p:cNvCxnSpPr>
            <a:cxnSpLocks/>
            <a:stCxn id="61" idx="0"/>
            <a:endCxn id="59" idx="2"/>
          </p:cNvCxnSpPr>
          <p:nvPr/>
        </p:nvCxnSpPr>
        <p:spPr>
          <a:xfrm flipV="1">
            <a:off x="1160350" y="1820018"/>
            <a:ext cx="0" cy="754632"/>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90F97E9-E69A-4E33-88D3-FA785A98755C}"/>
              </a:ext>
            </a:extLst>
          </p:cNvPr>
          <p:cNvCxnSpPr>
            <a:cxnSpLocks/>
            <a:endCxn id="62" idx="3"/>
          </p:cNvCxnSpPr>
          <p:nvPr/>
        </p:nvCxnSpPr>
        <p:spPr>
          <a:xfrm flipH="1">
            <a:off x="2271081" y="2812467"/>
            <a:ext cx="4943626" cy="297"/>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6EAAA05C-51D7-47B1-BAFB-464E1A5C2384}"/>
              </a:ext>
            </a:extLst>
          </p:cNvPr>
          <p:cNvSpPr txBox="1"/>
          <p:nvPr/>
        </p:nvSpPr>
        <p:spPr>
          <a:xfrm>
            <a:off x="2246550" y="2556160"/>
            <a:ext cx="4968155" cy="307777"/>
          </a:xfrm>
          <a:prstGeom prst="rect">
            <a:avLst/>
          </a:prstGeom>
          <a:noFill/>
        </p:spPr>
        <p:txBody>
          <a:bodyPr wrap="square" rtlCol="0">
            <a:spAutoFit/>
          </a:bodyPr>
          <a:lstStyle/>
          <a:p>
            <a:pPr algn="ctr"/>
            <a:r>
              <a:rPr lang="en-CA" sz="1400" dirty="0"/>
              <a:t>A7. Transfer Notarized Credential (AC Verifiable Credential)</a:t>
            </a:r>
          </a:p>
        </p:txBody>
      </p:sp>
      <p:sp>
        <p:nvSpPr>
          <p:cNvPr id="102" name="TextBox 101">
            <a:extLst>
              <a:ext uri="{FF2B5EF4-FFF2-40B4-BE49-F238E27FC236}">
                <a16:creationId xmlns:a16="http://schemas.microsoft.com/office/drawing/2014/main" id="{370163A5-2F75-4626-A520-3F8D45816695}"/>
              </a:ext>
            </a:extLst>
          </p:cNvPr>
          <p:cNvSpPr txBox="1"/>
          <p:nvPr/>
        </p:nvSpPr>
        <p:spPr>
          <a:xfrm>
            <a:off x="1157926" y="1914032"/>
            <a:ext cx="2526717" cy="523220"/>
          </a:xfrm>
          <a:prstGeom prst="rect">
            <a:avLst/>
          </a:prstGeom>
          <a:noFill/>
        </p:spPr>
        <p:txBody>
          <a:bodyPr wrap="none" rtlCol="0">
            <a:spAutoFit/>
          </a:bodyPr>
          <a:lstStyle/>
          <a:p>
            <a:r>
              <a:rPr lang="en-CA" sz="1400" dirty="0"/>
              <a:t>A8. Store Notarized Credential </a:t>
            </a:r>
          </a:p>
          <a:p>
            <a:r>
              <a:rPr lang="en-CA" sz="1400" dirty="0"/>
              <a:t>(Verifiable Credential)</a:t>
            </a:r>
          </a:p>
        </p:txBody>
      </p:sp>
      <p:sp>
        <p:nvSpPr>
          <p:cNvPr id="22" name="TextBox 21">
            <a:extLst>
              <a:ext uri="{FF2B5EF4-FFF2-40B4-BE49-F238E27FC236}">
                <a16:creationId xmlns:a16="http://schemas.microsoft.com/office/drawing/2014/main" id="{50A51BED-D1BF-40B5-ABF5-EC4601581FE2}"/>
              </a:ext>
            </a:extLst>
          </p:cNvPr>
          <p:cNvSpPr txBox="1"/>
          <p:nvPr/>
        </p:nvSpPr>
        <p:spPr>
          <a:xfrm>
            <a:off x="24070" y="688043"/>
            <a:ext cx="12120537" cy="584775"/>
          </a:xfrm>
          <a:prstGeom prst="rect">
            <a:avLst/>
          </a:prstGeom>
          <a:solidFill>
            <a:schemeClr val="bg1">
              <a:lumMod val="95000"/>
            </a:schemeClr>
          </a:solidFill>
          <a:ln>
            <a:solidFill>
              <a:schemeClr val="bg1">
                <a:lumMod val="50000"/>
              </a:schemeClr>
            </a:solidFill>
          </a:ln>
        </p:spPr>
        <p:txBody>
          <a:bodyPr wrap="square" rtlCol="0">
            <a:spAutoFit/>
          </a:bodyPr>
          <a:lstStyle/>
          <a:p>
            <a:pPr algn="ctr"/>
            <a:r>
              <a:rPr lang="en-CA" dirty="0"/>
              <a:t>User Scenario A: Alice Self-Issues an Appointment Confirmation (AC) Credential to Dr. Bob’s Clinic </a:t>
            </a:r>
          </a:p>
          <a:p>
            <a:pPr algn="ctr"/>
            <a:r>
              <a:rPr lang="en-CA" sz="1400" dirty="0"/>
              <a:t>(previously, was a Blood Pressure Home Reading Credential)</a:t>
            </a:r>
          </a:p>
        </p:txBody>
      </p:sp>
      <p:sp>
        <p:nvSpPr>
          <p:cNvPr id="104" name="TextBox 103">
            <a:extLst>
              <a:ext uri="{FF2B5EF4-FFF2-40B4-BE49-F238E27FC236}">
                <a16:creationId xmlns:a16="http://schemas.microsoft.com/office/drawing/2014/main" id="{AE487DE0-304E-4342-BE8C-F593082E39BC}"/>
              </a:ext>
            </a:extLst>
          </p:cNvPr>
          <p:cNvSpPr txBox="1"/>
          <p:nvPr/>
        </p:nvSpPr>
        <p:spPr>
          <a:xfrm>
            <a:off x="24070" y="12287"/>
            <a:ext cx="12120538" cy="677108"/>
          </a:xfrm>
          <a:prstGeom prst="rect">
            <a:avLst/>
          </a:prstGeom>
          <a:noFill/>
        </p:spPr>
        <p:txBody>
          <a:bodyPr wrap="square" rtlCol="0">
            <a:spAutoFit/>
          </a:bodyPr>
          <a:lstStyle/>
          <a:p>
            <a:pPr algn="ctr"/>
            <a:r>
              <a:rPr lang="en-CA" sz="2400" dirty="0"/>
              <a:t>Verifiable Credential Notarization Protocol (VCNP) 0.25 July 2021: User Scenarios </a:t>
            </a:r>
          </a:p>
          <a:p>
            <a:pPr algn="ctr"/>
            <a:r>
              <a:rPr lang="en-CA" sz="1400" dirty="0"/>
              <a:t>Michael Herman, Trusted Digital Web, Hyperonomy Digital Identity Lab, Parallelspace Corporation</a:t>
            </a:r>
          </a:p>
        </p:txBody>
      </p:sp>
      <p:sp>
        <p:nvSpPr>
          <p:cNvPr id="23" name="TextBox 22">
            <a:extLst>
              <a:ext uri="{FF2B5EF4-FFF2-40B4-BE49-F238E27FC236}">
                <a16:creationId xmlns:a16="http://schemas.microsoft.com/office/drawing/2014/main" id="{678EA7BE-6741-4B1B-9962-595120AE4E15}"/>
              </a:ext>
            </a:extLst>
          </p:cNvPr>
          <p:cNvSpPr txBox="1"/>
          <p:nvPr/>
        </p:nvSpPr>
        <p:spPr>
          <a:xfrm>
            <a:off x="45249" y="3398974"/>
            <a:ext cx="6540733" cy="954107"/>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User Scenario A: (steps A1…A8)</a:t>
            </a:r>
          </a:p>
          <a:p>
            <a:r>
              <a:rPr lang="en-CA" sz="1400" dirty="0"/>
              <a:t>Alice self-issues an Appointment Confirmation credential to Dr. Bob’s Clinic using SOVRONA’s credential notarization services. </a:t>
            </a:r>
          </a:p>
          <a:p>
            <a:r>
              <a:rPr lang="en-CA" sz="1400" dirty="0"/>
              <a:t>SOVRONA is a third-party notary services provider/network.</a:t>
            </a:r>
          </a:p>
        </p:txBody>
      </p:sp>
      <p:sp>
        <p:nvSpPr>
          <p:cNvPr id="43" name="Rectangle: Rounded Corners 42">
            <a:extLst>
              <a:ext uri="{FF2B5EF4-FFF2-40B4-BE49-F238E27FC236}">
                <a16:creationId xmlns:a16="http://schemas.microsoft.com/office/drawing/2014/main" id="{CB826D60-D11F-462F-B24E-7444D8D0D45C}"/>
              </a:ext>
            </a:extLst>
          </p:cNvPr>
          <p:cNvSpPr/>
          <p:nvPr/>
        </p:nvSpPr>
        <p:spPr>
          <a:xfrm>
            <a:off x="7125829" y="5387955"/>
            <a:ext cx="246948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a:t>
            </a:r>
          </a:p>
          <a:p>
            <a:pPr algn="ctr"/>
            <a:r>
              <a:rPr lang="en-CA" sz="1400" dirty="0"/>
              <a:t>(Notary Services Provider)</a:t>
            </a:r>
          </a:p>
        </p:txBody>
      </p:sp>
      <p:cxnSp>
        <p:nvCxnSpPr>
          <p:cNvPr id="67" name="Straight Arrow Connector 66">
            <a:extLst>
              <a:ext uri="{FF2B5EF4-FFF2-40B4-BE49-F238E27FC236}">
                <a16:creationId xmlns:a16="http://schemas.microsoft.com/office/drawing/2014/main" id="{7D014109-9F80-472F-A35C-94A8ED35D6E7}"/>
              </a:ext>
            </a:extLst>
          </p:cNvPr>
          <p:cNvCxnSpPr>
            <a:cxnSpLocks/>
          </p:cNvCxnSpPr>
          <p:nvPr/>
        </p:nvCxnSpPr>
        <p:spPr>
          <a:xfrm flipV="1">
            <a:off x="9182787" y="3038334"/>
            <a:ext cx="0" cy="2377050"/>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Rectangle: Rounded Corners 81">
            <a:extLst>
              <a:ext uri="{FF2B5EF4-FFF2-40B4-BE49-F238E27FC236}">
                <a16:creationId xmlns:a16="http://schemas.microsoft.com/office/drawing/2014/main" id="{4A84AE3B-8942-4A55-A546-4692CD16BB21}"/>
              </a:ext>
            </a:extLst>
          </p:cNvPr>
          <p:cNvSpPr/>
          <p:nvPr/>
        </p:nvSpPr>
        <p:spPr>
          <a:xfrm>
            <a:off x="9595319" y="1343732"/>
            <a:ext cx="2549288" cy="47097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Notarized</a:t>
            </a:r>
          </a:p>
          <a:p>
            <a:pPr algn="ctr"/>
            <a:r>
              <a:rPr lang="en-CA" sz="1400" dirty="0"/>
              <a:t>AC Verifiable Credential (ACVC)</a:t>
            </a:r>
          </a:p>
        </p:txBody>
      </p:sp>
      <p:sp>
        <p:nvSpPr>
          <p:cNvPr id="89" name="TextBox 88">
            <a:extLst>
              <a:ext uri="{FF2B5EF4-FFF2-40B4-BE49-F238E27FC236}">
                <a16:creationId xmlns:a16="http://schemas.microsoft.com/office/drawing/2014/main" id="{1A7405DB-62DD-47C4-BB97-B704D87D9BF7}"/>
              </a:ext>
            </a:extLst>
          </p:cNvPr>
          <p:cNvSpPr txBox="1"/>
          <p:nvPr/>
        </p:nvSpPr>
        <p:spPr>
          <a:xfrm>
            <a:off x="5794248" y="1856414"/>
            <a:ext cx="2149388" cy="738664"/>
          </a:xfrm>
          <a:prstGeom prst="rect">
            <a:avLst/>
          </a:prstGeom>
          <a:noFill/>
        </p:spPr>
        <p:txBody>
          <a:bodyPr wrap="square">
            <a:spAutoFit/>
          </a:bodyPr>
          <a:lstStyle/>
          <a:p>
            <a:pPr algn="r"/>
            <a:r>
              <a:rPr lang="en-CA" sz="1400" dirty="0"/>
              <a:t>A1. Create AC Credential</a:t>
            </a:r>
          </a:p>
          <a:p>
            <a:pPr algn="r"/>
            <a:endParaRPr lang="en-CA" sz="1400" dirty="0"/>
          </a:p>
          <a:p>
            <a:pPr algn="r"/>
            <a:r>
              <a:rPr lang="en-CA" sz="1400" dirty="0"/>
              <a:t>A2.2. Encrypt AC Claims</a:t>
            </a:r>
          </a:p>
        </p:txBody>
      </p:sp>
      <p:sp>
        <p:nvSpPr>
          <p:cNvPr id="5" name="Rectangle: Rounded Corners 4">
            <a:extLst>
              <a:ext uri="{FF2B5EF4-FFF2-40B4-BE49-F238E27FC236}">
                <a16:creationId xmlns:a16="http://schemas.microsoft.com/office/drawing/2014/main" id="{93DA2D51-EB8C-48A7-B3AC-D922C5C81B30}"/>
              </a:ext>
            </a:extLst>
          </p:cNvPr>
          <p:cNvSpPr/>
          <p:nvPr/>
        </p:nvSpPr>
        <p:spPr>
          <a:xfrm>
            <a:off x="6917862" y="2574651"/>
            <a:ext cx="2866217"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a:t>
            </a:r>
          </a:p>
          <a:p>
            <a:pPr algn="ctr"/>
            <a:r>
              <a:rPr lang="en-CA" sz="1400" dirty="0"/>
              <a:t>(Self-Issuer, Holder)</a:t>
            </a:r>
          </a:p>
        </p:txBody>
      </p:sp>
      <p:cxnSp>
        <p:nvCxnSpPr>
          <p:cNvPr id="91" name="Straight Arrow Connector 90">
            <a:extLst>
              <a:ext uri="{FF2B5EF4-FFF2-40B4-BE49-F238E27FC236}">
                <a16:creationId xmlns:a16="http://schemas.microsoft.com/office/drawing/2014/main" id="{F73FB848-7484-4418-8970-964A9EF0F42B}"/>
              </a:ext>
            </a:extLst>
          </p:cNvPr>
          <p:cNvCxnSpPr>
            <a:cxnSpLocks/>
          </p:cNvCxnSpPr>
          <p:nvPr/>
        </p:nvCxnSpPr>
        <p:spPr>
          <a:xfrm flipV="1">
            <a:off x="7021844" y="3045627"/>
            <a:ext cx="28269" cy="3339749"/>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0177553-02D3-46CF-B7CF-60E81E7B0E7F}"/>
              </a:ext>
            </a:extLst>
          </p:cNvPr>
          <p:cNvSpPr txBox="1"/>
          <p:nvPr/>
        </p:nvSpPr>
        <p:spPr>
          <a:xfrm rot="16200000">
            <a:off x="5423126" y="4445623"/>
            <a:ext cx="2889664" cy="307777"/>
          </a:xfrm>
          <a:prstGeom prst="rect">
            <a:avLst/>
          </a:prstGeom>
          <a:noFill/>
        </p:spPr>
        <p:txBody>
          <a:bodyPr wrap="square" rtlCol="0">
            <a:spAutoFit/>
          </a:bodyPr>
          <a:lstStyle/>
          <a:p>
            <a:pPr algn="ctr"/>
            <a:r>
              <a:rPr lang="en-CA" sz="1400" dirty="0"/>
              <a:t>A2.1. Bob’s Clinic DID Doc/Public Key</a:t>
            </a:r>
          </a:p>
        </p:txBody>
      </p:sp>
      <p:sp>
        <p:nvSpPr>
          <p:cNvPr id="94" name="TextBox 93">
            <a:extLst>
              <a:ext uri="{FF2B5EF4-FFF2-40B4-BE49-F238E27FC236}">
                <a16:creationId xmlns:a16="http://schemas.microsoft.com/office/drawing/2014/main" id="{91B1149A-6E2E-4280-A626-C7C27EB5ACF4}"/>
              </a:ext>
            </a:extLst>
          </p:cNvPr>
          <p:cNvSpPr txBox="1"/>
          <p:nvPr/>
        </p:nvSpPr>
        <p:spPr>
          <a:xfrm rot="16200000">
            <a:off x="6591679" y="4062900"/>
            <a:ext cx="2342327" cy="307777"/>
          </a:xfrm>
          <a:prstGeom prst="rect">
            <a:avLst/>
          </a:prstGeom>
          <a:noFill/>
        </p:spPr>
        <p:txBody>
          <a:bodyPr wrap="square" rtlCol="0">
            <a:spAutoFit/>
          </a:bodyPr>
          <a:lstStyle/>
          <a:p>
            <a:pPr algn="ctr"/>
            <a:r>
              <a:rPr lang="en-CA" sz="1400" dirty="0"/>
              <a:t>A2.3. Request Notarization</a:t>
            </a:r>
          </a:p>
        </p:txBody>
      </p:sp>
      <p:cxnSp>
        <p:nvCxnSpPr>
          <p:cNvPr id="95" name="Straight Arrow Connector 94">
            <a:extLst>
              <a:ext uri="{FF2B5EF4-FFF2-40B4-BE49-F238E27FC236}">
                <a16:creationId xmlns:a16="http://schemas.microsoft.com/office/drawing/2014/main" id="{6C76622D-EF6C-4F2A-B7BC-054D746A537A}"/>
              </a:ext>
            </a:extLst>
          </p:cNvPr>
          <p:cNvCxnSpPr>
            <a:cxnSpLocks/>
          </p:cNvCxnSpPr>
          <p:nvPr/>
        </p:nvCxnSpPr>
        <p:spPr>
          <a:xfrm>
            <a:off x="8350970" y="3045627"/>
            <a:ext cx="0" cy="2342328"/>
          </a:xfrm>
          <a:prstGeom prst="straightConnector1">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FED7A06D-E49B-49E7-A169-C45019301F67}"/>
              </a:ext>
            </a:extLst>
          </p:cNvPr>
          <p:cNvSpPr txBox="1"/>
          <p:nvPr/>
        </p:nvSpPr>
        <p:spPr>
          <a:xfrm rot="16200000">
            <a:off x="6966233" y="4051692"/>
            <a:ext cx="2441123" cy="307777"/>
          </a:xfrm>
          <a:prstGeom prst="rect">
            <a:avLst/>
          </a:prstGeom>
          <a:noFill/>
        </p:spPr>
        <p:txBody>
          <a:bodyPr wrap="square" rtlCol="0">
            <a:spAutoFit/>
          </a:bodyPr>
          <a:lstStyle/>
          <a:p>
            <a:pPr algn="ctr"/>
            <a:r>
              <a:rPr lang="en-CA" sz="1400" dirty="0"/>
              <a:t>A2.4. Request Alice’s Signature</a:t>
            </a:r>
          </a:p>
        </p:txBody>
      </p:sp>
      <p:cxnSp>
        <p:nvCxnSpPr>
          <p:cNvPr id="98" name="Straight Arrow Connector 97">
            <a:extLst>
              <a:ext uri="{FF2B5EF4-FFF2-40B4-BE49-F238E27FC236}">
                <a16:creationId xmlns:a16="http://schemas.microsoft.com/office/drawing/2014/main" id="{E77474EC-EB68-4C0F-86B4-3C0E0848A22A}"/>
              </a:ext>
            </a:extLst>
          </p:cNvPr>
          <p:cNvCxnSpPr>
            <a:cxnSpLocks/>
          </p:cNvCxnSpPr>
          <p:nvPr/>
        </p:nvCxnSpPr>
        <p:spPr>
          <a:xfrm>
            <a:off x="8786834" y="3045625"/>
            <a:ext cx="0" cy="2342328"/>
          </a:xfrm>
          <a:prstGeom prst="straightConnector1">
            <a:avLst/>
          </a:prstGeom>
          <a:ln w="381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C2ACFAF3-4BE9-4893-AA1A-3F88D42B2816}"/>
              </a:ext>
            </a:extLst>
          </p:cNvPr>
          <p:cNvSpPr txBox="1"/>
          <p:nvPr/>
        </p:nvSpPr>
        <p:spPr>
          <a:xfrm rot="16200000">
            <a:off x="7402097" y="4057788"/>
            <a:ext cx="2441123" cy="307777"/>
          </a:xfrm>
          <a:prstGeom prst="rect">
            <a:avLst/>
          </a:prstGeom>
          <a:noFill/>
        </p:spPr>
        <p:txBody>
          <a:bodyPr wrap="square" rtlCol="0">
            <a:spAutoFit/>
          </a:bodyPr>
          <a:lstStyle/>
          <a:p>
            <a:pPr algn="ctr"/>
            <a:r>
              <a:rPr lang="en-CA" sz="1400" dirty="0"/>
              <a:t>A2.5. Confirm Alice’s Signature</a:t>
            </a:r>
          </a:p>
        </p:txBody>
      </p:sp>
      <p:pic>
        <p:nvPicPr>
          <p:cNvPr id="37" name="Graphic 36" descr="Gears">
            <a:extLst>
              <a:ext uri="{FF2B5EF4-FFF2-40B4-BE49-F238E27FC236}">
                <a16:creationId xmlns:a16="http://schemas.microsoft.com/office/drawing/2014/main" id="{827B3D6F-689B-48F0-9376-52F8020D05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79899" y="2604048"/>
            <a:ext cx="396276" cy="396276"/>
          </a:xfrm>
          <a:prstGeom prst="rect">
            <a:avLst/>
          </a:prstGeom>
        </p:spPr>
      </p:pic>
      <p:pic>
        <p:nvPicPr>
          <p:cNvPr id="39" name="Graphic 38" descr="Gears">
            <a:extLst>
              <a:ext uri="{FF2B5EF4-FFF2-40B4-BE49-F238E27FC236}">
                <a16:creationId xmlns:a16="http://schemas.microsoft.com/office/drawing/2014/main" id="{C669863B-A2A6-4F6B-B855-B2B6CE3BC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47760" y="5431898"/>
            <a:ext cx="396276" cy="396276"/>
          </a:xfrm>
          <a:prstGeom prst="rect">
            <a:avLst/>
          </a:prstGeom>
        </p:spPr>
      </p:pic>
      <p:cxnSp>
        <p:nvCxnSpPr>
          <p:cNvPr id="90" name="Straight Arrow Connector 89">
            <a:extLst>
              <a:ext uri="{FF2B5EF4-FFF2-40B4-BE49-F238E27FC236}">
                <a16:creationId xmlns:a16="http://schemas.microsoft.com/office/drawing/2014/main" id="{BB3B8361-079D-449C-AC5A-612D310170D5}"/>
              </a:ext>
            </a:extLst>
          </p:cNvPr>
          <p:cNvCxnSpPr>
            <a:cxnSpLocks/>
          </p:cNvCxnSpPr>
          <p:nvPr/>
        </p:nvCxnSpPr>
        <p:spPr>
          <a:xfrm flipV="1">
            <a:off x="7966635" y="1806761"/>
            <a:ext cx="0" cy="789577"/>
          </a:xfrm>
          <a:prstGeom prst="straightConnector1">
            <a:avLst/>
          </a:prstGeom>
          <a:ln w="3810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00115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1B7A03B-6FEA-4EAB-89A2-396185A258F9}"/>
              </a:ext>
            </a:extLst>
          </p:cNvPr>
          <p:cNvSpPr/>
          <p:nvPr/>
        </p:nvSpPr>
        <p:spPr>
          <a:xfrm>
            <a:off x="484258" y="-2124983"/>
            <a:ext cx="3795130" cy="2594933"/>
          </a:xfrm>
          <a:prstGeom prst="roundRect">
            <a:avLst>
              <a:gd name="adj" fmla="val 5038"/>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Alice’s Personal Wallet</a:t>
            </a:r>
            <a:endParaRPr lang="en-CA" sz="1200" dirty="0"/>
          </a:p>
        </p:txBody>
      </p:sp>
      <p:sp>
        <p:nvSpPr>
          <p:cNvPr id="3" name="Rectangle: Rounded Corners 2">
            <a:extLst>
              <a:ext uri="{FF2B5EF4-FFF2-40B4-BE49-F238E27FC236}">
                <a16:creationId xmlns:a16="http://schemas.microsoft.com/office/drawing/2014/main" id="{D2D4D3D3-1D8E-424F-AB21-488657575F28}"/>
              </a:ext>
            </a:extLst>
          </p:cNvPr>
          <p:cNvSpPr/>
          <p:nvPr/>
        </p:nvSpPr>
        <p:spPr>
          <a:xfrm>
            <a:off x="0" y="2225353"/>
            <a:ext cx="12191993" cy="5144712"/>
          </a:xfrm>
          <a:prstGeom prst="roundRect">
            <a:avLst>
              <a:gd name="adj" fmla="val 3591"/>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CA" sz="1400" dirty="0"/>
              <a:t>Verifiable Data Registry (VDR)</a:t>
            </a:r>
          </a:p>
        </p:txBody>
      </p:sp>
      <p:sp>
        <p:nvSpPr>
          <p:cNvPr id="4" name="Rectangle: Rounded Corners 3">
            <a:extLst>
              <a:ext uri="{FF2B5EF4-FFF2-40B4-BE49-F238E27FC236}">
                <a16:creationId xmlns:a16="http://schemas.microsoft.com/office/drawing/2014/main" id="{12048BDF-4DF6-46CD-8B94-14BA56B8680E}"/>
              </a:ext>
            </a:extLst>
          </p:cNvPr>
          <p:cNvSpPr/>
          <p:nvPr/>
        </p:nvSpPr>
        <p:spPr>
          <a:xfrm>
            <a:off x="484258" y="947019"/>
            <a:ext cx="3795130"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Alice’s Personal Agent (did:svrn:sepr:2345)</a:t>
            </a:r>
          </a:p>
          <a:p>
            <a:pPr algn="ctr"/>
            <a:r>
              <a:rPr lang="en-CA" sz="1400" dirty="0"/>
              <a:t>(Self-Issuer, Holder)</a:t>
            </a:r>
          </a:p>
        </p:txBody>
      </p:sp>
      <p:sp>
        <p:nvSpPr>
          <p:cNvPr id="5" name="Rectangle: Rounded Corners 4">
            <a:extLst>
              <a:ext uri="{FF2B5EF4-FFF2-40B4-BE49-F238E27FC236}">
                <a16:creationId xmlns:a16="http://schemas.microsoft.com/office/drawing/2014/main" id="{F2458E9D-1439-44DF-A01D-63B1DBE646E2}"/>
              </a:ext>
            </a:extLst>
          </p:cNvPr>
          <p:cNvSpPr/>
          <p:nvPr/>
        </p:nvSpPr>
        <p:spPr>
          <a:xfrm>
            <a:off x="365385" y="3226795"/>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UIR Entry</a:t>
            </a:r>
          </a:p>
          <a:p>
            <a:pPr algn="ctr"/>
            <a:r>
              <a:rPr lang="en-CA" sz="1400" dirty="0"/>
              <a:t>(DID Doc)</a:t>
            </a:r>
          </a:p>
          <a:p>
            <a:pPr algn="ctr"/>
            <a:r>
              <a:rPr lang="en-CA" sz="1400" dirty="0"/>
              <a:t>did:svrn:person:1234</a:t>
            </a:r>
          </a:p>
        </p:txBody>
      </p:sp>
      <p:sp>
        <p:nvSpPr>
          <p:cNvPr id="6" name="Rectangle: Rounded Corners 5">
            <a:extLst>
              <a:ext uri="{FF2B5EF4-FFF2-40B4-BE49-F238E27FC236}">
                <a16:creationId xmlns:a16="http://schemas.microsoft.com/office/drawing/2014/main" id="{164A9053-5F70-473F-98F2-7A5719DB7280}"/>
              </a:ext>
            </a:extLst>
          </p:cNvPr>
          <p:cNvSpPr/>
          <p:nvPr/>
        </p:nvSpPr>
        <p:spPr>
          <a:xfrm>
            <a:off x="2915384" y="3226796"/>
            <a:ext cx="2575707"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Agent’s SEPR Entry</a:t>
            </a:r>
            <a:br>
              <a:rPr lang="en-CA" sz="1400" dirty="0"/>
            </a:br>
            <a:r>
              <a:rPr lang="en-CA" sz="1400" dirty="0"/>
              <a:t>did:svrn:sepr:2345</a:t>
            </a:r>
          </a:p>
        </p:txBody>
      </p:sp>
      <p:cxnSp>
        <p:nvCxnSpPr>
          <p:cNvPr id="8" name="Straight Arrow Connector 7">
            <a:extLst>
              <a:ext uri="{FF2B5EF4-FFF2-40B4-BE49-F238E27FC236}">
                <a16:creationId xmlns:a16="http://schemas.microsoft.com/office/drawing/2014/main" id="{61B35E89-6FA3-489E-BEEC-18F1FEAC60B6}"/>
              </a:ext>
            </a:extLst>
          </p:cNvPr>
          <p:cNvCxnSpPr>
            <a:cxnSpLocks/>
            <a:stCxn id="5" idx="3"/>
            <a:endCxn id="6" idx="1"/>
          </p:cNvCxnSpPr>
          <p:nvPr/>
        </p:nvCxnSpPr>
        <p:spPr>
          <a:xfrm flipV="1">
            <a:off x="2588978" y="3497062"/>
            <a:ext cx="326406"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7C6C0B-BE86-4BA5-B433-63D33456AC97}"/>
              </a:ext>
            </a:extLst>
          </p:cNvPr>
          <p:cNvCxnSpPr>
            <a:cxnSpLocks/>
          </p:cNvCxnSpPr>
          <p:nvPr/>
        </p:nvCxnSpPr>
        <p:spPr>
          <a:xfrm flipV="1">
            <a:off x="3222510" y="1417995"/>
            <a:ext cx="0" cy="1808800"/>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3B53071-C064-4EA2-98C9-A976DA9E358F}"/>
              </a:ext>
            </a:extLst>
          </p:cNvPr>
          <p:cNvSpPr txBox="1"/>
          <p:nvPr/>
        </p:nvSpPr>
        <p:spPr>
          <a:xfrm>
            <a:off x="64267" y="4215886"/>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20" name="Rectangle: Rounded Corners 19">
            <a:extLst>
              <a:ext uri="{FF2B5EF4-FFF2-40B4-BE49-F238E27FC236}">
                <a16:creationId xmlns:a16="http://schemas.microsoft.com/office/drawing/2014/main" id="{177B646C-C469-41A7-9300-F668167BD06A}"/>
              </a:ext>
            </a:extLst>
          </p:cNvPr>
          <p:cNvSpPr/>
          <p:nvPr/>
        </p:nvSpPr>
        <p:spPr>
          <a:xfrm>
            <a:off x="1215776" y="4671877"/>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UIR Entry</a:t>
            </a:r>
          </a:p>
          <a:p>
            <a:pPr algn="ctr"/>
            <a:r>
              <a:rPr lang="en-CA" sz="1400" dirty="0"/>
              <a:t>(DID Doc)</a:t>
            </a:r>
          </a:p>
          <a:p>
            <a:pPr algn="ctr"/>
            <a:r>
              <a:rPr lang="en-CA" sz="1400" dirty="0"/>
              <a:t>did:svrn:notary:3456</a:t>
            </a:r>
          </a:p>
        </p:txBody>
      </p:sp>
      <p:sp>
        <p:nvSpPr>
          <p:cNvPr id="21" name="Rectangle: Rounded Corners 20">
            <a:extLst>
              <a:ext uri="{FF2B5EF4-FFF2-40B4-BE49-F238E27FC236}">
                <a16:creationId xmlns:a16="http://schemas.microsoft.com/office/drawing/2014/main" id="{C571021F-5938-4640-A406-65F1D32949D7}"/>
              </a:ext>
            </a:extLst>
          </p:cNvPr>
          <p:cNvSpPr/>
          <p:nvPr/>
        </p:nvSpPr>
        <p:spPr>
          <a:xfrm>
            <a:off x="3765774" y="4671878"/>
            <a:ext cx="3055649"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Agent’s SEPR Entry</a:t>
            </a:r>
          </a:p>
          <a:p>
            <a:pPr algn="ctr"/>
            <a:r>
              <a:rPr lang="en-CA" sz="1400" dirty="0"/>
              <a:t>did:svrn:sepr:4567</a:t>
            </a:r>
          </a:p>
        </p:txBody>
      </p:sp>
      <p:cxnSp>
        <p:nvCxnSpPr>
          <p:cNvPr id="22" name="Straight Arrow Connector 21">
            <a:extLst>
              <a:ext uri="{FF2B5EF4-FFF2-40B4-BE49-F238E27FC236}">
                <a16:creationId xmlns:a16="http://schemas.microsoft.com/office/drawing/2014/main" id="{94458CCD-F925-4157-9EFF-AF33CFA64777}"/>
              </a:ext>
            </a:extLst>
          </p:cNvPr>
          <p:cNvCxnSpPr>
            <a:cxnSpLocks/>
            <a:stCxn id="20" idx="3"/>
            <a:endCxn id="21" idx="1"/>
          </p:cNvCxnSpPr>
          <p:nvPr/>
        </p:nvCxnSpPr>
        <p:spPr>
          <a:xfrm flipV="1">
            <a:off x="3439369" y="4942145"/>
            <a:ext cx="326405"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27">
            <a:extLst>
              <a:ext uri="{FF2B5EF4-FFF2-40B4-BE49-F238E27FC236}">
                <a16:creationId xmlns:a16="http://schemas.microsoft.com/office/drawing/2014/main" id="{49946C88-BA36-48F0-A0D7-13C32342219E}"/>
              </a:ext>
            </a:extLst>
          </p:cNvPr>
          <p:cNvSpPr/>
          <p:nvPr/>
        </p:nvSpPr>
        <p:spPr>
          <a:xfrm>
            <a:off x="2915382" y="3836034"/>
            <a:ext cx="2575711"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Alice’s Role RR Entry</a:t>
            </a:r>
            <a:br>
              <a:rPr lang="en-CA" sz="1400" dirty="0"/>
            </a:br>
            <a:r>
              <a:rPr lang="en-CA" sz="1400" dirty="0"/>
              <a:t>did:svrn:role:5678 = PERSON</a:t>
            </a:r>
          </a:p>
        </p:txBody>
      </p:sp>
      <p:cxnSp>
        <p:nvCxnSpPr>
          <p:cNvPr id="30" name="Straight Arrow Connector 29">
            <a:extLst>
              <a:ext uri="{FF2B5EF4-FFF2-40B4-BE49-F238E27FC236}">
                <a16:creationId xmlns:a16="http://schemas.microsoft.com/office/drawing/2014/main" id="{3C15496A-93CC-4C66-92C3-65098E8614D6}"/>
              </a:ext>
            </a:extLst>
          </p:cNvPr>
          <p:cNvCxnSpPr>
            <a:cxnSpLocks/>
            <a:stCxn id="5" idx="3"/>
            <a:endCxn id="28" idx="1"/>
          </p:cNvCxnSpPr>
          <p:nvPr/>
        </p:nvCxnSpPr>
        <p:spPr>
          <a:xfrm>
            <a:off x="2588978" y="3801681"/>
            <a:ext cx="326404"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6F6B4C85-0304-4BD8-B0F2-A956350C83C0}"/>
              </a:ext>
            </a:extLst>
          </p:cNvPr>
          <p:cNvSpPr/>
          <p:nvPr/>
        </p:nvSpPr>
        <p:spPr>
          <a:xfrm>
            <a:off x="3765774" y="5281116"/>
            <a:ext cx="3055649"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Notary’s Role RR Entry</a:t>
            </a:r>
            <a:br>
              <a:rPr lang="en-CA" sz="1400" dirty="0"/>
            </a:br>
            <a:r>
              <a:rPr lang="en-CA" sz="1400" dirty="0"/>
              <a:t>did:svrn:role:6789 = NOTARY</a:t>
            </a:r>
          </a:p>
        </p:txBody>
      </p:sp>
      <p:cxnSp>
        <p:nvCxnSpPr>
          <p:cNvPr id="37" name="Straight Arrow Connector 36">
            <a:extLst>
              <a:ext uri="{FF2B5EF4-FFF2-40B4-BE49-F238E27FC236}">
                <a16:creationId xmlns:a16="http://schemas.microsoft.com/office/drawing/2014/main" id="{E1917A63-F4D2-4B73-81A5-32743FAF0D95}"/>
              </a:ext>
            </a:extLst>
          </p:cNvPr>
          <p:cNvCxnSpPr>
            <a:cxnSpLocks/>
            <a:stCxn id="20" idx="3"/>
            <a:endCxn id="36" idx="1"/>
          </p:cNvCxnSpPr>
          <p:nvPr/>
        </p:nvCxnSpPr>
        <p:spPr>
          <a:xfrm>
            <a:off x="3439369" y="5246763"/>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EF28358-3E08-4312-B650-081CE9939963}"/>
              </a:ext>
            </a:extLst>
          </p:cNvPr>
          <p:cNvSpPr txBox="1"/>
          <p:nvPr/>
        </p:nvSpPr>
        <p:spPr>
          <a:xfrm>
            <a:off x="931988" y="5577585"/>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49" name="Rectangle: Rounded Corners 48">
            <a:extLst>
              <a:ext uri="{FF2B5EF4-FFF2-40B4-BE49-F238E27FC236}">
                <a16:creationId xmlns:a16="http://schemas.microsoft.com/office/drawing/2014/main" id="{DD7B923A-0E55-446B-82A2-1D31B9881170}"/>
              </a:ext>
            </a:extLst>
          </p:cNvPr>
          <p:cNvSpPr/>
          <p:nvPr/>
        </p:nvSpPr>
        <p:spPr>
          <a:xfrm>
            <a:off x="4809372" y="1495618"/>
            <a:ext cx="3119799"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SOVRONA’s Agent (did:svrn:sepr:4567)</a:t>
            </a:r>
          </a:p>
          <a:p>
            <a:pPr algn="ctr"/>
            <a:r>
              <a:rPr lang="en-CA" sz="1400" dirty="0"/>
              <a:t>(Notary Services Provider)</a:t>
            </a:r>
          </a:p>
        </p:txBody>
      </p:sp>
      <p:cxnSp>
        <p:nvCxnSpPr>
          <p:cNvPr id="50" name="Straight Arrow Connector 49">
            <a:extLst>
              <a:ext uri="{FF2B5EF4-FFF2-40B4-BE49-F238E27FC236}">
                <a16:creationId xmlns:a16="http://schemas.microsoft.com/office/drawing/2014/main" id="{7A515F1F-C475-499F-AABC-085F7F6BF3FF}"/>
              </a:ext>
            </a:extLst>
          </p:cNvPr>
          <p:cNvCxnSpPr>
            <a:cxnSpLocks/>
            <a:endCxn id="49" idx="2"/>
          </p:cNvCxnSpPr>
          <p:nvPr/>
        </p:nvCxnSpPr>
        <p:spPr>
          <a:xfrm flipV="1">
            <a:off x="6369272" y="1966594"/>
            <a:ext cx="0" cy="2705283"/>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760B6FCD-796E-47AA-84B3-5D83269D3F85}"/>
              </a:ext>
            </a:extLst>
          </p:cNvPr>
          <p:cNvSpPr/>
          <p:nvPr/>
        </p:nvSpPr>
        <p:spPr>
          <a:xfrm>
            <a:off x="8732520" y="1479627"/>
            <a:ext cx="2624328" cy="470976"/>
          </a:xfrm>
          <a:prstGeom prst="roundRect">
            <a:avLst/>
          </a:prstGeom>
          <a:solidFill>
            <a:schemeClr val="accent4">
              <a:lumMod val="75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CA" sz="1400" dirty="0"/>
              <a:t>VDR Agent</a:t>
            </a:r>
          </a:p>
          <a:p>
            <a:pPr algn="ctr"/>
            <a:r>
              <a:rPr lang="en-CA" sz="1400" dirty="0"/>
              <a:t>(VDR Services Agent)</a:t>
            </a:r>
          </a:p>
        </p:txBody>
      </p:sp>
      <p:cxnSp>
        <p:nvCxnSpPr>
          <p:cNvPr id="61" name="Straight Arrow Connector 60">
            <a:extLst>
              <a:ext uri="{FF2B5EF4-FFF2-40B4-BE49-F238E27FC236}">
                <a16:creationId xmlns:a16="http://schemas.microsoft.com/office/drawing/2014/main" id="{F4C3FB1A-584A-48D4-A73A-5DD3E4ED0884}"/>
              </a:ext>
            </a:extLst>
          </p:cNvPr>
          <p:cNvCxnSpPr>
            <a:cxnSpLocks/>
            <a:endCxn id="60" idx="2"/>
          </p:cNvCxnSpPr>
          <p:nvPr/>
        </p:nvCxnSpPr>
        <p:spPr>
          <a:xfrm flipV="1">
            <a:off x="10044684" y="1950603"/>
            <a:ext cx="0" cy="280533"/>
          </a:xfrm>
          <a:prstGeom prst="straightConnector1">
            <a:avLst/>
          </a:prstGeom>
          <a:ln w="38100">
            <a:solidFill>
              <a:srgbClr val="0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150F34D2-2CA3-4898-AB89-D0C015F73811}"/>
              </a:ext>
            </a:extLst>
          </p:cNvPr>
          <p:cNvCxnSpPr>
            <a:cxnSpLocks/>
            <a:stCxn id="4" idx="0"/>
            <a:endCxn id="2" idx="2"/>
          </p:cNvCxnSpPr>
          <p:nvPr/>
        </p:nvCxnSpPr>
        <p:spPr>
          <a:xfrm flipV="1">
            <a:off x="2381823" y="469950"/>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5" name="Rectangle: Rounded Corners 84">
            <a:extLst>
              <a:ext uri="{FF2B5EF4-FFF2-40B4-BE49-F238E27FC236}">
                <a16:creationId xmlns:a16="http://schemas.microsoft.com/office/drawing/2014/main" id="{4FA16736-298B-4F15-ABAC-ADC2EF7D43E1}"/>
              </a:ext>
            </a:extLst>
          </p:cNvPr>
          <p:cNvSpPr/>
          <p:nvPr/>
        </p:nvSpPr>
        <p:spPr>
          <a:xfrm>
            <a:off x="1605887" y="6111740"/>
            <a:ext cx="2223593" cy="114977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UIR Entry</a:t>
            </a:r>
          </a:p>
          <a:p>
            <a:pPr algn="ctr"/>
            <a:r>
              <a:rPr lang="en-CA" sz="1400" dirty="0"/>
              <a:t>(DID Doc)</a:t>
            </a:r>
          </a:p>
          <a:p>
            <a:pPr algn="ctr"/>
            <a:r>
              <a:rPr lang="en-CA" sz="1400" dirty="0"/>
              <a:t>did:svrn:steward:0123</a:t>
            </a:r>
          </a:p>
        </p:txBody>
      </p:sp>
      <p:sp>
        <p:nvSpPr>
          <p:cNvPr id="86" name="Rectangle: Rounded Corners 85">
            <a:extLst>
              <a:ext uri="{FF2B5EF4-FFF2-40B4-BE49-F238E27FC236}">
                <a16:creationId xmlns:a16="http://schemas.microsoft.com/office/drawing/2014/main" id="{D9D25A97-396E-4032-9415-9D3C59385A30}"/>
              </a:ext>
            </a:extLst>
          </p:cNvPr>
          <p:cNvSpPr/>
          <p:nvPr/>
        </p:nvSpPr>
        <p:spPr>
          <a:xfrm>
            <a:off x="4155886" y="6111741"/>
            <a:ext cx="2575712" cy="540533"/>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Agent’s SEPR Entry</a:t>
            </a:r>
          </a:p>
          <a:p>
            <a:pPr algn="ctr"/>
            <a:r>
              <a:rPr lang="en-CA" sz="1400" dirty="0"/>
              <a:t>did:svrn:sepr:1357</a:t>
            </a:r>
          </a:p>
        </p:txBody>
      </p:sp>
      <p:cxnSp>
        <p:nvCxnSpPr>
          <p:cNvPr id="87" name="Straight Arrow Connector 86">
            <a:extLst>
              <a:ext uri="{FF2B5EF4-FFF2-40B4-BE49-F238E27FC236}">
                <a16:creationId xmlns:a16="http://schemas.microsoft.com/office/drawing/2014/main" id="{3B05FDE4-5211-42B6-B5DE-3DFBDF88354E}"/>
              </a:ext>
            </a:extLst>
          </p:cNvPr>
          <p:cNvCxnSpPr>
            <a:cxnSpLocks/>
            <a:stCxn id="85" idx="3"/>
            <a:endCxn id="86" idx="1"/>
          </p:cNvCxnSpPr>
          <p:nvPr/>
        </p:nvCxnSpPr>
        <p:spPr>
          <a:xfrm flipV="1">
            <a:off x="3829480" y="6382008"/>
            <a:ext cx="326406" cy="304618"/>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88" name="Rectangle: Rounded Corners 87">
            <a:extLst>
              <a:ext uri="{FF2B5EF4-FFF2-40B4-BE49-F238E27FC236}">
                <a16:creationId xmlns:a16="http://schemas.microsoft.com/office/drawing/2014/main" id="{FB1037A8-A0B6-4027-BEF3-7AAD36CA14A2}"/>
              </a:ext>
            </a:extLst>
          </p:cNvPr>
          <p:cNvSpPr/>
          <p:nvPr/>
        </p:nvSpPr>
        <p:spPr>
          <a:xfrm>
            <a:off x="4155885" y="6720979"/>
            <a:ext cx="2575713" cy="54053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Steward’s Role RR Entry</a:t>
            </a:r>
            <a:br>
              <a:rPr lang="en-CA" sz="1400" dirty="0"/>
            </a:br>
            <a:r>
              <a:rPr lang="en-CA" sz="1400" dirty="0"/>
              <a:t>did:svrn:role:3579 = STEWARD</a:t>
            </a:r>
          </a:p>
        </p:txBody>
      </p:sp>
      <p:cxnSp>
        <p:nvCxnSpPr>
          <p:cNvPr id="89" name="Straight Arrow Connector 88">
            <a:extLst>
              <a:ext uri="{FF2B5EF4-FFF2-40B4-BE49-F238E27FC236}">
                <a16:creationId xmlns:a16="http://schemas.microsoft.com/office/drawing/2014/main" id="{6727D9EE-B89B-4642-8C8E-DCCD87DB5BC1}"/>
              </a:ext>
            </a:extLst>
          </p:cNvPr>
          <p:cNvCxnSpPr>
            <a:cxnSpLocks/>
            <a:stCxn id="85" idx="3"/>
            <a:endCxn id="88" idx="1"/>
          </p:cNvCxnSpPr>
          <p:nvPr/>
        </p:nvCxnSpPr>
        <p:spPr>
          <a:xfrm>
            <a:off x="3829480" y="6686626"/>
            <a:ext cx="326405" cy="304619"/>
          </a:xfrm>
          <a:prstGeom prst="straightConnector1">
            <a:avLst/>
          </a:prstGeom>
          <a:ln w="381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2EA777CB-11CF-413A-A18F-4F7862667AC1}"/>
              </a:ext>
            </a:extLst>
          </p:cNvPr>
          <p:cNvSpPr txBox="1"/>
          <p:nvPr/>
        </p:nvSpPr>
        <p:spPr>
          <a:xfrm>
            <a:off x="1322099" y="7017448"/>
            <a:ext cx="1349251"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p:txBody>
      </p:sp>
      <p:sp>
        <p:nvSpPr>
          <p:cNvPr id="91" name="Rectangle: Rounded Corners 90">
            <a:extLst>
              <a:ext uri="{FF2B5EF4-FFF2-40B4-BE49-F238E27FC236}">
                <a16:creationId xmlns:a16="http://schemas.microsoft.com/office/drawing/2014/main" id="{D64109FB-DD08-4E76-A991-8E6C626DDF82}"/>
              </a:ext>
            </a:extLst>
          </p:cNvPr>
          <p:cNvSpPr/>
          <p:nvPr/>
        </p:nvSpPr>
        <p:spPr>
          <a:xfrm>
            <a:off x="4809373" y="-2124983"/>
            <a:ext cx="2624326" cy="3126356"/>
          </a:xfrm>
          <a:prstGeom prst="roundRect">
            <a:avLst>
              <a:gd name="adj" fmla="val 3775"/>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CA" sz="1400" dirty="0"/>
              <a:t>SOVRONA’s Wallet</a:t>
            </a:r>
            <a:endParaRPr lang="en-CA" sz="1200" dirty="0"/>
          </a:p>
        </p:txBody>
      </p:sp>
      <p:cxnSp>
        <p:nvCxnSpPr>
          <p:cNvPr id="92" name="Straight Arrow Connector 91">
            <a:extLst>
              <a:ext uri="{FF2B5EF4-FFF2-40B4-BE49-F238E27FC236}">
                <a16:creationId xmlns:a16="http://schemas.microsoft.com/office/drawing/2014/main" id="{8962DA4B-8B72-4053-87CC-D067AC9EE236}"/>
              </a:ext>
            </a:extLst>
          </p:cNvPr>
          <p:cNvCxnSpPr>
            <a:cxnSpLocks/>
          </p:cNvCxnSpPr>
          <p:nvPr/>
        </p:nvCxnSpPr>
        <p:spPr>
          <a:xfrm flipV="1">
            <a:off x="6368425" y="1018549"/>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6DC92B4E-4809-45C8-BB1D-C864E744EBA6}"/>
              </a:ext>
            </a:extLst>
          </p:cNvPr>
          <p:cNvCxnSpPr>
            <a:cxnSpLocks/>
          </p:cNvCxnSpPr>
          <p:nvPr/>
        </p:nvCxnSpPr>
        <p:spPr>
          <a:xfrm flipV="1">
            <a:off x="10044684" y="1009405"/>
            <a:ext cx="0" cy="477069"/>
          </a:xfrm>
          <a:prstGeom prst="straightConnector1">
            <a:avLst/>
          </a:prstGeom>
          <a:ln w="3810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B8B9A554-709A-486A-99A9-DFC753C83561}"/>
              </a:ext>
            </a:extLst>
          </p:cNvPr>
          <p:cNvSpPr/>
          <p:nvPr/>
        </p:nvSpPr>
        <p:spPr>
          <a:xfrm>
            <a:off x="8732520" y="530397"/>
            <a:ext cx="2624326" cy="47097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CA" sz="1400" dirty="0"/>
              <a:t>VDR Agent’s Wallet</a:t>
            </a:r>
            <a:endParaRPr lang="en-CA" sz="1200" dirty="0"/>
          </a:p>
        </p:txBody>
      </p:sp>
      <p:sp>
        <p:nvSpPr>
          <p:cNvPr id="95" name="TextBox 94">
            <a:extLst>
              <a:ext uri="{FF2B5EF4-FFF2-40B4-BE49-F238E27FC236}">
                <a16:creationId xmlns:a16="http://schemas.microsoft.com/office/drawing/2014/main" id="{B1886DEE-E650-4CD7-BBA0-62D1AB24E959}"/>
              </a:ext>
            </a:extLst>
          </p:cNvPr>
          <p:cNvSpPr txBox="1"/>
          <p:nvPr/>
        </p:nvSpPr>
        <p:spPr>
          <a:xfrm>
            <a:off x="7552543" y="-2124983"/>
            <a:ext cx="5349633" cy="1169551"/>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 Digital Wallet is a </a:t>
            </a:r>
            <a:r>
              <a:rPr lang="en-CA" sz="1400" i="1" dirty="0"/>
              <a:t>storage solution for digital credentials, keys, and master secrets </a:t>
            </a:r>
            <a:r>
              <a:rPr lang="en-CA" sz="1400" dirty="0"/>
              <a:t>that is </a:t>
            </a:r>
            <a:r>
              <a:rPr lang="en-CA" sz="1400" i="1" dirty="0"/>
              <a:t>local, secure, and personal</a:t>
            </a:r>
            <a:r>
              <a:rPr lang="en-CA" sz="1400" dirty="0"/>
              <a:t> to each and every Agent. It resides on the same node/node cluster an Agent’s Service Endpoint is hosted on. </a:t>
            </a:r>
          </a:p>
          <a:p>
            <a:r>
              <a:rPr lang="en-CA" sz="1400" dirty="0"/>
              <a:t>A Digital Wallet is a specialization of a Credential Repository.</a:t>
            </a:r>
          </a:p>
        </p:txBody>
      </p:sp>
      <p:cxnSp>
        <p:nvCxnSpPr>
          <p:cNvPr id="110" name="Connector: Elbow 109">
            <a:extLst>
              <a:ext uri="{FF2B5EF4-FFF2-40B4-BE49-F238E27FC236}">
                <a16:creationId xmlns:a16="http://schemas.microsoft.com/office/drawing/2014/main" id="{DAFDFB78-B01F-4097-BF65-12396FEC9E03}"/>
              </a:ext>
            </a:extLst>
          </p:cNvPr>
          <p:cNvCxnSpPr>
            <a:cxnSpLocks/>
            <a:stCxn id="49" idx="1"/>
            <a:endCxn id="4" idx="3"/>
          </p:cNvCxnSpPr>
          <p:nvPr/>
        </p:nvCxnSpPr>
        <p:spPr>
          <a:xfrm rot="10800000">
            <a:off x="4279388" y="1182508"/>
            <a:ext cx="529984" cy="548599"/>
          </a:xfrm>
          <a:prstGeom prst="bentConnector3">
            <a:avLst>
              <a:gd name="adj1" fmla="val 5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33B69404-4678-4FAB-991C-2E57533496CF}"/>
              </a:ext>
            </a:extLst>
          </p:cNvPr>
          <p:cNvSpPr txBox="1"/>
          <p:nvPr/>
        </p:nvSpPr>
        <p:spPr>
          <a:xfrm>
            <a:off x="4562105" y="1106031"/>
            <a:ext cx="1198983" cy="338554"/>
          </a:xfrm>
          <a:prstGeom prst="rect">
            <a:avLst/>
          </a:prstGeom>
          <a:noFill/>
        </p:spPr>
        <p:txBody>
          <a:bodyPr wrap="square" rtlCol="0">
            <a:spAutoFit/>
          </a:bodyPr>
          <a:lstStyle/>
          <a:p>
            <a:r>
              <a:rPr lang="en-CA" sz="1600" dirty="0"/>
              <a:t>POST</a:t>
            </a:r>
          </a:p>
        </p:txBody>
      </p:sp>
      <p:cxnSp>
        <p:nvCxnSpPr>
          <p:cNvPr id="125" name="Straight Connector 124">
            <a:extLst>
              <a:ext uri="{FF2B5EF4-FFF2-40B4-BE49-F238E27FC236}">
                <a16:creationId xmlns:a16="http://schemas.microsoft.com/office/drawing/2014/main" id="{32D105F3-1882-46BE-BC0E-C7550C26A2D4}"/>
              </a:ext>
            </a:extLst>
          </p:cNvPr>
          <p:cNvCxnSpPr>
            <a:cxnSpLocks/>
          </p:cNvCxnSpPr>
          <p:nvPr/>
        </p:nvCxnSpPr>
        <p:spPr>
          <a:xfrm flipV="1">
            <a:off x="374529" y="709188"/>
            <a:ext cx="4096887" cy="19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EBF774E-0ABA-4D4C-8ABB-00B1A99A23E2}"/>
              </a:ext>
            </a:extLst>
          </p:cNvPr>
          <p:cNvSpPr txBox="1"/>
          <p:nvPr/>
        </p:nvSpPr>
        <p:spPr>
          <a:xfrm>
            <a:off x="2385008" y="447578"/>
            <a:ext cx="2278432" cy="523220"/>
          </a:xfrm>
          <a:prstGeom prst="rect">
            <a:avLst/>
          </a:prstGeom>
          <a:noFill/>
          <a:ln>
            <a:noFill/>
          </a:ln>
        </p:spPr>
        <p:txBody>
          <a:bodyPr wrap="square" rtlCol="0">
            <a:spAutoFit/>
          </a:bodyPr>
          <a:lstStyle/>
          <a:p>
            <a:r>
              <a:rPr lang="en-CA" sz="1400" dirty="0"/>
              <a:t>Red Line of Confidentiality/</a:t>
            </a:r>
            <a:br>
              <a:rPr lang="en-CA" sz="1400" dirty="0"/>
            </a:br>
            <a:r>
              <a:rPr lang="en-CA" sz="1400" dirty="0"/>
              <a:t>Security/Authorization</a:t>
            </a:r>
          </a:p>
        </p:txBody>
      </p:sp>
      <p:sp>
        <p:nvSpPr>
          <p:cNvPr id="46" name="Rectangle: Rounded Corners 45">
            <a:extLst>
              <a:ext uri="{FF2B5EF4-FFF2-40B4-BE49-F238E27FC236}">
                <a16:creationId xmlns:a16="http://schemas.microsoft.com/office/drawing/2014/main" id="{E723AD41-27C0-4973-AB0F-70524FD424BD}"/>
              </a:ext>
            </a:extLst>
          </p:cNvPr>
          <p:cNvSpPr/>
          <p:nvPr/>
        </p:nvSpPr>
        <p:spPr>
          <a:xfrm>
            <a:off x="594360" y="-1775380"/>
            <a:ext cx="3561525" cy="2104299"/>
          </a:xfrm>
          <a:prstGeom prst="roundRect">
            <a:avLst>
              <a:gd name="adj" fmla="val 7163"/>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Master Verifiable Capability Authorization (MVCA) Entry</a:t>
            </a:r>
          </a:p>
          <a:p>
            <a:pPr algn="ctr"/>
            <a:r>
              <a:rPr lang="en-CA" sz="1400" dirty="0"/>
              <a:t>did:svrn:vca:8901</a:t>
            </a:r>
          </a:p>
          <a:p>
            <a:pPr algn="ctr"/>
            <a:r>
              <a:rPr lang="en-CA" sz="1400" dirty="0"/>
              <a:t>GrantedBy: did:svrn:steward:9012</a:t>
            </a:r>
          </a:p>
          <a:p>
            <a:pPr algn="ctr"/>
            <a:r>
              <a:rPr lang="en-CA" sz="1400" dirty="0"/>
              <a:t>Actor: did:svrn:person:1234</a:t>
            </a:r>
          </a:p>
          <a:p>
            <a:pPr algn="ctr"/>
            <a:r>
              <a:rPr lang="en-CA" sz="1400" dirty="0"/>
              <a:t>Target: did:svrn:sepr:2345</a:t>
            </a:r>
          </a:p>
          <a:p>
            <a:pPr algn="ctr"/>
            <a:r>
              <a:rPr lang="en-CA" sz="1400" dirty="0"/>
              <a:t>Capabilities: CreateLocalCredential, GetCredential,</a:t>
            </a:r>
          </a:p>
          <a:p>
            <a:pPr algn="ctr"/>
            <a:r>
              <a:rPr lang="en-CA" sz="1400" dirty="0"/>
              <a:t>SetCredentialTrustLevel</a:t>
            </a:r>
          </a:p>
          <a:p>
            <a:pPr algn="ctr"/>
            <a:endParaRPr lang="en-CA" sz="1400" dirty="0"/>
          </a:p>
        </p:txBody>
      </p:sp>
      <p:sp>
        <p:nvSpPr>
          <p:cNvPr id="77" name="TextBox 76">
            <a:extLst>
              <a:ext uri="{FF2B5EF4-FFF2-40B4-BE49-F238E27FC236}">
                <a16:creationId xmlns:a16="http://schemas.microsoft.com/office/drawing/2014/main" id="{927040D9-6BF7-41A3-982F-0FC0A1D5C72E}"/>
              </a:ext>
            </a:extLst>
          </p:cNvPr>
          <p:cNvSpPr txBox="1"/>
          <p:nvPr/>
        </p:nvSpPr>
        <p:spPr>
          <a:xfrm>
            <a:off x="168400" y="-1424148"/>
            <a:ext cx="1349250" cy="307777"/>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Notarized</a:t>
            </a:r>
          </a:p>
        </p:txBody>
      </p:sp>
      <p:sp>
        <p:nvSpPr>
          <p:cNvPr id="58" name="Rectangle: Rounded Corners 57">
            <a:extLst>
              <a:ext uri="{FF2B5EF4-FFF2-40B4-BE49-F238E27FC236}">
                <a16:creationId xmlns:a16="http://schemas.microsoft.com/office/drawing/2014/main" id="{8084CEF3-2240-469D-B20E-51FA118372C6}"/>
              </a:ext>
            </a:extLst>
          </p:cNvPr>
          <p:cNvSpPr/>
          <p:nvPr/>
        </p:nvSpPr>
        <p:spPr>
          <a:xfrm>
            <a:off x="4882895" y="-1789339"/>
            <a:ext cx="2495939" cy="2699334"/>
          </a:xfrm>
          <a:prstGeom prst="roundRect">
            <a:avLst>
              <a:gd name="adj" fmla="val 6775"/>
            </a:avLst>
          </a:prstGeom>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lang="en-CA" sz="1400" dirty="0"/>
              <a:t>Verifiable Capability Authorization (VCA) Entry</a:t>
            </a:r>
          </a:p>
          <a:p>
            <a:pPr algn="ctr"/>
            <a:r>
              <a:rPr lang="en-CA" sz="1400" dirty="0"/>
              <a:t>did:svrn:vca:7890</a:t>
            </a:r>
          </a:p>
          <a:p>
            <a:pPr algn="ctr"/>
            <a:r>
              <a:rPr lang="en-CA" sz="1400" dirty="0"/>
              <a:t>GrantedBy: did:svrn:person:1234</a:t>
            </a:r>
          </a:p>
          <a:p>
            <a:pPr algn="ctr"/>
            <a:r>
              <a:rPr lang="en-CA" sz="1400" dirty="0"/>
              <a:t>Actor: did:svrn:notary:3456</a:t>
            </a:r>
          </a:p>
          <a:p>
            <a:pPr algn="ctr"/>
            <a:r>
              <a:rPr lang="en-CA" sz="1400" dirty="0"/>
              <a:t>Target: did:svrn:sepr:2345</a:t>
            </a:r>
          </a:p>
          <a:p>
            <a:pPr algn="ctr"/>
            <a:r>
              <a:rPr lang="en-CA" sz="1400" dirty="0"/>
              <a:t>Capabilities: GetCredential,</a:t>
            </a:r>
          </a:p>
          <a:p>
            <a:pPr algn="ctr"/>
            <a:r>
              <a:rPr lang="en-CA" sz="1400" dirty="0"/>
              <a:t>RequestCredentialSignature</a:t>
            </a:r>
          </a:p>
          <a:p>
            <a:pPr algn="ctr"/>
            <a:endParaRPr lang="en-CA" sz="1400" dirty="0"/>
          </a:p>
        </p:txBody>
      </p:sp>
      <p:sp>
        <p:nvSpPr>
          <p:cNvPr id="59" name="TextBox 58">
            <a:extLst>
              <a:ext uri="{FF2B5EF4-FFF2-40B4-BE49-F238E27FC236}">
                <a16:creationId xmlns:a16="http://schemas.microsoft.com/office/drawing/2014/main" id="{2F79CB62-4374-47C0-912C-C5C3072DE6E8}"/>
              </a:ext>
            </a:extLst>
          </p:cNvPr>
          <p:cNvSpPr txBox="1"/>
          <p:nvPr/>
        </p:nvSpPr>
        <p:spPr>
          <a:xfrm>
            <a:off x="5502328" y="324039"/>
            <a:ext cx="1349250" cy="523220"/>
          </a:xfrm>
          <a:prstGeom prst="rect">
            <a:avLst/>
          </a:prstGeom>
          <a:solidFill>
            <a:schemeClr val="bg1">
              <a:lumMod val="95000"/>
            </a:schemeClr>
          </a:solidFill>
          <a:ln>
            <a:solidFill>
              <a:schemeClr val="bg1">
                <a:lumMod val="50000"/>
              </a:schemeClr>
            </a:solidFill>
          </a:ln>
        </p:spPr>
        <p:txBody>
          <a:bodyPr wrap="square" rtlCol="0">
            <a:spAutoFit/>
          </a:bodyPr>
          <a:lstStyle/>
          <a:p>
            <a:pPr marL="285750" indent="-285750">
              <a:buFontTx/>
              <a:buChar char="-"/>
            </a:pPr>
            <a:r>
              <a:rPr lang="en-CA" sz="1400" dirty="0"/>
              <a:t>Self Signed</a:t>
            </a:r>
          </a:p>
          <a:p>
            <a:pPr marL="285750" indent="-285750">
              <a:buFontTx/>
              <a:buChar char="-"/>
            </a:pPr>
            <a:r>
              <a:rPr lang="en-CA" sz="1400" dirty="0"/>
              <a:t>Notarized</a:t>
            </a:r>
          </a:p>
        </p:txBody>
      </p:sp>
      <p:sp>
        <p:nvSpPr>
          <p:cNvPr id="51" name="TextBox 50">
            <a:extLst>
              <a:ext uri="{FF2B5EF4-FFF2-40B4-BE49-F238E27FC236}">
                <a16:creationId xmlns:a16="http://schemas.microsoft.com/office/drawing/2014/main" id="{7D50F913-7A93-4BDC-B188-DF9494C46F0C}"/>
              </a:ext>
            </a:extLst>
          </p:cNvPr>
          <p:cNvSpPr txBox="1"/>
          <p:nvPr/>
        </p:nvSpPr>
        <p:spPr>
          <a:xfrm>
            <a:off x="7168896" y="2710120"/>
            <a:ext cx="4689842" cy="1815882"/>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The purpose of a Verifiable Data Registry (VDR) is to store indexed lists of globally accessible, trusted pointers to data stored by an Agent in its Wallet (i.e. Fully Decentralized Objects (FDOs) stored in Wallet subledgers using the TDW FDO Credential object model).</a:t>
            </a:r>
          </a:p>
          <a:p>
            <a:r>
              <a:rPr lang="en-CA" sz="1400" dirty="0"/>
              <a:t>A trusted pointer is a Universal Decentralized Identifier (UDID) which, in turn, is mapped to a registered Service Endpoint (SEP) that manages access to the FDO.</a:t>
            </a:r>
          </a:p>
        </p:txBody>
      </p:sp>
      <p:cxnSp>
        <p:nvCxnSpPr>
          <p:cNvPr id="52" name="Connector: Elbow 51">
            <a:extLst>
              <a:ext uri="{FF2B5EF4-FFF2-40B4-BE49-F238E27FC236}">
                <a16:creationId xmlns:a16="http://schemas.microsoft.com/office/drawing/2014/main" id="{36CDDD00-D07E-4BD9-8AEB-590798585FF4}"/>
              </a:ext>
            </a:extLst>
          </p:cNvPr>
          <p:cNvCxnSpPr>
            <a:cxnSpLocks/>
          </p:cNvCxnSpPr>
          <p:nvPr/>
        </p:nvCxnSpPr>
        <p:spPr>
          <a:xfrm rot="10800000">
            <a:off x="3765776" y="1417997"/>
            <a:ext cx="1056942" cy="436734"/>
          </a:xfrm>
          <a:prstGeom prst="bentConnector3">
            <a:avLst>
              <a:gd name="adj1" fmla="val 101908"/>
            </a:avLst>
          </a:prstGeom>
          <a:ln w="38100">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ABBD7988-48BD-4108-A35B-6DA15286D3FA}"/>
              </a:ext>
            </a:extLst>
          </p:cNvPr>
          <p:cNvSpPr txBox="1"/>
          <p:nvPr/>
        </p:nvSpPr>
        <p:spPr>
          <a:xfrm>
            <a:off x="3740475" y="1506369"/>
            <a:ext cx="1198983" cy="338554"/>
          </a:xfrm>
          <a:prstGeom prst="rect">
            <a:avLst/>
          </a:prstGeom>
          <a:noFill/>
        </p:spPr>
        <p:txBody>
          <a:bodyPr wrap="square" rtlCol="0">
            <a:spAutoFit/>
          </a:bodyPr>
          <a:lstStyle/>
          <a:p>
            <a:r>
              <a:rPr lang="en-CA" sz="1600" dirty="0"/>
              <a:t>GET</a:t>
            </a:r>
          </a:p>
        </p:txBody>
      </p:sp>
      <p:sp>
        <p:nvSpPr>
          <p:cNvPr id="57" name="Oval 56">
            <a:extLst>
              <a:ext uri="{FF2B5EF4-FFF2-40B4-BE49-F238E27FC236}">
                <a16:creationId xmlns:a16="http://schemas.microsoft.com/office/drawing/2014/main" id="{9EB48B32-E92C-4A89-846E-CD1504F38D59}"/>
              </a:ext>
            </a:extLst>
          </p:cNvPr>
          <p:cNvSpPr/>
          <p:nvPr/>
        </p:nvSpPr>
        <p:spPr>
          <a:xfrm>
            <a:off x="1918250" y="52811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1</a:t>
            </a:r>
          </a:p>
        </p:txBody>
      </p:sp>
      <p:sp>
        <p:nvSpPr>
          <p:cNvPr id="63" name="Oval 62">
            <a:extLst>
              <a:ext uri="{FF2B5EF4-FFF2-40B4-BE49-F238E27FC236}">
                <a16:creationId xmlns:a16="http://schemas.microsoft.com/office/drawing/2014/main" id="{794C5AFC-8541-4875-ADE3-3ADE3E28742E}"/>
              </a:ext>
            </a:extLst>
          </p:cNvPr>
          <p:cNvSpPr/>
          <p:nvPr/>
        </p:nvSpPr>
        <p:spPr>
          <a:xfrm>
            <a:off x="5108179" y="1102218"/>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2</a:t>
            </a:r>
          </a:p>
        </p:txBody>
      </p:sp>
      <p:sp>
        <p:nvSpPr>
          <p:cNvPr id="66" name="Oval 65">
            <a:extLst>
              <a:ext uri="{FF2B5EF4-FFF2-40B4-BE49-F238E27FC236}">
                <a16:creationId xmlns:a16="http://schemas.microsoft.com/office/drawing/2014/main" id="{0C125594-B16A-4601-93DB-9C9C578C6FD0}"/>
              </a:ext>
            </a:extLst>
          </p:cNvPr>
          <p:cNvSpPr/>
          <p:nvPr/>
        </p:nvSpPr>
        <p:spPr>
          <a:xfrm>
            <a:off x="3327958" y="1490993"/>
            <a:ext cx="360741" cy="36074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984" b="1" dirty="0"/>
              <a:t>3</a:t>
            </a:r>
          </a:p>
        </p:txBody>
      </p:sp>
      <p:sp>
        <p:nvSpPr>
          <p:cNvPr id="70" name="TextBox 69">
            <a:extLst>
              <a:ext uri="{FF2B5EF4-FFF2-40B4-BE49-F238E27FC236}">
                <a16:creationId xmlns:a16="http://schemas.microsoft.com/office/drawing/2014/main" id="{A6B3C838-08EC-41DF-B9DC-6CCF3FE88224}"/>
              </a:ext>
            </a:extLst>
          </p:cNvPr>
          <p:cNvSpPr txBox="1"/>
          <p:nvPr/>
        </p:nvSpPr>
        <p:spPr>
          <a:xfrm>
            <a:off x="24070" y="-2794921"/>
            <a:ext cx="12120538" cy="677108"/>
          </a:xfrm>
          <a:prstGeom prst="rect">
            <a:avLst/>
          </a:prstGeom>
          <a:noFill/>
        </p:spPr>
        <p:txBody>
          <a:bodyPr wrap="square" rtlCol="0">
            <a:spAutoFit/>
          </a:bodyPr>
          <a:lstStyle/>
          <a:p>
            <a:pPr algn="ctr"/>
            <a:r>
              <a:rPr lang="en-CA" sz="2400" dirty="0"/>
              <a:t>TDW Agents, Wallets, and VDR: Architecture Reference Model 0.26 July 2021 </a:t>
            </a:r>
          </a:p>
          <a:p>
            <a:pPr algn="ctr"/>
            <a:r>
              <a:rPr lang="en-CA" sz="1400" dirty="0"/>
              <a:t>Michael Herman, Trusted Digital Web, Hyperonomy Digital Identity Lab, Parallelspace Corporation</a:t>
            </a:r>
          </a:p>
        </p:txBody>
      </p:sp>
      <p:sp>
        <p:nvSpPr>
          <p:cNvPr id="71" name="TextBox 70">
            <a:extLst>
              <a:ext uri="{FF2B5EF4-FFF2-40B4-BE49-F238E27FC236}">
                <a16:creationId xmlns:a16="http://schemas.microsoft.com/office/drawing/2014/main" id="{3AA91924-6EB7-468A-A5CF-E84C50DA5907}"/>
              </a:ext>
            </a:extLst>
          </p:cNvPr>
          <p:cNvSpPr txBox="1"/>
          <p:nvPr/>
        </p:nvSpPr>
        <p:spPr>
          <a:xfrm>
            <a:off x="7552551" y="-952059"/>
            <a:ext cx="5349633" cy="1384995"/>
          </a:xfrm>
          <a:prstGeom prst="rect">
            <a:avLst/>
          </a:prstGeom>
          <a:solidFill>
            <a:schemeClr val="bg1">
              <a:lumMod val="95000"/>
            </a:schemeClr>
          </a:solidFill>
          <a:ln>
            <a:solidFill>
              <a:schemeClr val="bg1">
                <a:lumMod val="50000"/>
              </a:schemeClr>
            </a:solidFill>
          </a:ln>
        </p:spPr>
        <p:txBody>
          <a:bodyPr wrap="square" rtlCol="0">
            <a:spAutoFit/>
          </a:bodyPr>
          <a:lstStyle/>
          <a:p>
            <a:r>
              <a:rPr lang="en-CA" sz="1400" dirty="0"/>
              <a:t>An Agent is the only software allowed to read, write, update, and manage digital credentials, keys, and master secrets stored in the Agent’s local, secure and personal Digital Wallet. </a:t>
            </a:r>
          </a:p>
          <a:p>
            <a:r>
              <a:rPr lang="en-CA" sz="1400" dirty="0"/>
              <a:t>An Agent has an public HTTP-based Service Endpoint. It is only through methods exposed by the Agent’s Service Endpoint that external entities are able to access content in the Agent’s Digital Wallet.</a:t>
            </a:r>
          </a:p>
        </p:txBody>
      </p:sp>
      <p:cxnSp>
        <p:nvCxnSpPr>
          <p:cNvPr id="53" name="Straight Connector 52">
            <a:extLst>
              <a:ext uri="{FF2B5EF4-FFF2-40B4-BE49-F238E27FC236}">
                <a16:creationId xmlns:a16="http://schemas.microsoft.com/office/drawing/2014/main" id="{A39D45BA-284D-4299-A245-5267C59ABF7D}"/>
              </a:ext>
            </a:extLst>
          </p:cNvPr>
          <p:cNvCxnSpPr>
            <a:cxnSpLocks/>
          </p:cNvCxnSpPr>
          <p:nvPr/>
        </p:nvCxnSpPr>
        <p:spPr>
          <a:xfrm flipH="1" flipV="1">
            <a:off x="4481162" y="692889"/>
            <a:ext cx="8224" cy="140748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93B99D01-34C5-4B34-9458-C07E37A65BCE}"/>
              </a:ext>
            </a:extLst>
          </p:cNvPr>
          <p:cNvSpPr txBox="1"/>
          <p:nvPr/>
        </p:nvSpPr>
        <p:spPr>
          <a:xfrm>
            <a:off x="2257796" y="1946488"/>
            <a:ext cx="4826608" cy="307777"/>
          </a:xfrm>
          <a:prstGeom prst="rect">
            <a:avLst/>
          </a:prstGeom>
          <a:noFill/>
          <a:ln>
            <a:noFill/>
          </a:ln>
        </p:spPr>
        <p:txBody>
          <a:bodyPr wrap="square" rtlCol="0">
            <a:spAutoFit/>
          </a:bodyPr>
          <a:lstStyle/>
          <a:p>
            <a:r>
              <a:rPr lang="en-CA" sz="1400" dirty="0"/>
              <a:t>Purple Line of Confidentiality/Security/Authorization</a:t>
            </a:r>
          </a:p>
        </p:txBody>
      </p:sp>
    </p:spTree>
    <p:extLst>
      <p:ext uri="{BB962C8B-B14F-4D97-AF65-F5344CB8AC3E}">
        <p14:creationId xmlns:p14="http://schemas.microsoft.com/office/powerpoint/2010/main" val="4109196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8827</TotalTime>
  <Words>1664</Words>
  <Application>Microsoft Office PowerPoint</Application>
  <PresentationFormat>Widescreen</PresentationFormat>
  <Paragraphs>276</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Herman</dc:creator>
  <cp:lastModifiedBy>Michael Herman</cp:lastModifiedBy>
  <cp:revision>220</cp:revision>
  <dcterms:created xsi:type="dcterms:W3CDTF">2021-06-10T18:12:28Z</dcterms:created>
  <dcterms:modified xsi:type="dcterms:W3CDTF">2021-07-19T23:53:20Z</dcterms:modified>
</cp:coreProperties>
</file>