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5" r:id="rId2"/>
    <p:sldId id="266" r:id="rId3"/>
    <p:sldId id="268" r:id="rId4"/>
    <p:sldId id="269"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varScale="1">
        <p:scale>
          <a:sx n="84" d="100"/>
          <a:sy n="84"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2021-07-21</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a:t>
            </a:r>
            <a:r>
              <a:rPr lang="en-CA" sz="2400"/>
              <a:t>Digital Web: </a:t>
            </a:r>
            <a:r>
              <a:rPr lang="en-CA" sz="2400" dirty="0"/>
              <a:t>8-Layer Architecture Reference Model (TDW-ARM) 0.23 – July 2021</a:t>
            </a:r>
          </a:p>
          <a:p>
            <a:r>
              <a:rPr lang="en-CA" dirty="0"/>
              <a:t>Michael Herman, Trusted Digital Web, Hyperonomy Digital Identity Lab, Parallelspace Corporation</a:t>
            </a:r>
          </a:p>
          <a:p>
            <a:r>
              <a:rPr lang="en-CA" sz="1400"/>
              <a:t>https://</a:t>
            </a:r>
            <a:r>
              <a:rPr lang="en-CA" sz="1400" dirty="0"/>
              <a:t>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a:t>
            </a:r>
            <a:r>
              <a:rPr lang="en-CA" sz="2400"/>
              <a:t>Digital Web: </a:t>
            </a:r>
            <a:r>
              <a:rPr lang="en-CA" sz="2400" dirty="0"/>
              <a:t>Trusted Resource Agents based on the Microsoft “Trinity” Graph Engine – July 2021</a:t>
            </a:r>
          </a:p>
          <a:p>
            <a:r>
              <a:rPr lang="en-CA" dirty="0"/>
              <a:t>Michael Herman, Trusted Digital Web, Hyperonomy Digital Identity Lab, Parallelspace Corporation</a:t>
            </a:r>
          </a:p>
          <a:p>
            <a:r>
              <a:rPr lang="en-CA" sz="1400"/>
              <a:t>https://</a:t>
            </a:r>
            <a:r>
              <a:rPr lang="en-CA" sz="1400" dirty="0"/>
              <a:t>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a:t>
            </a:r>
            <a:r>
              <a:rPr lang="en-CA"/>
              <a:t>Case A: </a:t>
            </a:r>
            <a:r>
              <a:rPr lang="en-CA" dirty="0"/>
              <a:t>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a:t>
            </a:r>
            <a:r>
              <a:rPr lang="en-CA"/>
              <a:t>Case B: </a:t>
            </a:r>
            <a:r>
              <a:rPr lang="en-CA" dirty="0"/>
              <a:t>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a:t>
            </a:r>
            <a:r>
              <a:rPr lang="en-CA" sz="2400"/>
              <a:t>Services Providers: </a:t>
            </a:r>
            <a:r>
              <a:rPr lang="en-CA" sz="2400" dirty="0"/>
              <a:t>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a:t>
            </a:r>
            <a:r>
              <a:rPr lang="en-CA" sz="1400"/>
              <a:t>Scenario A:  </a:t>
            </a:r>
            <a:r>
              <a:rPr lang="en-CA" sz="1400" dirty="0"/>
              <a:t>(steps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a:t>
            </a:r>
            <a:r>
              <a:rPr lang="en-CA" sz="1400"/>
              <a:t>Scenario B: </a:t>
            </a:r>
            <a:r>
              <a:rPr lang="en-CA" sz="1400" dirty="0"/>
              <a:t>(steps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a:t>Step A2: </a:t>
            </a:r>
            <a:r>
              <a:rPr lang="en-CA" sz="1400" dirty="0"/>
              <a:t>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a:t>
            </a:r>
            <a:r>
              <a:rPr lang="en-CA"/>
              <a:t>Scenario A: </a:t>
            </a:r>
            <a:r>
              <a:rPr lang="en-CA" dirty="0"/>
              <a:t>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a:t>
            </a:r>
            <a:r>
              <a:rPr lang="en-CA" sz="2400"/>
              <a:t>July 2021: </a:t>
            </a:r>
            <a:r>
              <a:rPr lang="en-CA" sz="2400" dirty="0"/>
              <a:t>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a:t>
            </a:r>
            <a:r>
              <a:rPr lang="en-CA" sz="1400"/>
              <a:t>Scenario A: </a:t>
            </a:r>
            <a:r>
              <a:rPr lang="en-CA" sz="1400" dirty="0"/>
              <a:t>(steps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a:t>
            </a:r>
            <a:r>
              <a:rPr lang="en-CA" sz="1400"/>
              <a:t>(did:svrn:sepr:2345</a:t>
            </a:r>
            <a:r>
              <a:rPr lang="en-CA" sz="1400" dirty="0"/>
              <a:t>)</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a:t>did:svrn:person:1234</a:t>
            </a:r>
            <a:endParaRPr lang="en-CA" sz="1400" dirty="0"/>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a:br>
            <a:r>
              <a:rPr lang="en-CA" sz="1400"/>
              <a:t>did:svrn:sepr:2345</a:t>
            </a:r>
            <a:endParaRPr lang="en-CA" sz="1400" dirty="0"/>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a:t>did:svrn:notary:3456</a:t>
            </a:r>
            <a:endParaRPr lang="en-CA" sz="1400" dirty="0"/>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a:t>did:svrn:sepr:4567</a:t>
            </a:r>
            <a:endParaRPr lang="en-CA" sz="1400" dirty="0"/>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a:t>
            </a:r>
            <a:r>
              <a:rPr lang="en-CA" sz="1400"/>
              <a:t>(did:svrn:sepr:4567</a:t>
            </a:r>
            <a:r>
              <a:rPr lang="en-CA" sz="1400" dirty="0"/>
              <a:t>)</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a:t>did:svrn:steward:0123</a:t>
            </a:r>
            <a:endParaRPr lang="en-CA" sz="1400" dirty="0"/>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a:t>did:svrn:sepr:1357</a:t>
            </a:r>
            <a:endParaRPr lang="en-CA" sz="1400" dirty="0"/>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85008" y="447578"/>
            <a:ext cx="2278432" cy="523220"/>
          </a:xfrm>
          <a:prstGeom prst="rect">
            <a:avLst/>
          </a:prstGeom>
          <a:noFill/>
          <a:ln>
            <a:noFill/>
          </a:ln>
        </p:spPr>
        <p:txBody>
          <a:bodyPr wrap="square" rtlCol="0">
            <a:spAutoFit/>
          </a:bodyPr>
          <a:lstStyle/>
          <a:p>
            <a:r>
              <a:rPr lang="en-CA" sz="1400" dirty="0"/>
              <a:t>Red Line of Confidentiality/</a:t>
            </a:r>
            <a:br>
              <a:rPr lang="en-CA" sz="1400" dirty="0"/>
            </a:br>
            <a:r>
              <a:rPr lang="en-CA" sz="1400" dirty="0"/>
              <a:t>Security/Authorization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a:t>did:svrn:vca:8901</a:t>
            </a:r>
            <a:endParaRPr lang="en-CA" sz="1400" dirty="0"/>
          </a:p>
          <a:p>
            <a:pPr algn="ctr"/>
            <a:r>
              <a:rPr lang="en-CA" sz="1400"/>
              <a:t>GrantedBy: did:svrn:steward:9012</a:t>
            </a:r>
            <a:endParaRPr lang="en-CA" sz="1400" dirty="0"/>
          </a:p>
          <a:p>
            <a:pPr algn="ctr"/>
            <a:r>
              <a:rPr lang="en-CA" sz="1400"/>
              <a:t>Actor: did:svrn:person:1234</a:t>
            </a:r>
            <a:endParaRPr lang="en-CA" sz="1400" dirty="0"/>
          </a:p>
          <a:p>
            <a:pPr algn="ctr"/>
            <a:r>
              <a:rPr lang="en-CA" sz="1400"/>
              <a:t>Target: did:svrn:sepr:2345</a:t>
            </a:r>
            <a:endParaRPr lang="en-CA" sz="1400" dirty="0"/>
          </a:p>
          <a:p>
            <a:pPr algn="ctr"/>
            <a:r>
              <a:rPr lang="en-CA" sz="1400"/>
              <a:t>Capabilities: </a:t>
            </a:r>
            <a:r>
              <a:rPr lang="en-CA" sz="1400" dirty="0"/>
              <a:t>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a:t>did:svrn:vca:7890</a:t>
            </a:r>
            <a:endParaRPr lang="en-CA" sz="1400" dirty="0"/>
          </a:p>
          <a:p>
            <a:pPr algn="ctr"/>
            <a:r>
              <a:rPr lang="en-CA" sz="1400"/>
              <a:t>GrantedBy: did:svrn:person:1234</a:t>
            </a:r>
            <a:endParaRPr lang="en-CA" sz="1400" dirty="0"/>
          </a:p>
          <a:p>
            <a:pPr algn="ctr"/>
            <a:r>
              <a:rPr lang="en-CA" sz="1400"/>
              <a:t>Actor: did:svrn:notary:3456</a:t>
            </a:r>
            <a:endParaRPr lang="en-CA" sz="1400" dirty="0"/>
          </a:p>
          <a:p>
            <a:pPr algn="ctr"/>
            <a:r>
              <a:rPr lang="en-CA" sz="1400"/>
              <a:t>Target: did:svrn:sepr:2345</a:t>
            </a:r>
            <a:endParaRPr lang="en-CA" sz="1400" dirty="0"/>
          </a:p>
          <a:p>
            <a:pPr algn="ctr"/>
            <a:r>
              <a:rPr lang="en-CA" sz="1400"/>
              <a:t>Capabilities: </a:t>
            </a:r>
            <a:r>
              <a:rPr lang="en-CA" sz="1400" dirty="0"/>
              <a:t>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t>
            </a:r>
            <a:r>
              <a:rPr lang="en-CA" sz="2400"/>
              <a:t>and VDR: </a:t>
            </a:r>
            <a:r>
              <a:rPr lang="en-CA" sz="2400" dirty="0"/>
              <a:t>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692889"/>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2257796" y="1946488"/>
            <a:ext cx="4826608" cy="307777"/>
          </a:xfrm>
          <a:prstGeom prst="rect">
            <a:avLst/>
          </a:prstGeom>
          <a:noFill/>
          <a:ln>
            <a:noFill/>
          </a:ln>
        </p:spPr>
        <p:txBody>
          <a:bodyPr wrap="square" rtlCol="0">
            <a:spAutoFit/>
          </a:bodyPr>
          <a:lstStyle/>
          <a:p>
            <a:r>
              <a:rPr lang="en-CA" sz="1400" dirty="0"/>
              <a:t>Purple Line of Confidentiality/Security/Authorization</a:t>
            </a:r>
          </a:p>
        </p:txBody>
      </p:sp>
    </p:spTree>
    <p:extLst>
      <p:ext uri="{BB962C8B-B14F-4D97-AF65-F5344CB8AC3E}">
        <p14:creationId xmlns:p14="http://schemas.microsoft.com/office/powerpoint/2010/main" val="4109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C5200A9-4370-4823-95EF-9F977A5B21A8}"/>
              </a:ext>
            </a:extLst>
          </p:cNvPr>
          <p:cNvSpPr/>
          <p:nvPr/>
        </p:nvSpPr>
        <p:spPr>
          <a:xfrm>
            <a:off x="201168" y="192026"/>
            <a:ext cx="3014473" cy="63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Credential_Content</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21" name="Rectangle: Rounded Corners 20">
            <a:extLst>
              <a:ext uri="{FF2B5EF4-FFF2-40B4-BE49-F238E27FC236}">
                <a16:creationId xmlns:a16="http://schemas.microsoft.com/office/drawing/2014/main" id="{6C70B725-E2FC-404B-B069-1F20A833E1A1}"/>
              </a:ext>
            </a:extLst>
          </p:cNvPr>
          <p:cNvSpPr/>
          <p:nvPr/>
        </p:nvSpPr>
        <p:spPr>
          <a:xfrm>
            <a:off x="327904" y="6051807"/>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22" name="Rectangle: Rounded Corners 21">
            <a:extLst>
              <a:ext uri="{FF2B5EF4-FFF2-40B4-BE49-F238E27FC236}">
                <a16:creationId xmlns:a16="http://schemas.microsoft.com/office/drawing/2014/main" id="{D2433E16-1E70-4D3B-9951-01E82501EB98}"/>
              </a:ext>
            </a:extLst>
          </p:cNvPr>
          <p:cNvSpPr/>
          <p:nvPr/>
        </p:nvSpPr>
        <p:spPr>
          <a:xfrm>
            <a:off x="350144" y="1618482"/>
            <a:ext cx="2694807" cy="4276356"/>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10" name="Rectangle: Rounded Corners 9">
            <a:extLst>
              <a:ext uri="{FF2B5EF4-FFF2-40B4-BE49-F238E27FC236}">
                <a16:creationId xmlns:a16="http://schemas.microsoft.com/office/drawing/2014/main" id="{052938F7-926E-455C-A923-F82D258477AD}"/>
              </a:ext>
            </a:extLst>
          </p:cNvPr>
          <p:cNvSpPr/>
          <p:nvPr/>
        </p:nvSpPr>
        <p:spPr>
          <a:xfrm>
            <a:off x="575074" y="243820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3" name="Rectangle: Rounded Corners 22">
            <a:extLst>
              <a:ext uri="{FF2B5EF4-FFF2-40B4-BE49-F238E27FC236}">
                <a16:creationId xmlns:a16="http://schemas.microsoft.com/office/drawing/2014/main" id="{5A600E2F-E35D-42C9-9650-0BB81384DAF2}"/>
              </a:ext>
            </a:extLst>
          </p:cNvPr>
          <p:cNvSpPr/>
          <p:nvPr/>
        </p:nvSpPr>
        <p:spPr>
          <a:xfrm>
            <a:off x="575074" y="286016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4" name="Rectangle: Rounded Corners 23">
            <a:extLst>
              <a:ext uri="{FF2B5EF4-FFF2-40B4-BE49-F238E27FC236}">
                <a16:creationId xmlns:a16="http://schemas.microsoft.com/office/drawing/2014/main" id="{A0C74CD9-881B-4370-B955-2BA3BF19E4F7}"/>
              </a:ext>
            </a:extLst>
          </p:cNvPr>
          <p:cNvSpPr/>
          <p:nvPr/>
        </p:nvSpPr>
        <p:spPr>
          <a:xfrm>
            <a:off x="581793" y="328213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5" name="Rectangle: Rounded Corners 24">
            <a:extLst>
              <a:ext uri="{FF2B5EF4-FFF2-40B4-BE49-F238E27FC236}">
                <a16:creationId xmlns:a16="http://schemas.microsoft.com/office/drawing/2014/main" id="{1E8C9B14-3C6E-410D-B2AD-E910902D1236}"/>
              </a:ext>
            </a:extLst>
          </p:cNvPr>
          <p:cNvSpPr/>
          <p:nvPr/>
        </p:nvSpPr>
        <p:spPr>
          <a:xfrm>
            <a:off x="575074" y="496999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26" name="Rectangle: Rounded Corners 25">
            <a:extLst>
              <a:ext uri="{FF2B5EF4-FFF2-40B4-BE49-F238E27FC236}">
                <a16:creationId xmlns:a16="http://schemas.microsoft.com/office/drawing/2014/main" id="{0B10F8C3-3178-4541-97A6-73F598D47F92}"/>
              </a:ext>
            </a:extLst>
          </p:cNvPr>
          <p:cNvSpPr/>
          <p:nvPr/>
        </p:nvSpPr>
        <p:spPr>
          <a:xfrm>
            <a:off x="581793" y="5391960"/>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8" name="Rectangle 27">
            <a:extLst>
              <a:ext uri="{FF2B5EF4-FFF2-40B4-BE49-F238E27FC236}">
                <a16:creationId xmlns:a16="http://schemas.microsoft.com/office/drawing/2014/main" id="{E38706E2-323F-406F-8E50-E8C4BF1B9062}"/>
              </a:ext>
            </a:extLst>
          </p:cNvPr>
          <p:cNvSpPr/>
          <p:nvPr/>
        </p:nvSpPr>
        <p:spPr>
          <a:xfrm>
            <a:off x="389820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Credential_Content</a:t>
            </a:r>
            <a:endParaRPr lang="en-CA" dirty="0"/>
          </a:p>
        </p:txBody>
      </p:sp>
      <p:sp>
        <p:nvSpPr>
          <p:cNvPr id="29" name="Rectangle: Rounded Corners 28">
            <a:extLst>
              <a:ext uri="{FF2B5EF4-FFF2-40B4-BE49-F238E27FC236}">
                <a16:creationId xmlns:a16="http://schemas.microsoft.com/office/drawing/2014/main" id="{B8073ECB-3612-484A-9A35-0609CC45FFAB}"/>
              </a:ext>
            </a:extLst>
          </p:cNvPr>
          <p:cNvSpPr/>
          <p:nvPr/>
        </p:nvSpPr>
        <p:spPr>
          <a:xfrm>
            <a:off x="404718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30" name="Rectangle: Rounded Corners 29">
            <a:extLst>
              <a:ext uri="{FF2B5EF4-FFF2-40B4-BE49-F238E27FC236}">
                <a16:creationId xmlns:a16="http://schemas.microsoft.com/office/drawing/2014/main" id="{0E74C654-124D-44F1-8C3C-80DA09E2CC78}"/>
              </a:ext>
            </a:extLst>
          </p:cNvPr>
          <p:cNvSpPr/>
          <p:nvPr/>
        </p:nvSpPr>
        <p:spPr>
          <a:xfrm>
            <a:off x="404718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31" name="Rectangle: Rounded Corners 30">
            <a:extLst>
              <a:ext uri="{FF2B5EF4-FFF2-40B4-BE49-F238E27FC236}">
                <a16:creationId xmlns:a16="http://schemas.microsoft.com/office/drawing/2014/main" id="{ACC4DC01-91B7-428C-AEB1-6840040D7659}"/>
              </a:ext>
            </a:extLst>
          </p:cNvPr>
          <p:cNvSpPr/>
          <p:nvPr/>
        </p:nvSpPr>
        <p:spPr>
          <a:xfrm>
            <a:off x="402494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32" name="Rectangle: Rounded Corners 31">
            <a:extLst>
              <a:ext uri="{FF2B5EF4-FFF2-40B4-BE49-F238E27FC236}">
                <a16:creationId xmlns:a16="http://schemas.microsoft.com/office/drawing/2014/main" id="{0CB03615-71FC-4C62-89C5-1010CB0B5515}"/>
              </a:ext>
            </a:extLst>
          </p:cNvPr>
          <p:cNvSpPr/>
          <p:nvPr/>
        </p:nvSpPr>
        <p:spPr>
          <a:xfrm>
            <a:off x="404718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38" name="Rectangle: Rounded Corners 37">
            <a:extLst>
              <a:ext uri="{FF2B5EF4-FFF2-40B4-BE49-F238E27FC236}">
                <a16:creationId xmlns:a16="http://schemas.microsoft.com/office/drawing/2014/main" id="{6DC1727E-87E8-4EE5-80D3-D5FD5C5B51E2}"/>
              </a:ext>
            </a:extLst>
          </p:cNvPr>
          <p:cNvSpPr/>
          <p:nvPr/>
        </p:nvSpPr>
        <p:spPr>
          <a:xfrm>
            <a:off x="572293" y="201623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39" name="Rectangle: Rounded Corners 38">
            <a:extLst>
              <a:ext uri="{FF2B5EF4-FFF2-40B4-BE49-F238E27FC236}">
                <a16:creationId xmlns:a16="http://schemas.microsoft.com/office/drawing/2014/main" id="{91423C55-E71F-4E3D-8B05-F092CE810DB6}"/>
              </a:ext>
            </a:extLst>
          </p:cNvPr>
          <p:cNvSpPr/>
          <p:nvPr/>
        </p:nvSpPr>
        <p:spPr>
          <a:xfrm>
            <a:off x="419995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1" name="Rectangle: Rounded Corners 40">
            <a:extLst>
              <a:ext uri="{FF2B5EF4-FFF2-40B4-BE49-F238E27FC236}">
                <a16:creationId xmlns:a16="http://schemas.microsoft.com/office/drawing/2014/main" id="{5D5C0D21-31AB-4698-B411-6874723EEAA5}"/>
              </a:ext>
            </a:extLst>
          </p:cNvPr>
          <p:cNvSpPr/>
          <p:nvPr/>
        </p:nvSpPr>
        <p:spPr>
          <a:xfrm>
            <a:off x="419995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2" name="Rectangle 41">
            <a:extLst>
              <a:ext uri="{FF2B5EF4-FFF2-40B4-BE49-F238E27FC236}">
                <a16:creationId xmlns:a16="http://schemas.microsoft.com/office/drawing/2014/main" id="{64DF18B4-586F-46DE-83E3-C1CCC507F2F3}"/>
              </a:ext>
            </a:extLst>
          </p:cNvPr>
          <p:cNvSpPr/>
          <p:nvPr/>
        </p:nvSpPr>
        <p:spPr>
          <a:xfrm>
            <a:off x="825684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Credential_Content</a:t>
            </a:r>
            <a:endParaRPr lang="en-CA" dirty="0"/>
          </a:p>
        </p:txBody>
      </p:sp>
      <p:sp>
        <p:nvSpPr>
          <p:cNvPr id="43" name="Rectangle: Rounded Corners 42">
            <a:extLst>
              <a:ext uri="{FF2B5EF4-FFF2-40B4-BE49-F238E27FC236}">
                <a16:creationId xmlns:a16="http://schemas.microsoft.com/office/drawing/2014/main" id="{B70384CC-EF61-432A-8560-29E00157BD82}"/>
              </a:ext>
            </a:extLst>
          </p:cNvPr>
          <p:cNvSpPr/>
          <p:nvPr/>
        </p:nvSpPr>
        <p:spPr>
          <a:xfrm>
            <a:off x="840582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44" name="Rectangle: Rounded Corners 43">
            <a:extLst>
              <a:ext uri="{FF2B5EF4-FFF2-40B4-BE49-F238E27FC236}">
                <a16:creationId xmlns:a16="http://schemas.microsoft.com/office/drawing/2014/main" id="{5A63214A-976E-4D59-BC4A-40F14BDED5F0}"/>
              </a:ext>
            </a:extLst>
          </p:cNvPr>
          <p:cNvSpPr/>
          <p:nvPr/>
        </p:nvSpPr>
        <p:spPr>
          <a:xfrm>
            <a:off x="840582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45" name="Rectangle: Rounded Corners 44">
            <a:extLst>
              <a:ext uri="{FF2B5EF4-FFF2-40B4-BE49-F238E27FC236}">
                <a16:creationId xmlns:a16="http://schemas.microsoft.com/office/drawing/2014/main" id="{95DE69C5-45E0-40B4-A1CB-9EA63BD537C9}"/>
              </a:ext>
            </a:extLst>
          </p:cNvPr>
          <p:cNvSpPr/>
          <p:nvPr/>
        </p:nvSpPr>
        <p:spPr>
          <a:xfrm>
            <a:off x="838358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46" name="Rectangle: Rounded Corners 45">
            <a:extLst>
              <a:ext uri="{FF2B5EF4-FFF2-40B4-BE49-F238E27FC236}">
                <a16:creationId xmlns:a16="http://schemas.microsoft.com/office/drawing/2014/main" id="{56C09456-41CE-4E50-A4F7-7BB5DAC27B49}"/>
              </a:ext>
            </a:extLst>
          </p:cNvPr>
          <p:cNvSpPr/>
          <p:nvPr/>
        </p:nvSpPr>
        <p:spPr>
          <a:xfrm>
            <a:off x="840582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47" name="Rectangle: Rounded Corners 46">
            <a:extLst>
              <a:ext uri="{FF2B5EF4-FFF2-40B4-BE49-F238E27FC236}">
                <a16:creationId xmlns:a16="http://schemas.microsoft.com/office/drawing/2014/main" id="{DF5E62FF-D19C-4DD9-8293-C2C0F5F7338D}"/>
              </a:ext>
            </a:extLst>
          </p:cNvPr>
          <p:cNvSpPr/>
          <p:nvPr/>
        </p:nvSpPr>
        <p:spPr>
          <a:xfrm>
            <a:off x="8554270" y="2033023"/>
            <a:ext cx="2353431" cy="2365247"/>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8" name="Rectangle: Rounded Corners 47">
            <a:extLst>
              <a:ext uri="{FF2B5EF4-FFF2-40B4-BE49-F238E27FC236}">
                <a16:creationId xmlns:a16="http://schemas.microsoft.com/office/drawing/2014/main" id="{6BF6B391-8148-4D3A-804F-2E119B5AB8CF}"/>
              </a:ext>
            </a:extLst>
          </p:cNvPr>
          <p:cNvSpPr/>
          <p:nvPr/>
        </p:nvSpPr>
        <p:spPr>
          <a:xfrm>
            <a:off x="8648758" y="2610612"/>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49" name="Rectangle: Rounded Corners 48">
            <a:extLst>
              <a:ext uri="{FF2B5EF4-FFF2-40B4-BE49-F238E27FC236}">
                <a16:creationId xmlns:a16="http://schemas.microsoft.com/office/drawing/2014/main" id="{CBDB913B-4611-430A-9D1B-AECCD4000C94}"/>
              </a:ext>
            </a:extLst>
          </p:cNvPr>
          <p:cNvSpPr/>
          <p:nvPr/>
        </p:nvSpPr>
        <p:spPr>
          <a:xfrm>
            <a:off x="8639614" y="3025157"/>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0" name="Rectangle: Rounded Corners 49">
            <a:extLst>
              <a:ext uri="{FF2B5EF4-FFF2-40B4-BE49-F238E27FC236}">
                <a16:creationId xmlns:a16="http://schemas.microsoft.com/office/drawing/2014/main" id="{3E15AB13-3DB0-4E69-9089-C9CE1885DF7E}"/>
              </a:ext>
            </a:extLst>
          </p:cNvPr>
          <p:cNvSpPr/>
          <p:nvPr/>
        </p:nvSpPr>
        <p:spPr>
          <a:xfrm>
            <a:off x="8630470" y="3439702"/>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1" name="Rectangle: Rounded Corners 50">
            <a:extLst>
              <a:ext uri="{FF2B5EF4-FFF2-40B4-BE49-F238E27FC236}">
                <a16:creationId xmlns:a16="http://schemas.microsoft.com/office/drawing/2014/main" id="{EFD64FA7-913C-44F3-AA17-A90631C04C6B}"/>
              </a:ext>
            </a:extLst>
          </p:cNvPr>
          <p:cNvSpPr/>
          <p:nvPr/>
        </p:nvSpPr>
        <p:spPr>
          <a:xfrm>
            <a:off x="8630470" y="3854247"/>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2" name="Rectangle: Rounded Corners 51">
            <a:extLst>
              <a:ext uri="{FF2B5EF4-FFF2-40B4-BE49-F238E27FC236}">
                <a16:creationId xmlns:a16="http://schemas.microsoft.com/office/drawing/2014/main" id="{4E94833E-7F9B-4B09-AE22-90AD5CC7F360}"/>
              </a:ext>
            </a:extLst>
          </p:cNvPr>
          <p:cNvSpPr/>
          <p:nvPr/>
        </p:nvSpPr>
        <p:spPr>
          <a:xfrm>
            <a:off x="855859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53" name="Rectangle: Rounded Corners 52">
            <a:extLst>
              <a:ext uri="{FF2B5EF4-FFF2-40B4-BE49-F238E27FC236}">
                <a16:creationId xmlns:a16="http://schemas.microsoft.com/office/drawing/2014/main" id="{8072E5FE-BD66-49A4-AD14-5BB3B9034C5A}"/>
              </a:ext>
            </a:extLst>
          </p:cNvPr>
          <p:cNvSpPr/>
          <p:nvPr/>
        </p:nvSpPr>
        <p:spPr>
          <a:xfrm>
            <a:off x="855859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9" name="Rectangle: Rounded Corners 8">
            <a:extLst>
              <a:ext uri="{FF2B5EF4-FFF2-40B4-BE49-F238E27FC236}">
                <a16:creationId xmlns:a16="http://schemas.microsoft.com/office/drawing/2014/main" id="{47656653-DD23-4734-BF64-988342CF492A}"/>
              </a:ext>
            </a:extLst>
          </p:cNvPr>
          <p:cNvSpPr/>
          <p:nvPr/>
        </p:nvSpPr>
        <p:spPr>
          <a:xfrm>
            <a:off x="4199954" y="1976626"/>
            <a:ext cx="2353431"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a:t>
            </a:r>
            <a:r>
              <a:rPr lang="en-CA" sz="1400" dirty="0" err="1"/>
              <a:t>KeyValuePair</a:t>
            </a:r>
            <a:r>
              <a:rPr lang="en-CA" sz="1400" dirty="0"/>
              <a:t>&gt;</a:t>
            </a:r>
          </a:p>
        </p:txBody>
      </p:sp>
      <p:sp>
        <p:nvSpPr>
          <p:cNvPr id="2" name="Rectangle: Rounded Corners 1">
            <a:extLst>
              <a:ext uri="{FF2B5EF4-FFF2-40B4-BE49-F238E27FC236}">
                <a16:creationId xmlns:a16="http://schemas.microsoft.com/office/drawing/2014/main" id="{6752E783-3211-42C8-AC5C-ABCFAC4F1B03}"/>
              </a:ext>
            </a:extLst>
          </p:cNvPr>
          <p:cNvSpPr/>
          <p:nvPr/>
        </p:nvSpPr>
        <p:spPr>
          <a:xfrm>
            <a:off x="4294442" y="2689861"/>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3" name="Rectangle: Rounded Corners 2">
            <a:extLst>
              <a:ext uri="{FF2B5EF4-FFF2-40B4-BE49-F238E27FC236}">
                <a16:creationId xmlns:a16="http://schemas.microsoft.com/office/drawing/2014/main" id="{0DD4A409-6DCA-4F10-A71B-C94E92C9446A}"/>
              </a:ext>
            </a:extLst>
          </p:cNvPr>
          <p:cNvSpPr/>
          <p:nvPr/>
        </p:nvSpPr>
        <p:spPr>
          <a:xfrm>
            <a:off x="4294442" y="3096770"/>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4" name="Rectangle: Rounded Corners 3">
            <a:extLst>
              <a:ext uri="{FF2B5EF4-FFF2-40B4-BE49-F238E27FC236}">
                <a16:creationId xmlns:a16="http://schemas.microsoft.com/office/drawing/2014/main" id="{49E12A6A-6E59-4E19-BCF6-75714464615D}"/>
              </a:ext>
            </a:extLst>
          </p:cNvPr>
          <p:cNvSpPr/>
          <p:nvPr/>
        </p:nvSpPr>
        <p:spPr>
          <a:xfrm>
            <a:off x="4285298" y="3503679"/>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6" name="Rectangle: Rounded Corners 5">
            <a:extLst>
              <a:ext uri="{FF2B5EF4-FFF2-40B4-BE49-F238E27FC236}">
                <a16:creationId xmlns:a16="http://schemas.microsoft.com/office/drawing/2014/main" id="{1DD46716-6E98-4268-9401-B312A88E229B}"/>
              </a:ext>
            </a:extLst>
          </p:cNvPr>
          <p:cNvSpPr/>
          <p:nvPr/>
        </p:nvSpPr>
        <p:spPr>
          <a:xfrm>
            <a:off x="4294442" y="3910589"/>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5" name="Rectangle: Rounded Corners 54">
            <a:extLst>
              <a:ext uri="{FF2B5EF4-FFF2-40B4-BE49-F238E27FC236}">
                <a16:creationId xmlns:a16="http://schemas.microsoft.com/office/drawing/2014/main" id="{6746216F-26E5-4100-82FE-B62ED5DAF467}"/>
              </a:ext>
            </a:extLst>
          </p:cNvPr>
          <p:cNvSpPr/>
          <p:nvPr/>
        </p:nvSpPr>
        <p:spPr>
          <a:xfrm>
            <a:off x="566026" y="370409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6" name="Rectangle: Rounded Corners 55">
            <a:extLst>
              <a:ext uri="{FF2B5EF4-FFF2-40B4-BE49-F238E27FC236}">
                <a16:creationId xmlns:a16="http://schemas.microsoft.com/office/drawing/2014/main" id="{7034F8F2-F9AD-493C-844A-375FC067C855}"/>
              </a:ext>
            </a:extLst>
          </p:cNvPr>
          <p:cNvSpPr/>
          <p:nvPr/>
        </p:nvSpPr>
        <p:spPr>
          <a:xfrm>
            <a:off x="572293" y="412606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7" name="Rectangle: Rounded Corners 56">
            <a:extLst>
              <a:ext uri="{FF2B5EF4-FFF2-40B4-BE49-F238E27FC236}">
                <a16:creationId xmlns:a16="http://schemas.microsoft.com/office/drawing/2014/main" id="{DCC23267-FDC7-45B3-9648-1C9CB7553C4E}"/>
              </a:ext>
            </a:extLst>
          </p:cNvPr>
          <p:cNvSpPr/>
          <p:nvPr/>
        </p:nvSpPr>
        <p:spPr>
          <a:xfrm>
            <a:off x="576317" y="454802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Tree>
    <p:extLst>
      <p:ext uri="{BB962C8B-B14F-4D97-AF65-F5344CB8AC3E}">
        <p14:creationId xmlns:p14="http://schemas.microsoft.com/office/powerpoint/2010/main" val="2351660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8855</TotalTime>
  <Words>1855</Words>
  <Application>Microsoft Office PowerPoint</Application>
  <PresentationFormat>Widescreen</PresentationFormat>
  <Paragraphs>314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224</cp:revision>
  <dcterms:created xsi:type="dcterms:W3CDTF">2021-06-10T18:12:28Z</dcterms:created>
  <dcterms:modified xsi:type="dcterms:W3CDTF">2021-07-22T03:51:26Z</dcterms:modified>
</cp:coreProperties>
</file>