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000000"/>
    <a:srgbClr val="FFC000"/>
    <a:srgbClr val="ED7D31"/>
    <a:srgbClr val="A3C1E5"/>
    <a:srgbClr val="5B9BD5"/>
    <a:srgbClr val="FFFFFF"/>
    <a:srgbClr val="70AD47"/>
    <a:srgbClr val="A5A5A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6" autoAdjust="0"/>
  </p:normalViewPr>
  <p:slideViewPr>
    <p:cSldViewPr snapToGrid="0">
      <p:cViewPr>
        <p:scale>
          <a:sx n="80" d="100"/>
          <a:sy n="80" d="100"/>
        </p:scale>
        <p:origin x="88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7333-F009-4A3A-B903-E0B0959E57FD}" type="datetimeFigureOut">
              <a:rPr lang="en-CA" smtClean="0"/>
              <a:t>2021-07-11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4315-7410-4FBC-A496-E297CE75EF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715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22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2021-07-11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2021-07-11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2021-07-11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2021-07-11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2021-07-11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10002365" y="-428020"/>
            <a:ext cx="2888091" cy="7286019"/>
          </a:xfrm>
          <a:prstGeom prst="roundRect">
            <a:avLst>
              <a:gd name="adj" fmla="val 428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Verifiable Data Registry</a:t>
            </a:r>
          </a:p>
          <a:p>
            <a:pPr algn="ctr"/>
            <a:r>
              <a:rPr lang="en-CA" sz="1400" dirty="0"/>
              <a:t>Verifiable Data Agent (VDA)</a:t>
            </a:r>
          </a:p>
          <a:p>
            <a:pPr algn="ctr"/>
            <a:endParaRPr lang="en-CA" sz="14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AD0ACE8-A9D3-4143-BF8E-912DA43B0EE4}"/>
              </a:ext>
            </a:extLst>
          </p:cNvPr>
          <p:cNvSpPr/>
          <p:nvPr/>
        </p:nvSpPr>
        <p:spPr>
          <a:xfrm>
            <a:off x="2122489" y="-2167922"/>
            <a:ext cx="7674739" cy="9025919"/>
          </a:xfrm>
          <a:prstGeom prst="roundRect">
            <a:avLst>
              <a:gd name="adj" fmla="val 211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Trusted Digital Assistant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2039687"/>
            <a:ext cx="13069446" cy="705258"/>
            <a:chOff x="-7" y="3778034"/>
            <a:chExt cx="13069446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31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91651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Infrastructure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274889" y="473283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213522" y="473875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10145038" y="4738964"/>
            <a:ext cx="2564371" cy="7221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531868" y="473757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43429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10152728" y="3588931"/>
            <a:ext cx="2556679" cy="936176"/>
          </a:xfrm>
          <a:prstGeom prst="roundRect">
            <a:avLst>
              <a:gd name="adj" fmla="val 808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Universal Identifier Registry (UIR)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50844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213323" y="4029598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531869" y="104561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MKM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21629" y="-468938"/>
            <a:ext cx="0" cy="278402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25980" y="-1617884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274889" y="-124039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Smart Wallet</a:t>
            </a:r>
          </a:p>
          <a:p>
            <a:pPr algn="ctr"/>
            <a:r>
              <a:rPr lang="en-CA" sz="1200" dirty="0"/>
              <a:t>Smart Credentials, Workflows, Payments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233065" y="-124791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  <a:p>
            <a:pPr algn="ctr"/>
            <a:r>
              <a:rPr lang="en-CA" sz="1200" dirty="0"/>
              <a:t>Asymmetric Key Pairs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160279" y="-124039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  <a:p>
            <a:pPr algn="ctr"/>
            <a:r>
              <a:rPr lang="en-CA" sz="1200" dirty="0"/>
              <a:t>Symmetric Keys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15145" y="-2011680"/>
            <a:ext cx="6484" cy="124226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8389" y="265331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21629" y="472680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9BE06-DA42-47A6-8BA3-6DE69135594C}"/>
              </a:ext>
            </a:extLst>
          </p:cNvPr>
          <p:cNvGrpSpPr/>
          <p:nvPr/>
        </p:nvGrpSpPr>
        <p:grpSpPr>
          <a:xfrm>
            <a:off x="-3245" y="6942138"/>
            <a:ext cx="12893689" cy="1779060"/>
            <a:chOff x="-3245" y="5835714"/>
            <a:chExt cx="12893689" cy="177906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6126B38-2196-4741-8574-B6B7FB7A3C78}"/>
                </a:ext>
              </a:extLst>
            </p:cNvPr>
            <p:cNvSpPr/>
            <p:nvPr/>
          </p:nvSpPr>
          <p:spPr>
            <a:xfrm>
              <a:off x="2131250" y="7027612"/>
              <a:ext cx="10759194" cy="5871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Microsoft Common Language Runtime (CLR)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2CB5AE-42DA-457B-9F58-AB51639C9E1E}"/>
                </a:ext>
              </a:extLst>
            </p:cNvPr>
            <p:cNvSpPr txBox="1"/>
            <p:nvPr/>
          </p:nvSpPr>
          <p:spPr>
            <a:xfrm>
              <a:off x="-3245" y="7053033"/>
              <a:ext cx="2103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Execution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4CD015-CF9D-4BBA-94E0-D455588024DC}"/>
                </a:ext>
              </a:extLst>
            </p:cNvPr>
            <p:cNvSpPr txBox="1"/>
            <p:nvPr/>
          </p:nvSpPr>
          <p:spPr>
            <a:xfrm>
              <a:off x="9723" y="5886425"/>
              <a:ext cx="210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Tooling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72877B-E615-4FE5-930E-ED69F6C590CD}"/>
                </a:ext>
              </a:extLst>
            </p:cNvPr>
            <p:cNvSpPr/>
            <p:nvPr/>
          </p:nvSpPr>
          <p:spPr>
            <a:xfrm>
              <a:off x="5223734" y="5835715"/>
              <a:ext cx="4606066" cy="51797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Visual Studio 2019 / C#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35DB620-CB6B-4B77-9D36-E6DEE609A153}"/>
                </a:ext>
              </a:extLst>
            </p:cNvPr>
            <p:cNvSpPr/>
            <p:nvPr/>
          </p:nvSpPr>
          <p:spPr>
            <a:xfrm>
              <a:off x="2131251" y="5835714"/>
              <a:ext cx="2968374" cy="51797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Trinity.TSL.Compiler.exe</a:t>
              </a:r>
              <a:br>
                <a:rPr lang="en-CA" sz="1400" dirty="0"/>
              </a:br>
              <a:r>
                <a:rPr lang="en-CA" sz="1400" dirty="0"/>
                <a:t>Trinity.TSL.CodeGen.dll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71736BE-AA16-4D5C-8ED3-DAB5485195CF}"/>
                </a:ext>
              </a:extLst>
            </p:cNvPr>
            <p:cNvSpPr/>
            <p:nvPr/>
          </p:nvSpPr>
          <p:spPr>
            <a:xfrm>
              <a:off x="9983183" y="5835714"/>
              <a:ext cx="2888078" cy="51797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Stratis.SmartContracts.Tools.Sct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09B93F-437C-4DA3-A7DB-9FF73B56372E}"/>
                </a:ext>
              </a:extLst>
            </p:cNvPr>
            <p:cNvSpPr txBox="1"/>
            <p:nvPr/>
          </p:nvSpPr>
          <p:spPr>
            <a:xfrm>
              <a:off x="-9" y="6456721"/>
              <a:ext cx="2103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Framework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739F84-8623-4F73-8237-E472DE341DC1}"/>
                </a:ext>
              </a:extLst>
            </p:cNvPr>
            <p:cNvSpPr/>
            <p:nvPr/>
          </p:nvSpPr>
          <p:spPr>
            <a:xfrm>
              <a:off x="2122489" y="6437829"/>
              <a:ext cx="10767955" cy="49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.NET Core 3.1 Framework  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62CFFD-4DE9-4083-B30E-6D9647EC63F5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6449270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C22BDD5-84B1-4D7F-9E68-8421E41D9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5145" y="7041085"/>
              <a:ext cx="3240" cy="57368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BF6B834-2844-40A9-996F-F05B3374CD11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5849685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79416" y="4204754"/>
            <a:ext cx="13069655" cy="705258"/>
            <a:chOff x="6264" y="3778034"/>
            <a:chExt cx="13069655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200599"/>
              <a:ext cx="1306965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stCxn id="16" idx="0"/>
            <a:endCxn id="46" idx="2"/>
          </p:cNvCxnSpPr>
          <p:nvPr/>
        </p:nvCxnSpPr>
        <p:spPr>
          <a:xfrm flipV="1">
            <a:off x="8603044" y="1516589"/>
            <a:ext cx="1" cy="32209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322921" y="946774"/>
            <a:ext cx="16270" cy="3082824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78070" y="93951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6" y="-956370"/>
            <a:ext cx="13059713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963710" y="711286"/>
            <a:ext cx="639335" cy="33432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875884" y="888078"/>
            <a:ext cx="0" cy="173303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265206" y="2621110"/>
            <a:ext cx="2848762" cy="1883487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Automated Class Generator for Serializable Objects &amp; Messages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Request/Response Protocols, Public and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 supported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714671" y="475798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Agent</a:t>
            </a:r>
          </a:p>
          <a:p>
            <a:pPr algn="ctr"/>
            <a:r>
              <a:rPr lang="en-CA" sz="1400" dirty="0"/>
              <a:t>(KMA)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490932" y="70402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3120748"/>
            <a:ext cx="12880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Web: 8-Layer Architecture Reference Model (TDW-ARM) 0.23 – July 2021</a:t>
            </a:r>
          </a:p>
          <a:p>
            <a:r>
              <a:rPr lang="en-CA" dirty="0"/>
              <a:t>Michael Herman, Trusted Digital Web, Hyperonomy Digital Identity Lab, Parallelspace Corporation</a:t>
            </a:r>
          </a:p>
          <a:p>
            <a:r>
              <a:rPr lang="en-CA" sz="1400" dirty="0"/>
              <a:t>https://github.com/mwherman2000/TrustedDigitalWeb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101610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VDA 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101610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Services VDA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</p:cNvCxnSpPr>
          <p:nvPr/>
        </p:nvCxnSpPr>
        <p:spPr>
          <a:xfrm>
            <a:off x="6751320" y="957995"/>
            <a:ext cx="3409709" cy="777746"/>
          </a:xfrm>
          <a:prstGeom prst="bentConnector3">
            <a:avLst>
              <a:gd name="adj1" fmla="val -59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</p:cNvCxnSpPr>
          <p:nvPr/>
        </p:nvCxnSpPr>
        <p:spPr>
          <a:xfrm>
            <a:off x="3992882" y="912542"/>
            <a:ext cx="6168147" cy="823199"/>
          </a:xfrm>
          <a:prstGeom prst="bentConnector3">
            <a:avLst>
              <a:gd name="adj1" fmla="val -403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265208" y="468537"/>
            <a:ext cx="2225724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Resource Agent (TRA)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531868" y="306786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322921" y="1669065"/>
            <a:ext cx="2432521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UIR, SEPR, Revocation List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271687" y="13874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TRA 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727637" y="12503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271687" y="-42802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TRA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708415" y="-42171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KMA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10161029" y="2554202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10161029" y="3108518"/>
            <a:ext cx="2564371" cy="3814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Driver</a:t>
            </a:r>
          </a:p>
          <a:p>
            <a:pPr algn="ctr"/>
            <a:r>
              <a:rPr lang="en-CA" sz="1200" dirty="0"/>
              <a:t>(REST/HTTP)</a:t>
            </a:r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E94B7A71-772E-486E-B0F1-43CAEB456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2525" y="526800"/>
            <a:ext cx="396276" cy="396276"/>
          </a:xfrm>
          <a:prstGeom prst="rect">
            <a:avLst/>
          </a:prstGeom>
        </p:spPr>
      </p:pic>
      <p:pic>
        <p:nvPicPr>
          <p:cNvPr id="75" name="Graphic 74" descr="Gears">
            <a:extLst>
              <a:ext uri="{FF2B5EF4-FFF2-40B4-BE49-F238E27FC236}">
                <a16:creationId xmlns:a16="http://schemas.microsoft.com/office/drawing/2014/main" id="{8E9C2941-F3B8-47A5-964A-9D9E7F74E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9801" y="551300"/>
            <a:ext cx="396276" cy="396276"/>
          </a:xfrm>
          <a:prstGeom prst="rect">
            <a:avLst/>
          </a:prstGeom>
        </p:spPr>
      </p:pic>
      <p:pic>
        <p:nvPicPr>
          <p:cNvPr id="82" name="Graphic 81" descr="Gears">
            <a:extLst>
              <a:ext uri="{FF2B5EF4-FFF2-40B4-BE49-F238E27FC236}">
                <a16:creationId xmlns:a16="http://schemas.microsoft.com/office/drawing/2014/main" id="{53CEF12A-ED87-4332-B605-FDD2E171E2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17686" y="5065383"/>
            <a:ext cx="396276" cy="396276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50FE52-3F6A-4C20-97AD-06433C99083A}"/>
              </a:ext>
            </a:extLst>
          </p:cNvPr>
          <p:cNvSpPr/>
          <p:nvPr/>
        </p:nvSpPr>
        <p:spPr>
          <a:xfrm>
            <a:off x="79843" y="937342"/>
            <a:ext cx="1884870" cy="1004848"/>
          </a:xfrm>
          <a:prstGeom prst="roundRect">
            <a:avLst>
              <a:gd name="adj" fmla="val 102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Trust Levels</a:t>
            </a:r>
          </a:p>
          <a:p>
            <a:r>
              <a:rPr lang="en-CA" sz="1400" dirty="0">
                <a:solidFill>
                  <a:schemeClr val="tx1"/>
                </a:solidFill>
              </a:rPr>
              <a:t>Unsigned</a:t>
            </a:r>
          </a:p>
          <a:p>
            <a:r>
              <a:rPr lang="en-CA" sz="1400" dirty="0">
                <a:solidFill>
                  <a:schemeClr val="tx1"/>
                </a:solidFill>
              </a:rPr>
              <a:t>Hashed Thumbprint</a:t>
            </a:r>
          </a:p>
          <a:p>
            <a:r>
              <a:rPr lang="en-CA" sz="1400" dirty="0">
                <a:solidFill>
                  <a:schemeClr val="tx1"/>
                </a:solidFill>
              </a:rPr>
              <a:t>Signed Hash Signature</a:t>
            </a:r>
          </a:p>
          <a:p>
            <a:r>
              <a:rPr lang="en-CA" sz="1400" dirty="0">
                <a:solidFill>
                  <a:schemeClr val="tx1"/>
                </a:solidFill>
              </a:rPr>
              <a:t>Verifiable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86BEADE-DC83-468E-BDF4-BD9EA95585F3}"/>
              </a:ext>
            </a:extLst>
          </p:cNvPr>
          <p:cNvSpPr/>
          <p:nvPr/>
        </p:nvSpPr>
        <p:spPr>
          <a:xfrm>
            <a:off x="10145036" y="940270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Ledger Account Registry (LAR)</a:t>
            </a:r>
          </a:p>
          <a:p>
            <a:pPr algn="ctr"/>
            <a:r>
              <a:rPr lang="en-CA" sz="1400" dirty="0"/>
              <a:t>Smart Contract Registry (SCR)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07BE6A8-F1E6-4D71-B7AD-55E6917FA21C}"/>
              </a:ext>
            </a:extLst>
          </p:cNvPr>
          <p:cNvSpPr/>
          <p:nvPr/>
        </p:nvSpPr>
        <p:spPr>
          <a:xfrm>
            <a:off x="2265206" y="5604939"/>
            <a:ext cx="10484893" cy="1112666"/>
          </a:xfrm>
          <a:prstGeom prst="roundRect">
            <a:avLst>
              <a:gd name="adj" fmla="val 7416"/>
            </a:avLst>
          </a:prstGeom>
          <a:solidFill>
            <a:srgbClr val="CCCCCC">
              <a:alpha val="50196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1C4953-5C64-46FC-B30E-088ECC93B0AF}"/>
              </a:ext>
            </a:extLst>
          </p:cNvPr>
          <p:cNvSpPr txBox="1"/>
          <p:nvPr/>
        </p:nvSpPr>
        <p:spPr>
          <a:xfrm>
            <a:off x="-3248" y="5994249"/>
            <a:ext cx="20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Storage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19AA240-D97D-4FDA-9515-A9B7E75D6859}"/>
              </a:ext>
            </a:extLst>
          </p:cNvPr>
          <p:cNvCxnSpPr>
            <a:cxnSpLocks/>
          </p:cNvCxnSpPr>
          <p:nvPr/>
        </p:nvCxnSpPr>
        <p:spPr>
          <a:xfrm>
            <a:off x="2021629" y="5618131"/>
            <a:ext cx="0" cy="103220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903273B-A5A9-42E4-BDB4-0DE5991E1899}"/>
              </a:ext>
            </a:extLst>
          </p:cNvPr>
          <p:cNvSpPr/>
          <p:nvPr/>
        </p:nvSpPr>
        <p:spPr>
          <a:xfrm>
            <a:off x="4134397" y="5990356"/>
            <a:ext cx="168398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TRA “Trinity” Clusterable Storage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15870AF-0F73-4860-894A-68EDC6AAC75A}"/>
              </a:ext>
            </a:extLst>
          </p:cNvPr>
          <p:cNvSpPr/>
          <p:nvPr/>
        </p:nvSpPr>
        <p:spPr>
          <a:xfrm>
            <a:off x="10185729" y="5943426"/>
            <a:ext cx="2432992" cy="5767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A6998A4-33D3-4EE3-ABE6-58C68860D1AD}"/>
              </a:ext>
            </a:extLst>
          </p:cNvPr>
          <p:cNvSpPr/>
          <p:nvPr/>
        </p:nvSpPr>
        <p:spPr>
          <a:xfrm>
            <a:off x="7648082" y="5990357"/>
            <a:ext cx="2058801" cy="5830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</a:t>
            </a:r>
          </a:p>
          <a:p>
            <a:pPr algn="ctr"/>
            <a:r>
              <a:rPr lang="en-CA" sz="1400" dirty="0"/>
              <a:t>Protected Storage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2A3AFC2-2839-4E98-9654-8E963DC92136}"/>
              </a:ext>
            </a:extLst>
          </p:cNvPr>
          <p:cNvSpPr/>
          <p:nvPr/>
        </p:nvSpPr>
        <p:spPr>
          <a:xfrm>
            <a:off x="5896659" y="5990356"/>
            <a:ext cx="1673142" cy="5830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Clusterable Storage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FC39F32-B3E7-47C0-9D0F-B4874D9FE588}"/>
              </a:ext>
            </a:extLst>
          </p:cNvPr>
          <p:cNvSpPr/>
          <p:nvPr/>
        </p:nvSpPr>
        <p:spPr>
          <a:xfrm>
            <a:off x="2295649" y="-1654243"/>
            <a:ext cx="7344676" cy="2967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Ledgers and Subledgers</a:t>
            </a:r>
            <a:endParaRPr lang="en-CA" sz="12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1F26C77-4CFC-4392-A167-BE5C40681C83}"/>
              </a:ext>
            </a:extLst>
          </p:cNvPr>
          <p:cNvSpPr/>
          <p:nvPr/>
        </p:nvSpPr>
        <p:spPr>
          <a:xfrm>
            <a:off x="2370071" y="5990356"/>
            <a:ext cx="1676436" cy="5830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TDA “Trinity” Clusterable Storage</a:t>
            </a:r>
          </a:p>
        </p:txBody>
      </p:sp>
    </p:spTree>
    <p:extLst>
      <p:ext uri="{BB962C8B-B14F-4D97-AF65-F5344CB8AC3E}">
        <p14:creationId xmlns:p14="http://schemas.microsoft.com/office/powerpoint/2010/main" val="260933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1CB077-4080-4DBF-9278-387C09ED69B9}"/>
              </a:ext>
            </a:extLst>
          </p:cNvPr>
          <p:cNvSpPr/>
          <p:nvPr/>
        </p:nvSpPr>
        <p:spPr>
          <a:xfrm>
            <a:off x="1761747" y="1155769"/>
            <a:ext cx="1130924" cy="21252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Serializable Objects &amp;</a:t>
            </a:r>
          </a:p>
          <a:p>
            <a:pPr algn="ctr"/>
            <a:r>
              <a:rPr lang="en-CA" sz="1400" dirty="0"/>
              <a:t>Accessors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7E75B2-185C-4E18-B14B-3BA545D2ECBB}"/>
              </a:ext>
            </a:extLst>
          </p:cNvPr>
          <p:cNvSpPr/>
          <p:nvPr/>
        </p:nvSpPr>
        <p:spPr>
          <a:xfrm>
            <a:off x="3572261" y="1159573"/>
            <a:ext cx="217627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Cells</a:t>
            </a:r>
          </a:p>
          <a:p>
            <a:pPr algn="ctr"/>
            <a:r>
              <a:rPr lang="en-CA" sz="1400" dirty="0"/>
              <a:t>(Persistable Objects)</a:t>
            </a:r>
          </a:p>
        </p:txBody>
      </p:sp>
      <p:sp>
        <p:nvSpPr>
          <p:cNvPr id="33" name="Arrow: U-Turn 32">
            <a:extLst>
              <a:ext uri="{FF2B5EF4-FFF2-40B4-BE49-F238E27FC236}">
                <a16:creationId xmlns:a16="http://schemas.microsoft.com/office/drawing/2014/main" id="{C9A905F6-6013-4B17-8AB3-E9DD6D90F394}"/>
              </a:ext>
            </a:extLst>
          </p:cNvPr>
          <p:cNvSpPr/>
          <p:nvPr/>
        </p:nvSpPr>
        <p:spPr>
          <a:xfrm flipH="1">
            <a:off x="1716341" y="357072"/>
            <a:ext cx="9991503" cy="2424812"/>
          </a:xfrm>
          <a:prstGeom prst="uturnArrow">
            <a:avLst>
              <a:gd name="adj1" fmla="val 8294"/>
              <a:gd name="adj2" fmla="val 25000"/>
              <a:gd name="adj3" fmla="val 13841"/>
              <a:gd name="adj4" fmla="val 43750"/>
              <a:gd name="adj5" fmla="val 3329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2E2EA8-DBD3-4773-A260-C2F738ECF4D4}"/>
              </a:ext>
            </a:extLst>
          </p:cNvPr>
          <p:cNvSpPr/>
          <p:nvPr/>
        </p:nvSpPr>
        <p:spPr>
          <a:xfrm>
            <a:off x="-1549637" y="3707532"/>
            <a:ext cx="12795452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Schema-driven Automatic Code Generation (C# Classes)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E6C6C0-2977-4829-9904-20ED80038EDB}"/>
              </a:ext>
            </a:extLst>
          </p:cNvPr>
          <p:cNvSpPr/>
          <p:nvPr/>
        </p:nvSpPr>
        <p:spPr>
          <a:xfrm>
            <a:off x="3572263" y="1984545"/>
            <a:ext cx="2176269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Request Messages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22E1DB-1CDB-4809-B21F-6FD41784D482}"/>
              </a:ext>
            </a:extLst>
          </p:cNvPr>
          <p:cNvSpPr/>
          <p:nvPr/>
        </p:nvSpPr>
        <p:spPr>
          <a:xfrm>
            <a:off x="3572262" y="2699789"/>
            <a:ext cx="2176269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Response Messages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3326DF-788B-43C7-B2D2-0E4725CEB521}"/>
              </a:ext>
            </a:extLst>
          </p:cNvPr>
          <p:cNvSpPr/>
          <p:nvPr/>
        </p:nvSpPr>
        <p:spPr>
          <a:xfrm>
            <a:off x="6443566" y="1982643"/>
            <a:ext cx="2176269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Private Protocols (Sync/Async)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F74433-3C8B-4CA0-BD15-AD4BD4AD6DCB}"/>
              </a:ext>
            </a:extLst>
          </p:cNvPr>
          <p:cNvSpPr/>
          <p:nvPr/>
        </p:nvSpPr>
        <p:spPr>
          <a:xfrm>
            <a:off x="6443567" y="2697887"/>
            <a:ext cx="2176268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Public Protocols (REST/HTTP)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C56894-F593-47EC-B94B-EC017C1A8B7B}"/>
              </a:ext>
            </a:extLst>
          </p:cNvPr>
          <p:cNvSpPr/>
          <p:nvPr/>
        </p:nvSpPr>
        <p:spPr>
          <a:xfrm>
            <a:off x="9320787" y="1981693"/>
            <a:ext cx="1925028" cy="7161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r>
              <a:rPr lang="en-CA" sz="1400" dirty="0" err="1"/>
              <a:t>Microservers</a:t>
            </a:r>
            <a:endParaRPr lang="en-CA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216DF3-FC8C-4B1E-8EAB-6C621A4FAC9A}"/>
              </a:ext>
            </a:extLst>
          </p:cNvPr>
          <p:cNvSpPr/>
          <p:nvPr/>
        </p:nvSpPr>
        <p:spPr>
          <a:xfrm>
            <a:off x="6443567" y="1157671"/>
            <a:ext cx="2176270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Hashtable </a:t>
            </a:r>
          </a:p>
          <a:p>
            <a:pPr algn="ctr"/>
            <a:r>
              <a:rPr lang="en-CA" sz="1400" dirty="0"/>
              <a:t>Clusterable In-Memory Storage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B667D0-1EED-465D-A095-1895EB632200}"/>
              </a:ext>
            </a:extLst>
          </p:cNvPr>
          <p:cNvSpPr/>
          <p:nvPr/>
        </p:nvSpPr>
        <p:spPr>
          <a:xfrm>
            <a:off x="9320786" y="2830989"/>
            <a:ext cx="2824561" cy="4499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accent4">
                    <a:lumMod val="50000"/>
                  </a:schemeClr>
                </a:solidFill>
              </a:rPr>
              <a:t>“Trinity” Service Endpoint Handlers (Custom Code)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23DFAB-EB82-4FE0-A858-1443609C3F91}"/>
              </a:ext>
            </a:extLst>
          </p:cNvPr>
          <p:cNvSpPr/>
          <p:nvPr/>
        </p:nvSpPr>
        <p:spPr>
          <a:xfrm>
            <a:off x="9320787" y="1155769"/>
            <a:ext cx="1925028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Local Device Clusterable Persistent Storage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D4A5998-C86A-4163-8483-57E690C00AA3}"/>
              </a:ext>
            </a:extLst>
          </p:cNvPr>
          <p:cNvSpPr/>
          <p:nvPr/>
        </p:nvSpPr>
        <p:spPr>
          <a:xfrm>
            <a:off x="-296666" y="3346344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40B1782-2E8E-4168-8CB1-716B397CEBAD}"/>
              </a:ext>
            </a:extLst>
          </p:cNvPr>
          <p:cNvSpPr/>
          <p:nvPr/>
        </p:nvSpPr>
        <p:spPr>
          <a:xfrm rot="10800000">
            <a:off x="4504948" y="3346344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71A9FD7-0288-4BA2-B269-4E8CFE6D0C67}"/>
              </a:ext>
            </a:extLst>
          </p:cNvPr>
          <p:cNvSpPr/>
          <p:nvPr/>
        </p:nvSpPr>
        <p:spPr>
          <a:xfrm rot="10800000">
            <a:off x="7376252" y="3346344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2098623-D077-4304-8334-E0DD846BF866}"/>
              </a:ext>
            </a:extLst>
          </p:cNvPr>
          <p:cNvSpPr/>
          <p:nvPr/>
        </p:nvSpPr>
        <p:spPr>
          <a:xfrm rot="10800000">
            <a:off x="10127853" y="3346345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7FB23D-0423-4812-96AF-71861D123231}"/>
              </a:ext>
            </a:extLst>
          </p:cNvPr>
          <p:cNvGrpSpPr/>
          <p:nvPr/>
        </p:nvGrpSpPr>
        <p:grpSpPr>
          <a:xfrm>
            <a:off x="-1549637" y="1155769"/>
            <a:ext cx="2871309" cy="2125211"/>
            <a:chOff x="0" y="1265496"/>
            <a:chExt cx="2871309" cy="201548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6C9D767-AAEA-4AD8-A8D0-60D2E36C8D90}"/>
                </a:ext>
              </a:extLst>
            </p:cNvPr>
            <p:cNvSpPr/>
            <p:nvPr/>
          </p:nvSpPr>
          <p:spPr>
            <a:xfrm>
              <a:off x="0" y="1265496"/>
              <a:ext cx="2871309" cy="2015484"/>
            </a:xfrm>
            <a:prstGeom prst="roundRect">
              <a:avLst>
                <a:gd name="adj" fmla="val 4417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“Trinity” Schema Files</a:t>
              </a:r>
            </a:p>
            <a:p>
              <a:r>
                <a:rPr lang="en-CA" sz="1400" dirty="0"/>
                <a:t>(Trinity</a:t>
              </a:r>
            </a:p>
            <a:p>
              <a:r>
                <a:rPr lang="en-CA" sz="1400" dirty="0"/>
                <a:t>Specification</a:t>
              </a:r>
            </a:p>
            <a:p>
              <a:r>
                <a:rPr lang="en-CA" sz="1400" dirty="0"/>
                <a:t>Language)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5AD1044-7306-4F29-BF0F-D8FDB3794A8A}"/>
                </a:ext>
              </a:extLst>
            </p:cNvPr>
            <p:cNvSpPr/>
            <p:nvPr/>
          </p:nvSpPr>
          <p:spPr>
            <a:xfrm>
              <a:off x="1745581" y="1398599"/>
              <a:ext cx="997714" cy="17654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“Trinity” Enums, Structures,</a:t>
              </a:r>
            </a:p>
            <a:p>
              <a:pPr algn="ctr"/>
              <a:r>
                <a:rPr lang="en-CA" sz="1200" dirty="0"/>
                <a:t>Cells,</a:t>
              </a:r>
            </a:p>
            <a:p>
              <a:pPr algn="ctr"/>
              <a:r>
                <a:rPr lang="en-CA" sz="1200" dirty="0"/>
                <a:t>Messages,</a:t>
              </a:r>
            </a:p>
            <a:p>
              <a:pPr algn="ctr"/>
              <a:r>
                <a:rPr lang="en-CA" sz="1200" dirty="0"/>
                <a:t>Protocols,</a:t>
              </a:r>
            </a:p>
            <a:p>
              <a:pPr algn="ctr"/>
              <a:r>
                <a:rPr lang="en-CA" sz="1200" dirty="0"/>
                <a:t>Servers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9ED192-702A-40AA-AE0A-469FE5E7EB7A}"/>
              </a:ext>
            </a:extLst>
          </p:cNvPr>
          <p:cNvSpPr/>
          <p:nvPr/>
        </p:nvSpPr>
        <p:spPr>
          <a:xfrm>
            <a:off x="-1549638" y="5057811"/>
            <a:ext cx="12795453" cy="587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7A6123-E3B7-408C-A344-EFF33E693BEA}"/>
              </a:ext>
            </a:extLst>
          </p:cNvPr>
          <p:cNvSpPr/>
          <p:nvPr/>
        </p:nvSpPr>
        <p:spPr>
          <a:xfrm>
            <a:off x="-1549638" y="4468028"/>
            <a:ext cx="12795452" cy="4944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DA09267-FEEE-47FD-A68A-85BB92D96D28}"/>
              </a:ext>
            </a:extLst>
          </p:cNvPr>
          <p:cNvSpPr/>
          <p:nvPr/>
        </p:nvSpPr>
        <p:spPr>
          <a:xfrm>
            <a:off x="3054234" y="2121285"/>
            <a:ext cx="329184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42799F9-1FD4-450D-9DA6-0D0279F7B760}"/>
              </a:ext>
            </a:extLst>
          </p:cNvPr>
          <p:cNvSpPr/>
          <p:nvPr/>
        </p:nvSpPr>
        <p:spPr>
          <a:xfrm>
            <a:off x="3038972" y="2817546"/>
            <a:ext cx="329184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DE2EAAD-39DB-42B8-A7DF-2C61CD65BF81}"/>
              </a:ext>
            </a:extLst>
          </p:cNvPr>
          <p:cNvSpPr/>
          <p:nvPr/>
        </p:nvSpPr>
        <p:spPr>
          <a:xfrm>
            <a:off x="8845301" y="2011556"/>
            <a:ext cx="329184" cy="126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612411-2C8D-4E65-BAA5-AC7A7AB0FD79}"/>
              </a:ext>
            </a:extLst>
          </p:cNvPr>
          <p:cNvSpPr/>
          <p:nvPr/>
        </p:nvSpPr>
        <p:spPr>
          <a:xfrm>
            <a:off x="5973994" y="1988389"/>
            <a:ext cx="329184" cy="126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F445DF81-4DC5-4B81-9E8D-F028568D7645}"/>
              </a:ext>
            </a:extLst>
          </p:cNvPr>
          <p:cNvSpPr/>
          <p:nvPr/>
        </p:nvSpPr>
        <p:spPr>
          <a:xfrm>
            <a:off x="8782226" y="1346827"/>
            <a:ext cx="410547" cy="27002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5B18E8FA-09AB-4592-908F-64DEAF769D32}"/>
              </a:ext>
            </a:extLst>
          </p:cNvPr>
          <p:cNvSpPr/>
          <p:nvPr/>
        </p:nvSpPr>
        <p:spPr>
          <a:xfrm>
            <a:off x="5905003" y="1347246"/>
            <a:ext cx="410547" cy="27002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8B5AC2-7455-4C20-9B9A-D2BFB61E957D}"/>
              </a:ext>
            </a:extLst>
          </p:cNvPr>
          <p:cNvSpPr txBox="1"/>
          <p:nvPr/>
        </p:nvSpPr>
        <p:spPr>
          <a:xfrm>
            <a:off x="-1549638" y="-401062"/>
            <a:ext cx="14323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Web: Trusted Resource Agents based on the Microsoft “Trinity” Graph Engine – July 2021</a:t>
            </a:r>
          </a:p>
          <a:p>
            <a:r>
              <a:rPr lang="en-CA" dirty="0"/>
              <a:t>Michael Herman, Trusted Digital Web, Hyperonomy Digital Identity Lab, Parallelspace Corporation</a:t>
            </a:r>
          </a:p>
          <a:p>
            <a:r>
              <a:rPr lang="en-CA" sz="1400" dirty="0"/>
              <a:t>https://www.graphengine.io/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E76B18-6E2B-4810-AC3F-4D68A75C9D0C}"/>
              </a:ext>
            </a:extLst>
          </p:cNvPr>
          <p:cNvCxnSpPr>
            <a:cxnSpLocks/>
          </p:cNvCxnSpPr>
          <p:nvPr/>
        </p:nvCxnSpPr>
        <p:spPr>
          <a:xfrm>
            <a:off x="2995121" y="1848487"/>
            <a:ext cx="977904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D16DC9-7BF4-476F-8552-4F8CFEFD65C2}"/>
              </a:ext>
            </a:extLst>
          </p:cNvPr>
          <p:cNvSpPr txBox="1"/>
          <p:nvPr/>
        </p:nvSpPr>
        <p:spPr>
          <a:xfrm>
            <a:off x="11712898" y="1025103"/>
            <a:ext cx="1245854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CA" sz="1400" dirty="0">
                <a:solidFill>
                  <a:srgbClr val="C00000"/>
                </a:solidFill>
              </a:rPr>
              <a:t>Schema-based</a:t>
            </a:r>
          </a:p>
          <a:p>
            <a:r>
              <a:rPr lang="en-CA" sz="1400" dirty="0">
                <a:solidFill>
                  <a:srgbClr val="C00000"/>
                </a:solidFill>
              </a:rPr>
              <a:t>Resource</a:t>
            </a:r>
          </a:p>
          <a:p>
            <a:r>
              <a:rPr lang="en-CA" sz="1400" dirty="0">
                <a:solidFill>
                  <a:srgbClr val="C00000"/>
                </a:solidFill>
              </a:rPr>
              <a:t>Data Model</a:t>
            </a:r>
          </a:p>
          <a:p>
            <a:endParaRPr lang="en-CA" sz="1400" dirty="0">
              <a:solidFill>
                <a:srgbClr val="C00000"/>
              </a:solidFill>
            </a:endParaRPr>
          </a:p>
          <a:p>
            <a:r>
              <a:rPr lang="en-CA" sz="1400" dirty="0">
                <a:solidFill>
                  <a:srgbClr val="C00000"/>
                </a:solidFill>
              </a:rPr>
              <a:t>Distributed</a:t>
            </a:r>
          </a:p>
          <a:p>
            <a:r>
              <a:rPr lang="en-CA" sz="1400" dirty="0">
                <a:solidFill>
                  <a:srgbClr val="C00000"/>
                </a:solidFill>
              </a:rPr>
              <a:t>Messaging &amp;</a:t>
            </a:r>
            <a:br>
              <a:rPr lang="en-CA" sz="1400" dirty="0">
                <a:solidFill>
                  <a:srgbClr val="C00000"/>
                </a:solidFill>
              </a:rPr>
            </a:br>
            <a:r>
              <a:rPr lang="en-CA" sz="1400" dirty="0">
                <a:solidFill>
                  <a:srgbClr val="C00000"/>
                </a:solidFill>
              </a:rPr>
              <a:t>Computation</a:t>
            </a:r>
          </a:p>
          <a:p>
            <a:r>
              <a:rPr lang="en-CA" sz="1400" dirty="0">
                <a:solidFill>
                  <a:srgbClr val="C00000"/>
                </a:solidFill>
              </a:rPr>
              <a:t>Agent Model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D4CF51D-5083-4671-9E72-33ED97E29C61}"/>
              </a:ext>
            </a:extLst>
          </p:cNvPr>
          <p:cNvSpPr/>
          <p:nvPr/>
        </p:nvSpPr>
        <p:spPr>
          <a:xfrm rot="16200000">
            <a:off x="10814290" y="4313915"/>
            <a:ext cx="1937440" cy="7246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External Services</a:t>
            </a:r>
          </a:p>
          <a:p>
            <a:pPr algn="ctr"/>
            <a:r>
              <a:rPr lang="en-CA" sz="1400" dirty="0"/>
              <a:t>(e.g. Distributed Ledgers)</a:t>
            </a:r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76008886-5331-42C1-9DEE-6DBD05CF4F0E}"/>
              </a:ext>
            </a:extLst>
          </p:cNvPr>
          <p:cNvSpPr/>
          <p:nvPr/>
        </p:nvSpPr>
        <p:spPr>
          <a:xfrm rot="5400000">
            <a:off x="11614472" y="3354670"/>
            <a:ext cx="336040" cy="270028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33FA4482-3ECF-4396-BE4E-BE3F7D0B8AAC}"/>
              </a:ext>
            </a:extLst>
          </p:cNvPr>
          <p:cNvSpPr/>
          <p:nvPr/>
        </p:nvSpPr>
        <p:spPr>
          <a:xfrm rot="10800000">
            <a:off x="2171761" y="3347042"/>
            <a:ext cx="310896" cy="28668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D86F219E-ED3F-45A0-9140-9191AE10C686}"/>
              </a:ext>
            </a:extLst>
          </p:cNvPr>
          <p:cNvSpPr/>
          <p:nvPr/>
        </p:nvSpPr>
        <p:spPr>
          <a:xfrm>
            <a:off x="3024947" y="1361973"/>
            <a:ext cx="410547" cy="27002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43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8000</TotalTime>
  <Words>533</Words>
  <Application>Microsoft Office PowerPoint</Application>
  <PresentationFormat>Widescreen</PresentationFormat>
  <Paragraphs>120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152</cp:revision>
  <dcterms:created xsi:type="dcterms:W3CDTF">2021-06-10T18:12:28Z</dcterms:created>
  <dcterms:modified xsi:type="dcterms:W3CDTF">2021-07-11T20:26:50Z</dcterms:modified>
</cp:coreProperties>
</file>